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2"/>
  </p:notesMasterIdLst>
  <p:sldIdLst>
    <p:sldId id="256" r:id="rId2"/>
    <p:sldId id="270" r:id="rId3"/>
    <p:sldId id="257" r:id="rId4"/>
    <p:sldId id="269" r:id="rId5"/>
    <p:sldId id="301" r:id="rId6"/>
    <p:sldId id="258" r:id="rId7"/>
    <p:sldId id="352" r:id="rId8"/>
    <p:sldId id="351" r:id="rId9"/>
    <p:sldId id="327" r:id="rId10"/>
    <p:sldId id="326" r:id="rId11"/>
    <p:sldId id="344" r:id="rId12"/>
    <p:sldId id="271" r:id="rId13"/>
    <p:sldId id="274" r:id="rId14"/>
    <p:sldId id="275" r:id="rId15"/>
    <p:sldId id="315" r:id="rId16"/>
    <p:sldId id="273" r:id="rId17"/>
    <p:sldId id="277" r:id="rId18"/>
    <p:sldId id="276" r:id="rId19"/>
    <p:sldId id="260" r:id="rId20"/>
    <p:sldId id="317" r:id="rId21"/>
    <p:sldId id="318" r:id="rId22"/>
    <p:sldId id="272" r:id="rId23"/>
    <p:sldId id="345" r:id="rId24"/>
    <p:sldId id="278" r:id="rId25"/>
    <p:sldId id="289" r:id="rId26"/>
    <p:sldId id="353" r:id="rId27"/>
    <p:sldId id="291" r:id="rId28"/>
    <p:sldId id="292" r:id="rId29"/>
    <p:sldId id="287" r:id="rId30"/>
    <p:sldId id="346" r:id="rId31"/>
    <p:sldId id="279" r:id="rId32"/>
    <p:sldId id="282" r:id="rId33"/>
    <p:sldId id="280" r:id="rId34"/>
    <p:sldId id="354" r:id="rId35"/>
    <p:sldId id="285" r:id="rId36"/>
    <p:sldId id="331" r:id="rId37"/>
    <p:sldId id="330" r:id="rId38"/>
    <p:sldId id="332" r:id="rId39"/>
    <p:sldId id="328" r:id="rId40"/>
    <p:sldId id="284" r:id="rId41"/>
    <p:sldId id="347" r:id="rId42"/>
    <p:sldId id="355" r:id="rId43"/>
    <p:sldId id="356" r:id="rId44"/>
    <p:sldId id="283" r:id="rId45"/>
    <p:sldId id="300" r:id="rId46"/>
    <p:sldId id="306" r:id="rId47"/>
    <p:sldId id="311" r:id="rId48"/>
    <p:sldId id="303" r:id="rId49"/>
    <p:sldId id="312" r:id="rId50"/>
    <p:sldId id="309" r:id="rId51"/>
    <p:sldId id="313" r:id="rId52"/>
    <p:sldId id="314" r:id="rId53"/>
    <p:sldId id="320" r:id="rId54"/>
    <p:sldId id="266" r:id="rId55"/>
    <p:sldId id="321" r:id="rId56"/>
    <p:sldId id="316" r:id="rId57"/>
    <p:sldId id="340" r:id="rId58"/>
    <p:sldId id="348" r:id="rId59"/>
    <p:sldId id="295" r:id="rId60"/>
    <p:sldId id="294" r:id="rId61"/>
    <p:sldId id="325" r:id="rId62"/>
    <p:sldId id="357" r:id="rId63"/>
    <p:sldId id="319" r:id="rId64"/>
    <p:sldId id="323" r:id="rId65"/>
    <p:sldId id="296" r:id="rId66"/>
    <p:sldId id="333" r:id="rId67"/>
    <p:sldId id="334" r:id="rId68"/>
    <p:sldId id="335" r:id="rId69"/>
    <p:sldId id="339" r:id="rId70"/>
    <p:sldId id="337" r:id="rId71"/>
    <p:sldId id="338" r:id="rId72"/>
    <p:sldId id="343" r:id="rId73"/>
    <p:sldId id="349" r:id="rId74"/>
    <p:sldId id="298" r:id="rId75"/>
    <p:sldId id="324" r:id="rId76"/>
    <p:sldId id="297" r:id="rId77"/>
    <p:sldId id="341" r:id="rId78"/>
    <p:sldId id="342" r:id="rId79"/>
    <p:sldId id="350" r:id="rId80"/>
    <p:sldId id="322" r:id="rId81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9825" autoAdjust="0"/>
  </p:normalViewPr>
  <p:slideViewPr>
    <p:cSldViewPr snapToGrid="0">
      <p:cViewPr varScale="1">
        <p:scale>
          <a:sx n="102" d="100"/>
          <a:sy n="102" d="100"/>
        </p:scale>
        <p:origin x="8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CE90D0-176A-4BE5-B54F-392F0A16E3B3}" type="datetimeFigureOut">
              <a:rPr lang="en-NL" smtClean="0"/>
              <a:t>26/10/2022</a:t>
            </a:fld>
            <a:endParaRPr lang="en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47AAA1-0A2D-4E17-BD7E-ECD1F2F24FF1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1983870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Python: </a:t>
            </a:r>
            <a:r>
              <a:rPr lang="en-US" dirty="0" err="1"/>
              <a:t>SQLAlchemy</a:t>
            </a:r>
            <a:r>
              <a:rPr lang="en-US" dirty="0"/>
              <a:t> </a:t>
            </a:r>
            <a:r>
              <a:rPr lang="en-US" dirty="0" err="1"/>
              <a:t>voor</a:t>
            </a:r>
            <a:r>
              <a:rPr lang="en-US" dirty="0"/>
              <a:t> </a:t>
            </a:r>
            <a:r>
              <a:rPr lang="en-US" dirty="0" err="1"/>
              <a:t>hoger</a:t>
            </a:r>
            <a:r>
              <a:rPr lang="en-US" dirty="0"/>
              <a:t> level API</a:t>
            </a:r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7AAA1-0A2D-4E17-BD7E-ECD1F2F24FF1}" type="slidenum">
              <a:rPr lang="en-NL" smtClean="0"/>
              <a:t>10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807181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7AAA1-0A2D-4E17-BD7E-ECD1F2F24FF1}" type="slidenum">
              <a:rPr lang="en-NL" smtClean="0"/>
              <a:t>36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4426247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7AAA1-0A2D-4E17-BD7E-ECD1F2F24FF1}" type="slidenum">
              <a:rPr lang="en-NL" smtClean="0"/>
              <a:t>37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3935221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7AAA1-0A2D-4E17-BD7E-ECD1F2F24FF1}" type="slidenum">
              <a:rPr lang="en-NL" smtClean="0"/>
              <a:t>38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8008254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7AAA1-0A2D-4E17-BD7E-ECD1F2F24FF1}" type="slidenum">
              <a:rPr lang="en-NL" smtClean="0"/>
              <a:t>39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1060619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7AAA1-0A2D-4E17-BD7E-ECD1F2F24FF1}" type="slidenum">
              <a:rPr lang="en-NL" smtClean="0"/>
              <a:t>44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5107638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7AAA1-0A2D-4E17-BD7E-ECD1F2F24FF1}" type="slidenum">
              <a:rPr lang="en-NL" smtClean="0"/>
              <a:t>45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1212150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VRAAG: Hoe </a:t>
            </a:r>
            <a:r>
              <a:rPr lang="en-US" dirty="0" err="1"/>
              <a:t>draai</a:t>
            </a:r>
            <a:r>
              <a:rPr lang="en-US" dirty="0"/>
              <a:t> je de </a:t>
            </a:r>
            <a:r>
              <a:rPr lang="en-US" dirty="0" err="1"/>
              <a:t>selectie</a:t>
            </a:r>
            <a:r>
              <a:rPr lang="en-US" dirty="0"/>
              <a:t> </a:t>
            </a:r>
            <a:r>
              <a:rPr lang="en-US" dirty="0" err="1"/>
              <a:t>precies</a:t>
            </a:r>
            <a:r>
              <a:rPr lang="en-US" dirty="0"/>
              <a:t> om?</a:t>
            </a:r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7AAA1-0A2D-4E17-BD7E-ECD1F2F24FF1}" type="slidenum">
              <a:rPr lang="en-NL" smtClean="0"/>
              <a:t>59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8228128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7AAA1-0A2D-4E17-BD7E-ECD1F2F24FF1}" type="slidenum">
              <a:rPr lang="en-NL" smtClean="0"/>
              <a:t>60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9432620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7AAA1-0A2D-4E17-BD7E-ECD1F2F24FF1}" type="slidenum">
              <a:rPr lang="en-NL" smtClean="0"/>
              <a:t>61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95849203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7AAA1-0A2D-4E17-BD7E-ECD1F2F24FF1}" type="slidenum">
              <a:rPr lang="en-NL" smtClean="0"/>
              <a:t>63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014865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VRAAG: Hoe </a:t>
            </a:r>
            <a:r>
              <a:rPr lang="en-US" dirty="0" err="1"/>
              <a:t>draai</a:t>
            </a:r>
            <a:r>
              <a:rPr lang="en-US" dirty="0"/>
              <a:t> je de </a:t>
            </a:r>
            <a:r>
              <a:rPr lang="en-US" dirty="0" err="1"/>
              <a:t>selectie</a:t>
            </a:r>
            <a:r>
              <a:rPr lang="en-US" dirty="0"/>
              <a:t> </a:t>
            </a:r>
            <a:r>
              <a:rPr lang="en-US" dirty="0" err="1"/>
              <a:t>precies</a:t>
            </a:r>
            <a:r>
              <a:rPr lang="en-US" dirty="0"/>
              <a:t> om?</a:t>
            </a:r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7AAA1-0A2D-4E17-BD7E-ECD1F2F24FF1}" type="slidenum">
              <a:rPr lang="en-NL" smtClean="0"/>
              <a:t>13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6033205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VRAAG: Hoe </a:t>
            </a:r>
            <a:r>
              <a:rPr lang="en-US" dirty="0" err="1"/>
              <a:t>draai</a:t>
            </a:r>
            <a:r>
              <a:rPr lang="en-US" dirty="0"/>
              <a:t> je de </a:t>
            </a:r>
            <a:r>
              <a:rPr lang="en-US" dirty="0" err="1"/>
              <a:t>selectie</a:t>
            </a:r>
            <a:r>
              <a:rPr lang="en-US" dirty="0"/>
              <a:t> </a:t>
            </a:r>
            <a:r>
              <a:rPr lang="en-US" dirty="0" err="1"/>
              <a:t>precies</a:t>
            </a:r>
            <a:r>
              <a:rPr lang="en-US" dirty="0"/>
              <a:t> om?</a:t>
            </a:r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7AAA1-0A2D-4E17-BD7E-ECD1F2F24FF1}" type="slidenum">
              <a:rPr lang="en-NL" smtClean="0"/>
              <a:t>64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37724136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7AAA1-0A2D-4E17-BD7E-ECD1F2F24FF1}" type="slidenum">
              <a:rPr lang="en-NL" smtClean="0"/>
              <a:t>65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13962653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7AAA1-0A2D-4E17-BD7E-ECD1F2F24FF1}" type="slidenum">
              <a:rPr lang="en-NL" smtClean="0"/>
              <a:t>66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97409166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 OP: </a:t>
            </a:r>
            <a:r>
              <a:rPr lang="en-US" dirty="0" err="1"/>
              <a:t>Werkt</a:t>
            </a:r>
            <a:r>
              <a:rPr lang="en-US" dirty="0"/>
              <a:t> </a:t>
            </a:r>
            <a:r>
              <a:rPr lang="en-US" dirty="0" err="1"/>
              <a:t>deze</a:t>
            </a:r>
            <a:r>
              <a:rPr lang="en-US" dirty="0"/>
              <a:t> check </a:t>
            </a:r>
            <a:r>
              <a:rPr lang="en-US" dirty="0" err="1"/>
              <a:t>goed</a:t>
            </a:r>
            <a:r>
              <a:rPr lang="en-US" dirty="0"/>
              <a:t>? Wat </a:t>
            </a:r>
            <a:r>
              <a:rPr lang="en-US" dirty="0" err="1"/>
              <a:t>gebeurt</a:t>
            </a:r>
            <a:r>
              <a:rPr lang="en-US" dirty="0"/>
              <a:t> er </a:t>
            </a:r>
            <a:r>
              <a:rPr lang="en-US" dirty="0" err="1"/>
              <a:t>bij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NULL </a:t>
            </a:r>
            <a:r>
              <a:rPr lang="en-US" dirty="0" err="1"/>
              <a:t>waarde</a:t>
            </a:r>
            <a:r>
              <a:rPr lang="en-US" dirty="0"/>
              <a:t>?</a:t>
            </a:r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7AAA1-0A2D-4E17-BD7E-ECD1F2F24FF1}" type="slidenum">
              <a:rPr lang="en-NL" smtClean="0"/>
              <a:t>67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31370291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7AAA1-0A2D-4E17-BD7E-ECD1F2F24FF1}" type="slidenum">
              <a:rPr lang="en-NL" smtClean="0"/>
              <a:t>68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75475297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7AAA1-0A2D-4E17-BD7E-ECD1F2F24FF1}" type="slidenum">
              <a:rPr lang="en-NL" smtClean="0"/>
              <a:t>69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06972161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7AAA1-0A2D-4E17-BD7E-ECD1F2F24FF1}" type="slidenum">
              <a:rPr lang="en-NL" smtClean="0"/>
              <a:t>70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84083951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7AAA1-0A2D-4E17-BD7E-ECD1F2F24FF1}" type="slidenum">
              <a:rPr lang="en-NL" smtClean="0"/>
              <a:t>74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14374239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7AAA1-0A2D-4E17-BD7E-ECD1F2F24FF1}" type="slidenum">
              <a:rPr lang="en-NL" smtClean="0"/>
              <a:t>75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28102665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7AAA1-0A2D-4E17-BD7E-ECD1F2F24FF1}" type="slidenum">
              <a:rPr lang="en-NL" smtClean="0"/>
              <a:t>76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3154757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7AAA1-0A2D-4E17-BD7E-ECD1F2F24FF1}" type="slidenum">
              <a:rPr lang="en-NL" smtClean="0"/>
              <a:t>14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4756156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7AAA1-0A2D-4E17-BD7E-ECD1F2F24FF1}" type="slidenum">
              <a:rPr lang="en-NL" smtClean="0"/>
              <a:t>77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2835321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VRAAG: Hoe </a:t>
            </a:r>
            <a:r>
              <a:rPr lang="en-US" dirty="0" err="1"/>
              <a:t>draai</a:t>
            </a:r>
            <a:r>
              <a:rPr lang="en-US" dirty="0"/>
              <a:t> je de </a:t>
            </a:r>
            <a:r>
              <a:rPr lang="en-US" dirty="0" err="1"/>
              <a:t>selectie</a:t>
            </a:r>
            <a:r>
              <a:rPr lang="en-US" dirty="0"/>
              <a:t> </a:t>
            </a:r>
            <a:r>
              <a:rPr lang="en-US" dirty="0" err="1"/>
              <a:t>precies</a:t>
            </a:r>
            <a:r>
              <a:rPr lang="en-US" dirty="0"/>
              <a:t> om?</a:t>
            </a:r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7AAA1-0A2D-4E17-BD7E-ECD1F2F24FF1}" type="slidenum">
              <a:rPr lang="en-NL" smtClean="0"/>
              <a:t>24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4197796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7AAA1-0A2D-4E17-BD7E-ECD1F2F24FF1}" type="slidenum">
              <a:rPr lang="en-NL" smtClean="0"/>
              <a:t>31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6385764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7AAA1-0A2D-4E17-BD7E-ECD1F2F24FF1}" type="slidenum">
              <a:rPr lang="en-NL" smtClean="0"/>
              <a:t>32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303807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7AAA1-0A2D-4E17-BD7E-ECD1F2F24FF1}" type="slidenum">
              <a:rPr lang="en-NL" smtClean="0"/>
              <a:t>33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882639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7AAA1-0A2D-4E17-BD7E-ECD1F2F24FF1}" type="slidenum">
              <a:rPr lang="en-NL" smtClean="0"/>
              <a:t>34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488255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7AAA1-0A2D-4E17-BD7E-ECD1F2F24FF1}" type="slidenum">
              <a:rPr lang="en-NL" smtClean="0"/>
              <a:t>35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8764601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50CC9-ED9D-4D4F-8C1E-EBA1D453D4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8E966D-7652-4557-A9F9-7DF935DAE8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FCB7AD-6354-4B46-A1B1-8AB8F13B3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5CBDA-B49C-4B0F-9869-5B15867EA611}" type="datetimeFigureOut">
              <a:rPr lang="en-NL" smtClean="0"/>
              <a:t>26/10/2022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AA64DE-EF41-4835-B7FB-322DD9145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2704FD-6460-4364-A0B8-96D160BBE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390F7-FAA2-4B68-BA07-56F074E5116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89743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92C93-0384-43C7-9270-53AA5CC40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727274-EF82-499F-9F62-8716430DA1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2AB32C-5ABC-47EE-BCBB-EBDD09F8C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5CBDA-B49C-4B0F-9869-5B15867EA611}" type="datetimeFigureOut">
              <a:rPr lang="en-NL" smtClean="0"/>
              <a:t>26/10/2022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579F4C-465F-432E-94F2-143817145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D3C283-364C-4E66-B8A1-E60281CF7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390F7-FAA2-4B68-BA07-56F074E5116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19974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83F3F4-3DB7-4772-B734-E3D4EC57AA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383D0B-A6E9-420B-BB32-2EE23BDD4A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56CBA8-F239-41EA-BB1B-F2AC50769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5CBDA-B49C-4B0F-9869-5B15867EA611}" type="datetimeFigureOut">
              <a:rPr lang="en-NL" smtClean="0"/>
              <a:t>26/10/2022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3F5E8E-4E02-43BB-BA09-E3DBD0A79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B5E216-2F85-4809-BCC5-7F592CD46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390F7-FAA2-4B68-BA07-56F074E5116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305911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FA4E2-0D21-4416-968C-C61A95E80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2712F5-D9DF-4F18-AB0B-0570F768C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DE2A40-5B6A-435A-9505-0394EADD5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5CBDA-B49C-4B0F-9869-5B15867EA611}" type="datetimeFigureOut">
              <a:rPr lang="en-NL" smtClean="0"/>
              <a:t>26/10/2022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44E54C-44AC-49EA-ADDF-39EA1D73B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B0B503-6745-455E-9167-2332D1439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390F7-FAA2-4B68-BA07-56F074E5116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54998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E36DE-605D-44B2-AA42-4AAAEA86B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495106-FE69-4402-9578-64BC2080BF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1488F4-C235-4C6F-84B7-3BD91417B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5CBDA-B49C-4B0F-9869-5B15867EA611}" type="datetimeFigureOut">
              <a:rPr lang="en-NL" smtClean="0"/>
              <a:t>26/10/2022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55E1DD-D3C1-4E79-94A6-35DA4A333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D6E79C-7AF9-4978-9B94-79E00D966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390F7-FAA2-4B68-BA07-56F074E5116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078325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42DDF-E3AE-4295-96E9-97CC8175F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45F90-BA76-4780-A8D9-CD685DC741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6D3A87-C96D-44C9-8EF2-C5856D0E18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86C641-16CC-447F-941B-2A221036D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5CBDA-B49C-4B0F-9869-5B15867EA611}" type="datetimeFigureOut">
              <a:rPr lang="en-NL" smtClean="0"/>
              <a:t>26/10/2022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60114C-8219-4904-B12D-606CCA5DE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741C20-F59F-4984-9E7E-384413727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390F7-FAA2-4B68-BA07-56F074E5116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179847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0CB04-7F85-457D-983B-717ECAC1A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B9FC22-D5B7-4E55-894C-F63B97378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156CE9-C92E-4B4C-8603-6950862901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445C1E-1E47-4FF1-8753-C33198D688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7E0C64-BF99-45A8-91AD-35BF431C04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B75584-3091-43F6-8D86-500DC9042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5CBDA-B49C-4B0F-9869-5B15867EA611}" type="datetimeFigureOut">
              <a:rPr lang="en-NL" smtClean="0"/>
              <a:t>26/10/2022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4089D8-0844-4346-9C6C-0D2C381D0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5E7C50-547D-49E9-951A-67EF9F3CF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390F7-FAA2-4B68-BA07-56F074E5116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555388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00436-DC28-4112-95C6-55B0FBC0F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2EBB85-00C5-41BB-9448-F49184457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5CBDA-B49C-4B0F-9869-5B15867EA611}" type="datetimeFigureOut">
              <a:rPr lang="en-NL" smtClean="0"/>
              <a:t>26/10/2022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E020E7-2C2A-466B-ACE7-47462B1E4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B1D739-B63A-4BB5-BF5B-E376C50F5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390F7-FAA2-4B68-BA07-56F074E5116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63474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3BCBF1-D4A7-4B82-9772-A3D7FB08E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5CBDA-B49C-4B0F-9869-5B15867EA611}" type="datetimeFigureOut">
              <a:rPr lang="en-NL" smtClean="0"/>
              <a:t>26/10/2022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CDDBC3-E0A3-4A22-AB03-E9EAE5E50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A5837C-C6F6-4CAF-BB73-E9984C752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390F7-FAA2-4B68-BA07-56F074E5116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073140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AC6B8-091C-4133-AECF-BCFA2FD66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12F084-4126-45E3-ACA0-7475A2E381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3BE3DF-44A3-4870-96ED-7175449015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B1E646-9206-4CFC-8110-78B874415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5CBDA-B49C-4B0F-9869-5B15867EA611}" type="datetimeFigureOut">
              <a:rPr lang="en-NL" smtClean="0"/>
              <a:t>26/10/2022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594BFF-1FC2-48F0-A7B4-13BEBF217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79ED3F-9BB2-4EEA-8C72-58F6B6287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390F7-FAA2-4B68-BA07-56F074E5116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066345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01235-EC3B-4A57-AC4C-5759D0949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EC46B4-56DD-4886-8BBC-49A6191DAF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23869C-90F1-498A-B310-9C050629C1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5CC9E3-D4DE-4D3A-B32C-1C978D6C1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5CBDA-B49C-4B0F-9869-5B15867EA611}" type="datetimeFigureOut">
              <a:rPr lang="en-NL" smtClean="0"/>
              <a:t>26/10/2022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FB6B80-0A18-40C3-9A3C-91852A471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91F956-F6E6-4E56-A2DA-271827C57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390F7-FAA2-4B68-BA07-56F074E5116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200701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7E9155-A6E4-486A-B6D8-6669D7412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770AE5-F952-4258-8970-EA7B89F3FD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2BE9F0-569D-4B38-94CC-CEF98F6818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15CBDA-B49C-4B0F-9869-5B15867EA611}" type="datetimeFigureOut">
              <a:rPr lang="en-NL" smtClean="0"/>
              <a:t>26/10/2022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F84339-0EC9-4B98-B74B-C84A1578DB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B0DA69-2268-4481-8C7E-C48F42FA30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E390F7-FAA2-4B68-BA07-56F074E5116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309757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66FA2-7221-489B-AB51-A8440470F2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/>
              <a:t>SQL Introductie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D03C72-2A16-4BC3-8AC1-0B03137BE8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AFM 2020</a:t>
            </a:r>
          </a:p>
          <a:p>
            <a:r>
              <a:rPr lang="en-US" dirty="0"/>
              <a:t>Lukas Koning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6014477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RDBMS via ODBC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01F36F4-0C43-4E3A-AF1F-626B467919F3}"/>
              </a:ext>
            </a:extLst>
          </p:cNvPr>
          <p:cNvSpPr/>
          <p:nvPr/>
        </p:nvSpPr>
        <p:spPr>
          <a:xfrm>
            <a:off x="9227050" y="3429000"/>
            <a:ext cx="2126750" cy="132556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600" b="1"/>
              <a:t>Database Server</a:t>
            </a:r>
          </a:p>
          <a:p>
            <a:pPr algn="ctr"/>
            <a:r>
              <a:rPr lang="nl-NL" sz="1600"/>
              <a:t>(RDBMS)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08E09E6-F157-44F8-853C-988B5F4F82E4}"/>
              </a:ext>
            </a:extLst>
          </p:cNvPr>
          <p:cNvSpPr/>
          <p:nvPr/>
        </p:nvSpPr>
        <p:spPr>
          <a:xfrm>
            <a:off x="5032625" y="3429000"/>
            <a:ext cx="2126750" cy="132556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600" b="1"/>
              <a:t>Open Database Connectivity Driver</a:t>
            </a:r>
          </a:p>
          <a:p>
            <a:pPr algn="ctr"/>
            <a:r>
              <a:rPr lang="nl-NL" sz="1600"/>
              <a:t>(ODBC)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EF5D4F-5DE9-438A-BF4D-16A3AD86A6A2}"/>
              </a:ext>
            </a:extLst>
          </p:cNvPr>
          <p:cNvSpPr/>
          <p:nvPr/>
        </p:nvSpPr>
        <p:spPr>
          <a:xfrm>
            <a:off x="779125" y="3428999"/>
            <a:ext cx="2126750" cy="132556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600" b="1"/>
              <a:t>Python</a:t>
            </a:r>
          </a:p>
          <a:p>
            <a:pPr algn="ctr"/>
            <a:r>
              <a:rPr lang="nl-NL" sz="1600"/>
              <a:t>(+ PyODBC)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EBE444F-421B-4A18-977A-6CA393B81F52}"/>
              </a:ext>
            </a:extLst>
          </p:cNvPr>
          <p:cNvCxnSpPr>
            <a:cxnSpLocks/>
            <a:stCxn id="9" idx="3"/>
            <a:endCxn id="8" idx="1"/>
          </p:cNvCxnSpPr>
          <p:nvPr/>
        </p:nvCxnSpPr>
        <p:spPr>
          <a:xfrm>
            <a:off x="2905875" y="4091781"/>
            <a:ext cx="2126750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1E2D8D5-26EB-48CC-9C71-540359B16280}"/>
              </a:ext>
            </a:extLst>
          </p:cNvPr>
          <p:cNvCxnSpPr>
            <a:cxnSpLocks/>
            <a:stCxn id="8" idx="3"/>
            <a:endCxn id="7" idx="1"/>
          </p:cNvCxnSpPr>
          <p:nvPr/>
        </p:nvCxnSpPr>
        <p:spPr>
          <a:xfrm>
            <a:off x="7159375" y="4091782"/>
            <a:ext cx="206767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3B750F0-571A-678C-B284-BE1F0E008BD3}"/>
              </a:ext>
            </a:extLst>
          </p:cNvPr>
          <p:cNvSpPr txBox="1"/>
          <p:nvPr/>
        </p:nvSpPr>
        <p:spPr>
          <a:xfrm>
            <a:off x="5032625" y="3007585"/>
            <a:ext cx="2126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/>
              <a:t>Operating System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FBB13E-58E4-7454-BC13-FC221D3624AB}"/>
              </a:ext>
            </a:extLst>
          </p:cNvPr>
          <p:cNvSpPr txBox="1"/>
          <p:nvPr/>
        </p:nvSpPr>
        <p:spPr>
          <a:xfrm>
            <a:off x="779125" y="3001533"/>
            <a:ext cx="2126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/>
              <a:t>Applicatie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1F555FC-10F8-6764-1E21-5AC60AE46D52}"/>
              </a:ext>
            </a:extLst>
          </p:cNvPr>
          <p:cNvSpPr txBox="1"/>
          <p:nvPr/>
        </p:nvSpPr>
        <p:spPr>
          <a:xfrm>
            <a:off x="9227050" y="3001533"/>
            <a:ext cx="2126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/>
              <a:t>Server</a:t>
            </a:r>
          </a:p>
        </p:txBody>
      </p:sp>
    </p:spTree>
    <p:extLst>
      <p:ext uri="{BB962C8B-B14F-4D97-AF65-F5344CB8AC3E}">
        <p14:creationId xmlns:p14="http://schemas.microsoft.com/office/powerpoint/2010/main" val="6709251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021A23A-264E-4F48-8D91-52361A485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4400"/>
              <a:t>Basis syntax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343CC5-EAA5-4394-8782-3BBA201EEC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8150229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Kolommen selecteren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3851246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Naam,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Achternaam,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Leeftijd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FROM Personen;</a:t>
            </a:r>
          </a:p>
          <a:p>
            <a:pPr marL="0" indent="0"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Naam AS Voornaam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, Achternaam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--, Leeftijd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FROM Personen;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8BBDAC7-28CB-4019-A508-03C63F0A9D12}"/>
              </a:ext>
            </a:extLst>
          </p:cNvPr>
          <p:cNvSpPr txBox="1">
            <a:spLocks/>
          </p:cNvSpPr>
          <p:nvPr/>
        </p:nvSpPr>
        <p:spPr>
          <a:xfrm>
            <a:off x="5280916" y="1825625"/>
            <a:ext cx="607288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Om kolommen te selecteren: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r>
              <a:rPr lang="nl-NL" sz="2000" dirty="0"/>
              <a:t>Geef de kolommen op na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nl-NL" sz="2000" dirty="0"/>
              <a:t>.</a:t>
            </a:r>
          </a:p>
          <a:p>
            <a:pPr marL="0" indent="0">
              <a:buNone/>
            </a:pPr>
            <a:endParaRPr lang="nl-NL" sz="2000" dirty="0"/>
          </a:p>
          <a:p>
            <a:r>
              <a:rPr lang="nl-NL" sz="2000" dirty="0"/>
              <a:t>Scheid de namen door komma’s.</a:t>
            </a:r>
          </a:p>
          <a:p>
            <a:pPr marL="0" indent="0">
              <a:buNone/>
            </a:pPr>
            <a:endParaRPr lang="nl-NL" sz="2000" dirty="0"/>
          </a:p>
          <a:p>
            <a:r>
              <a:rPr lang="nl-NL" sz="2000" dirty="0"/>
              <a:t>Achter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NL" sz="2000" dirty="0"/>
              <a:t> geef je de tabelnaam op.</a:t>
            </a:r>
          </a:p>
          <a:p>
            <a:endParaRPr lang="nl-NL" sz="2000" dirty="0"/>
          </a:p>
          <a:p>
            <a:r>
              <a:rPr lang="nl-NL" sz="2000" dirty="0"/>
              <a:t>Met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nl-NL" sz="2000" dirty="0"/>
              <a:t> kun je een alias voor de kolom opgeven.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34041610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Rijen selecteren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385124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SELECT *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FROM Personen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WHERE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Leeftijd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&gt;= 18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AND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Leeftijd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 115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8BBDAC7-28CB-4019-A508-03C63F0A9D12}"/>
              </a:ext>
            </a:extLst>
          </p:cNvPr>
          <p:cNvSpPr txBox="1">
            <a:spLocks/>
          </p:cNvSpPr>
          <p:nvPr/>
        </p:nvSpPr>
        <p:spPr>
          <a:xfrm>
            <a:off x="4874004" y="1825625"/>
            <a:ext cx="647979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z="2000" dirty="0"/>
              <a:t>Met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SELECT *</a:t>
            </a:r>
            <a:r>
              <a:rPr lang="nl-NL" sz="2000" dirty="0"/>
              <a:t> selecteer je alle kolommen.</a:t>
            </a:r>
          </a:p>
          <a:p>
            <a:endParaRPr lang="nl-NL" sz="2000" dirty="0"/>
          </a:p>
          <a:p>
            <a:r>
              <a:rPr lang="nl-NL" sz="2000" dirty="0"/>
              <a:t>Met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nl-NL" sz="2000" dirty="0"/>
              <a:t> geef selectiecriteria op voor de rijen:</a:t>
            </a:r>
          </a:p>
          <a:p>
            <a:endParaRPr lang="nl-NL" sz="2400" dirty="0"/>
          </a:p>
          <a:p>
            <a:pPr lvl="1"/>
            <a:r>
              <a:rPr lang="nl-NL" sz="1800" dirty="0"/>
              <a:t>Een selectiecriterium moet evalueren tot waar / onwaar:</a:t>
            </a:r>
          </a:p>
          <a:p>
            <a:endParaRPr lang="nl-NL" sz="2400" dirty="0"/>
          </a:p>
          <a:p>
            <a:pPr lvl="1"/>
            <a:r>
              <a:rPr lang="nl-NL" sz="1800" dirty="0"/>
              <a:t>Selectiecriteria kun je combineren met 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nl-NL" sz="1800" dirty="0"/>
              <a:t> of 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  <a:r>
              <a:rPr lang="nl-NL" sz="1800" dirty="0"/>
              <a:t>.</a:t>
            </a:r>
          </a:p>
          <a:p>
            <a:endParaRPr lang="nl-NL" sz="2400" dirty="0"/>
          </a:p>
          <a:p>
            <a:pPr lvl="1"/>
            <a:r>
              <a:rPr lang="nl-NL" sz="1800" dirty="0"/>
              <a:t>Je kunt criteria groeperen met haken (…)</a:t>
            </a:r>
            <a:endParaRPr lang="nl-NL" dirty="0"/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17135243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Selecteren criteria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09153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KolomA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KolomB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KolomA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BETWEEN 1 AND 100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KolomA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IN (2, 3, 5, 7)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KolomA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IS NULL / NOT NULL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LIMIT 4 / OFFSET 2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8BBDAC7-28CB-4019-A508-03C63F0A9D12}"/>
              </a:ext>
            </a:extLst>
          </p:cNvPr>
          <p:cNvSpPr txBox="1">
            <a:spLocks/>
          </p:cNvSpPr>
          <p:nvPr/>
        </p:nvSpPr>
        <p:spPr>
          <a:xfrm>
            <a:off x="6000108" y="1825625"/>
            <a:ext cx="535369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z="2000" dirty="0"/>
              <a:t>Twee kolommen identiek zijn.</a:t>
            </a:r>
          </a:p>
          <a:p>
            <a:endParaRPr lang="nl-NL" sz="2000" dirty="0"/>
          </a:p>
          <a:p>
            <a:r>
              <a:rPr lang="nl-NL" sz="2000" dirty="0"/>
              <a:t>Waardes in bereik [1, 100].</a:t>
            </a:r>
          </a:p>
          <a:p>
            <a:endParaRPr lang="nl-NL" sz="2000" dirty="0"/>
          </a:p>
          <a:p>
            <a:r>
              <a:rPr lang="nl-NL" sz="2000" dirty="0"/>
              <a:t>Waardes tot opgegeven lijst behoren.</a:t>
            </a:r>
          </a:p>
          <a:p>
            <a:endParaRPr lang="nl-NL" sz="2000" dirty="0"/>
          </a:p>
          <a:p>
            <a:r>
              <a:rPr lang="nl-NL" sz="2000" dirty="0"/>
              <a:t>Waarde ontbreekt wel / niet.</a:t>
            </a:r>
          </a:p>
          <a:p>
            <a:endParaRPr lang="nl-NL" sz="2000" dirty="0"/>
          </a:p>
          <a:p>
            <a:r>
              <a:rPr lang="nl-NL" sz="2000" dirty="0"/>
              <a:t>Haal 4 rijen op / begin bij 3</a:t>
            </a:r>
            <a:r>
              <a:rPr lang="nl-NL" sz="2000" baseline="30000" dirty="0"/>
              <a:t>e</a:t>
            </a:r>
            <a:r>
              <a:rPr lang="nl-NL" sz="2000" dirty="0"/>
              <a:t> rij</a:t>
            </a:r>
          </a:p>
        </p:txBody>
      </p:sp>
    </p:spTree>
    <p:extLst>
      <p:ext uri="{BB962C8B-B14F-4D97-AF65-F5344CB8AC3E}">
        <p14:creationId xmlns:p14="http://schemas.microsoft.com/office/powerpoint/2010/main" val="28838576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Rijen sorteren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2" y="1825625"/>
            <a:ext cx="485368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SELECT *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FROM Personen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ORDER BY Achternaam, Naam;</a:t>
            </a:r>
          </a:p>
          <a:p>
            <a:pPr marL="0" indent="0"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SELECT *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FROM Personen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ORDER BY Leeftijd DESC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LIMIT 3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8BBDAC7-28CB-4019-A508-03C63F0A9D12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525779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Gebruik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ORDER BY</a:t>
            </a:r>
            <a:r>
              <a:rPr lang="nl-NL" sz="2000" dirty="0"/>
              <a:t> om de rijen te sorteren.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Per kolom kun je de volgorde instellen:</a:t>
            </a:r>
          </a:p>
          <a:p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ASC</a:t>
            </a:r>
            <a:r>
              <a:rPr lang="nl-NL" sz="2000" dirty="0"/>
              <a:t> voor oplopend sorteren (standaard) </a:t>
            </a:r>
          </a:p>
          <a:p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DESC</a:t>
            </a:r>
            <a:r>
              <a:rPr lang="nl-NL" sz="2000" dirty="0"/>
              <a:t> voor aflopend te sorteren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Sorteren i.c.m.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LIMIT</a:t>
            </a:r>
            <a:r>
              <a:rPr lang="nl-NL" sz="2000" dirty="0"/>
              <a:t> is handige manier om top N te verkrijgen.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14511511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Simpele berekeningen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079715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PrijsEx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BedragBTW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PrijsInc</a:t>
            </a: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ROUND(Bedrag, 2) AS Bedrag</a:t>
            </a:r>
          </a:p>
          <a:p>
            <a:pPr marL="0" indent="0"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ABS(Error) AS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AbsError</a:t>
            </a: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COALESCE(Bedrag, 0)</a:t>
            </a:r>
          </a:p>
          <a:p>
            <a:pPr marL="0" indent="0"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SQRT / LOG / LOG10 / EXP</a:t>
            </a:r>
          </a:p>
          <a:p>
            <a:pPr marL="0" indent="0"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8BBDAC7-28CB-4019-A508-03C63F0A9D12}"/>
              </a:ext>
            </a:extLst>
          </p:cNvPr>
          <p:cNvSpPr txBox="1">
            <a:spLocks/>
          </p:cNvSpPr>
          <p:nvPr/>
        </p:nvSpPr>
        <p:spPr>
          <a:xfrm>
            <a:off x="6274084" y="1825625"/>
            <a:ext cx="507971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z="2000" dirty="0"/>
              <a:t>Optelsom van kolommen met alias.</a:t>
            </a:r>
          </a:p>
          <a:p>
            <a:endParaRPr lang="nl-NL" sz="2000" dirty="0"/>
          </a:p>
          <a:p>
            <a:r>
              <a:rPr lang="nl-NL" sz="2000" dirty="0"/>
              <a:t>Afronden van getallen</a:t>
            </a:r>
          </a:p>
          <a:p>
            <a:pPr marL="0" indent="0">
              <a:buNone/>
            </a:pPr>
            <a:endParaRPr lang="nl-NL" sz="2000" dirty="0"/>
          </a:p>
          <a:p>
            <a:r>
              <a:rPr lang="nl-NL" sz="2000" dirty="0"/>
              <a:t>Absolute waarde</a:t>
            </a:r>
          </a:p>
          <a:p>
            <a:endParaRPr lang="nl-NL" sz="2000" dirty="0"/>
          </a:p>
          <a:p>
            <a:r>
              <a:rPr lang="nl-NL" sz="2000" dirty="0"/>
              <a:t>Vullen van ontbrekende waardes</a:t>
            </a:r>
          </a:p>
          <a:p>
            <a:endParaRPr lang="nl-NL" sz="2000" dirty="0"/>
          </a:p>
          <a:p>
            <a:r>
              <a:rPr lang="nl-NL" sz="2000" dirty="0"/>
              <a:t>Veel voorkomende transformaties</a:t>
            </a:r>
          </a:p>
        </p:txBody>
      </p:sp>
    </p:spTree>
    <p:extLst>
      <p:ext uri="{BB962C8B-B14F-4D97-AF65-F5344CB8AC3E}">
        <p14:creationId xmlns:p14="http://schemas.microsoft.com/office/powerpoint/2010/main" val="30425318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Samenvattende statistieken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3518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COUNT(*) AS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AantalRijen</a:t>
            </a: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COUNT(DISTINCT ...)</a:t>
            </a:r>
          </a:p>
          <a:p>
            <a:pPr marL="0" indent="0"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SUM(bedrag) AS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TotaalBedrag</a:t>
            </a: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AVG / MIN / MAX / STDEV</a:t>
            </a:r>
          </a:p>
          <a:p>
            <a:pPr marL="0" indent="0"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8BBDAC7-28CB-4019-A508-03C63F0A9D12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525779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z="2000" dirty="0"/>
              <a:t>Aantal rijen of aantal unieke waardes.</a:t>
            </a:r>
          </a:p>
          <a:p>
            <a:endParaRPr lang="nl-NL" sz="2000" dirty="0"/>
          </a:p>
          <a:p>
            <a:endParaRPr lang="nl-NL" sz="2000" dirty="0"/>
          </a:p>
          <a:p>
            <a:endParaRPr lang="nl-NL" sz="2000" dirty="0"/>
          </a:p>
          <a:p>
            <a:r>
              <a:rPr lang="nl-NL" sz="2000" dirty="0"/>
              <a:t>Simpele descriptieve statistieken zoals totaal en gemiddelde.</a:t>
            </a:r>
          </a:p>
          <a:p>
            <a:pPr marL="0" indent="0">
              <a:buNone/>
            </a:pPr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20433032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Datum en tijd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72698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CURRENT_DATE / CURRENT_TIME / CURRENT_TIMESTAMP</a:t>
            </a:r>
          </a:p>
          <a:p>
            <a:pPr marL="0" indent="0">
              <a:buNone/>
            </a:pP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DATE(“2020-12-01”)</a:t>
            </a:r>
          </a:p>
          <a:p>
            <a:pPr marL="0" indent="0">
              <a:buNone/>
            </a:pP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DATE(“2020-12-01”, “3 MONTH”)</a:t>
            </a:r>
          </a:p>
          <a:p>
            <a:pPr marL="0" indent="0">
              <a:buNone/>
            </a:pP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JULIANDAY(&lt;datum&gt;) – JULIANDAY(&lt;datum&gt;)</a:t>
            </a:r>
          </a:p>
          <a:p>
            <a:pPr marL="0" indent="0">
              <a:buNone/>
            </a:pP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STRFTIME(&lt;format&gt;, &lt;datum&gt;)</a:t>
            </a:r>
          </a:p>
          <a:p>
            <a:pPr marL="0" indent="0">
              <a:buNone/>
            </a:pP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8BBDAC7-28CB-4019-A508-03C63F0A9D12}"/>
              </a:ext>
            </a:extLst>
          </p:cNvPr>
          <p:cNvSpPr txBox="1">
            <a:spLocks/>
          </p:cNvSpPr>
          <p:nvPr/>
        </p:nvSpPr>
        <p:spPr>
          <a:xfrm>
            <a:off x="6818615" y="1825625"/>
            <a:ext cx="4535184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z="1800" dirty="0"/>
              <a:t>Huidige datum / tijd / datum en tijd</a:t>
            </a:r>
          </a:p>
          <a:p>
            <a:endParaRPr lang="nl-NL" sz="1800" dirty="0"/>
          </a:p>
          <a:p>
            <a:endParaRPr lang="nl-NL" sz="1800" dirty="0"/>
          </a:p>
          <a:p>
            <a:r>
              <a:rPr lang="nl-NL" sz="1800" dirty="0"/>
              <a:t>Maak datum aan.</a:t>
            </a:r>
          </a:p>
          <a:p>
            <a:endParaRPr lang="nl-NL" sz="1800" dirty="0"/>
          </a:p>
          <a:p>
            <a:r>
              <a:rPr lang="nl-NL" sz="1800" dirty="0"/>
              <a:t>Datum met tijdsverschil: +3 maanden.</a:t>
            </a:r>
          </a:p>
          <a:p>
            <a:endParaRPr lang="nl-NL" sz="1800" dirty="0"/>
          </a:p>
          <a:p>
            <a:r>
              <a:rPr lang="nl-NL" sz="1800" dirty="0"/>
              <a:t>Verschil tussen 2 datums in dagen.</a:t>
            </a:r>
          </a:p>
          <a:p>
            <a:endParaRPr lang="nl-NL" sz="1800" dirty="0"/>
          </a:p>
          <a:p>
            <a:r>
              <a:rPr lang="nl-NL" sz="1800" dirty="0"/>
              <a:t>Verander weergave; keuze uit onderdelen:</a:t>
            </a:r>
          </a:p>
          <a:p>
            <a:pPr lvl="1"/>
            <a:r>
              <a:rPr lang="nl-NL" sz="1400" dirty="0"/>
              <a:t>%Y		jaar	%H	uur</a:t>
            </a:r>
          </a:p>
          <a:p>
            <a:pPr lvl="1"/>
            <a:r>
              <a:rPr lang="nl-NL" sz="1400" dirty="0"/>
              <a:t>%m	maand	%M 	minuut</a:t>
            </a:r>
          </a:p>
          <a:p>
            <a:pPr lvl="1"/>
            <a:r>
              <a:rPr lang="nl-NL" sz="1400" dirty="0"/>
              <a:t>%d 	dag	%S	seconde</a:t>
            </a:r>
          </a:p>
          <a:p>
            <a:pPr marL="457200" lvl="1" indent="0">
              <a:buNone/>
            </a:pPr>
            <a:endParaRPr lang="nl-NL" sz="1400" dirty="0"/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endParaRPr lang="nl-NL" sz="1800" dirty="0"/>
          </a:p>
        </p:txBody>
      </p:sp>
    </p:spTree>
    <p:extLst>
      <p:ext uri="{BB962C8B-B14F-4D97-AF65-F5344CB8AC3E}">
        <p14:creationId xmlns:p14="http://schemas.microsoft.com/office/powerpoint/2010/main" val="36525195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Logische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59342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CASE</a:t>
            </a:r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WHEN Leeftijd &lt; 18 THEN ‘minderjarig’</a:t>
            </a:r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WHEN Leeftijd &lt; 40 THEN ‘jong volwassen’</a:t>
            </a:r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WHEN Leeftijd &lt; 65 THEN ‘volwassen’</a:t>
            </a:r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ELSE ‘senior’</a:t>
            </a:r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END AS Leeftijdscategorie</a:t>
            </a:r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FROM Personen;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8BBDAC7-28CB-4019-A508-03C63F0A9D12}"/>
              </a:ext>
            </a:extLst>
          </p:cNvPr>
          <p:cNvSpPr txBox="1">
            <a:spLocks/>
          </p:cNvSpPr>
          <p:nvPr/>
        </p:nvSpPr>
        <p:spPr>
          <a:xfrm>
            <a:off x="7366570" y="1825625"/>
            <a:ext cx="398722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Met het CASE statement maak je een logische beslisboom.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De uitkomsten worden bepaald met: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WHEN &lt;conditie&gt; THEN &lt;waarde&gt;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De ELSE categorie is er om alle overgebleven gevallen af te vangen.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b="1" dirty="0"/>
              <a:t>Let op: De volgorde van evaluatie is van boven naar beneden.</a:t>
            </a:r>
          </a:p>
        </p:txBody>
      </p:sp>
    </p:spTree>
    <p:extLst>
      <p:ext uri="{BB962C8B-B14F-4D97-AF65-F5344CB8AC3E}">
        <p14:creationId xmlns:p14="http://schemas.microsoft.com/office/powerpoint/2010/main" val="3683245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Leerdoelen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dirty="0"/>
              <a:t>De leerdoelen van deze cursus zijn:</a:t>
            </a:r>
          </a:p>
          <a:p>
            <a:pPr marL="0" indent="0">
              <a:buNone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Bekend zijn met de syntax van SQL.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SQL kunnen toepassen binnen Python.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Begrijpen hoe databases werken (basis).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Kunnen opstellen entiteit-relatie-schema.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09453E-95B7-4E26-A4BA-5CD2D75F1F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4084" y="2843159"/>
            <a:ext cx="3649716" cy="3649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9613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B1A28E1-1304-6F40-F71E-A028256C202B}"/>
              </a:ext>
            </a:extLst>
          </p:cNvPr>
          <p:cNvSpPr/>
          <p:nvPr/>
        </p:nvSpPr>
        <p:spPr>
          <a:xfrm>
            <a:off x="923827" y="2969443"/>
            <a:ext cx="5740924" cy="1696825"/>
          </a:xfrm>
          <a:prstGeom prst="rect">
            <a:avLst/>
          </a:prstGeom>
          <a:solidFill>
            <a:schemeClr val="accent5">
              <a:alpha val="2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 err="1"/>
              <a:t>Subselect</a:t>
            </a:r>
            <a:r>
              <a:rPr lang="nl-NL" sz="3600" dirty="0"/>
              <a:t>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59342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COUNT(*)  AS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AantalTransacties</a:t>
            </a: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FROM (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SELECT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TransactieId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PrijsEx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BedragBTW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PrijsInc</a:t>
            </a: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FROM Transacties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WHERE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PrijsInc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&lt;= 10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8BBDAC7-28CB-4019-A508-03C63F0A9D12}"/>
              </a:ext>
            </a:extLst>
          </p:cNvPr>
          <p:cNvSpPr txBox="1">
            <a:spLocks/>
          </p:cNvSpPr>
          <p:nvPr/>
        </p:nvSpPr>
        <p:spPr>
          <a:xfrm>
            <a:off x="7366570" y="1825625"/>
            <a:ext cx="398722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In plaats van een tabel kun je ook een query opgeven bij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NL" sz="2000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Deze </a:t>
            </a:r>
            <a:r>
              <a:rPr lang="nl-NL" sz="2000" dirty="0" err="1"/>
              <a:t>subquery</a:t>
            </a:r>
            <a:r>
              <a:rPr lang="nl-NL" sz="2000" dirty="0"/>
              <a:t> wordt eerst uitgevoerd…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En de resultaten worden daarna gebruikt door de hoofdquery.</a:t>
            </a:r>
          </a:p>
        </p:txBody>
      </p:sp>
    </p:spTree>
    <p:extLst>
      <p:ext uri="{BB962C8B-B14F-4D97-AF65-F5344CB8AC3E}">
        <p14:creationId xmlns:p14="http://schemas.microsoft.com/office/powerpoint/2010/main" val="11605309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Subselect</a:t>
            </a:r>
            <a:r>
              <a:rPr lang="nl-NL" dirty="0"/>
              <a:t> met WITH (CTE)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59342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WITH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InclusiefBTW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AS (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SELECT  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PrijsEx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BedragBTW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PrijsInc</a:t>
            </a: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FROM Transacties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COUNT(*) AS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AantalTransacties</a:t>
            </a: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InclusiefBTW</a:t>
            </a: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WHERE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PrijsInc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&lt;= 10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8BBDAC7-28CB-4019-A508-03C63F0A9D12}"/>
              </a:ext>
            </a:extLst>
          </p:cNvPr>
          <p:cNvSpPr txBox="1">
            <a:spLocks/>
          </p:cNvSpPr>
          <p:nvPr/>
        </p:nvSpPr>
        <p:spPr>
          <a:xfrm>
            <a:off x="7366570" y="1825625"/>
            <a:ext cx="398722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Met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NL" sz="2000" dirty="0"/>
              <a:t> kun je </a:t>
            </a:r>
            <a:r>
              <a:rPr lang="nl-NL" sz="2000" dirty="0" err="1"/>
              <a:t>subqueries</a:t>
            </a:r>
            <a:r>
              <a:rPr lang="nl-NL" sz="2000" dirty="0"/>
              <a:t> eleganter noteren.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Boven de hoofdquery zet je de </a:t>
            </a:r>
            <a:r>
              <a:rPr lang="nl-NL" sz="2000" dirty="0" err="1"/>
              <a:t>subqueries</a:t>
            </a:r>
            <a:r>
              <a:rPr lang="nl-NL" sz="2000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De syntax is: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&lt;naam&gt; AS (&lt;query&gt;),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&lt;naam&gt; AS (&lt;query&gt;)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SELECT …</a:t>
            </a:r>
          </a:p>
        </p:txBody>
      </p:sp>
    </p:spTree>
    <p:extLst>
      <p:ext uri="{BB962C8B-B14F-4D97-AF65-F5344CB8AC3E}">
        <p14:creationId xmlns:p14="http://schemas.microsoft.com/office/powerpoint/2010/main" val="4965995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Oefeningen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dirty="0"/>
              <a:t>Maak gebruik van de Transacties tabel uit </a:t>
            </a:r>
            <a:r>
              <a:rPr lang="nl-NL" sz="2000" dirty="0" err="1"/>
              <a:t>oefeningen.db</a:t>
            </a:r>
            <a:r>
              <a:rPr lang="nl-NL" sz="2000" dirty="0"/>
              <a:t>:</a:t>
            </a:r>
          </a:p>
          <a:p>
            <a:pPr marL="0" indent="0">
              <a:buNone/>
            </a:pPr>
            <a:endParaRPr lang="nl-NL" sz="2000" dirty="0"/>
          </a:p>
          <a:p>
            <a:pPr marL="457200" indent="-457200">
              <a:buAutoNum type="arabicPeriod"/>
            </a:pPr>
            <a:r>
              <a:rPr lang="nl-NL" sz="2000" dirty="0"/>
              <a:t>Hoeveel transacties zijn er in totaal gedaan?</a:t>
            </a:r>
          </a:p>
          <a:p>
            <a:pPr marL="457200" indent="-457200">
              <a:buAutoNum type="arabicPeriod"/>
            </a:pPr>
            <a:r>
              <a:rPr lang="nl-NL" sz="2000" dirty="0"/>
              <a:t>Hoeveel daarvan vielen in het lage BTW tarief?</a:t>
            </a:r>
          </a:p>
          <a:p>
            <a:pPr marL="457200" indent="-457200">
              <a:buAutoNum type="arabicPeriod"/>
            </a:pPr>
            <a:endParaRPr lang="nl-NL" sz="2000" dirty="0"/>
          </a:p>
          <a:p>
            <a:pPr marL="457200" indent="-457200">
              <a:buAutoNum type="arabicPeriod"/>
            </a:pPr>
            <a:r>
              <a:rPr lang="nl-NL" sz="2000" dirty="0"/>
              <a:t>Bereken voor elke transactie het totaal bedrag exclusief BTW.</a:t>
            </a:r>
          </a:p>
          <a:p>
            <a:pPr marL="457200" indent="-457200">
              <a:buAutoNum type="arabicPeriod"/>
            </a:pPr>
            <a:r>
              <a:rPr lang="nl-NL" sz="2000" dirty="0"/>
              <a:t>Bereken vervolgens het totaalbedrag inclusief BTW.</a:t>
            </a:r>
          </a:p>
          <a:p>
            <a:pPr marL="457200" indent="-457200">
              <a:buAutoNum type="arabicPeriod"/>
            </a:pPr>
            <a:r>
              <a:rPr lang="nl-NL" sz="2000" dirty="0"/>
              <a:t>Wat waren de 3 grootste en kleinste transacties?</a:t>
            </a:r>
          </a:p>
          <a:p>
            <a:pPr marL="457200" indent="-457200">
              <a:buAutoNum type="arabicPeriod"/>
            </a:pPr>
            <a:endParaRPr lang="nl-NL" sz="20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Wat is de totale omzet in de maand januari?</a:t>
            </a:r>
          </a:p>
          <a:p>
            <a:pPr marL="457200" indent="-457200">
              <a:buAutoNum type="arabicPeriod"/>
            </a:pPr>
            <a:endParaRPr lang="nl-NL" sz="2000" dirty="0"/>
          </a:p>
          <a:p>
            <a:pPr marL="457200" indent="-457200">
              <a:buAutoNum type="arabicPeriod"/>
            </a:pPr>
            <a:endParaRPr lang="nl-NL" sz="2000" dirty="0"/>
          </a:p>
          <a:p>
            <a:pPr marL="457200" indent="-457200">
              <a:buAutoNum type="arabicPeriod"/>
            </a:pPr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31631943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021A23A-264E-4F48-8D91-52361A485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4400"/>
              <a:t>Groeperen en aggregeren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343CC5-EAA5-4394-8782-3BBA201EEC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5036228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Groeperen en aggregeren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1806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Provincie,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Stad,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COUNT(*) AS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AantalKlanten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SUM(Omzet) AS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TotaalVermogen</a:t>
            </a: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FROM Personen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GROUP BY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Provincie,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Stad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8BBDAC7-28CB-4019-A508-03C63F0A9D12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z="2000" dirty="0"/>
              <a:t>Met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GROUP BY</a:t>
            </a:r>
            <a:r>
              <a:rPr lang="nl-NL" sz="2000" dirty="0"/>
              <a:t> geef je aan op welke kolommen gegroepeerd wordt.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r>
              <a:rPr lang="nl-NL" sz="2000" dirty="0"/>
              <a:t>Elke </a:t>
            </a:r>
            <a:r>
              <a:rPr lang="nl-NL" sz="2000" u="sng" dirty="0"/>
              <a:t>unieke combinatie</a:t>
            </a:r>
            <a:r>
              <a:rPr lang="nl-NL" sz="2000" dirty="0"/>
              <a:t> wordt een groep:</a:t>
            </a:r>
            <a:br>
              <a:rPr lang="nl-NL" sz="2000" dirty="0"/>
            </a:br>
            <a:endParaRPr lang="nl-NL" sz="2000" dirty="0"/>
          </a:p>
          <a:p>
            <a:pPr lvl="1"/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Noord-Holland + Amsterdam</a:t>
            </a:r>
          </a:p>
          <a:p>
            <a:pPr lvl="1"/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Noord-Holland + Haarlem</a:t>
            </a:r>
          </a:p>
          <a:p>
            <a:pPr lvl="1"/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Noord-Brabant + Katwijk</a:t>
            </a:r>
          </a:p>
          <a:p>
            <a:pPr lvl="1"/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Zuid-Holland  + Katwijk</a:t>
            </a:r>
          </a:p>
          <a:p>
            <a:endParaRPr lang="nl-NL" sz="2000" dirty="0"/>
          </a:p>
          <a:p>
            <a:r>
              <a:rPr lang="nl-NL" sz="2000" dirty="0"/>
              <a:t>Gebruik aggregatie functies voor kolommen waarop je niet groepeert!</a:t>
            </a:r>
          </a:p>
          <a:p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11111774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Venster functies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5774933" cy="22250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SUM(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Omzet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OVER(ORDER BY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TransactieDatum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AS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OmzetCumulatief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Transacties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8BBDAC7-28CB-4019-A508-03C63F0A9D12}"/>
              </a:ext>
            </a:extLst>
          </p:cNvPr>
          <p:cNvSpPr txBox="1">
            <a:spLocks/>
          </p:cNvSpPr>
          <p:nvPr/>
        </p:nvSpPr>
        <p:spPr>
          <a:xfrm>
            <a:off x="838200" y="4454570"/>
            <a:ext cx="10515600" cy="17223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Tx/>
              <a:buChar char="-"/>
            </a:pPr>
            <a:r>
              <a:rPr lang="nl-NL" sz="2000" dirty="0"/>
              <a:t>Maakt een meebewegend “venster” over een kolom.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nl-NL" sz="2000" dirty="0"/>
              <a:t>Gebruik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ORDER BY</a:t>
            </a:r>
            <a:r>
              <a:rPr lang="nl-NL" sz="2000" dirty="0"/>
              <a:t> om volgorde van rijen in het venster te bepalen.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nl-NL" sz="2000" dirty="0"/>
              <a:t>Gebruik aggregatie functies om rijen samen te vatten.</a:t>
            </a:r>
          </a:p>
          <a:p>
            <a:pPr>
              <a:lnSpc>
                <a:spcPct val="150000"/>
              </a:lnSpc>
              <a:buFontTx/>
              <a:buChar char="-"/>
            </a:pPr>
            <a:endParaRPr lang="nl-NL" sz="2000" dirty="0"/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nl-NL" sz="2000" dirty="0"/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E801A40-F925-412F-BCC3-410AA56114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5538841"/>
              </p:ext>
            </p:extLst>
          </p:nvPr>
        </p:nvGraphicFramePr>
        <p:xfrm>
          <a:off x="6613135" y="1690688"/>
          <a:ext cx="474066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5041">
                  <a:extLst>
                    <a:ext uri="{9D8B030D-6E8A-4147-A177-3AD203B41FA5}">
                      <a16:colId xmlns:a16="http://schemas.microsoft.com/office/drawing/2014/main" val="700699271"/>
                    </a:ext>
                  </a:extLst>
                </a:gridCol>
                <a:gridCol w="1579936">
                  <a:extLst>
                    <a:ext uri="{9D8B030D-6E8A-4147-A177-3AD203B41FA5}">
                      <a16:colId xmlns:a16="http://schemas.microsoft.com/office/drawing/2014/main" val="3644412511"/>
                    </a:ext>
                  </a:extLst>
                </a:gridCol>
                <a:gridCol w="2055687">
                  <a:extLst>
                    <a:ext uri="{9D8B030D-6E8A-4147-A177-3AD203B41FA5}">
                      <a16:colId xmlns:a16="http://schemas.microsoft.com/office/drawing/2014/main" val="25693064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NL" noProof="0"/>
                        <a:t>Datum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Omzet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/>
                        <a:t>OmzetCumulatief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8272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20-01-01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10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160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noProof="0"/>
                        <a:t>20-01-02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13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3139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noProof="0"/>
                        <a:t>20-01-03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8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31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1747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noProof="0"/>
                        <a:t>20-01-04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4297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noProof="0"/>
                        <a:t>20-01-05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94223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54728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Venster functies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5774933" cy="22250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Omzet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- LAG(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Omzet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1)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OVER(ORDER BY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TransactieDatum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AS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OmzetVerschil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Transacties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8BBDAC7-28CB-4019-A508-03C63F0A9D12}"/>
              </a:ext>
            </a:extLst>
          </p:cNvPr>
          <p:cNvSpPr txBox="1">
            <a:spLocks/>
          </p:cNvSpPr>
          <p:nvPr/>
        </p:nvSpPr>
        <p:spPr>
          <a:xfrm>
            <a:off x="838200" y="4454570"/>
            <a:ext cx="10515600" cy="17223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Tx/>
              <a:buChar char="-"/>
            </a:pPr>
            <a:r>
              <a:rPr lang="nl-NL" sz="2000" dirty="0"/>
              <a:t>Maakt een meebewegend “venster” over een kolom.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nl-NL" sz="2000" dirty="0"/>
              <a:t>Gebruik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ORDER BY</a:t>
            </a:r>
            <a:r>
              <a:rPr lang="nl-NL" sz="2000" dirty="0"/>
              <a:t> om volgorde van rijen in het venster te bepalen.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nl-NL" sz="2000" dirty="0"/>
              <a:t>Gebruik aggregatie functies om rijen samen te vatten.</a:t>
            </a:r>
          </a:p>
          <a:p>
            <a:pPr>
              <a:lnSpc>
                <a:spcPct val="150000"/>
              </a:lnSpc>
              <a:buFontTx/>
              <a:buChar char="-"/>
            </a:pPr>
            <a:endParaRPr lang="nl-NL" sz="2000" dirty="0"/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nl-NL" sz="2000" dirty="0"/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E801A40-F925-412F-BCC3-410AA56114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6105911"/>
              </p:ext>
            </p:extLst>
          </p:nvPr>
        </p:nvGraphicFramePr>
        <p:xfrm>
          <a:off x="6613135" y="1690688"/>
          <a:ext cx="474066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5041">
                  <a:extLst>
                    <a:ext uri="{9D8B030D-6E8A-4147-A177-3AD203B41FA5}">
                      <a16:colId xmlns:a16="http://schemas.microsoft.com/office/drawing/2014/main" val="700699271"/>
                    </a:ext>
                  </a:extLst>
                </a:gridCol>
                <a:gridCol w="1579936">
                  <a:extLst>
                    <a:ext uri="{9D8B030D-6E8A-4147-A177-3AD203B41FA5}">
                      <a16:colId xmlns:a16="http://schemas.microsoft.com/office/drawing/2014/main" val="3644412511"/>
                    </a:ext>
                  </a:extLst>
                </a:gridCol>
                <a:gridCol w="2055687">
                  <a:extLst>
                    <a:ext uri="{9D8B030D-6E8A-4147-A177-3AD203B41FA5}">
                      <a16:colId xmlns:a16="http://schemas.microsoft.com/office/drawing/2014/main" val="25693064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NL" noProof="0"/>
                        <a:t>Datum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Omzet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 err="1"/>
                        <a:t>OmzetVerschil</a:t>
                      </a:r>
                      <a:endParaRPr lang="nl-NL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8272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20-01-01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160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noProof="0"/>
                        <a:t>20-01-02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13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3139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noProof="0"/>
                        <a:t>20-01-03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8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-5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1747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noProof="0"/>
                        <a:t>20-01-04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4297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noProof="0"/>
                        <a:t>20-01-05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94223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30646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Groepsgewijze vensters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4834811" cy="31367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SUM(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Omzet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OVER(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ORDER BY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TransactieDatum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PARTITION BY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ProductType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) AS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OmzetCumulatief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Transacties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8BBDAC7-28CB-4019-A508-03C63F0A9D12}"/>
              </a:ext>
            </a:extLst>
          </p:cNvPr>
          <p:cNvSpPr txBox="1">
            <a:spLocks/>
          </p:cNvSpPr>
          <p:nvPr/>
        </p:nvSpPr>
        <p:spPr>
          <a:xfrm>
            <a:off x="838200" y="5272118"/>
            <a:ext cx="10515600" cy="6083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Tx/>
              <a:buChar char="-"/>
            </a:pPr>
            <a:r>
              <a:rPr lang="nl-NL" sz="2000" dirty="0"/>
              <a:t>Door toevoegen van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PARTITION BY</a:t>
            </a:r>
            <a:r>
              <a:rPr lang="nl-NL" sz="2000" dirty="0"/>
              <a:t> bereken je groepsgewijze totalen.</a:t>
            </a: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E801A40-F925-412F-BCC3-410AA56114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1825568"/>
              </p:ext>
            </p:extLst>
          </p:nvPr>
        </p:nvGraphicFramePr>
        <p:xfrm>
          <a:off x="5673012" y="1825625"/>
          <a:ext cx="568078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4319">
                  <a:extLst>
                    <a:ext uri="{9D8B030D-6E8A-4147-A177-3AD203B41FA5}">
                      <a16:colId xmlns:a16="http://schemas.microsoft.com/office/drawing/2014/main" val="700699271"/>
                    </a:ext>
                  </a:extLst>
                </a:gridCol>
                <a:gridCol w="1492898">
                  <a:extLst>
                    <a:ext uri="{9D8B030D-6E8A-4147-A177-3AD203B41FA5}">
                      <a16:colId xmlns:a16="http://schemas.microsoft.com/office/drawing/2014/main" val="1879951780"/>
                    </a:ext>
                  </a:extLst>
                </a:gridCol>
                <a:gridCol w="1145972">
                  <a:extLst>
                    <a:ext uri="{9D8B030D-6E8A-4147-A177-3AD203B41FA5}">
                      <a16:colId xmlns:a16="http://schemas.microsoft.com/office/drawing/2014/main" val="3644412511"/>
                    </a:ext>
                  </a:extLst>
                </a:gridCol>
                <a:gridCol w="1847597">
                  <a:extLst>
                    <a:ext uri="{9D8B030D-6E8A-4147-A177-3AD203B41FA5}">
                      <a16:colId xmlns:a16="http://schemas.microsoft.com/office/drawing/2014/main" val="25693064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NL" noProof="0"/>
                        <a:t>Datum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 err="1"/>
                        <a:t>ProductType</a:t>
                      </a:r>
                      <a:endParaRPr lang="nl-NL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Omzet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/>
                        <a:t>OmzetCumulatief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8272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NL" noProof="0"/>
                        <a:t>20-01-01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160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noProof="0"/>
                        <a:t>20-01-02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3139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noProof="0"/>
                        <a:t>20-01-03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747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noProof="0" dirty="0"/>
                        <a:t>20-01-01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4297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noProof="0" dirty="0"/>
                        <a:t>20-01-02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9422343"/>
                  </a:ext>
                </a:extLst>
              </a:tr>
            </a:tbl>
          </a:graphicData>
        </a:graphic>
      </p:graphicFrame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D56C0D5-4B03-4F9A-A0F1-682AD580DE86}"/>
              </a:ext>
            </a:extLst>
          </p:cNvPr>
          <p:cNvCxnSpPr>
            <a:cxnSpLocks/>
          </p:cNvCxnSpPr>
          <p:nvPr/>
        </p:nvCxnSpPr>
        <p:spPr>
          <a:xfrm>
            <a:off x="5673012" y="3308276"/>
            <a:ext cx="5680786" cy="0"/>
          </a:xfrm>
          <a:prstGeom prst="line">
            <a:avLst/>
          </a:prstGeom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20921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Grootte venster instellen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860550" cy="33320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AVG(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Omzet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OVER(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ORDER BY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TransactieDatum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ROWS BETWEEN 3 PRECEDING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AND CURRENT ROW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) AS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OmzetMovAvg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Transacties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8BBDAC7-28CB-4019-A508-03C63F0A9D12}"/>
              </a:ext>
            </a:extLst>
          </p:cNvPr>
          <p:cNvSpPr txBox="1">
            <a:spLocks/>
          </p:cNvSpPr>
          <p:nvPr/>
        </p:nvSpPr>
        <p:spPr>
          <a:xfrm>
            <a:off x="838200" y="5272117"/>
            <a:ext cx="10515600" cy="12207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Tx/>
              <a:buChar char="-"/>
            </a:pPr>
            <a:r>
              <a:rPr lang="nl-NL" sz="2000" dirty="0"/>
              <a:t>Met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ROWS BETWEEN … AND …</a:t>
            </a:r>
            <a:r>
              <a:rPr lang="nl-NL" sz="2000" dirty="0"/>
              <a:t> kun je de grootte van het venster instellen.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nl-NL" sz="2000" dirty="0"/>
              <a:t>Met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PRECEDING</a:t>
            </a:r>
            <a:r>
              <a:rPr lang="nl-NL" sz="2000" dirty="0"/>
              <a:t> /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FOLLOWING</a:t>
            </a:r>
            <a:r>
              <a:rPr lang="nl-NL" sz="2000" dirty="0"/>
              <a:t> geef je aan of je terug / vooruit wilt kijken.</a:t>
            </a:r>
          </a:p>
        </p:txBody>
      </p:sp>
      <p:graphicFrame>
        <p:nvGraphicFramePr>
          <p:cNvPr id="8" name="Table 5">
            <a:extLst>
              <a:ext uri="{FF2B5EF4-FFF2-40B4-BE49-F238E27FC236}">
                <a16:creationId xmlns:a16="http://schemas.microsoft.com/office/drawing/2014/main" id="{32CFFAB4-35AF-4CE6-A5AC-7D48A3AEA6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193638"/>
              </p:ext>
            </p:extLst>
          </p:nvPr>
        </p:nvGraphicFramePr>
        <p:xfrm>
          <a:off x="7119991" y="1825625"/>
          <a:ext cx="423380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7834">
                  <a:extLst>
                    <a:ext uri="{9D8B030D-6E8A-4147-A177-3AD203B41FA5}">
                      <a16:colId xmlns:a16="http://schemas.microsoft.com/office/drawing/2014/main" val="700699271"/>
                    </a:ext>
                  </a:extLst>
                </a:gridCol>
                <a:gridCol w="873303">
                  <a:extLst>
                    <a:ext uri="{9D8B030D-6E8A-4147-A177-3AD203B41FA5}">
                      <a16:colId xmlns:a16="http://schemas.microsoft.com/office/drawing/2014/main" val="3644412511"/>
                    </a:ext>
                  </a:extLst>
                </a:gridCol>
                <a:gridCol w="1942672">
                  <a:extLst>
                    <a:ext uri="{9D8B030D-6E8A-4147-A177-3AD203B41FA5}">
                      <a16:colId xmlns:a16="http://schemas.microsoft.com/office/drawing/2014/main" val="25693064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noProof="0"/>
                        <a:t>Datum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Omzet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noProof="0" dirty="0" err="1"/>
                        <a:t>OmzetMovAvg</a:t>
                      </a:r>
                      <a:endParaRPr lang="nl-NL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8272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noProof="0" dirty="0"/>
                        <a:t>20-01-01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160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noProof="0"/>
                        <a:t>20-01-02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15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12.5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3139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noProof="0" dirty="0"/>
                        <a:t>20-01-03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13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12.7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747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noProof="0"/>
                        <a:t>20-01-04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8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12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4297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noProof="0"/>
                        <a:t>20-01-05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94223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56301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Oefeningen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nl-NL" sz="2000" dirty="0"/>
              <a:t>Gebruik voor deze oefeningen weer de Transacties tabel.</a:t>
            </a:r>
          </a:p>
          <a:p>
            <a:pPr marL="0" indent="0">
              <a:buNone/>
            </a:pPr>
            <a:endParaRPr lang="nl-NL" sz="2000" dirty="0"/>
          </a:p>
          <a:p>
            <a:pPr marL="457200" indent="-457200">
              <a:buAutoNum type="arabicPeriod"/>
            </a:pPr>
            <a:r>
              <a:rPr lang="nl-NL" sz="2000" dirty="0"/>
              <a:t>Bereken de omzet inclusief BTW voor elke maand.</a:t>
            </a:r>
          </a:p>
          <a:p>
            <a:pPr marL="457200" indent="-457200">
              <a:buAutoNum type="arabicPeriod"/>
            </a:pPr>
            <a:endParaRPr lang="nl-NL" sz="2000" dirty="0"/>
          </a:p>
          <a:p>
            <a:pPr marL="457200" indent="-457200">
              <a:buAutoNum type="arabicPeriod"/>
            </a:pPr>
            <a:r>
              <a:rPr lang="nl-NL" sz="2000" dirty="0"/>
              <a:t>Bereken de cumulatieve omzet voor elke dag.</a:t>
            </a:r>
          </a:p>
          <a:p>
            <a:pPr marL="457200" indent="-457200">
              <a:buAutoNum type="arabicPeriod"/>
            </a:pPr>
            <a:endParaRPr lang="nl-NL" sz="2000" dirty="0"/>
          </a:p>
          <a:p>
            <a:pPr marL="457200" indent="-457200">
              <a:buAutoNum type="arabicPeriod"/>
            </a:pPr>
            <a:r>
              <a:rPr lang="nl-NL" sz="2000" dirty="0"/>
              <a:t>Bereken een rollend gemiddelde van 3 dagen over:</a:t>
            </a:r>
          </a:p>
          <a:p>
            <a:pPr lvl="1"/>
            <a:r>
              <a:rPr lang="nl-NL" sz="1600" dirty="0"/>
              <a:t>het aantal transacties.</a:t>
            </a:r>
          </a:p>
          <a:p>
            <a:pPr lvl="1"/>
            <a:r>
              <a:rPr lang="nl-NL" sz="1600" dirty="0"/>
              <a:t>het aantal verkochte artikelen.</a:t>
            </a:r>
          </a:p>
          <a:p>
            <a:pPr lvl="1"/>
            <a:r>
              <a:rPr lang="nl-NL" sz="1600" dirty="0"/>
              <a:t>de omzet.</a:t>
            </a:r>
          </a:p>
          <a:p>
            <a:pPr marL="457200" indent="-457200">
              <a:buAutoNum type="arabicPeriod"/>
            </a:pPr>
            <a:endParaRPr lang="nl-NL" sz="2000" dirty="0"/>
          </a:p>
          <a:p>
            <a:pPr marL="457200" indent="-457200">
              <a:buAutoNum type="arabicPeriod"/>
            </a:pPr>
            <a:r>
              <a:rPr lang="nl-NL" sz="2000" dirty="0"/>
              <a:t>Extra: Gebruik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LAG</a:t>
            </a:r>
            <a:r>
              <a:rPr lang="nl-NL" sz="2000" dirty="0"/>
              <a:t> om het omzetverschil met de vorige dag te berekenen.</a:t>
            </a:r>
          </a:p>
        </p:txBody>
      </p:sp>
    </p:spTree>
    <p:extLst>
      <p:ext uri="{BB962C8B-B14F-4D97-AF65-F5344CB8AC3E}">
        <p14:creationId xmlns:p14="http://schemas.microsoft.com/office/powerpoint/2010/main" val="871710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z="3600" dirty="0"/>
              <a:t>Agenda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nl-NL" sz="2000" b="1" dirty="0"/>
              <a:t>Ochtend:</a:t>
            </a:r>
          </a:p>
          <a:p>
            <a:pPr marL="0" indent="0">
              <a:buNone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Gebruik SQL (in Python).</a:t>
            </a:r>
          </a:p>
          <a:p>
            <a:pPr>
              <a:buFontTx/>
              <a:buChar char="-"/>
            </a:pPr>
            <a:r>
              <a:rPr lang="nl-NL" sz="2000" dirty="0"/>
              <a:t>Selecties maken met SQL.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Koppelen van tabellen.</a:t>
            </a:r>
          </a:p>
          <a:p>
            <a:pPr>
              <a:buFontTx/>
              <a:buChar char="-"/>
            </a:pPr>
            <a:r>
              <a:rPr lang="nl-NL" sz="2000" dirty="0"/>
              <a:t>Normalisatie en afwegingen.</a:t>
            </a:r>
          </a:p>
          <a:p>
            <a:pPr>
              <a:buFontTx/>
              <a:buChar char="-"/>
            </a:pPr>
            <a:r>
              <a:rPr lang="nl-NL" sz="2000" dirty="0" err="1"/>
              <a:t>Entity</a:t>
            </a:r>
            <a:r>
              <a:rPr lang="nl-NL" sz="2000" dirty="0"/>
              <a:t> </a:t>
            </a:r>
            <a:r>
              <a:rPr lang="nl-NL" sz="2000" dirty="0" err="1"/>
              <a:t>Relation</a:t>
            </a:r>
            <a:r>
              <a:rPr lang="nl-NL" sz="2000" dirty="0"/>
              <a:t> Diagram (ERD).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1F753FD-C152-47A4-9A54-C8E468120967}"/>
              </a:ext>
            </a:extLst>
          </p:cNvPr>
          <p:cNvSpPr txBox="1">
            <a:spLocks/>
          </p:cNvSpPr>
          <p:nvPr/>
        </p:nvSpPr>
        <p:spPr>
          <a:xfrm>
            <a:off x="5923327" y="1825625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2000" b="1" dirty="0"/>
              <a:t>Middag: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Beheer tabellen.</a:t>
            </a:r>
          </a:p>
          <a:p>
            <a:pPr>
              <a:buFontTx/>
              <a:buChar char="-"/>
            </a:pPr>
            <a:r>
              <a:rPr lang="nl-NL" sz="2000" dirty="0"/>
              <a:t>Sleutels en beperkingen.</a:t>
            </a:r>
          </a:p>
          <a:p>
            <a:pPr>
              <a:buFontTx/>
              <a:buChar char="-"/>
            </a:pPr>
            <a:r>
              <a:rPr lang="nl-NL" sz="2000" dirty="0"/>
              <a:t>Bewerken van rijen.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Indices en efficiënte query’s.</a:t>
            </a:r>
          </a:p>
          <a:p>
            <a:pPr marL="0" indent="0">
              <a:buNone/>
            </a:pPr>
            <a:endParaRPr lang="nl-NL" sz="20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DA87318-FB7E-4997-9905-5EF5C646910F}"/>
              </a:ext>
            </a:extLst>
          </p:cNvPr>
          <p:cNvCxnSpPr/>
          <p:nvPr/>
        </p:nvCxnSpPr>
        <p:spPr>
          <a:xfrm>
            <a:off x="5259897" y="1825625"/>
            <a:ext cx="0" cy="435133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45999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021A23A-264E-4F48-8D91-52361A485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4400" dirty="0"/>
              <a:t>Tabellen koppelen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343CC5-EAA5-4394-8782-3BBA201EEC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91190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Meerdere tabellen koppelen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46A05497-6390-49FD-B583-59AAE6A4C2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6988934"/>
              </p:ext>
            </p:extLst>
          </p:nvPr>
        </p:nvGraphicFramePr>
        <p:xfrm>
          <a:off x="1238057" y="1801947"/>
          <a:ext cx="4365945" cy="18043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950">
                  <a:extLst>
                    <a:ext uri="{9D8B030D-6E8A-4147-A177-3AD203B41FA5}">
                      <a16:colId xmlns:a16="http://schemas.microsoft.com/office/drawing/2014/main" val="1827785062"/>
                    </a:ext>
                  </a:extLst>
                </a:gridCol>
                <a:gridCol w="1239689">
                  <a:extLst>
                    <a:ext uri="{9D8B030D-6E8A-4147-A177-3AD203B41FA5}">
                      <a16:colId xmlns:a16="http://schemas.microsoft.com/office/drawing/2014/main" val="3399564690"/>
                    </a:ext>
                  </a:extLst>
                </a:gridCol>
                <a:gridCol w="1830306">
                  <a:extLst>
                    <a:ext uri="{9D8B030D-6E8A-4147-A177-3AD203B41FA5}">
                      <a16:colId xmlns:a16="http://schemas.microsoft.com/office/drawing/2014/main" val="1997902885"/>
                    </a:ext>
                  </a:extLst>
                </a:gridCol>
              </a:tblGrid>
              <a:tr h="31823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KlantId</a:t>
                      </a:r>
                      <a:endParaRPr lang="en-NL" sz="1400" dirty="0"/>
                    </a:p>
                  </a:txBody>
                  <a:tcPr marL="73286" marR="73286" marT="36643" marB="36643"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Voornaam</a:t>
                      </a:r>
                      <a:endParaRPr lang="en-NL" sz="1400" dirty="0"/>
                    </a:p>
                  </a:txBody>
                  <a:tcPr marL="73286" marR="73286" marT="36643" marB="36643"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Achternaam</a:t>
                      </a:r>
                      <a:endParaRPr lang="en-NL" sz="1400" dirty="0"/>
                    </a:p>
                  </a:txBody>
                  <a:tcPr marL="73286" marR="73286" marT="36643" marB="36643"/>
                </a:tc>
                <a:extLst>
                  <a:ext uri="{0D108BD9-81ED-4DB2-BD59-A6C34878D82A}">
                    <a16:rowId xmlns:a16="http://schemas.microsoft.com/office/drawing/2014/main" val="1336610608"/>
                  </a:ext>
                </a:extLst>
              </a:tr>
              <a:tr h="29721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en-NL" sz="1400" dirty="0"/>
                    </a:p>
                  </a:txBody>
                  <a:tcPr marL="73286" marR="73286" marT="36643" marB="36643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Jan</a:t>
                      </a:r>
                      <a:endParaRPr lang="en-NL" sz="1400" dirty="0"/>
                    </a:p>
                  </a:txBody>
                  <a:tcPr marL="73286" marR="73286" marT="36643" marB="36643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Van Dijk</a:t>
                      </a:r>
                      <a:endParaRPr lang="en-NL" sz="1400" dirty="0"/>
                    </a:p>
                  </a:txBody>
                  <a:tcPr marL="73286" marR="73286" marT="36643" marB="36643"/>
                </a:tc>
                <a:extLst>
                  <a:ext uri="{0D108BD9-81ED-4DB2-BD59-A6C34878D82A}">
                    <a16:rowId xmlns:a16="http://schemas.microsoft.com/office/drawing/2014/main" val="4188373786"/>
                  </a:ext>
                </a:extLst>
              </a:tr>
              <a:tr h="29721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  <a:endParaRPr lang="en-NL" sz="1400" dirty="0"/>
                    </a:p>
                  </a:txBody>
                  <a:tcPr marL="73286" marR="73286" marT="36643" marB="36643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Anna</a:t>
                      </a:r>
                      <a:endParaRPr lang="en-NL" sz="1400" dirty="0"/>
                    </a:p>
                  </a:txBody>
                  <a:tcPr marL="73286" marR="73286" marT="36643" marB="36643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Bos</a:t>
                      </a:r>
                      <a:endParaRPr lang="en-NL" sz="1400" dirty="0"/>
                    </a:p>
                  </a:txBody>
                  <a:tcPr marL="73286" marR="73286" marT="36643" marB="36643"/>
                </a:tc>
                <a:extLst>
                  <a:ext uri="{0D108BD9-81ED-4DB2-BD59-A6C34878D82A}">
                    <a16:rowId xmlns:a16="http://schemas.microsoft.com/office/drawing/2014/main" val="23951760"/>
                  </a:ext>
                </a:extLst>
              </a:tr>
              <a:tr h="29721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  <a:endParaRPr lang="en-NL" sz="1400" dirty="0"/>
                    </a:p>
                  </a:txBody>
                  <a:tcPr marL="73286" marR="73286" marT="36643" marB="36643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Henk</a:t>
                      </a:r>
                      <a:endParaRPr lang="en-NL" sz="1400" dirty="0"/>
                    </a:p>
                  </a:txBody>
                  <a:tcPr marL="73286" marR="73286" marT="36643" marB="36643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De Boer</a:t>
                      </a:r>
                      <a:endParaRPr lang="en-NL" sz="1400" dirty="0"/>
                    </a:p>
                  </a:txBody>
                  <a:tcPr marL="73286" marR="73286" marT="36643" marB="36643"/>
                </a:tc>
                <a:extLst>
                  <a:ext uri="{0D108BD9-81ED-4DB2-BD59-A6C34878D82A}">
                    <a16:rowId xmlns:a16="http://schemas.microsoft.com/office/drawing/2014/main" val="1635942864"/>
                  </a:ext>
                </a:extLst>
              </a:tr>
              <a:tr h="29721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  <a:endParaRPr lang="en-NL" sz="1400" dirty="0"/>
                    </a:p>
                  </a:txBody>
                  <a:tcPr marL="73286" marR="73286" marT="36643" marB="36643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Lina</a:t>
                      </a:r>
                      <a:endParaRPr lang="en-NL" sz="1400" dirty="0"/>
                    </a:p>
                  </a:txBody>
                  <a:tcPr marL="73286" marR="73286" marT="36643" marB="36643"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Yildiz</a:t>
                      </a:r>
                      <a:endParaRPr lang="en-NL" sz="1400" dirty="0"/>
                    </a:p>
                  </a:txBody>
                  <a:tcPr marL="73286" marR="73286" marT="36643" marB="36643"/>
                </a:tc>
                <a:extLst>
                  <a:ext uri="{0D108BD9-81ED-4DB2-BD59-A6C34878D82A}">
                    <a16:rowId xmlns:a16="http://schemas.microsoft.com/office/drawing/2014/main" val="262294230"/>
                  </a:ext>
                </a:extLst>
              </a:tr>
              <a:tr h="29721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</a:t>
                      </a:r>
                      <a:endParaRPr lang="en-NL" sz="1400" dirty="0"/>
                    </a:p>
                  </a:txBody>
                  <a:tcPr marL="73286" marR="73286" marT="36643" marB="36643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Remco</a:t>
                      </a:r>
                      <a:endParaRPr lang="en-NL" sz="1400" dirty="0"/>
                    </a:p>
                  </a:txBody>
                  <a:tcPr marL="73286" marR="73286" marT="36643" marB="36643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Jansen</a:t>
                      </a:r>
                      <a:endParaRPr lang="en-NL" sz="1400" dirty="0"/>
                    </a:p>
                  </a:txBody>
                  <a:tcPr marL="73286" marR="73286" marT="36643" marB="36643"/>
                </a:tc>
                <a:extLst>
                  <a:ext uri="{0D108BD9-81ED-4DB2-BD59-A6C34878D82A}">
                    <a16:rowId xmlns:a16="http://schemas.microsoft.com/office/drawing/2014/main" val="1859276874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AC62DC2-FC80-458A-84F1-D08E8F492E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2256929"/>
              </p:ext>
            </p:extLst>
          </p:nvPr>
        </p:nvGraphicFramePr>
        <p:xfrm>
          <a:off x="6249973" y="1801947"/>
          <a:ext cx="4292722" cy="15162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6792">
                  <a:extLst>
                    <a:ext uri="{9D8B030D-6E8A-4147-A177-3AD203B41FA5}">
                      <a16:colId xmlns:a16="http://schemas.microsoft.com/office/drawing/2014/main" val="1827785062"/>
                    </a:ext>
                  </a:extLst>
                </a:gridCol>
                <a:gridCol w="1236445">
                  <a:extLst>
                    <a:ext uri="{9D8B030D-6E8A-4147-A177-3AD203B41FA5}">
                      <a16:colId xmlns:a16="http://schemas.microsoft.com/office/drawing/2014/main" val="3399564690"/>
                    </a:ext>
                  </a:extLst>
                </a:gridCol>
                <a:gridCol w="2049485">
                  <a:extLst>
                    <a:ext uri="{9D8B030D-6E8A-4147-A177-3AD203B41FA5}">
                      <a16:colId xmlns:a16="http://schemas.microsoft.com/office/drawing/2014/main" val="1997902885"/>
                    </a:ext>
                  </a:extLst>
                </a:gridCol>
              </a:tblGrid>
              <a:tr h="29992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RekeningId</a:t>
                      </a:r>
                      <a:endParaRPr lang="en-NL" sz="1400" dirty="0"/>
                    </a:p>
                  </a:txBody>
                  <a:tcPr marL="73286" marR="73286" marT="36643" marB="366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KlantId</a:t>
                      </a:r>
                      <a:endParaRPr lang="en-NL" sz="1400" dirty="0"/>
                    </a:p>
                  </a:txBody>
                  <a:tcPr marL="73286" marR="73286" marT="36643" marB="36643"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RekeningNr</a:t>
                      </a:r>
                      <a:endParaRPr lang="en-NL" sz="1400" dirty="0"/>
                    </a:p>
                  </a:txBody>
                  <a:tcPr marL="73286" marR="73286" marT="36643" marB="36643"/>
                </a:tc>
                <a:extLst>
                  <a:ext uri="{0D108BD9-81ED-4DB2-BD59-A6C34878D82A}">
                    <a16:rowId xmlns:a16="http://schemas.microsoft.com/office/drawing/2014/main" val="1336610608"/>
                  </a:ext>
                </a:extLst>
              </a:tr>
              <a:tr h="30409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en-NL" sz="1400" dirty="0"/>
                    </a:p>
                  </a:txBody>
                  <a:tcPr marL="73286" marR="73286" marT="36643" marB="366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en-NL" sz="1400" dirty="0"/>
                    </a:p>
                  </a:txBody>
                  <a:tcPr marL="73286" marR="73286" marT="36643" marB="36643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NL45RABO…</a:t>
                      </a:r>
                      <a:endParaRPr lang="en-NL" sz="1400" dirty="0"/>
                    </a:p>
                  </a:txBody>
                  <a:tcPr marL="73286" marR="73286" marT="36643" marB="36643"/>
                </a:tc>
                <a:extLst>
                  <a:ext uri="{0D108BD9-81ED-4DB2-BD59-A6C34878D82A}">
                    <a16:rowId xmlns:a16="http://schemas.microsoft.com/office/drawing/2014/main" val="4188373786"/>
                  </a:ext>
                </a:extLst>
              </a:tr>
              <a:tr h="30409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  <a:endParaRPr lang="en-NL" sz="1400" dirty="0"/>
                    </a:p>
                  </a:txBody>
                  <a:tcPr marL="73286" marR="73286" marT="36643" marB="366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  <a:endParaRPr lang="en-NL" sz="1400" dirty="0"/>
                    </a:p>
                  </a:txBody>
                  <a:tcPr marL="73286" marR="73286" marT="36643" marB="36643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NL27INGB…</a:t>
                      </a:r>
                      <a:endParaRPr lang="en-NL" sz="1400" dirty="0"/>
                    </a:p>
                  </a:txBody>
                  <a:tcPr marL="73286" marR="73286" marT="36643" marB="36643"/>
                </a:tc>
                <a:extLst>
                  <a:ext uri="{0D108BD9-81ED-4DB2-BD59-A6C34878D82A}">
                    <a16:rowId xmlns:a16="http://schemas.microsoft.com/office/drawing/2014/main" val="23951760"/>
                  </a:ext>
                </a:extLst>
              </a:tr>
              <a:tr h="30409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  <a:endParaRPr lang="en-NL" sz="1400" dirty="0"/>
                    </a:p>
                  </a:txBody>
                  <a:tcPr marL="73286" marR="73286" marT="36643" marB="366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  <a:endParaRPr lang="en-NL" sz="1400" dirty="0"/>
                    </a:p>
                  </a:txBody>
                  <a:tcPr marL="73286" marR="73286" marT="36643" marB="36643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NL97RABO…</a:t>
                      </a:r>
                      <a:endParaRPr lang="en-NL" sz="1400" dirty="0"/>
                    </a:p>
                  </a:txBody>
                  <a:tcPr marL="73286" marR="73286" marT="36643" marB="36643"/>
                </a:tc>
                <a:extLst>
                  <a:ext uri="{0D108BD9-81ED-4DB2-BD59-A6C34878D82A}">
                    <a16:rowId xmlns:a16="http://schemas.microsoft.com/office/drawing/2014/main" val="1635942864"/>
                  </a:ext>
                </a:extLst>
              </a:tr>
              <a:tr h="30409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  <a:endParaRPr lang="en-NL" sz="1400" dirty="0"/>
                    </a:p>
                  </a:txBody>
                  <a:tcPr marL="73286" marR="73286" marT="36643" marB="366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  <a:endParaRPr lang="en-NL" sz="1400" dirty="0"/>
                    </a:p>
                  </a:txBody>
                  <a:tcPr marL="73286" marR="73286" marT="36643" marB="36643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NL33ABNA…</a:t>
                      </a:r>
                      <a:endParaRPr lang="en-NL" sz="1400" dirty="0"/>
                    </a:p>
                  </a:txBody>
                  <a:tcPr marL="73286" marR="73286" marT="36643" marB="36643"/>
                </a:tc>
                <a:extLst>
                  <a:ext uri="{0D108BD9-81ED-4DB2-BD59-A6C34878D82A}">
                    <a16:rowId xmlns:a16="http://schemas.microsoft.com/office/drawing/2014/main" val="262294230"/>
                  </a:ext>
                </a:extLst>
              </a:tr>
            </a:tbl>
          </a:graphicData>
        </a:graphic>
      </p:graphicFrame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3776677-5A81-4A01-8063-7345199506A6}"/>
              </a:ext>
            </a:extLst>
          </p:cNvPr>
          <p:cNvCxnSpPr>
            <a:cxnSpLocks/>
          </p:cNvCxnSpPr>
          <p:nvPr/>
        </p:nvCxnSpPr>
        <p:spPr>
          <a:xfrm>
            <a:off x="1882604" y="4058289"/>
            <a:ext cx="59874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E287D2E-10CA-4F6C-A5FC-66FD5B449A40}"/>
              </a:ext>
            </a:extLst>
          </p:cNvPr>
          <p:cNvCxnSpPr/>
          <p:nvPr/>
        </p:nvCxnSpPr>
        <p:spPr>
          <a:xfrm flipV="1">
            <a:off x="7870004" y="3379949"/>
            <a:ext cx="0" cy="6801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F240087-A18B-4B9C-95F8-BAB4F934444E}"/>
              </a:ext>
            </a:extLst>
          </p:cNvPr>
          <p:cNvCxnSpPr>
            <a:cxnSpLocks/>
          </p:cNvCxnSpPr>
          <p:nvPr/>
        </p:nvCxnSpPr>
        <p:spPr>
          <a:xfrm flipV="1">
            <a:off x="1882604" y="3700476"/>
            <a:ext cx="0" cy="3578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BE3734AF-F29B-4622-9F41-9DD364AD8F21}"/>
              </a:ext>
            </a:extLst>
          </p:cNvPr>
          <p:cNvSpPr txBox="1"/>
          <p:nvPr/>
        </p:nvSpPr>
        <p:spPr>
          <a:xfrm>
            <a:off x="1143787" y="1482203"/>
            <a:ext cx="1058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KLANTEN</a:t>
            </a:r>
            <a:endParaRPr lang="en-NL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ACBC0CE-DBB8-4A9D-8ABC-F00B5619D5E4}"/>
              </a:ext>
            </a:extLst>
          </p:cNvPr>
          <p:cNvSpPr txBox="1"/>
          <p:nvPr/>
        </p:nvSpPr>
        <p:spPr>
          <a:xfrm>
            <a:off x="6155703" y="1482203"/>
            <a:ext cx="1417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REKENINGEN</a:t>
            </a:r>
            <a:endParaRPr lang="en-NL" dirty="0"/>
          </a:p>
        </p:txBody>
      </p: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8A506DB3-B5B8-48A2-BEC2-C8075809A4D5}"/>
              </a:ext>
            </a:extLst>
          </p:cNvPr>
          <p:cNvSpPr txBox="1">
            <a:spLocks/>
          </p:cNvSpPr>
          <p:nvPr/>
        </p:nvSpPr>
        <p:spPr>
          <a:xfrm>
            <a:off x="1238057" y="4510323"/>
            <a:ext cx="8737226" cy="163578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nl-NL" sz="2000" dirty="0"/>
              <a:t>Klanten en rekeningen zijn aparte entiteiten (dus tabellen).</a:t>
            </a:r>
          </a:p>
          <a:p>
            <a:pPr>
              <a:lnSpc>
                <a:spcPct val="150000"/>
              </a:lnSpc>
            </a:pPr>
            <a:r>
              <a:rPr lang="nl-NL" sz="2000" dirty="0"/>
              <a:t>De tabellen hebben een gedeelde </a:t>
            </a:r>
            <a:r>
              <a:rPr lang="nl-NL" sz="2000" u="sng" dirty="0"/>
              <a:t>sleutel</a:t>
            </a:r>
            <a:r>
              <a:rPr lang="nl-NL" sz="2000" dirty="0"/>
              <a:t>: het ID van een persoon.</a:t>
            </a:r>
          </a:p>
          <a:p>
            <a:pPr>
              <a:lnSpc>
                <a:spcPct val="150000"/>
              </a:lnSpc>
            </a:pPr>
            <a:r>
              <a:rPr lang="nl-NL" sz="2000" dirty="0"/>
              <a:t>Koppelen rijen via: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Klanten.KlantId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Rekeningen.KlantId</a:t>
            </a:r>
            <a:r>
              <a:rPr lang="nl-NL" sz="2000" dirty="0"/>
              <a:t>.</a:t>
            </a:r>
            <a:endParaRPr lang="nl-NL" sz="1600" dirty="0"/>
          </a:p>
          <a:p>
            <a:pPr lvl="1">
              <a:lnSpc>
                <a:spcPct val="150000"/>
              </a:lnSpc>
            </a:pPr>
            <a:endParaRPr lang="nl-NL" sz="1600" dirty="0"/>
          </a:p>
          <a:p>
            <a:pPr>
              <a:lnSpc>
                <a:spcPct val="150000"/>
              </a:lnSpc>
              <a:buFontTx/>
              <a:buChar char="-"/>
            </a:pPr>
            <a:endParaRPr lang="nl-NL" sz="2000" dirty="0"/>
          </a:p>
          <a:p>
            <a:pPr>
              <a:lnSpc>
                <a:spcPct val="150000"/>
              </a:lnSpc>
              <a:buFontTx/>
              <a:buChar char="-"/>
            </a:pPr>
            <a:endParaRPr lang="nl-NL" sz="2000" dirty="0"/>
          </a:p>
          <a:p>
            <a:pPr>
              <a:lnSpc>
                <a:spcPct val="150000"/>
              </a:lnSpc>
            </a:pPr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10906040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Koppelingen in 4 smaken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087CED63-0024-496B-90EA-6179AA0002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5178023"/>
              </p:ext>
            </p:extLst>
          </p:nvPr>
        </p:nvGraphicFramePr>
        <p:xfrm>
          <a:off x="838200" y="2200675"/>
          <a:ext cx="870735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LEFT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endParaRPr lang="en-NL" sz="16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184898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5E1CC806-C7B3-4E13-BAF8-383DF5F336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4195008"/>
              </p:ext>
            </p:extLst>
          </p:nvPr>
        </p:nvGraphicFramePr>
        <p:xfrm>
          <a:off x="2610278" y="2200675"/>
          <a:ext cx="870735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RIGHT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endParaRPr lang="en-NL" sz="16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184898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D042556E-4C66-437A-8D79-7F84EB4742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3921447"/>
              </p:ext>
            </p:extLst>
          </p:nvPr>
        </p:nvGraphicFramePr>
        <p:xfrm>
          <a:off x="4382356" y="2200675"/>
          <a:ext cx="870735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JOINED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endParaRPr lang="en-NL" sz="16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endParaRPr lang="en-NL" sz="16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184898"/>
                  </a:ext>
                </a:extLst>
              </a:tr>
            </a:tbl>
          </a:graphicData>
        </a:graphic>
      </p:graphicFrame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A9E2554-5D5F-43FF-A69D-6EDFF73A3EBE}"/>
              </a:ext>
            </a:extLst>
          </p:cNvPr>
          <p:cNvCxnSpPr>
            <a:cxnSpLocks/>
          </p:cNvCxnSpPr>
          <p:nvPr/>
        </p:nvCxnSpPr>
        <p:spPr>
          <a:xfrm>
            <a:off x="5702157" y="1706364"/>
            <a:ext cx="0" cy="485882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15DF19C-F724-401A-AD9A-6B381B077C47}"/>
              </a:ext>
            </a:extLst>
          </p:cNvPr>
          <p:cNvCxnSpPr/>
          <p:nvPr/>
        </p:nvCxnSpPr>
        <p:spPr>
          <a:xfrm>
            <a:off x="838200" y="4119936"/>
            <a:ext cx="1034008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Plus Sign 18">
            <a:extLst>
              <a:ext uri="{FF2B5EF4-FFF2-40B4-BE49-F238E27FC236}">
                <a16:creationId xmlns:a16="http://schemas.microsoft.com/office/drawing/2014/main" id="{C94BDFE1-CD62-4D6B-B8CF-11F4447038B0}"/>
              </a:ext>
            </a:extLst>
          </p:cNvPr>
          <p:cNvSpPr/>
          <p:nvPr/>
        </p:nvSpPr>
        <p:spPr>
          <a:xfrm>
            <a:off x="1885735" y="2766609"/>
            <a:ext cx="544531" cy="544531"/>
          </a:xfrm>
          <a:prstGeom prst="mathPlu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0" name="Equals 19">
            <a:extLst>
              <a:ext uri="{FF2B5EF4-FFF2-40B4-BE49-F238E27FC236}">
                <a16:creationId xmlns:a16="http://schemas.microsoft.com/office/drawing/2014/main" id="{AFD1AFBA-6D6D-4CDD-ABB3-11101143201E}"/>
              </a:ext>
            </a:extLst>
          </p:cNvPr>
          <p:cNvSpPr/>
          <p:nvPr/>
        </p:nvSpPr>
        <p:spPr>
          <a:xfrm>
            <a:off x="3659419" y="2841400"/>
            <a:ext cx="544531" cy="402957"/>
          </a:xfrm>
          <a:prstGeom prst="mathEqual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EE646E4-999D-41AE-9132-5F78A0893BBD}"/>
              </a:ext>
            </a:extLst>
          </p:cNvPr>
          <p:cNvSpPr txBox="1"/>
          <p:nvPr/>
        </p:nvSpPr>
        <p:spPr>
          <a:xfrm>
            <a:off x="838202" y="1706364"/>
            <a:ext cx="4414889" cy="3693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dirty="0"/>
              <a:t>INNER JOIN</a:t>
            </a:r>
            <a:endParaRPr lang="en-NL" dirty="0"/>
          </a:p>
        </p:txBody>
      </p:sp>
      <p:graphicFrame>
        <p:nvGraphicFramePr>
          <p:cNvPr id="23" name="Table 9">
            <a:extLst>
              <a:ext uri="{FF2B5EF4-FFF2-40B4-BE49-F238E27FC236}">
                <a16:creationId xmlns:a16="http://schemas.microsoft.com/office/drawing/2014/main" id="{24D04EEA-CCC7-4019-B302-761644690E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2498198"/>
              </p:ext>
            </p:extLst>
          </p:nvPr>
        </p:nvGraphicFramePr>
        <p:xfrm>
          <a:off x="6159572" y="2200675"/>
          <a:ext cx="870735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LEFT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endParaRPr lang="en-NL" sz="16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184898"/>
                  </a:ext>
                </a:extLst>
              </a:tr>
            </a:tbl>
          </a:graphicData>
        </a:graphic>
      </p:graphicFrame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59A936D6-C210-4CFB-9A1F-D93E584A15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9587670"/>
              </p:ext>
            </p:extLst>
          </p:nvPr>
        </p:nvGraphicFramePr>
        <p:xfrm>
          <a:off x="7931650" y="2200675"/>
          <a:ext cx="870735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RIGHT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endParaRPr lang="en-NL" sz="16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184898"/>
                  </a:ext>
                </a:extLst>
              </a:tr>
            </a:tbl>
          </a:graphicData>
        </a:graphic>
      </p:graphicFrame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D0A36028-978B-417D-B364-DFCAC252A8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305402"/>
              </p:ext>
            </p:extLst>
          </p:nvPr>
        </p:nvGraphicFramePr>
        <p:xfrm>
          <a:off x="9703728" y="2200675"/>
          <a:ext cx="870735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JOINED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184898"/>
                  </a:ext>
                </a:extLst>
              </a:tr>
            </a:tbl>
          </a:graphicData>
        </a:graphic>
      </p:graphicFrame>
      <p:sp>
        <p:nvSpPr>
          <p:cNvPr id="26" name="Plus Sign 25">
            <a:extLst>
              <a:ext uri="{FF2B5EF4-FFF2-40B4-BE49-F238E27FC236}">
                <a16:creationId xmlns:a16="http://schemas.microsoft.com/office/drawing/2014/main" id="{EC57CE91-797A-48FF-8825-0985E5D10286}"/>
              </a:ext>
            </a:extLst>
          </p:cNvPr>
          <p:cNvSpPr/>
          <p:nvPr/>
        </p:nvSpPr>
        <p:spPr>
          <a:xfrm>
            <a:off x="7207107" y="2766609"/>
            <a:ext cx="544531" cy="544531"/>
          </a:xfrm>
          <a:prstGeom prst="mathPlu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NL"/>
          </a:p>
        </p:txBody>
      </p:sp>
      <p:sp>
        <p:nvSpPr>
          <p:cNvPr id="27" name="Equals 26">
            <a:extLst>
              <a:ext uri="{FF2B5EF4-FFF2-40B4-BE49-F238E27FC236}">
                <a16:creationId xmlns:a16="http://schemas.microsoft.com/office/drawing/2014/main" id="{E9FCAE8B-C186-49BD-86DD-C82F215D765C}"/>
              </a:ext>
            </a:extLst>
          </p:cNvPr>
          <p:cNvSpPr/>
          <p:nvPr/>
        </p:nvSpPr>
        <p:spPr>
          <a:xfrm>
            <a:off x="8980791" y="2841400"/>
            <a:ext cx="544531" cy="402957"/>
          </a:xfrm>
          <a:prstGeom prst="mathEqual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NL">
              <a:solidFill>
                <a:schemeClr val="tx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E8C30BA-9D73-4F5F-B57E-322C2449B219}"/>
              </a:ext>
            </a:extLst>
          </p:cNvPr>
          <p:cNvSpPr txBox="1"/>
          <p:nvPr/>
        </p:nvSpPr>
        <p:spPr>
          <a:xfrm>
            <a:off x="6159574" y="1706364"/>
            <a:ext cx="4414889" cy="3693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/>
            <a:r>
              <a:rPr lang="en-US" dirty="0"/>
              <a:t>OUTER JOIN</a:t>
            </a:r>
            <a:endParaRPr lang="en-NL" dirty="0"/>
          </a:p>
        </p:txBody>
      </p:sp>
      <p:graphicFrame>
        <p:nvGraphicFramePr>
          <p:cNvPr id="29" name="Table 9">
            <a:extLst>
              <a:ext uri="{FF2B5EF4-FFF2-40B4-BE49-F238E27FC236}">
                <a16:creationId xmlns:a16="http://schemas.microsoft.com/office/drawing/2014/main" id="{BF1434FC-083A-4FFE-B12F-40188FA1CA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2358107"/>
              </p:ext>
            </p:extLst>
          </p:nvPr>
        </p:nvGraphicFramePr>
        <p:xfrm>
          <a:off x="838200" y="4815989"/>
          <a:ext cx="870735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LEFT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endParaRPr lang="en-NL" sz="16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184898"/>
                  </a:ext>
                </a:extLst>
              </a:tr>
            </a:tbl>
          </a:graphicData>
        </a:graphic>
      </p:graphicFrame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769042A1-B808-4358-828F-C81279C3DE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0031773"/>
              </p:ext>
            </p:extLst>
          </p:nvPr>
        </p:nvGraphicFramePr>
        <p:xfrm>
          <a:off x="2610278" y="4815989"/>
          <a:ext cx="870735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RIGHT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endParaRPr lang="en-NL" sz="16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184898"/>
                  </a:ext>
                </a:extLst>
              </a:tr>
            </a:tbl>
          </a:graphicData>
        </a:graphic>
      </p:graphicFrame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D7D92C89-B8DC-42E1-A60A-E1DFF14B25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1851615"/>
              </p:ext>
            </p:extLst>
          </p:nvPr>
        </p:nvGraphicFramePr>
        <p:xfrm>
          <a:off x="4382356" y="4815989"/>
          <a:ext cx="870735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JOINED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endParaRPr lang="en-NL" sz="16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184898"/>
                  </a:ext>
                </a:extLst>
              </a:tr>
            </a:tbl>
          </a:graphicData>
        </a:graphic>
      </p:graphicFrame>
      <p:sp>
        <p:nvSpPr>
          <p:cNvPr id="32" name="Plus Sign 31">
            <a:extLst>
              <a:ext uri="{FF2B5EF4-FFF2-40B4-BE49-F238E27FC236}">
                <a16:creationId xmlns:a16="http://schemas.microsoft.com/office/drawing/2014/main" id="{B73295A5-66CA-4D76-AF34-D9E3BE02A576}"/>
              </a:ext>
            </a:extLst>
          </p:cNvPr>
          <p:cNvSpPr/>
          <p:nvPr/>
        </p:nvSpPr>
        <p:spPr>
          <a:xfrm>
            <a:off x="1885735" y="5381923"/>
            <a:ext cx="544531" cy="544531"/>
          </a:xfrm>
          <a:prstGeom prst="mathPlu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3" name="Equals 32">
            <a:extLst>
              <a:ext uri="{FF2B5EF4-FFF2-40B4-BE49-F238E27FC236}">
                <a16:creationId xmlns:a16="http://schemas.microsoft.com/office/drawing/2014/main" id="{1F4CE88A-4E81-4728-B6D5-AB33E433D710}"/>
              </a:ext>
            </a:extLst>
          </p:cNvPr>
          <p:cNvSpPr/>
          <p:nvPr/>
        </p:nvSpPr>
        <p:spPr>
          <a:xfrm>
            <a:off x="3659419" y="5456714"/>
            <a:ext cx="544531" cy="402957"/>
          </a:xfrm>
          <a:prstGeom prst="mathEqual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>
              <a:solidFill>
                <a:schemeClr val="tx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E9405D9-9735-4C6D-88E9-CBD9336928B5}"/>
              </a:ext>
            </a:extLst>
          </p:cNvPr>
          <p:cNvSpPr txBox="1"/>
          <p:nvPr/>
        </p:nvSpPr>
        <p:spPr>
          <a:xfrm>
            <a:off x="838202" y="4321678"/>
            <a:ext cx="4414889" cy="3693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dirty="0"/>
              <a:t>LEFT JOIN</a:t>
            </a:r>
            <a:endParaRPr lang="en-NL" dirty="0"/>
          </a:p>
        </p:txBody>
      </p:sp>
      <p:graphicFrame>
        <p:nvGraphicFramePr>
          <p:cNvPr id="37" name="Table 9">
            <a:extLst>
              <a:ext uri="{FF2B5EF4-FFF2-40B4-BE49-F238E27FC236}">
                <a16:creationId xmlns:a16="http://schemas.microsoft.com/office/drawing/2014/main" id="{E23D8136-5FDF-4BC3-B73B-4EA78EB3EF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2171459"/>
              </p:ext>
            </p:extLst>
          </p:nvPr>
        </p:nvGraphicFramePr>
        <p:xfrm>
          <a:off x="6159572" y="4815989"/>
          <a:ext cx="870735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LEFT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endParaRPr lang="en-NL" sz="16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184898"/>
                  </a:ext>
                </a:extLst>
              </a:tr>
            </a:tbl>
          </a:graphicData>
        </a:graphic>
      </p:graphicFrame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1D6EEDD1-7EF6-4FC9-BF19-F99361F175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4474669"/>
              </p:ext>
            </p:extLst>
          </p:nvPr>
        </p:nvGraphicFramePr>
        <p:xfrm>
          <a:off x="7931650" y="4815989"/>
          <a:ext cx="870735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RIGHT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endParaRPr lang="en-NL" sz="16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184898"/>
                  </a:ext>
                </a:extLst>
              </a:tr>
            </a:tbl>
          </a:graphicData>
        </a:graphic>
      </p:graphicFrame>
      <p:graphicFrame>
        <p:nvGraphicFramePr>
          <p:cNvPr id="39" name="Table 38">
            <a:extLst>
              <a:ext uri="{FF2B5EF4-FFF2-40B4-BE49-F238E27FC236}">
                <a16:creationId xmlns:a16="http://schemas.microsoft.com/office/drawing/2014/main" id="{5BB58122-A24C-4848-906B-F3A1DCA269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120649"/>
              </p:ext>
            </p:extLst>
          </p:nvPr>
        </p:nvGraphicFramePr>
        <p:xfrm>
          <a:off x="9703728" y="4815989"/>
          <a:ext cx="870735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JOINED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endParaRPr lang="en-NL" sz="16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184898"/>
                  </a:ext>
                </a:extLst>
              </a:tr>
            </a:tbl>
          </a:graphicData>
        </a:graphic>
      </p:graphicFrame>
      <p:sp>
        <p:nvSpPr>
          <p:cNvPr id="40" name="Plus Sign 39">
            <a:extLst>
              <a:ext uri="{FF2B5EF4-FFF2-40B4-BE49-F238E27FC236}">
                <a16:creationId xmlns:a16="http://schemas.microsoft.com/office/drawing/2014/main" id="{078E1513-33AD-40D8-B1B6-D61254AFB3ED}"/>
              </a:ext>
            </a:extLst>
          </p:cNvPr>
          <p:cNvSpPr/>
          <p:nvPr/>
        </p:nvSpPr>
        <p:spPr>
          <a:xfrm>
            <a:off x="7207107" y="5381923"/>
            <a:ext cx="544531" cy="544531"/>
          </a:xfrm>
          <a:prstGeom prst="mathPlu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41" name="Equals 40">
            <a:extLst>
              <a:ext uri="{FF2B5EF4-FFF2-40B4-BE49-F238E27FC236}">
                <a16:creationId xmlns:a16="http://schemas.microsoft.com/office/drawing/2014/main" id="{8D3699F4-8C4A-433E-BAC4-0EE946A4E183}"/>
              </a:ext>
            </a:extLst>
          </p:cNvPr>
          <p:cNvSpPr/>
          <p:nvPr/>
        </p:nvSpPr>
        <p:spPr>
          <a:xfrm>
            <a:off x="8980791" y="5456714"/>
            <a:ext cx="544531" cy="402957"/>
          </a:xfrm>
          <a:prstGeom prst="mathEqual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>
              <a:solidFill>
                <a:schemeClr val="tx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38931E2-77F8-40A8-8539-B2EF72200795}"/>
              </a:ext>
            </a:extLst>
          </p:cNvPr>
          <p:cNvSpPr txBox="1"/>
          <p:nvPr/>
        </p:nvSpPr>
        <p:spPr>
          <a:xfrm>
            <a:off x="6159574" y="4321678"/>
            <a:ext cx="4414889" cy="3693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/>
            <a:r>
              <a:rPr lang="en-US" dirty="0"/>
              <a:t>RIGHT JOIN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3497009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Syntax tabellen koppelen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599" cy="25107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Klanten.*,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Rekeningen.RekeningNr</a:t>
            </a: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FROM Klanten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LEFT JOIN Rekeningen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ON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Klanten.KlantId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Rekeningen.KlantId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8513CE3-ABD2-4C74-A26F-55A13D2F690B}"/>
              </a:ext>
            </a:extLst>
          </p:cNvPr>
          <p:cNvSpPr txBox="1">
            <a:spLocks/>
          </p:cNvSpPr>
          <p:nvPr/>
        </p:nvSpPr>
        <p:spPr>
          <a:xfrm>
            <a:off x="838200" y="4463684"/>
            <a:ext cx="10515600" cy="1635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nl-NL" sz="2000" dirty="0"/>
              <a:t>Met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JOIN</a:t>
            </a:r>
            <a:r>
              <a:rPr lang="nl-NL" sz="2000" dirty="0"/>
              <a:t> geef je aan welke tabel gekoppeld wordt aan de FROM tabel.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nl-NL" sz="2000" dirty="0"/>
              <a:t>Met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lang="nl-NL" sz="2000" dirty="0"/>
              <a:t> geef je de conditie(s) op waaraan voldaan moet worden.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77326681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Syntax met alias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599" cy="25107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kln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.*,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rek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.RekeningNr</a:t>
            </a: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FROM Klanten 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kln</a:t>
            </a:r>
            <a:endParaRPr lang="nl-NL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LEFT JOIN Rekeningen 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rek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ON 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kln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.KlantId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rek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.KlantId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8513CE3-ABD2-4C74-A26F-55A13D2F690B}"/>
              </a:ext>
            </a:extLst>
          </p:cNvPr>
          <p:cNvSpPr txBox="1">
            <a:spLocks/>
          </p:cNvSpPr>
          <p:nvPr/>
        </p:nvSpPr>
        <p:spPr>
          <a:xfrm>
            <a:off x="838200" y="4463684"/>
            <a:ext cx="10515600" cy="1635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nl-NL" sz="2000" dirty="0"/>
              <a:t>Met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JOIN</a:t>
            </a:r>
            <a:r>
              <a:rPr lang="nl-NL" sz="2000" dirty="0"/>
              <a:t> geef je aan welke tabel gekoppeld wordt aan de FROM tabel.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nl-NL" sz="2000" dirty="0"/>
              <a:t>Met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lang="nl-NL" sz="2000" dirty="0"/>
              <a:t> geef je de conditie(s) op waaraan voldaan moet worden.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276365114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Vragen koppelingen: Dubbele sleutels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087CED63-0024-496B-90EA-6179AA0002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3484662"/>
              </p:ext>
            </p:extLst>
          </p:nvPr>
        </p:nvGraphicFramePr>
        <p:xfrm>
          <a:off x="3643045" y="2786302"/>
          <a:ext cx="870735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LEFT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endParaRPr lang="en-NL" sz="16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184898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5E1CC806-C7B3-4E13-BAF8-383DF5F336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254269"/>
              </p:ext>
            </p:extLst>
          </p:nvPr>
        </p:nvGraphicFramePr>
        <p:xfrm>
          <a:off x="5415123" y="2786302"/>
          <a:ext cx="870735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RIGHT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184898"/>
                  </a:ext>
                </a:extLst>
              </a:tr>
            </a:tbl>
          </a:graphicData>
        </a:graphic>
      </p:graphicFrame>
      <p:sp>
        <p:nvSpPr>
          <p:cNvPr id="19" name="Plus Sign 18">
            <a:extLst>
              <a:ext uri="{FF2B5EF4-FFF2-40B4-BE49-F238E27FC236}">
                <a16:creationId xmlns:a16="http://schemas.microsoft.com/office/drawing/2014/main" id="{C94BDFE1-CD62-4D6B-B8CF-11F4447038B0}"/>
              </a:ext>
            </a:extLst>
          </p:cNvPr>
          <p:cNvSpPr/>
          <p:nvPr/>
        </p:nvSpPr>
        <p:spPr>
          <a:xfrm>
            <a:off x="4690580" y="3352236"/>
            <a:ext cx="544531" cy="544531"/>
          </a:xfrm>
          <a:prstGeom prst="mathPlu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0" name="Equals 19">
            <a:extLst>
              <a:ext uri="{FF2B5EF4-FFF2-40B4-BE49-F238E27FC236}">
                <a16:creationId xmlns:a16="http://schemas.microsoft.com/office/drawing/2014/main" id="{AFD1AFBA-6D6D-4CDD-ABB3-11101143201E}"/>
              </a:ext>
            </a:extLst>
          </p:cNvPr>
          <p:cNvSpPr/>
          <p:nvPr/>
        </p:nvSpPr>
        <p:spPr>
          <a:xfrm>
            <a:off x="6464264" y="3423023"/>
            <a:ext cx="544531" cy="402957"/>
          </a:xfrm>
          <a:prstGeom prst="mathEqual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EE646E4-999D-41AE-9132-5F78A0893BBD}"/>
              </a:ext>
            </a:extLst>
          </p:cNvPr>
          <p:cNvSpPr txBox="1"/>
          <p:nvPr/>
        </p:nvSpPr>
        <p:spPr>
          <a:xfrm>
            <a:off x="3643045" y="2053829"/>
            <a:ext cx="4414889" cy="3693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dirty="0"/>
              <a:t>Welk </a:t>
            </a:r>
            <a:r>
              <a:rPr lang="en-US" dirty="0" err="1"/>
              <a:t>resultaat</a:t>
            </a:r>
            <a:r>
              <a:rPr lang="en-US" dirty="0"/>
              <a:t> </a:t>
            </a:r>
            <a:r>
              <a:rPr lang="en-US" dirty="0" err="1"/>
              <a:t>geeft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LEFT JOIN</a:t>
            </a:r>
            <a:r>
              <a:rPr lang="en-US" dirty="0"/>
              <a:t> </a:t>
            </a:r>
            <a:r>
              <a:rPr lang="en-US" dirty="0" err="1"/>
              <a:t>hier</a:t>
            </a:r>
            <a:r>
              <a:rPr lang="en-US" dirty="0"/>
              <a:t>?</a:t>
            </a:r>
            <a:endParaRPr lang="en-NL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7CE6DC5-0C5D-4C4D-AF8D-87D1F1CB8C27}"/>
              </a:ext>
            </a:extLst>
          </p:cNvPr>
          <p:cNvSpPr txBox="1"/>
          <p:nvPr/>
        </p:nvSpPr>
        <p:spPr>
          <a:xfrm>
            <a:off x="7187201" y="3332113"/>
            <a:ext cx="7569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???</a:t>
            </a:r>
            <a:endParaRPr lang="en-NL" sz="3200" dirty="0"/>
          </a:p>
        </p:txBody>
      </p:sp>
    </p:spTree>
    <p:extLst>
      <p:ext uri="{BB962C8B-B14F-4D97-AF65-F5344CB8AC3E}">
        <p14:creationId xmlns:p14="http://schemas.microsoft.com/office/powerpoint/2010/main" val="19562567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153975FA-7724-44B3-A4BA-5DD8D129B255}"/>
              </a:ext>
            </a:extLst>
          </p:cNvPr>
          <p:cNvGraphicFramePr>
            <a:graphicFrameLocks noGrp="1"/>
          </p:cNvGraphicFramePr>
          <p:nvPr/>
        </p:nvGraphicFramePr>
        <p:xfrm>
          <a:off x="7185275" y="2770624"/>
          <a:ext cx="870735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JOINED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184898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Vragen koppelingen: Dubbele sleutels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087CED63-0024-496B-90EA-6179AA00022E}"/>
              </a:ext>
            </a:extLst>
          </p:cNvPr>
          <p:cNvGraphicFramePr>
            <a:graphicFrameLocks noGrp="1"/>
          </p:cNvGraphicFramePr>
          <p:nvPr/>
        </p:nvGraphicFramePr>
        <p:xfrm>
          <a:off x="3643045" y="2786302"/>
          <a:ext cx="870735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LEFT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endParaRPr lang="en-NL" sz="16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184898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5E1CC806-C7B3-4E13-BAF8-383DF5F33601}"/>
              </a:ext>
            </a:extLst>
          </p:cNvPr>
          <p:cNvGraphicFramePr>
            <a:graphicFrameLocks noGrp="1"/>
          </p:cNvGraphicFramePr>
          <p:nvPr/>
        </p:nvGraphicFramePr>
        <p:xfrm>
          <a:off x="5415123" y="2786302"/>
          <a:ext cx="870735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RIGHT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184898"/>
                  </a:ext>
                </a:extLst>
              </a:tr>
            </a:tbl>
          </a:graphicData>
        </a:graphic>
      </p:graphicFrame>
      <p:sp>
        <p:nvSpPr>
          <p:cNvPr id="19" name="Plus Sign 18">
            <a:extLst>
              <a:ext uri="{FF2B5EF4-FFF2-40B4-BE49-F238E27FC236}">
                <a16:creationId xmlns:a16="http://schemas.microsoft.com/office/drawing/2014/main" id="{C94BDFE1-CD62-4D6B-B8CF-11F4447038B0}"/>
              </a:ext>
            </a:extLst>
          </p:cNvPr>
          <p:cNvSpPr/>
          <p:nvPr/>
        </p:nvSpPr>
        <p:spPr>
          <a:xfrm>
            <a:off x="4690580" y="3352236"/>
            <a:ext cx="544531" cy="544531"/>
          </a:xfrm>
          <a:prstGeom prst="mathPlu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0" name="Equals 19">
            <a:extLst>
              <a:ext uri="{FF2B5EF4-FFF2-40B4-BE49-F238E27FC236}">
                <a16:creationId xmlns:a16="http://schemas.microsoft.com/office/drawing/2014/main" id="{AFD1AFBA-6D6D-4CDD-ABB3-11101143201E}"/>
              </a:ext>
            </a:extLst>
          </p:cNvPr>
          <p:cNvSpPr/>
          <p:nvPr/>
        </p:nvSpPr>
        <p:spPr>
          <a:xfrm>
            <a:off x="6464264" y="3423023"/>
            <a:ext cx="544531" cy="402957"/>
          </a:xfrm>
          <a:prstGeom prst="mathEqual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12C11CD-7361-43B1-97D0-2038E632D4EC}"/>
              </a:ext>
            </a:extLst>
          </p:cNvPr>
          <p:cNvSpPr txBox="1"/>
          <p:nvPr/>
        </p:nvSpPr>
        <p:spPr>
          <a:xfrm>
            <a:off x="3643045" y="2053829"/>
            <a:ext cx="4414889" cy="3693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dirty="0"/>
              <a:t>Welk </a:t>
            </a:r>
            <a:r>
              <a:rPr lang="en-US" dirty="0" err="1"/>
              <a:t>resultaat</a:t>
            </a:r>
            <a:r>
              <a:rPr lang="en-US" dirty="0"/>
              <a:t> </a:t>
            </a:r>
            <a:r>
              <a:rPr lang="en-US" dirty="0" err="1"/>
              <a:t>geeft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LEFT JOIN</a:t>
            </a:r>
            <a:r>
              <a:rPr lang="en-US" dirty="0"/>
              <a:t> </a:t>
            </a:r>
            <a:r>
              <a:rPr lang="en-US" dirty="0" err="1"/>
              <a:t>hier</a:t>
            </a:r>
            <a:r>
              <a:rPr lang="en-US" dirty="0"/>
              <a:t>?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13828184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Vragen koppelingen: 1 = 1</a:t>
            </a:r>
          </a:p>
        </p:txBody>
      </p:sp>
      <p:graphicFrame>
        <p:nvGraphicFramePr>
          <p:cNvPr id="35" name="Table 9">
            <a:extLst>
              <a:ext uri="{FF2B5EF4-FFF2-40B4-BE49-F238E27FC236}">
                <a16:creationId xmlns:a16="http://schemas.microsoft.com/office/drawing/2014/main" id="{7B7B26A3-DEC2-497B-A24F-9927A0B154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4321577"/>
              </p:ext>
            </p:extLst>
          </p:nvPr>
        </p:nvGraphicFramePr>
        <p:xfrm>
          <a:off x="2882759" y="2758440"/>
          <a:ext cx="870735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LEFT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</a:tbl>
          </a:graphicData>
        </a:graphic>
      </p:graphicFrame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20EB6076-5F17-4C7F-9428-D76825E043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8561443"/>
              </p:ext>
            </p:extLst>
          </p:nvPr>
        </p:nvGraphicFramePr>
        <p:xfrm>
          <a:off x="4654837" y="2758440"/>
          <a:ext cx="870735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RIGHT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6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</a:tbl>
          </a:graphicData>
        </a:graphic>
      </p:graphicFrame>
      <p:sp>
        <p:nvSpPr>
          <p:cNvPr id="43" name="Plus Sign 42">
            <a:extLst>
              <a:ext uri="{FF2B5EF4-FFF2-40B4-BE49-F238E27FC236}">
                <a16:creationId xmlns:a16="http://schemas.microsoft.com/office/drawing/2014/main" id="{44B71667-E736-4119-804B-B5C7C781289F}"/>
              </a:ext>
            </a:extLst>
          </p:cNvPr>
          <p:cNvSpPr/>
          <p:nvPr/>
        </p:nvSpPr>
        <p:spPr>
          <a:xfrm>
            <a:off x="3930294" y="3324374"/>
            <a:ext cx="544531" cy="544531"/>
          </a:xfrm>
          <a:prstGeom prst="mathPlu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44" name="Equals 43">
            <a:extLst>
              <a:ext uri="{FF2B5EF4-FFF2-40B4-BE49-F238E27FC236}">
                <a16:creationId xmlns:a16="http://schemas.microsoft.com/office/drawing/2014/main" id="{131F1872-5487-4D2F-8BD2-A55C67055D26}"/>
              </a:ext>
            </a:extLst>
          </p:cNvPr>
          <p:cNvSpPr/>
          <p:nvPr/>
        </p:nvSpPr>
        <p:spPr>
          <a:xfrm>
            <a:off x="5703978" y="3395161"/>
            <a:ext cx="544531" cy="402957"/>
          </a:xfrm>
          <a:prstGeom prst="mathEqual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8EC8987-38E2-4925-B4A4-89E008E90F43}"/>
              </a:ext>
            </a:extLst>
          </p:cNvPr>
          <p:cNvSpPr txBox="1"/>
          <p:nvPr/>
        </p:nvSpPr>
        <p:spPr>
          <a:xfrm>
            <a:off x="2882759" y="1885897"/>
            <a:ext cx="5314945" cy="3693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dirty="0"/>
              <a:t>Welk </a:t>
            </a:r>
            <a:r>
              <a:rPr lang="en-US" dirty="0" err="1"/>
              <a:t>resultaat</a:t>
            </a:r>
            <a:r>
              <a:rPr lang="en-US" dirty="0"/>
              <a:t> </a:t>
            </a:r>
            <a:r>
              <a:rPr lang="en-US" dirty="0" err="1"/>
              <a:t>geeft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LEFT JOIN … ON 1 = 1 </a:t>
            </a:r>
            <a:r>
              <a:rPr lang="en-US" dirty="0"/>
              <a:t>?</a:t>
            </a:r>
            <a:endParaRPr lang="en-NL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79D6861-83C6-4C52-9EC3-F80357EC1628}"/>
              </a:ext>
            </a:extLst>
          </p:cNvPr>
          <p:cNvSpPr txBox="1"/>
          <p:nvPr/>
        </p:nvSpPr>
        <p:spPr>
          <a:xfrm>
            <a:off x="6666430" y="3304251"/>
            <a:ext cx="7569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???</a:t>
            </a:r>
            <a:endParaRPr lang="en-NL" sz="3200" dirty="0"/>
          </a:p>
        </p:txBody>
      </p:sp>
    </p:spTree>
    <p:extLst>
      <p:ext uri="{BB962C8B-B14F-4D97-AF65-F5344CB8AC3E}">
        <p14:creationId xmlns:p14="http://schemas.microsoft.com/office/powerpoint/2010/main" val="64148668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Vragen koppelingen: 1 = 1</a:t>
            </a:r>
          </a:p>
        </p:txBody>
      </p:sp>
      <p:graphicFrame>
        <p:nvGraphicFramePr>
          <p:cNvPr id="35" name="Table 9">
            <a:extLst>
              <a:ext uri="{FF2B5EF4-FFF2-40B4-BE49-F238E27FC236}">
                <a16:creationId xmlns:a16="http://schemas.microsoft.com/office/drawing/2014/main" id="{7B7B26A3-DEC2-497B-A24F-9927A0B15481}"/>
              </a:ext>
            </a:extLst>
          </p:cNvPr>
          <p:cNvGraphicFramePr>
            <a:graphicFrameLocks noGrp="1"/>
          </p:cNvGraphicFramePr>
          <p:nvPr/>
        </p:nvGraphicFramePr>
        <p:xfrm>
          <a:off x="2882759" y="2758440"/>
          <a:ext cx="870735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LEFT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</a:tbl>
          </a:graphicData>
        </a:graphic>
      </p:graphicFrame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20EB6076-5F17-4C7F-9428-D76825E04364}"/>
              </a:ext>
            </a:extLst>
          </p:cNvPr>
          <p:cNvGraphicFramePr>
            <a:graphicFrameLocks noGrp="1"/>
          </p:cNvGraphicFramePr>
          <p:nvPr/>
        </p:nvGraphicFramePr>
        <p:xfrm>
          <a:off x="4654837" y="2758440"/>
          <a:ext cx="870735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RIGHT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6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</a:tbl>
          </a:graphicData>
        </a:graphic>
      </p:graphicFrame>
      <p:sp>
        <p:nvSpPr>
          <p:cNvPr id="43" name="Plus Sign 42">
            <a:extLst>
              <a:ext uri="{FF2B5EF4-FFF2-40B4-BE49-F238E27FC236}">
                <a16:creationId xmlns:a16="http://schemas.microsoft.com/office/drawing/2014/main" id="{44B71667-E736-4119-804B-B5C7C781289F}"/>
              </a:ext>
            </a:extLst>
          </p:cNvPr>
          <p:cNvSpPr/>
          <p:nvPr/>
        </p:nvSpPr>
        <p:spPr>
          <a:xfrm>
            <a:off x="3930294" y="3324374"/>
            <a:ext cx="544531" cy="544531"/>
          </a:xfrm>
          <a:prstGeom prst="mathPlu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44" name="Equals 43">
            <a:extLst>
              <a:ext uri="{FF2B5EF4-FFF2-40B4-BE49-F238E27FC236}">
                <a16:creationId xmlns:a16="http://schemas.microsoft.com/office/drawing/2014/main" id="{131F1872-5487-4D2F-8BD2-A55C67055D26}"/>
              </a:ext>
            </a:extLst>
          </p:cNvPr>
          <p:cNvSpPr/>
          <p:nvPr/>
        </p:nvSpPr>
        <p:spPr>
          <a:xfrm>
            <a:off x="5703978" y="3395161"/>
            <a:ext cx="544531" cy="402957"/>
          </a:xfrm>
          <a:prstGeom prst="mathEqual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>
              <a:solidFill>
                <a:schemeClr val="tx1"/>
              </a:solidFill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D596583-3811-47B0-BDA4-BC12AADDF9CA}"/>
              </a:ext>
            </a:extLst>
          </p:cNvPr>
          <p:cNvGraphicFramePr>
            <a:graphicFrameLocks noGrp="1"/>
          </p:cNvGraphicFramePr>
          <p:nvPr/>
        </p:nvGraphicFramePr>
        <p:xfrm>
          <a:off x="6425631" y="2774116"/>
          <a:ext cx="1772075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6390">
                  <a:extLst>
                    <a:ext uri="{9D8B030D-6E8A-4147-A177-3AD203B41FA5}">
                      <a16:colId xmlns:a16="http://schemas.microsoft.com/office/drawing/2014/main" val="166894566"/>
                    </a:ext>
                  </a:extLst>
                </a:gridCol>
                <a:gridCol w="915685">
                  <a:extLst>
                    <a:ext uri="{9D8B030D-6E8A-4147-A177-3AD203B41FA5}">
                      <a16:colId xmlns:a16="http://schemas.microsoft.com/office/drawing/2014/main" val="39092884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LEFT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RIGHT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6452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7692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6803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9282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5177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311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28200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0076906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28EC8987-38E2-4925-B4A4-89E008E90F43}"/>
              </a:ext>
            </a:extLst>
          </p:cNvPr>
          <p:cNvSpPr txBox="1"/>
          <p:nvPr/>
        </p:nvSpPr>
        <p:spPr>
          <a:xfrm>
            <a:off x="2882759" y="1885897"/>
            <a:ext cx="5314945" cy="3693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dirty="0"/>
              <a:t>Welk </a:t>
            </a:r>
            <a:r>
              <a:rPr lang="en-US" dirty="0" err="1"/>
              <a:t>resultaat</a:t>
            </a:r>
            <a:r>
              <a:rPr lang="en-US" dirty="0"/>
              <a:t> </a:t>
            </a:r>
            <a:r>
              <a:rPr lang="en-US" dirty="0" err="1"/>
              <a:t>geeft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LEFT JOIN … ON 1 = 1 </a:t>
            </a:r>
            <a:r>
              <a:rPr lang="en-US" dirty="0"/>
              <a:t>?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93396225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153975FA-7724-44B3-A4BA-5DD8D129B2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595184"/>
              </p:ext>
            </p:extLst>
          </p:nvPr>
        </p:nvGraphicFramePr>
        <p:xfrm>
          <a:off x="4380430" y="2184997"/>
          <a:ext cx="870735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UNION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184898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UNION en UNION ALL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087CED63-0024-496B-90EA-6179AA00022E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2200675"/>
          <a:ext cx="870735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LEFT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endParaRPr lang="en-NL" sz="16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184898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5E1CC806-C7B3-4E13-BAF8-383DF5F33601}"/>
              </a:ext>
            </a:extLst>
          </p:cNvPr>
          <p:cNvGraphicFramePr>
            <a:graphicFrameLocks noGrp="1"/>
          </p:cNvGraphicFramePr>
          <p:nvPr/>
        </p:nvGraphicFramePr>
        <p:xfrm>
          <a:off x="2610278" y="2200675"/>
          <a:ext cx="870735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RIGHT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184898"/>
                  </a:ext>
                </a:extLst>
              </a:tr>
            </a:tbl>
          </a:graphicData>
        </a:graphic>
      </p:graphicFrame>
      <p:sp>
        <p:nvSpPr>
          <p:cNvPr id="19" name="Plus Sign 18">
            <a:extLst>
              <a:ext uri="{FF2B5EF4-FFF2-40B4-BE49-F238E27FC236}">
                <a16:creationId xmlns:a16="http://schemas.microsoft.com/office/drawing/2014/main" id="{C94BDFE1-CD62-4D6B-B8CF-11F4447038B0}"/>
              </a:ext>
            </a:extLst>
          </p:cNvPr>
          <p:cNvSpPr/>
          <p:nvPr/>
        </p:nvSpPr>
        <p:spPr>
          <a:xfrm>
            <a:off x="1885735" y="2766609"/>
            <a:ext cx="544531" cy="544531"/>
          </a:xfrm>
          <a:prstGeom prst="mathPlu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0" name="Equals 19">
            <a:extLst>
              <a:ext uri="{FF2B5EF4-FFF2-40B4-BE49-F238E27FC236}">
                <a16:creationId xmlns:a16="http://schemas.microsoft.com/office/drawing/2014/main" id="{AFD1AFBA-6D6D-4CDD-ABB3-11101143201E}"/>
              </a:ext>
            </a:extLst>
          </p:cNvPr>
          <p:cNvSpPr/>
          <p:nvPr/>
        </p:nvSpPr>
        <p:spPr>
          <a:xfrm>
            <a:off x="3659419" y="2837396"/>
            <a:ext cx="544531" cy="402957"/>
          </a:xfrm>
          <a:prstGeom prst="mathEqual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EE646E4-999D-41AE-9132-5F78A0893BBD}"/>
              </a:ext>
            </a:extLst>
          </p:cNvPr>
          <p:cNvSpPr txBox="1"/>
          <p:nvPr/>
        </p:nvSpPr>
        <p:spPr>
          <a:xfrm>
            <a:off x="838202" y="1706364"/>
            <a:ext cx="4414889" cy="3693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dirty="0"/>
              <a:t>UNION</a:t>
            </a:r>
            <a:endParaRPr lang="en-NL" dirty="0"/>
          </a:p>
        </p:txBody>
      </p:sp>
      <p:graphicFrame>
        <p:nvGraphicFramePr>
          <p:cNvPr id="35" name="Table 9">
            <a:extLst>
              <a:ext uri="{FF2B5EF4-FFF2-40B4-BE49-F238E27FC236}">
                <a16:creationId xmlns:a16="http://schemas.microsoft.com/office/drawing/2014/main" id="{7B7B26A3-DEC2-497B-A24F-9927A0B15481}"/>
              </a:ext>
            </a:extLst>
          </p:cNvPr>
          <p:cNvGraphicFramePr>
            <a:graphicFrameLocks noGrp="1"/>
          </p:cNvGraphicFramePr>
          <p:nvPr/>
        </p:nvGraphicFramePr>
        <p:xfrm>
          <a:off x="6152508" y="2184999"/>
          <a:ext cx="870735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LEFT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</a:tbl>
          </a:graphicData>
        </a:graphic>
      </p:graphicFrame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20EB6076-5F17-4C7F-9428-D76825E043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0619570"/>
              </p:ext>
            </p:extLst>
          </p:nvPr>
        </p:nvGraphicFramePr>
        <p:xfrm>
          <a:off x="7924586" y="2184999"/>
          <a:ext cx="870735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RIGHT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3079191"/>
                  </a:ext>
                </a:extLst>
              </a:tr>
            </a:tbl>
          </a:graphicData>
        </a:graphic>
      </p:graphicFrame>
      <p:sp>
        <p:nvSpPr>
          <p:cNvPr id="43" name="Plus Sign 42">
            <a:extLst>
              <a:ext uri="{FF2B5EF4-FFF2-40B4-BE49-F238E27FC236}">
                <a16:creationId xmlns:a16="http://schemas.microsoft.com/office/drawing/2014/main" id="{44B71667-E736-4119-804B-B5C7C781289F}"/>
              </a:ext>
            </a:extLst>
          </p:cNvPr>
          <p:cNvSpPr/>
          <p:nvPr/>
        </p:nvSpPr>
        <p:spPr>
          <a:xfrm>
            <a:off x="7200043" y="2766608"/>
            <a:ext cx="544531" cy="544531"/>
          </a:xfrm>
          <a:prstGeom prst="mathPlu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44" name="Equals 43">
            <a:extLst>
              <a:ext uri="{FF2B5EF4-FFF2-40B4-BE49-F238E27FC236}">
                <a16:creationId xmlns:a16="http://schemas.microsoft.com/office/drawing/2014/main" id="{131F1872-5487-4D2F-8BD2-A55C67055D26}"/>
              </a:ext>
            </a:extLst>
          </p:cNvPr>
          <p:cNvSpPr/>
          <p:nvPr/>
        </p:nvSpPr>
        <p:spPr>
          <a:xfrm>
            <a:off x="8973727" y="2837395"/>
            <a:ext cx="544531" cy="402957"/>
          </a:xfrm>
          <a:prstGeom prst="mathEqual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>
              <a:solidFill>
                <a:schemeClr val="tx1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C990BE5-1856-4C18-A064-DB863D5333AD}"/>
              </a:ext>
            </a:extLst>
          </p:cNvPr>
          <p:cNvSpPr txBox="1"/>
          <p:nvPr/>
        </p:nvSpPr>
        <p:spPr>
          <a:xfrm>
            <a:off x="6152510" y="1690688"/>
            <a:ext cx="4414889" cy="3693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dirty="0"/>
              <a:t>UNION ALL</a:t>
            </a:r>
            <a:endParaRPr lang="en-NL" dirty="0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23A2A2BC-2628-4B3C-82E3-4328E9F46801}"/>
              </a:ext>
            </a:extLst>
          </p:cNvPr>
          <p:cNvCxnSpPr>
            <a:cxnSpLocks/>
          </p:cNvCxnSpPr>
          <p:nvPr/>
        </p:nvCxnSpPr>
        <p:spPr>
          <a:xfrm>
            <a:off x="5702157" y="1706364"/>
            <a:ext cx="0" cy="485882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1058321A-EE14-4AA8-BEE9-173750254C0F}"/>
              </a:ext>
            </a:extLst>
          </p:cNvPr>
          <p:cNvSpPr txBox="1"/>
          <p:nvPr/>
        </p:nvSpPr>
        <p:spPr>
          <a:xfrm>
            <a:off x="836273" y="5548043"/>
            <a:ext cx="4414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 UNION </a:t>
            </a:r>
            <a:r>
              <a:rPr lang="en-US" dirty="0" err="1"/>
              <a:t>worden</a:t>
            </a:r>
            <a:r>
              <a:rPr lang="en-US" dirty="0"/>
              <a:t> </a:t>
            </a:r>
            <a:r>
              <a:rPr lang="en-US" u="sng" dirty="0" err="1"/>
              <a:t>unieke</a:t>
            </a:r>
            <a:r>
              <a:rPr lang="en-US" u="sng" dirty="0"/>
              <a:t> </a:t>
            </a:r>
            <a:r>
              <a:rPr lang="en-US" u="sng" dirty="0" err="1"/>
              <a:t>rijen</a:t>
            </a:r>
            <a:r>
              <a:rPr lang="en-US" dirty="0"/>
              <a:t> van twee </a:t>
            </a:r>
            <a:r>
              <a:rPr lang="en-US" dirty="0" err="1"/>
              <a:t>tabellen</a:t>
            </a:r>
            <a:r>
              <a:rPr lang="en-US" dirty="0"/>
              <a:t> </a:t>
            </a:r>
            <a:r>
              <a:rPr lang="en-US" dirty="0" err="1"/>
              <a:t>samengevoegd</a:t>
            </a:r>
            <a:r>
              <a:rPr lang="en-US" dirty="0"/>
              <a:t>.</a:t>
            </a:r>
            <a:endParaRPr lang="en-NL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8A8CC12-22BF-440B-8E2E-04B7F6AA95F5}"/>
              </a:ext>
            </a:extLst>
          </p:cNvPr>
          <p:cNvSpPr txBox="1"/>
          <p:nvPr/>
        </p:nvSpPr>
        <p:spPr>
          <a:xfrm>
            <a:off x="6152510" y="5545389"/>
            <a:ext cx="46969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 UNION ALL </a:t>
            </a:r>
            <a:r>
              <a:rPr lang="en-US" dirty="0" err="1"/>
              <a:t>worden</a:t>
            </a:r>
            <a:r>
              <a:rPr lang="en-US" dirty="0"/>
              <a:t> </a:t>
            </a:r>
            <a:r>
              <a:rPr lang="en-US" u="sng" dirty="0"/>
              <a:t>alle </a:t>
            </a:r>
            <a:r>
              <a:rPr lang="en-US" u="sng" dirty="0" err="1"/>
              <a:t>rijen</a:t>
            </a:r>
            <a:r>
              <a:rPr lang="en-US" dirty="0"/>
              <a:t> van twee </a:t>
            </a:r>
            <a:r>
              <a:rPr lang="en-US" dirty="0" err="1"/>
              <a:t>tabellen</a:t>
            </a:r>
            <a:r>
              <a:rPr lang="en-US" dirty="0"/>
              <a:t> </a:t>
            </a:r>
            <a:r>
              <a:rPr lang="en-US" dirty="0" err="1"/>
              <a:t>samengevoegd</a:t>
            </a:r>
            <a:r>
              <a:rPr lang="en-US" dirty="0"/>
              <a:t>.</a:t>
            </a:r>
            <a:endParaRPr lang="en-NL" dirty="0"/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761EBD58-3336-412E-A6E5-A76F47A0E6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8554174"/>
              </p:ext>
            </p:extLst>
          </p:nvPr>
        </p:nvGraphicFramePr>
        <p:xfrm>
          <a:off x="9695380" y="2200675"/>
          <a:ext cx="1154120" cy="268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4120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UNION ALL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184898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645054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9776114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17820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3785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 err="1"/>
              <a:t>Structured</a:t>
            </a:r>
            <a:r>
              <a:rPr lang="nl-NL" sz="3600" dirty="0"/>
              <a:t> Query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b="1" dirty="0"/>
              <a:t>Bedoeling:</a:t>
            </a:r>
          </a:p>
          <a:p>
            <a:pPr marL="0" indent="0">
              <a:buNone/>
            </a:pPr>
            <a:r>
              <a:rPr lang="nl-NL" sz="2000" dirty="0"/>
              <a:t>Eén gestandaardiseerde manier om databases te bevragen.</a:t>
            </a:r>
          </a:p>
          <a:p>
            <a:pPr marL="0" indent="0">
              <a:buNone/>
            </a:pPr>
            <a:endParaRPr lang="nl-NL" sz="2000" b="1" dirty="0"/>
          </a:p>
          <a:p>
            <a:pPr marL="0" indent="0">
              <a:buNone/>
            </a:pPr>
            <a:r>
              <a:rPr lang="nl-NL" sz="2000" b="1" dirty="0"/>
              <a:t>Maar:</a:t>
            </a:r>
          </a:p>
          <a:p>
            <a:pPr marL="0" indent="0">
              <a:buNone/>
            </a:pPr>
            <a:r>
              <a:rPr lang="nl-NL" sz="2000" dirty="0"/>
              <a:t>In de praktijk veel variaties in de details… </a:t>
            </a:r>
            <a:r>
              <a:rPr lang="nl-NL" sz="2000" dirty="0">
                <a:sym typeface="Wingdings" panose="05000000000000000000" pitchFamily="2" charset="2"/>
              </a:rPr>
              <a:t></a:t>
            </a:r>
          </a:p>
          <a:p>
            <a:pPr marL="0" indent="0">
              <a:buNone/>
            </a:pPr>
            <a:r>
              <a:rPr lang="nl-NL" sz="2000" dirty="0">
                <a:sym typeface="Wingdings" panose="05000000000000000000" pitchFamily="2" charset="2"/>
              </a:rPr>
              <a:t>Verschillen in: syntax, data types, functies…</a:t>
            </a: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b="1" dirty="0"/>
              <a:t>Basis is wel breed gedragen en daarom zeer nuttig om te kennen!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157121-2C74-4154-BE55-E08C8A76F9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2469" y="3363985"/>
            <a:ext cx="5351655" cy="3029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21692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Oefeningen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nl-NL" sz="2000" dirty="0"/>
              <a:t>Voer de volgende koppelingen uit op basis van het ID veld en bekijk de uitkomsten:</a:t>
            </a:r>
          </a:p>
          <a:p>
            <a:pPr marL="457200" indent="-457200">
              <a:buAutoNum type="arabicPeriod"/>
            </a:pPr>
            <a:endParaRPr lang="nl-NL" sz="2000" dirty="0"/>
          </a:p>
          <a:p>
            <a:pPr marL="457200" indent="-457200">
              <a:buAutoNum type="arabicPeriod"/>
            </a:pPr>
            <a:r>
              <a:rPr lang="nl-NL" sz="2000" dirty="0"/>
              <a:t>LEFT JOIN van B op A</a:t>
            </a:r>
          </a:p>
          <a:p>
            <a:pPr marL="457200" indent="-457200">
              <a:buAutoNum type="arabicPeriod"/>
            </a:pPr>
            <a:endParaRPr lang="nl-NL" sz="2000" dirty="0"/>
          </a:p>
          <a:p>
            <a:pPr marL="457200" indent="-457200">
              <a:buAutoNum type="arabicPeriod"/>
            </a:pPr>
            <a:r>
              <a:rPr lang="nl-NL" sz="2000" dirty="0"/>
              <a:t>LEFT JOIN van A op B		=&gt; 	Waar correspondeert deze JOIN mee?</a:t>
            </a:r>
          </a:p>
          <a:p>
            <a:pPr marL="457200" indent="-457200">
              <a:buAutoNum type="arabicPeriod"/>
            </a:pPr>
            <a:endParaRPr lang="nl-NL" sz="2000" dirty="0"/>
          </a:p>
          <a:p>
            <a:pPr marL="457200" indent="-457200">
              <a:buAutoNum type="arabicPeriod"/>
            </a:pPr>
            <a:r>
              <a:rPr lang="nl-NL" sz="2000" dirty="0"/>
              <a:t>INNER JOIN van B op A</a:t>
            </a:r>
          </a:p>
          <a:p>
            <a:pPr marL="457200" indent="-457200">
              <a:buAutoNum type="arabicPeriod"/>
            </a:pPr>
            <a:endParaRPr lang="nl-NL" sz="2000" dirty="0"/>
          </a:p>
          <a:p>
            <a:pPr marL="457200" indent="-457200">
              <a:buAutoNum type="arabicPeriod"/>
            </a:pPr>
            <a:r>
              <a:rPr lang="nl-NL" sz="2000" dirty="0"/>
              <a:t>JOIN van B op A 		=&gt;	Waar correspondeert deze JOIN mee?</a:t>
            </a:r>
          </a:p>
          <a:p>
            <a:pPr marL="457200" indent="-457200">
              <a:buAutoNum type="arabicPeriod"/>
            </a:pPr>
            <a:endParaRPr lang="nl-NL" sz="2000" dirty="0"/>
          </a:p>
          <a:p>
            <a:pPr marL="457200" indent="-457200">
              <a:buAutoNum type="arabicPeriod"/>
            </a:pPr>
            <a:r>
              <a:rPr lang="nl-NL" sz="2000" dirty="0"/>
              <a:t>Extra: Gebruik UNION en UNION ALL op de ID velden</a:t>
            </a:r>
          </a:p>
        </p:txBody>
      </p:sp>
    </p:spTree>
    <p:extLst>
      <p:ext uri="{BB962C8B-B14F-4D97-AF65-F5344CB8AC3E}">
        <p14:creationId xmlns:p14="http://schemas.microsoft.com/office/powerpoint/2010/main" val="188471649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021A23A-264E-4F48-8D91-52361A485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4400" dirty="0"/>
              <a:t>Database opzet en normalisatie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343CC5-EAA5-4394-8782-3BBA201EEC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75461791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Relaties tussen tabellen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44282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dirty="0"/>
              <a:t>Tabellen kunnen relaties hebben: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62CA46F3-D9D4-4F4A-856A-A943EE0F0F0C}"/>
              </a:ext>
            </a:extLst>
          </p:cNvPr>
          <p:cNvGraphicFramePr>
            <a:graphicFrameLocks noGrp="1"/>
          </p:cNvGraphicFramePr>
          <p:nvPr/>
        </p:nvGraphicFramePr>
        <p:xfrm>
          <a:off x="989028" y="2928721"/>
          <a:ext cx="1820160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0160">
                  <a:extLst>
                    <a:ext uri="{9D8B030D-6E8A-4147-A177-3AD203B41FA5}">
                      <a16:colId xmlns:a16="http://schemas.microsoft.com/office/drawing/2014/main" val="250867733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nl-NL" noProof="0" dirty="0"/>
                        <a:t>Klanten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8791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noProof="0" dirty="0" err="1"/>
                        <a:t>KlantID</a:t>
                      </a:r>
                      <a:endParaRPr lang="nl-NL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8811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noProof="0"/>
                        <a:t>Voornaam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4785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noProof="0"/>
                        <a:t>Achternaam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5262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noProof="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937255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2F81CE1D-F9ED-02C0-0A6D-49B2EC941B4F}"/>
              </a:ext>
            </a:extLst>
          </p:cNvPr>
          <p:cNvGraphicFramePr>
            <a:graphicFrameLocks noGrp="1"/>
          </p:cNvGraphicFramePr>
          <p:nvPr/>
        </p:nvGraphicFramePr>
        <p:xfrm>
          <a:off x="4275840" y="2928721"/>
          <a:ext cx="1820160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0160">
                  <a:extLst>
                    <a:ext uri="{9D8B030D-6E8A-4147-A177-3AD203B41FA5}">
                      <a16:colId xmlns:a16="http://schemas.microsoft.com/office/drawing/2014/main" val="250867733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nl-NL" noProof="0" dirty="0"/>
                        <a:t>Transacties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8791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noProof="0" dirty="0" err="1"/>
                        <a:t>KlantID</a:t>
                      </a:r>
                      <a:endParaRPr lang="nl-NL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8811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noProof="0" dirty="0" err="1"/>
                        <a:t>ArtikelID</a:t>
                      </a:r>
                      <a:endParaRPr lang="nl-NL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4785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noProof="0" dirty="0"/>
                        <a:t>Aantal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5262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noProof="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937255"/>
                  </a:ext>
                </a:extLst>
              </a:tr>
            </a:tbl>
          </a:graphicData>
        </a:graphic>
      </p:graphicFrame>
      <p:graphicFrame>
        <p:nvGraphicFramePr>
          <p:cNvPr id="8" name="Table 5">
            <a:extLst>
              <a:ext uri="{FF2B5EF4-FFF2-40B4-BE49-F238E27FC236}">
                <a16:creationId xmlns:a16="http://schemas.microsoft.com/office/drawing/2014/main" id="{F4917DC8-4826-215A-40A2-62AE8EF1EFDB}"/>
              </a:ext>
            </a:extLst>
          </p:cNvPr>
          <p:cNvGraphicFramePr>
            <a:graphicFrameLocks noGrp="1"/>
          </p:cNvGraphicFramePr>
          <p:nvPr/>
        </p:nvGraphicFramePr>
        <p:xfrm>
          <a:off x="7562652" y="2928721"/>
          <a:ext cx="1820160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0160">
                  <a:extLst>
                    <a:ext uri="{9D8B030D-6E8A-4147-A177-3AD203B41FA5}">
                      <a16:colId xmlns:a16="http://schemas.microsoft.com/office/drawing/2014/main" val="250867733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nl-NL" noProof="0" dirty="0"/>
                        <a:t>Artikelen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8791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noProof="0" dirty="0" err="1"/>
                        <a:t>ArtikelID</a:t>
                      </a:r>
                      <a:endParaRPr lang="nl-NL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8811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noProof="0" dirty="0"/>
                        <a:t>PLU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4785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noProof="0" dirty="0"/>
                        <a:t>Omschrijving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5262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noProof="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937255"/>
                  </a:ext>
                </a:extLst>
              </a:tr>
            </a:tbl>
          </a:graphicData>
        </a:graphic>
      </p:graphicFrame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0F9FA4A-B9A7-DF68-B995-366AE423C670}"/>
              </a:ext>
            </a:extLst>
          </p:cNvPr>
          <p:cNvCxnSpPr/>
          <p:nvPr/>
        </p:nvCxnSpPr>
        <p:spPr>
          <a:xfrm>
            <a:off x="2809188" y="3476135"/>
            <a:ext cx="146665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48D8C0B7-30C2-E9CA-33E3-8FECE2876D14}"/>
              </a:ext>
            </a:extLst>
          </p:cNvPr>
          <p:cNvCxnSpPr/>
          <p:nvPr/>
        </p:nvCxnSpPr>
        <p:spPr>
          <a:xfrm flipV="1">
            <a:off x="6096000" y="3476135"/>
            <a:ext cx="1466652" cy="377146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099065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/>
              <a:t>Drie soorten relaties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8E109B9A-65E1-2457-5C55-33ECC95FD8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5856763"/>
              </p:ext>
            </p:extLst>
          </p:nvPr>
        </p:nvGraphicFramePr>
        <p:xfrm>
          <a:off x="838199" y="1825623"/>
          <a:ext cx="10442826" cy="44243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80942">
                  <a:extLst>
                    <a:ext uri="{9D8B030D-6E8A-4147-A177-3AD203B41FA5}">
                      <a16:colId xmlns:a16="http://schemas.microsoft.com/office/drawing/2014/main" val="2462131715"/>
                    </a:ext>
                  </a:extLst>
                </a:gridCol>
                <a:gridCol w="3480942">
                  <a:extLst>
                    <a:ext uri="{9D8B030D-6E8A-4147-A177-3AD203B41FA5}">
                      <a16:colId xmlns:a16="http://schemas.microsoft.com/office/drawing/2014/main" val="2197458734"/>
                    </a:ext>
                  </a:extLst>
                </a:gridCol>
                <a:gridCol w="3480942">
                  <a:extLst>
                    <a:ext uri="{9D8B030D-6E8A-4147-A177-3AD203B41FA5}">
                      <a16:colId xmlns:a16="http://schemas.microsoft.com/office/drawing/2014/main" val="1150342863"/>
                    </a:ext>
                  </a:extLst>
                </a:gridCol>
              </a:tblGrid>
              <a:tr h="496698">
                <a:tc>
                  <a:txBody>
                    <a:bodyPr/>
                    <a:lstStyle/>
                    <a:p>
                      <a:r>
                        <a:rPr lang="nl-NL" noProof="0" dirty="0"/>
                        <a:t>Soort relatie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/>
                        <a:t>Voorbeeld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Structuur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239531"/>
                  </a:ext>
                </a:extLst>
              </a:tr>
              <a:tr h="972115">
                <a:tc>
                  <a:txBody>
                    <a:bodyPr/>
                    <a:lstStyle/>
                    <a:p>
                      <a:r>
                        <a:rPr lang="nl-NL" noProof="0" dirty="0"/>
                        <a:t>één op één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Een persoon heeft één roepnaam.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Kan in dezelfde tabel.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8827451"/>
                  </a:ext>
                </a:extLst>
              </a:tr>
              <a:tr h="1113249">
                <a:tc>
                  <a:txBody>
                    <a:bodyPr/>
                    <a:lstStyle/>
                    <a:p>
                      <a:r>
                        <a:rPr lang="nl-NL" noProof="0" dirty="0"/>
                        <a:t>één op veel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Een persoon kan meerdere transacties hebben.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Twee tabellen met verwijzende sleutel.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1834448"/>
                  </a:ext>
                </a:extLst>
              </a:tr>
              <a:tr h="1842286">
                <a:tc>
                  <a:txBody>
                    <a:bodyPr/>
                    <a:lstStyle/>
                    <a:p>
                      <a:r>
                        <a:rPr lang="nl-NL" noProof="0" dirty="0"/>
                        <a:t>veel op veel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Een artikel kan in meerdere transacties voorkomen.</a:t>
                      </a:r>
                    </a:p>
                    <a:p>
                      <a:endParaRPr lang="nl-NL" noProof="0" dirty="0"/>
                    </a:p>
                    <a:p>
                      <a:r>
                        <a:rPr lang="nl-NL" noProof="0" dirty="0"/>
                        <a:t>Een transactie kan meerdere artikelen omvatten.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Twee tabellen met een koppeltabel er tussen.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677232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608702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Veel op veel relaties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087CED63-0024-496B-90EA-6179AA0002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787290"/>
              </p:ext>
            </p:extLst>
          </p:nvPr>
        </p:nvGraphicFramePr>
        <p:xfrm>
          <a:off x="838200" y="3810516"/>
          <a:ext cx="2151580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4294">
                  <a:extLst>
                    <a:ext uri="{9D8B030D-6E8A-4147-A177-3AD203B41FA5}">
                      <a16:colId xmlns:a16="http://schemas.microsoft.com/office/drawing/2014/main" val="504571435"/>
                    </a:ext>
                  </a:extLst>
                </a:gridCol>
                <a:gridCol w="1397286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ID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Naam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Anna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Henk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Fatih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5E1CC806-C7B3-4E13-BAF8-383DF5F336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8993813"/>
              </p:ext>
            </p:extLst>
          </p:nvPr>
        </p:nvGraphicFramePr>
        <p:xfrm>
          <a:off x="5568593" y="3810516"/>
          <a:ext cx="5785207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0172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  <a:gridCol w="2660300">
                  <a:extLst>
                    <a:ext uri="{9D8B030D-6E8A-4147-A177-3AD203B41FA5}">
                      <a16:colId xmlns:a16="http://schemas.microsoft.com/office/drawing/2014/main" val="1242195512"/>
                    </a:ext>
                  </a:extLst>
                </a:gridCol>
                <a:gridCol w="2394735">
                  <a:extLst>
                    <a:ext uri="{9D8B030D-6E8A-4147-A177-3AD203B41FA5}">
                      <a16:colId xmlns:a16="http://schemas.microsoft.com/office/drawing/2014/main" val="2417860962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ID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err="1"/>
                        <a:t>Titel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Auteur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600" dirty="0"/>
                        <a:t>Een beloofd land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Barack Obama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600" dirty="0"/>
                        <a:t>Opgewekt naar de eindstreep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600" dirty="0"/>
                        <a:t>Hendrik Groen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600" dirty="0" err="1"/>
                        <a:t>Revolusi</a:t>
                      </a:r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600" dirty="0"/>
                        <a:t>David Van </a:t>
                      </a:r>
                      <a:r>
                        <a:rPr lang="nl-NL" sz="1600" dirty="0" err="1"/>
                        <a:t>Reybrouck</a:t>
                      </a:r>
                      <a:r>
                        <a:rPr lang="nl-NL" sz="1600" dirty="0"/>
                        <a:t> 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EEE646E4-999D-41AE-9132-5F78A0893BBD}"/>
              </a:ext>
            </a:extLst>
          </p:cNvPr>
          <p:cNvSpPr txBox="1"/>
          <p:nvPr/>
        </p:nvSpPr>
        <p:spPr>
          <a:xfrm>
            <a:off x="838200" y="1706364"/>
            <a:ext cx="10515600" cy="120032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nl-NL"/>
              <a:t>Hoe te koppelen?</a:t>
            </a:r>
          </a:p>
          <a:p>
            <a:endParaRPr lang="nl-NL"/>
          </a:p>
          <a:p>
            <a:pPr marL="285750" indent="-285750">
              <a:buFontTx/>
              <a:buChar char="-"/>
            </a:pPr>
            <a:r>
              <a:rPr lang="nl-NL"/>
              <a:t>Personen kunen meerdere boeken lezen</a:t>
            </a:r>
          </a:p>
          <a:p>
            <a:pPr marL="285750" indent="-285750">
              <a:buFontTx/>
              <a:buChar char="-"/>
            </a:pPr>
            <a:r>
              <a:rPr lang="nl-NL"/>
              <a:t>Boeken kunnen door meerdere personen gelezen worden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AE6B83-B692-4E1B-9B2B-57E700C42CE5}"/>
              </a:ext>
            </a:extLst>
          </p:cNvPr>
          <p:cNvSpPr txBox="1"/>
          <p:nvPr/>
        </p:nvSpPr>
        <p:spPr>
          <a:xfrm>
            <a:off x="3900717" y="4188688"/>
            <a:ext cx="7569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???</a:t>
            </a:r>
            <a:endParaRPr lang="en-NL" sz="3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29E2D6-049D-42FA-B95C-E6C50295532D}"/>
              </a:ext>
            </a:extLst>
          </p:cNvPr>
          <p:cNvSpPr txBox="1"/>
          <p:nvPr/>
        </p:nvSpPr>
        <p:spPr>
          <a:xfrm>
            <a:off x="838200" y="3482280"/>
            <a:ext cx="1205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PERSONEN</a:t>
            </a:r>
            <a:endParaRPr lang="en-NL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60A2027-E32B-4214-8DF4-C01C4FAE2B29}"/>
              </a:ext>
            </a:extLst>
          </p:cNvPr>
          <p:cNvSpPr txBox="1"/>
          <p:nvPr/>
        </p:nvSpPr>
        <p:spPr>
          <a:xfrm>
            <a:off x="5568593" y="3481621"/>
            <a:ext cx="955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BOEKEN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20332950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Veel op veel relaties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087CED63-0024-496B-90EA-6179AA0002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2478098"/>
              </p:ext>
            </p:extLst>
          </p:nvPr>
        </p:nvGraphicFramePr>
        <p:xfrm>
          <a:off x="838200" y="3810516"/>
          <a:ext cx="2151580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7161">
                  <a:extLst>
                    <a:ext uri="{9D8B030D-6E8A-4147-A177-3AD203B41FA5}">
                      <a16:colId xmlns:a16="http://schemas.microsoft.com/office/drawing/2014/main" val="504571435"/>
                    </a:ext>
                  </a:extLst>
                </a:gridCol>
                <a:gridCol w="1104419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KlantID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Naam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Anna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Henk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Fatih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5E1CC806-C7B3-4E13-BAF8-383DF5F336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5198944"/>
              </p:ext>
            </p:extLst>
          </p:nvPr>
        </p:nvGraphicFramePr>
        <p:xfrm>
          <a:off x="5568593" y="3810516"/>
          <a:ext cx="5785207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5329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  <a:gridCol w="2809187">
                  <a:extLst>
                    <a:ext uri="{9D8B030D-6E8A-4147-A177-3AD203B41FA5}">
                      <a16:colId xmlns:a16="http://schemas.microsoft.com/office/drawing/2014/main" val="1242195512"/>
                    </a:ext>
                  </a:extLst>
                </a:gridCol>
                <a:gridCol w="2030691">
                  <a:extLst>
                    <a:ext uri="{9D8B030D-6E8A-4147-A177-3AD203B41FA5}">
                      <a16:colId xmlns:a16="http://schemas.microsoft.com/office/drawing/2014/main" val="2417860962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BoekID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err="1"/>
                        <a:t>Titel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Auteur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600" dirty="0"/>
                        <a:t>Een beloofd land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Barack Obama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600" dirty="0"/>
                        <a:t>Opgewekt naar de eindstreep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600" dirty="0"/>
                        <a:t>Hendrik Groen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600" dirty="0" err="1"/>
                        <a:t>Revolusi</a:t>
                      </a:r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600" dirty="0"/>
                        <a:t>David Van </a:t>
                      </a:r>
                      <a:r>
                        <a:rPr lang="nl-NL" sz="1600" dirty="0" err="1"/>
                        <a:t>Reybrouck</a:t>
                      </a:r>
                      <a:r>
                        <a:rPr lang="nl-NL" sz="1600" dirty="0"/>
                        <a:t> 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EEE646E4-999D-41AE-9132-5F78A0893BBD}"/>
              </a:ext>
            </a:extLst>
          </p:cNvPr>
          <p:cNvSpPr txBox="1"/>
          <p:nvPr/>
        </p:nvSpPr>
        <p:spPr>
          <a:xfrm>
            <a:off x="838200" y="1706364"/>
            <a:ext cx="10515600" cy="120032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nl-NL"/>
              <a:t>Hoe te koppelen?</a:t>
            </a:r>
          </a:p>
          <a:p>
            <a:endParaRPr lang="nl-NL"/>
          </a:p>
          <a:p>
            <a:pPr marL="285750" indent="-285750">
              <a:buFontTx/>
              <a:buChar char="-"/>
            </a:pPr>
            <a:r>
              <a:rPr lang="nl-NL"/>
              <a:t>Personen kunen meerdere boeken lezen</a:t>
            </a:r>
          </a:p>
          <a:p>
            <a:pPr marL="285750" indent="-285750">
              <a:buFontTx/>
              <a:buChar char="-"/>
            </a:pPr>
            <a:r>
              <a:rPr lang="nl-NL"/>
              <a:t>Boeken kunnen door meerdere person gelezen worden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ECD2B79-2782-4FFE-80C7-595CD8BB48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2337916"/>
              </p:ext>
            </p:extLst>
          </p:nvPr>
        </p:nvGraphicFramePr>
        <p:xfrm>
          <a:off x="3133615" y="3810516"/>
          <a:ext cx="229114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3998">
                  <a:extLst>
                    <a:ext uri="{9D8B030D-6E8A-4147-A177-3AD203B41FA5}">
                      <a16:colId xmlns:a16="http://schemas.microsoft.com/office/drawing/2014/main" val="4115840294"/>
                    </a:ext>
                  </a:extLst>
                </a:gridCol>
                <a:gridCol w="1017142">
                  <a:extLst>
                    <a:ext uri="{9D8B030D-6E8A-4147-A177-3AD203B41FA5}">
                      <a16:colId xmlns:a16="http://schemas.microsoft.com/office/drawing/2014/main" val="28744225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KlantID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BoekID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6894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0426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2951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3251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981829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66E97BE4-AE7E-436C-A928-F9C8C4630AB1}"/>
              </a:ext>
            </a:extLst>
          </p:cNvPr>
          <p:cNvSpPr txBox="1"/>
          <p:nvPr/>
        </p:nvSpPr>
        <p:spPr>
          <a:xfrm>
            <a:off x="838200" y="3482280"/>
            <a:ext cx="1058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KLANTEN</a:t>
            </a:r>
            <a:endParaRPr lang="en-NL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673CDD3-E998-4AAE-8FC1-8E19346AE061}"/>
              </a:ext>
            </a:extLst>
          </p:cNvPr>
          <p:cNvSpPr txBox="1"/>
          <p:nvPr/>
        </p:nvSpPr>
        <p:spPr>
          <a:xfrm>
            <a:off x="5568593" y="3481621"/>
            <a:ext cx="955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BOEKEN</a:t>
            </a:r>
            <a:endParaRPr lang="en-NL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46E0DC2-26BE-43EF-83E0-2F2BFAB78A02}"/>
              </a:ext>
            </a:extLst>
          </p:cNvPr>
          <p:cNvSpPr txBox="1"/>
          <p:nvPr/>
        </p:nvSpPr>
        <p:spPr>
          <a:xfrm>
            <a:off x="3133615" y="3481621"/>
            <a:ext cx="1438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KOPPELTABEL</a:t>
            </a:r>
            <a:endParaRPr lang="en-NL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70CDB74-FB31-4DD5-8598-95DEB4033AAE}"/>
              </a:ext>
            </a:extLst>
          </p:cNvPr>
          <p:cNvCxnSpPr>
            <a:cxnSpLocks/>
          </p:cNvCxnSpPr>
          <p:nvPr/>
        </p:nvCxnSpPr>
        <p:spPr>
          <a:xfrm>
            <a:off x="4900773" y="6113124"/>
            <a:ext cx="102302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159CFC2-CAB2-4C73-8D6F-A84C7ECE7883}"/>
              </a:ext>
            </a:extLst>
          </p:cNvPr>
          <p:cNvCxnSpPr>
            <a:cxnSpLocks/>
          </p:cNvCxnSpPr>
          <p:nvPr/>
        </p:nvCxnSpPr>
        <p:spPr>
          <a:xfrm>
            <a:off x="1160980" y="6113124"/>
            <a:ext cx="252069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90A2E7A-394E-49C6-9211-CA3625C82298}"/>
              </a:ext>
            </a:extLst>
          </p:cNvPr>
          <p:cNvCxnSpPr/>
          <p:nvPr/>
        </p:nvCxnSpPr>
        <p:spPr>
          <a:xfrm flipV="1">
            <a:off x="1171254" y="5151636"/>
            <a:ext cx="0" cy="9614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0F85B61-B560-48F9-973D-89FCB71E1415}"/>
              </a:ext>
            </a:extLst>
          </p:cNvPr>
          <p:cNvCxnSpPr/>
          <p:nvPr/>
        </p:nvCxnSpPr>
        <p:spPr>
          <a:xfrm flipV="1">
            <a:off x="3681676" y="5664716"/>
            <a:ext cx="0" cy="4484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5D1B946-AA68-4337-BBE6-D0E795A5F2DE}"/>
              </a:ext>
            </a:extLst>
          </p:cNvPr>
          <p:cNvCxnSpPr>
            <a:cxnSpLocks/>
          </p:cNvCxnSpPr>
          <p:nvPr/>
        </p:nvCxnSpPr>
        <p:spPr>
          <a:xfrm flipV="1">
            <a:off x="4900773" y="5664716"/>
            <a:ext cx="0" cy="4484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CDFFEDF-26F2-47DF-B4C1-92EF4A13D9BD}"/>
              </a:ext>
            </a:extLst>
          </p:cNvPr>
          <p:cNvCxnSpPr>
            <a:cxnSpLocks/>
          </p:cNvCxnSpPr>
          <p:nvPr/>
        </p:nvCxnSpPr>
        <p:spPr>
          <a:xfrm flipV="1">
            <a:off x="5923802" y="5151636"/>
            <a:ext cx="0" cy="9614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696334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Normalisatie: 1</a:t>
            </a:r>
            <a:r>
              <a:rPr lang="nl-NL" sz="3600" baseline="30000" dirty="0"/>
              <a:t>ste</a:t>
            </a:r>
            <a:r>
              <a:rPr lang="nl-NL" sz="3600" dirty="0"/>
              <a:t> vorm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nl-NL" sz="2000" dirty="0"/>
              <a:t>Elke cel bevat 1 enkele waarde.</a:t>
            </a:r>
          </a:p>
          <a:p>
            <a:pPr>
              <a:buFontTx/>
              <a:buChar char="-"/>
            </a:pPr>
            <a:r>
              <a:rPr lang="nl-NL" sz="2000" dirty="0"/>
              <a:t>Elke rij is uniek (unieke combinatie van waardes).</a:t>
            </a:r>
          </a:p>
          <a:p>
            <a:pPr marL="0" indent="0">
              <a:buNone/>
            </a:pPr>
            <a:endParaRPr lang="nl-NL" sz="2000" b="1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67972CE-6F8C-4E39-9BC3-0C069E3D0A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9972128"/>
              </p:ext>
            </p:extLst>
          </p:nvPr>
        </p:nvGraphicFramePr>
        <p:xfrm>
          <a:off x="858747" y="3605033"/>
          <a:ext cx="4503733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5289">
                  <a:extLst>
                    <a:ext uri="{9D8B030D-6E8A-4147-A177-3AD203B41FA5}">
                      <a16:colId xmlns:a16="http://schemas.microsoft.com/office/drawing/2014/main" val="1242195512"/>
                    </a:ext>
                  </a:extLst>
                </a:gridCol>
                <a:gridCol w="3588444">
                  <a:extLst>
                    <a:ext uri="{9D8B030D-6E8A-4147-A177-3AD203B41FA5}">
                      <a16:colId xmlns:a16="http://schemas.microsoft.com/office/drawing/2014/main" val="2417860962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Student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Cursus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l"/>
                      <a:r>
                        <a:rPr lang="en-US" sz="1600"/>
                        <a:t>Anna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600" dirty="0"/>
                        <a:t>SQL intro, Python intro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Henk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600" dirty="0"/>
                        <a:t>Scala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l"/>
                      <a:r>
                        <a:rPr lang="en-US" sz="1600" dirty="0" err="1"/>
                        <a:t>Fatih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600" dirty="0"/>
                        <a:t>Python intro, Python gevorderd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713889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Normalisatie: 1</a:t>
            </a:r>
            <a:r>
              <a:rPr lang="nl-NL" sz="3600" baseline="30000" dirty="0"/>
              <a:t>ste</a:t>
            </a:r>
            <a:r>
              <a:rPr lang="nl-NL" sz="3600" dirty="0"/>
              <a:t> vorm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nl-NL" sz="2000" dirty="0"/>
              <a:t>Elke cel bevat 1 enkele waarde.</a:t>
            </a:r>
          </a:p>
          <a:p>
            <a:pPr>
              <a:buFontTx/>
              <a:buChar char="-"/>
            </a:pPr>
            <a:r>
              <a:rPr lang="nl-NL" sz="2000" dirty="0"/>
              <a:t>Elke rij is uniek (unieke combinatie van waardes).</a:t>
            </a:r>
          </a:p>
          <a:p>
            <a:pPr marL="0" indent="0">
              <a:buNone/>
            </a:pPr>
            <a:endParaRPr lang="nl-NL" sz="2000" b="1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282B146-0DEC-4F3D-AEDA-F74010065875}"/>
              </a:ext>
            </a:extLst>
          </p:cNvPr>
          <p:cNvGraphicFramePr>
            <a:graphicFrameLocks noGrp="1"/>
          </p:cNvGraphicFramePr>
          <p:nvPr/>
        </p:nvGraphicFramePr>
        <p:xfrm>
          <a:off x="7556643" y="3605033"/>
          <a:ext cx="3817705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3852">
                  <a:extLst>
                    <a:ext uri="{9D8B030D-6E8A-4147-A177-3AD203B41FA5}">
                      <a16:colId xmlns:a16="http://schemas.microsoft.com/office/drawing/2014/main" val="1242195512"/>
                    </a:ext>
                  </a:extLst>
                </a:gridCol>
                <a:gridCol w="2923853">
                  <a:extLst>
                    <a:ext uri="{9D8B030D-6E8A-4147-A177-3AD203B41FA5}">
                      <a16:colId xmlns:a16="http://schemas.microsoft.com/office/drawing/2014/main" val="2417860962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Student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Cursus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Anna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600" dirty="0"/>
                        <a:t>SQL intro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Anna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600" dirty="0"/>
                        <a:t>Python intro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517245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Henk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600" dirty="0"/>
                        <a:t>Scala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l"/>
                      <a:r>
                        <a:rPr lang="en-US" sz="1600" dirty="0" err="1"/>
                        <a:t>Fatih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600" dirty="0"/>
                        <a:t>Python intro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l"/>
                      <a:r>
                        <a:rPr lang="en-US" sz="1600" dirty="0" err="1"/>
                        <a:t>Fatih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600" dirty="0"/>
                        <a:t>Python gevorderd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3259304"/>
                  </a:ext>
                </a:extLst>
              </a:tr>
            </a:tbl>
          </a:graphicData>
        </a:graphic>
      </p:graphicFrame>
      <p:sp>
        <p:nvSpPr>
          <p:cNvPr id="6" name="Arrow: Right 5">
            <a:extLst>
              <a:ext uri="{FF2B5EF4-FFF2-40B4-BE49-F238E27FC236}">
                <a16:creationId xmlns:a16="http://schemas.microsoft.com/office/drawing/2014/main" id="{9EFD50A3-BCB1-4F9E-8D0A-DF89061FC8DC}"/>
              </a:ext>
            </a:extLst>
          </p:cNvPr>
          <p:cNvSpPr/>
          <p:nvPr/>
        </p:nvSpPr>
        <p:spPr>
          <a:xfrm>
            <a:off x="6173325" y="3982779"/>
            <a:ext cx="534256" cy="58562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67972CE-6F8C-4E39-9BC3-0C069E3D0A5E}"/>
              </a:ext>
            </a:extLst>
          </p:cNvPr>
          <p:cNvGraphicFramePr>
            <a:graphicFrameLocks noGrp="1"/>
          </p:cNvGraphicFramePr>
          <p:nvPr/>
        </p:nvGraphicFramePr>
        <p:xfrm>
          <a:off x="858747" y="3605033"/>
          <a:ext cx="4503733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5289">
                  <a:extLst>
                    <a:ext uri="{9D8B030D-6E8A-4147-A177-3AD203B41FA5}">
                      <a16:colId xmlns:a16="http://schemas.microsoft.com/office/drawing/2014/main" val="1242195512"/>
                    </a:ext>
                  </a:extLst>
                </a:gridCol>
                <a:gridCol w="3588444">
                  <a:extLst>
                    <a:ext uri="{9D8B030D-6E8A-4147-A177-3AD203B41FA5}">
                      <a16:colId xmlns:a16="http://schemas.microsoft.com/office/drawing/2014/main" val="2417860962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Student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Cursus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l"/>
                      <a:r>
                        <a:rPr lang="en-US" sz="1600"/>
                        <a:t>Anna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600" dirty="0"/>
                        <a:t>SQL intro, Python intro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Henk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600" dirty="0"/>
                        <a:t>Scala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l"/>
                      <a:r>
                        <a:rPr lang="en-US" sz="1600" dirty="0" err="1"/>
                        <a:t>Fatih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600" dirty="0"/>
                        <a:t>Python intro, Python gevorderd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604386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Normalisatie: 2</a:t>
            </a:r>
            <a:r>
              <a:rPr lang="nl-NL" sz="3600" baseline="30000" dirty="0"/>
              <a:t>de</a:t>
            </a:r>
            <a:r>
              <a:rPr lang="nl-NL" sz="3600" dirty="0"/>
              <a:t> vorm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nl-NL" sz="2000" dirty="0"/>
              <a:t>Alle eisen van 1NF.</a:t>
            </a:r>
          </a:p>
          <a:p>
            <a:pPr>
              <a:buFontTx/>
              <a:buChar char="-"/>
            </a:pPr>
            <a:r>
              <a:rPr lang="nl-NL" sz="2000" dirty="0"/>
              <a:t>Waardes afhankelijk van </a:t>
            </a:r>
            <a:r>
              <a:rPr lang="nl-NL" sz="2000" u="sng" dirty="0"/>
              <a:t>alle sleutel</a:t>
            </a:r>
            <a:r>
              <a:rPr lang="nl-NL" sz="2000" dirty="0"/>
              <a:t> kolommen.</a:t>
            </a:r>
          </a:p>
          <a:p>
            <a:pPr lvl="1">
              <a:buFontTx/>
              <a:buChar char="-"/>
            </a:pPr>
            <a:r>
              <a:rPr lang="nl-NL" sz="1800" dirty="0" err="1"/>
              <a:t>StudentID</a:t>
            </a:r>
            <a:r>
              <a:rPr lang="nl-NL" sz="1800" dirty="0"/>
              <a:t> + </a:t>
            </a:r>
            <a:r>
              <a:rPr lang="nl-NL" sz="1800" dirty="0" err="1"/>
              <a:t>CursusID</a:t>
            </a:r>
            <a:r>
              <a:rPr lang="nl-NL" sz="1800" dirty="0"/>
              <a:t> afdoende voor identificatie.</a:t>
            </a:r>
          </a:p>
          <a:p>
            <a:pPr lvl="1">
              <a:buFontTx/>
              <a:buChar char="-"/>
            </a:pPr>
            <a:r>
              <a:rPr lang="nl-NL" sz="1800" dirty="0" err="1"/>
              <a:t>CursusNaam</a:t>
            </a:r>
            <a:r>
              <a:rPr lang="nl-NL" sz="1800" dirty="0"/>
              <a:t> hangt </a:t>
            </a:r>
            <a:r>
              <a:rPr lang="nl-NL" sz="1800" u="sng" dirty="0"/>
              <a:t>alleen</a:t>
            </a:r>
            <a:r>
              <a:rPr lang="nl-NL" sz="1800" dirty="0"/>
              <a:t> samen met </a:t>
            </a:r>
            <a:r>
              <a:rPr lang="nl-NL" sz="1800" dirty="0" err="1"/>
              <a:t>CursusID</a:t>
            </a:r>
            <a:r>
              <a:rPr lang="nl-NL" sz="1800" dirty="0"/>
              <a:t>.</a:t>
            </a:r>
          </a:p>
          <a:p>
            <a:pPr lvl="1">
              <a:buFontTx/>
              <a:buChar char="-"/>
            </a:pPr>
            <a:r>
              <a:rPr lang="nl-NL" sz="1800" dirty="0"/>
              <a:t>Resultaat: Veel dubbele waardes.</a:t>
            </a:r>
          </a:p>
          <a:p>
            <a:pPr marL="0" indent="0">
              <a:buNone/>
            </a:pPr>
            <a:endParaRPr lang="nl-NL" sz="2000" b="1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59EA8CB-53AF-494D-A5B0-7C886F80B0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399480"/>
              </p:ext>
            </p:extLst>
          </p:nvPr>
        </p:nvGraphicFramePr>
        <p:xfrm>
          <a:off x="838201" y="3879806"/>
          <a:ext cx="3877637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6271">
                  <a:extLst>
                    <a:ext uri="{9D8B030D-6E8A-4147-A177-3AD203B41FA5}">
                      <a16:colId xmlns:a16="http://schemas.microsoft.com/office/drawing/2014/main" val="1242195512"/>
                    </a:ext>
                  </a:extLst>
                </a:gridCol>
                <a:gridCol w="927348">
                  <a:extLst>
                    <a:ext uri="{9D8B030D-6E8A-4147-A177-3AD203B41FA5}">
                      <a16:colId xmlns:a16="http://schemas.microsoft.com/office/drawing/2014/main" val="2417860962"/>
                    </a:ext>
                  </a:extLst>
                </a:gridCol>
                <a:gridCol w="1874018">
                  <a:extLst>
                    <a:ext uri="{9D8B030D-6E8A-4147-A177-3AD203B41FA5}">
                      <a16:colId xmlns:a16="http://schemas.microsoft.com/office/drawing/2014/main" val="2449702559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l"/>
                      <a:r>
                        <a:rPr lang="en-US" sz="1600" dirty="0" err="1"/>
                        <a:t>StudentID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err="1"/>
                        <a:t>CursusID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err="1"/>
                        <a:t>CursusNaam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1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600" dirty="0"/>
                        <a:t>SQL intro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1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600" dirty="0"/>
                        <a:t>2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Python intro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517245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2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600" dirty="0"/>
                        <a:t>3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Scala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3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600" dirty="0"/>
                        <a:t>Python intro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3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600" dirty="0"/>
                        <a:t>Python gevorderd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31231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423900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Normalisatie: 2</a:t>
            </a:r>
            <a:r>
              <a:rPr lang="nl-NL" sz="3600" baseline="30000" dirty="0"/>
              <a:t>de</a:t>
            </a:r>
            <a:r>
              <a:rPr lang="nl-NL" sz="3600" dirty="0"/>
              <a:t> vorm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nl-NL" sz="2000" dirty="0"/>
              <a:t>Alle eisen van 1NF.</a:t>
            </a:r>
          </a:p>
          <a:p>
            <a:pPr>
              <a:buFontTx/>
              <a:buChar char="-"/>
            </a:pPr>
            <a:r>
              <a:rPr lang="nl-NL" sz="2000" dirty="0"/>
              <a:t>Waardes afhankelijk van </a:t>
            </a:r>
            <a:r>
              <a:rPr lang="nl-NL" sz="2000" u="sng" dirty="0"/>
              <a:t>alle sleutel</a:t>
            </a:r>
            <a:r>
              <a:rPr lang="nl-NL" sz="2000" dirty="0"/>
              <a:t> kolommen.</a:t>
            </a:r>
          </a:p>
          <a:p>
            <a:pPr lvl="1">
              <a:buFontTx/>
              <a:buChar char="-"/>
            </a:pPr>
            <a:r>
              <a:rPr lang="nl-NL" sz="1800" dirty="0" err="1"/>
              <a:t>StudentID</a:t>
            </a:r>
            <a:r>
              <a:rPr lang="nl-NL" sz="1800" dirty="0"/>
              <a:t> + </a:t>
            </a:r>
            <a:r>
              <a:rPr lang="nl-NL" sz="1800" dirty="0" err="1"/>
              <a:t>CursusID</a:t>
            </a:r>
            <a:r>
              <a:rPr lang="nl-NL" sz="1800" dirty="0"/>
              <a:t> afdoende voor identificatie.</a:t>
            </a:r>
          </a:p>
          <a:p>
            <a:pPr lvl="1">
              <a:buFontTx/>
              <a:buChar char="-"/>
            </a:pPr>
            <a:r>
              <a:rPr lang="nl-NL" sz="1800" dirty="0" err="1"/>
              <a:t>CursusNaam</a:t>
            </a:r>
            <a:r>
              <a:rPr lang="nl-NL" sz="1800" dirty="0"/>
              <a:t> hangt </a:t>
            </a:r>
            <a:r>
              <a:rPr lang="nl-NL" sz="1800" u="sng" dirty="0"/>
              <a:t>alleen</a:t>
            </a:r>
            <a:r>
              <a:rPr lang="nl-NL" sz="1800" dirty="0"/>
              <a:t> samen met </a:t>
            </a:r>
            <a:r>
              <a:rPr lang="nl-NL" sz="1800" dirty="0" err="1"/>
              <a:t>CursusID</a:t>
            </a:r>
            <a:r>
              <a:rPr lang="nl-NL" sz="1800" dirty="0"/>
              <a:t>.</a:t>
            </a:r>
          </a:p>
          <a:p>
            <a:pPr lvl="1">
              <a:buFontTx/>
              <a:buChar char="-"/>
            </a:pPr>
            <a:r>
              <a:rPr lang="nl-NL" sz="1800" dirty="0"/>
              <a:t>Resultaat: Veel dubbele waardes.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b="1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59EA8CB-53AF-494D-A5B0-7C886F80B0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9346741"/>
              </p:ext>
            </p:extLst>
          </p:nvPr>
        </p:nvGraphicFramePr>
        <p:xfrm>
          <a:off x="838201" y="3879806"/>
          <a:ext cx="3877637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6271">
                  <a:extLst>
                    <a:ext uri="{9D8B030D-6E8A-4147-A177-3AD203B41FA5}">
                      <a16:colId xmlns:a16="http://schemas.microsoft.com/office/drawing/2014/main" val="1242195512"/>
                    </a:ext>
                  </a:extLst>
                </a:gridCol>
                <a:gridCol w="927348">
                  <a:extLst>
                    <a:ext uri="{9D8B030D-6E8A-4147-A177-3AD203B41FA5}">
                      <a16:colId xmlns:a16="http://schemas.microsoft.com/office/drawing/2014/main" val="2417860962"/>
                    </a:ext>
                  </a:extLst>
                </a:gridCol>
                <a:gridCol w="1874018">
                  <a:extLst>
                    <a:ext uri="{9D8B030D-6E8A-4147-A177-3AD203B41FA5}">
                      <a16:colId xmlns:a16="http://schemas.microsoft.com/office/drawing/2014/main" val="2449702559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l"/>
                      <a:r>
                        <a:rPr lang="nl-NL" sz="1600" noProof="0" dirty="0" err="1"/>
                        <a:t>StudentID</a:t>
                      </a:r>
                      <a:endParaRPr lang="nl-NL" sz="16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600" noProof="0"/>
                        <a:t>CursusID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600" noProof="0"/>
                        <a:t>CursusNaam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l"/>
                      <a:r>
                        <a:rPr lang="nl-NL" sz="1600" noProof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600" noProof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600" noProof="0"/>
                        <a:t>SQL intro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l"/>
                      <a:r>
                        <a:rPr lang="nl-NL" sz="1600" noProof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600" noProof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600" noProof="0"/>
                        <a:t>Python intro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517245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l"/>
                      <a:r>
                        <a:rPr lang="nl-NL" sz="1600" noProof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600" noProof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600" noProof="0"/>
                        <a:t>Scala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l"/>
                      <a:r>
                        <a:rPr lang="nl-NL" sz="1600" noProof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600" noProof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600" noProof="0"/>
                        <a:t>Python intro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l"/>
                      <a:r>
                        <a:rPr lang="nl-NL" sz="1600" noProof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600" noProof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600" noProof="0" dirty="0"/>
                        <a:t>Python gevorderd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3123129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B85FE37-42C0-48CE-BBAA-2B945E7091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6611669"/>
              </p:ext>
            </p:extLst>
          </p:nvPr>
        </p:nvGraphicFramePr>
        <p:xfrm>
          <a:off x="8749194" y="3879806"/>
          <a:ext cx="2671281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8766">
                  <a:extLst>
                    <a:ext uri="{9D8B030D-6E8A-4147-A177-3AD203B41FA5}">
                      <a16:colId xmlns:a16="http://schemas.microsoft.com/office/drawing/2014/main" val="2417860962"/>
                    </a:ext>
                  </a:extLst>
                </a:gridCol>
                <a:gridCol w="1722515">
                  <a:extLst>
                    <a:ext uri="{9D8B030D-6E8A-4147-A177-3AD203B41FA5}">
                      <a16:colId xmlns:a16="http://schemas.microsoft.com/office/drawing/2014/main" val="2449702559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l"/>
                      <a:r>
                        <a:rPr lang="nl-NL" sz="1600" noProof="0"/>
                        <a:t>CursusID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600" noProof="0"/>
                        <a:t>CursusNaam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600" noProof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600" noProof="0"/>
                        <a:t>SQL intro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600" noProof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600" noProof="0"/>
                        <a:t>Python intro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517245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600" noProof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600" noProof="0"/>
                        <a:t>Scala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l"/>
                      <a:r>
                        <a:rPr lang="nl-NL" sz="1600" noProof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600" noProof="0" dirty="0"/>
                        <a:t>Python gevorderd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3123129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4CD8793-3BBF-4DC8-81C7-641FCAD53F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4785413"/>
              </p:ext>
            </p:extLst>
          </p:nvPr>
        </p:nvGraphicFramePr>
        <p:xfrm>
          <a:off x="5809184" y="3879806"/>
          <a:ext cx="2030858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5288">
                  <a:extLst>
                    <a:ext uri="{9D8B030D-6E8A-4147-A177-3AD203B41FA5}">
                      <a16:colId xmlns:a16="http://schemas.microsoft.com/office/drawing/2014/main" val="1242195512"/>
                    </a:ext>
                  </a:extLst>
                </a:gridCol>
                <a:gridCol w="975570">
                  <a:extLst>
                    <a:ext uri="{9D8B030D-6E8A-4147-A177-3AD203B41FA5}">
                      <a16:colId xmlns:a16="http://schemas.microsoft.com/office/drawing/2014/main" val="2417860962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l"/>
                      <a:r>
                        <a:rPr lang="nl-NL" sz="1600" noProof="0"/>
                        <a:t>StudentID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600" noProof="0"/>
                        <a:t>CursusID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l"/>
                      <a:r>
                        <a:rPr lang="nl-NL" sz="1600" noProof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600" noProof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l"/>
                      <a:r>
                        <a:rPr lang="nl-NL" sz="1600" noProof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600" noProof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517245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l"/>
                      <a:r>
                        <a:rPr lang="nl-NL" sz="1600" noProof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600" noProof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l"/>
                      <a:r>
                        <a:rPr lang="nl-NL" sz="1600" noProof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600" noProof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l"/>
                      <a:r>
                        <a:rPr lang="nl-NL" sz="1600" noProof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600" noProof="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3123129"/>
                  </a:ext>
                </a:extLst>
              </a:tr>
            </a:tbl>
          </a:graphicData>
        </a:graphic>
      </p:graphicFrame>
      <p:sp>
        <p:nvSpPr>
          <p:cNvPr id="7" name="Arrow: Right 6">
            <a:extLst>
              <a:ext uri="{FF2B5EF4-FFF2-40B4-BE49-F238E27FC236}">
                <a16:creationId xmlns:a16="http://schemas.microsoft.com/office/drawing/2014/main" id="{A4143C16-DB65-4BA4-98E0-382B1A826413}"/>
              </a:ext>
            </a:extLst>
          </p:cNvPr>
          <p:cNvSpPr/>
          <p:nvPr/>
        </p:nvSpPr>
        <p:spPr>
          <a:xfrm>
            <a:off x="4995383" y="4592830"/>
            <a:ext cx="534256" cy="58562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8" name="Plus Sign 7">
            <a:extLst>
              <a:ext uri="{FF2B5EF4-FFF2-40B4-BE49-F238E27FC236}">
                <a16:creationId xmlns:a16="http://schemas.microsoft.com/office/drawing/2014/main" id="{664F3F39-0F6D-4A94-AB76-F9DCF59CC7F4}"/>
              </a:ext>
            </a:extLst>
          </p:cNvPr>
          <p:cNvSpPr/>
          <p:nvPr/>
        </p:nvSpPr>
        <p:spPr>
          <a:xfrm>
            <a:off x="8022352" y="4613377"/>
            <a:ext cx="544531" cy="544531"/>
          </a:xfrm>
          <a:prstGeom prst="mathPlu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4641552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Altijd een “tabel”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44282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dirty="0"/>
              <a:t>De </a:t>
            </a:r>
            <a:r>
              <a:rPr lang="nl-NL" sz="2000" u="sng" dirty="0"/>
              <a:t>input en output</a:t>
            </a:r>
            <a:r>
              <a:rPr lang="nl-NL" sz="2000" dirty="0"/>
              <a:t> voor SQL is altijd een 2-dimensionale tabel…</a:t>
            </a:r>
          </a:p>
          <a:p>
            <a:pPr marL="0" indent="0">
              <a:buNone/>
            </a:pPr>
            <a:r>
              <a:rPr lang="nl-NL" sz="2000" dirty="0"/>
              <a:t>Gevolg: je kunt query’s aan elkaar schakelen!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62CA46F3-D9D4-4F4A-856A-A943EE0F0F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03356"/>
              </p:ext>
            </p:extLst>
          </p:nvPr>
        </p:nvGraphicFramePr>
        <p:xfrm>
          <a:off x="838199" y="3310817"/>
          <a:ext cx="3168724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181">
                  <a:extLst>
                    <a:ext uri="{9D8B030D-6E8A-4147-A177-3AD203B41FA5}">
                      <a16:colId xmlns:a16="http://schemas.microsoft.com/office/drawing/2014/main" val="2508677333"/>
                    </a:ext>
                  </a:extLst>
                </a:gridCol>
                <a:gridCol w="792181">
                  <a:extLst>
                    <a:ext uri="{9D8B030D-6E8A-4147-A177-3AD203B41FA5}">
                      <a16:colId xmlns:a16="http://schemas.microsoft.com/office/drawing/2014/main" val="1912680336"/>
                    </a:ext>
                  </a:extLst>
                </a:gridCol>
                <a:gridCol w="792181">
                  <a:extLst>
                    <a:ext uri="{9D8B030D-6E8A-4147-A177-3AD203B41FA5}">
                      <a16:colId xmlns:a16="http://schemas.microsoft.com/office/drawing/2014/main" val="573390639"/>
                    </a:ext>
                  </a:extLst>
                </a:gridCol>
                <a:gridCol w="792181">
                  <a:extLst>
                    <a:ext uri="{9D8B030D-6E8A-4147-A177-3AD203B41FA5}">
                      <a16:colId xmlns:a16="http://schemas.microsoft.com/office/drawing/2014/main" val="425259514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8791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8811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4785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5262126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6B4ABD7-6E30-406E-B6FA-5C381CFF9B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2985794"/>
              </p:ext>
            </p:extLst>
          </p:nvPr>
        </p:nvGraphicFramePr>
        <p:xfrm>
          <a:off x="5278048" y="4036161"/>
          <a:ext cx="2376543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181">
                  <a:extLst>
                    <a:ext uri="{9D8B030D-6E8A-4147-A177-3AD203B41FA5}">
                      <a16:colId xmlns:a16="http://schemas.microsoft.com/office/drawing/2014/main" val="2508677333"/>
                    </a:ext>
                  </a:extLst>
                </a:gridCol>
                <a:gridCol w="792181">
                  <a:extLst>
                    <a:ext uri="{9D8B030D-6E8A-4147-A177-3AD203B41FA5}">
                      <a16:colId xmlns:a16="http://schemas.microsoft.com/office/drawing/2014/main" val="1912680336"/>
                    </a:ext>
                  </a:extLst>
                </a:gridCol>
                <a:gridCol w="792181">
                  <a:extLst>
                    <a:ext uri="{9D8B030D-6E8A-4147-A177-3AD203B41FA5}">
                      <a16:colId xmlns:a16="http://schemas.microsoft.com/office/drawing/2014/main" val="5733906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8791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8811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4785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5262126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30DD242-C8AE-4739-A351-E15BACBB32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9344200"/>
              </p:ext>
            </p:extLst>
          </p:nvPr>
        </p:nvGraphicFramePr>
        <p:xfrm>
          <a:off x="8915099" y="4761505"/>
          <a:ext cx="158436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181">
                  <a:extLst>
                    <a:ext uri="{9D8B030D-6E8A-4147-A177-3AD203B41FA5}">
                      <a16:colId xmlns:a16="http://schemas.microsoft.com/office/drawing/2014/main" val="2508677333"/>
                    </a:ext>
                  </a:extLst>
                </a:gridCol>
                <a:gridCol w="792181">
                  <a:extLst>
                    <a:ext uri="{9D8B030D-6E8A-4147-A177-3AD203B41FA5}">
                      <a16:colId xmlns:a16="http://schemas.microsoft.com/office/drawing/2014/main" val="19126803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8791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8811982"/>
                  </a:ext>
                </a:extLst>
              </a:tr>
            </a:tbl>
          </a:graphicData>
        </a:graphic>
      </p:graphicFrame>
      <p:sp>
        <p:nvSpPr>
          <p:cNvPr id="9" name="Arrow: Bent-Up 8">
            <a:extLst>
              <a:ext uri="{FF2B5EF4-FFF2-40B4-BE49-F238E27FC236}">
                <a16:creationId xmlns:a16="http://schemas.microsoft.com/office/drawing/2014/main" id="{8FDF8B8A-6068-4DE0-ABFE-D1CEE120BF29}"/>
              </a:ext>
            </a:extLst>
          </p:cNvPr>
          <p:cNvSpPr/>
          <p:nvPr/>
        </p:nvSpPr>
        <p:spPr>
          <a:xfrm flipV="1">
            <a:off x="4140829" y="3310817"/>
            <a:ext cx="1431745" cy="590407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0" name="Arrow: Bent-Up 9">
            <a:extLst>
              <a:ext uri="{FF2B5EF4-FFF2-40B4-BE49-F238E27FC236}">
                <a16:creationId xmlns:a16="http://schemas.microsoft.com/office/drawing/2014/main" id="{713E124B-E9DD-4350-81D4-2D7FEC584BD5}"/>
              </a:ext>
            </a:extLst>
          </p:cNvPr>
          <p:cNvSpPr/>
          <p:nvPr/>
        </p:nvSpPr>
        <p:spPr>
          <a:xfrm flipV="1">
            <a:off x="7786442" y="4036161"/>
            <a:ext cx="1431745" cy="590407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FDDDAB-41AF-42DA-B024-315BB3F13800}"/>
              </a:ext>
            </a:extLst>
          </p:cNvPr>
          <p:cNvSpPr txBox="1"/>
          <p:nvPr/>
        </p:nvSpPr>
        <p:spPr>
          <a:xfrm>
            <a:off x="4475250" y="2941485"/>
            <a:ext cx="762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Query</a:t>
            </a:r>
            <a:endParaRPr lang="en-NL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DD5B0EC-54FA-4A21-AD5E-191F55DECB36}"/>
              </a:ext>
            </a:extLst>
          </p:cNvPr>
          <p:cNvSpPr txBox="1"/>
          <p:nvPr/>
        </p:nvSpPr>
        <p:spPr>
          <a:xfrm>
            <a:off x="8118054" y="3666829"/>
            <a:ext cx="762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Query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52933316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Normalisatie: 3</a:t>
            </a:r>
            <a:r>
              <a:rPr lang="nl-NL" sz="3600" baseline="30000" dirty="0"/>
              <a:t>de</a:t>
            </a:r>
            <a:r>
              <a:rPr lang="nl-NL" sz="3600" dirty="0"/>
              <a:t> vorm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nl-NL" sz="2000" dirty="0"/>
              <a:t>Alle eisen van 2NF.</a:t>
            </a:r>
          </a:p>
          <a:p>
            <a:pPr>
              <a:buFontTx/>
              <a:buChar char="-"/>
            </a:pPr>
            <a:r>
              <a:rPr lang="nl-NL" sz="2000" dirty="0"/>
              <a:t>Waardes </a:t>
            </a:r>
            <a:r>
              <a:rPr lang="nl-NL" sz="2000" u="sng" dirty="0"/>
              <a:t>enkel afhankelijk</a:t>
            </a:r>
            <a:r>
              <a:rPr lang="nl-NL" sz="2000" dirty="0"/>
              <a:t> van </a:t>
            </a:r>
            <a:r>
              <a:rPr lang="nl-NL" sz="2000" u="sng" dirty="0"/>
              <a:t>sleutel</a:t>
            </a:r>
            <a:r>
              <a:rPr lang="nl-NL" sz="2000" dirty="0"/>
              <a:t>.</a:t>
            </a:r>
          </a:p>
          <a:p>
            <a:pPr lvl="1">
              <a:buFontTx/>
              <a:buChar char="-"/>
            </a:pPr>
            <a:r>
              <a:rPr lang="nl-NL" sz="1800" dirty="0"/>
              <a:t>Naam en geslacht afhankelijk van </a:t>
            </a:r>
            <a:r>
              <a:rPr lang="nl-NL" sz="1800" dirty="0" err="1"/>
              <a:t>StudentID</a:t>
            </a:r>
            <a:r>
              <a:rPr lang="nl-NL" sz="1800" dirty="0"/>
              <a:t>.</a:t>
            </a:r>
          </a:p>
          <a:p>
            <a:pPr lvl="1">
              <a:buFontTx/>
              <a:buChar char="-"/>
            </a:pPr>
            <a:r>
              <a:rPr lang="nl-NL" sz="1800" dirty="0"/>
              <a:t>Maar: Aanhef is alleen afhankelijk van Geslacht.</a:t>
            </a:r>
          </a:p>
          <a:p>
            <a:pPr lvl="1">
              <a:buFontTx/>
              <a:buChar char="-"/>
            </a:pPr>
            <a:r>
              <a:rPr lang="nl-NL" sz="1800" dirty="0"/>
              <a:t>Resultaat: Veel dubbele waardes.</a:t>
            </a:r>
          </a:p>
          <a:p>
            <a:pPr lvl="1">
              <a:buFontTx/>
              <a:buChar char="-"/>
            </a:pPr>
            <a:endParaRPr lang="nl-NL" sz="1600" dirty="0"/>
          </a:p>
          <a:p>
            <a:pPr marL="0" indent="0">
              <a:buNone/>
            </a:pPr>
            <a:endParaRPr lang="nl-NL" sz="2000" b="1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59EA8CB-53AF-494D-A5B0-7C886F80B0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562873"/>
              </p:ext>
            </p:extLst>
          </p:nvPr>
        </p:nvGraphicFramePr>
        <p:xfrm>
          <a:off x="838200" y="3889234"/>
          <a:ext cx="4894779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3009">
                  <a:extLst>
                    <a:ext uri="{9D8B030D-6E8A-4147-A177-3AD203B41FA5}">
                      <a16:colId xmlns:a16="http://schemas.microsoft.com/office/drawing/2014/main" val="1242195512"/>
                    </a:ext>
                  </a:extLst>
                </a:gridCol>
                <a:gridCol w="1471088">
                  <a:extLst>
                    <a:ext uri="{9D8B030D-6E8A-4147-A177-3AD203B41FA5}">
                      <a16:colId xmlns:a16="http://schemas.microsoft.com/office/drawing/2014/main" val="2417860962"/>
                    </a:ext>
                  </a:extLst>
                </a:gridCol>
                <a:gridCol w="1097664">
                  <a:extLst>
                    <a:ext uri="{9D8B030D-6E8A-4147-A177-3AD203B41FA5}">
                      <a16:colId xmlns:a16="http://schemas.microsoft.com/office/drawing/2014/main" val="2449702559"/>
                    </a:ext>
                  </a:extLst>
                </a:gridCol>
                <a:gridCol w="1193018">
                  <a:extLst>
                    <a:ext uri="{9D8B030D-6E8A-4147-A177-3AD203B41FA5}">
                      <a16:colId xmlns:a16="http://schemas.microsoft.com/office/drawing/2014/main" val="3299631603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l"/>
                      <a:r>
                        <a:rPr lang="en-US" sz="1600" dirty="0" err="1"/>
                        <a:t>StudentID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Naam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err="1"/>
                        <a:t>Geslacht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err="1"/>
                        <a:t>Aanhef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1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Anna De Boer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600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600" dirty="0"/>
                        <a:t>Mevrouw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2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Henk Jansen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M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Meneer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517245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3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err="1"/>
                        <a:t>Fatih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Yildiz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M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Meneer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594798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Normalisatie: 3</a:t>
            </a:r>
            <a:r>
              <a:rPr lang="nl-NL" sz="3600" baseline="30000" dirty="0"/>
              <a:t>de</a:t>
            </a:r>
            <a:r>
              <a:rPr lang="nl-NL" sz="3600" dirty="0"/>
              <a:t> vorm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nl-NL" sz="2000" dirty="0"/>
              <a:t>Alle eisen van 2NF.</a:t>
            </a:r>
          </a:p>
          <a:p>
            <a:pPr>
              <a:buFontTx/>
              <a:buChar char="-"/>
            </a:pPr>
            <a:r>
              <a:rPr lang="nl-NL" sz="2000" dirty="0"/>
              <a:t>Waardes </a:t>
            </a:r>
            <a:r>
              <a:rPr lang="nl-NL" sz="2000" u="sng" dirty="0"/>
              <a:t>enkel afhankelijk</a:t>
            </a:r>
            <a:r>
              <a:rPr lang="nl-NL" sz="2000" dirty="0"/>
              <a:t> van sleutel kolommen.</a:t>
            </a:r>
          </a:p>
          <a:p>
            <a:pPr lvl="1">
              <a:buFontTx/>
              <a:buChar char="-"/>
            </a:pPr>
            <a:r>
              <a:rPr lang="nl-NL" sz="2000" dirty="0"/>
              <a:t>Naam en geslacht hangen samen met </a:t>
            </a:r>
            <a:r>
              <a:rPr lang="nl-NL" sz="2000" dirty="0" err="1"/>
              <a:t>StudentID</a:t>
            </a:r>
            <a:r>
              <a:rPr lang="nl-NL" sz="2000" dirty="0"/>
              <a:t>.</a:t>
            </a:r>
          </a:p>
          <a:p>
            <a:pPr lvl="1">
              <a:buFontTx/>
              <a:buChar char="-"/>
            </a:pPr>
            <a:r>
              <a:rPr lang="nl-NL" sz="2000" dirty="0"/>
              <a:t>Maar: Aanhef hangt samen met Geslacht.</a:t>
            </a:r>
          </a:p>
          <a:p>
            <a:pPr lvl="1">
              <a:buFontTx/>
              <a:buChar char="-"/>
            </a:pPr>
            <a:r>
              <a:rPr lang="nl-NL" sz="2000" dirty="0"/>
              <a:t>Resultaat: Veel dubbele waardes.</a:t>
            </a:r>
          </a:p>
          <a:p>
            <a:pPr lvl="1">
              <a:buFontTx/>
              <a:buChar char="-"/>
            </a:pPr>
            <a:endParaRPr lang="nl-NL" sz="1600" dirty="0"/>
          </a:p>
          <a:p>
            <a:pPr marL="0" indent="0">
              <a:buNone/>
            </a:pPr>
            <a:endParaRPr lang="nl-NL" sz="2000" b="1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59EA8CB-53AF-494D-A5B0-7C886F80B0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2895497"/>
              </p:ext>
            </p:extLst>
          </p:nvPr>
        </p:nvGraphicFramePr>
        <p:xfrm>
          <a:off x="838200" y="3889234"/>
          <a:ext cx="4894779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3009">
                  <a:extLst>
                    <a:ext uri="{9D8B030D-6E8A-4147-A177-3AD203B41FA5}">
                      <a16:colId xmlns:a16="http://schemas.microsoft.com/office/drawing/2014/main" val="1242195512"/>
                    </a:ext>
                  </a:extLst>
                </a:gridCol>
                <a:gridCol w="1471088">
                  <a:extLst>
                    <a:ext uri="{9D8B030D-6E8A-4147-A177-3AD203B41FA5}">
                      <a16:colId xmlns:a16="http://schemas.microsoft.com/office/drawing/2014/main" val="2417860962"/>
                    </a:ext>
                  </a:extLst>
                </a:gridCol>
                <a:gridCol w="1097664">
                  <a:extLst>
                    <a:ext uri="{9D8B030D-6E8A-4147-A177-3AD203B41FA5}">
                      <a16:colId xmlns:a16="http://schemas.microsoft.com/office/drawing/2014/main" val="2449702559"/>
                    </a:ext>
                  </a:extLst>
                </a:gridCol>
                <a:gridCol w="1193018">
                  <a:extLst>
                    <a:ext uri="{9D8B030D-6E8A-4147-A177-3AD203B41FA5}">
                      <a16:colId xmlns:a16="http://schemas.microsoft.com/office/drawing/2014/main" val="3299631603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l"/>
                      <a:r>
                        <a:rPr lang="en-US" sz="1600" dirty="0" err="1"/>
                        <a:t>StudentID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Naam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err="1"/>
                        <a:t>Geslacht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err="1"/>
                        <a:t>Aanhef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1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Anna De Boer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600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600" dirty="0"/>
                        <a:t>Mevrouw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2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Henk Jansen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M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Meneer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517245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3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err="1"/>
                        <a:t>Fatih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Yildiz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M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Meneer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33E0905-3215-47D5-BDF2-18CABD5662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3758373"/>
              </p:ext>
            </p:extLst>
          </p:nvPr>
        </p:nvGraphicFramePr>
        <p:xfrm>
          <a:off x="7675652" y="3893034"/>
          <a:ext cx="2671281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8766">
                  <a:extLst>
                    <a:ext uri="{9D8B030D-6E8A-4147-A177-3AD203B41FA5}">
                      <a16:colId xmlns:a16="http://schemas.microsoft.com/office/drawing/2014/main" val="2417860962"/>
                    </a:ext>
                  </a:extLst>
                </a:gridCol>
                <a:gridCol w="1722515">
                  <a:extLst>
                    <a:ext uri="{9D8B030D-6E8A-4147-A177-3AD203B41FA5}">
                      <a16:colId xmlns:a16="http://schemas.microsoft.com/office/drawing/2014/main" val="2449702559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l"/>
                      <a:r>
                        <a:rPr lang="en-US" sz="1600" dirty="0" err="1"/>
                        <a:t>Geslacht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err="1"/>
                        <a:t>Aanhef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600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600" dirty="0"/>
                        <a:t>Mevrouw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600" dirty="0"/>
                        <a:t>M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Meneer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517245"/>
                  </a:ext>
                </a:extLst>
              </a:tr>
            </a:tbl>
          </a:graphicData>
        </a:graphic>
      </p:graphicFrame>
      <p:sp>
        <p:nvSpPr>
          <p:cNvPr id="8" name="Arrow: Right 7">
            <a:extLst>
              <a:ext uri="{FF2B5EF4-FFF2-40B4-BE49-F238E27FC236}">
                <a16:creationId xmlns:a16="http://schemas.microsoft.com/office/drawing/2014/main" id="{858D4231-4F41-495D-8CCA-78E7471D01C2}"/>
              </a:ext>
            </a:extLst>
          </p:cNvPr>
          <p:cNvSpPr/>
          <p:nvPr/>
        </p:nvSpPr>
        <p:spPr>
          <a:xfrm>
            <a:off x="6437187" y="4261353"/>
            <a:ext cx="534256" cy="58562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99114286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Normalisatie samenvatting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dirty="0"/>
              <a:t>1NF :		Enkele waarde per cel, alle rijen uniek.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2NF:		1NF + waardes afhankelijk van </a:t>
            </a:r>
            <a:r>
              <a:rPr lang="nl-NL" sz="2000" u="sng" dirty="0"/>
              <a:t>alle</a:t>
            </a:r>
            <a:r>
              <a:rPr lang="nl-NL" sz="2000" dirty="0"/>
              <a:t> sleutel kolommen.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3NF:		2NF + waardes </a:t>
            </a:r>
            <a:r>
              <a:rPr lang="nl-NL" sz="2000" u="sng" dirty="0"/>
              <a:t>alleen afhankelijk</a:t>
            </a:r>
            <a:r>
              <a:rPr lang="nl-NL" sz="2000" dirty="0"/>
              <a:t> van sleutel kolommen.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 algn="ctr">
              <a:buNone/>
            </a:pPr>
            <a:r>
              <a:rPr lang="en-US" sz="2000" b="1" dirty="0"/>
              <a:t>The data depends on the key [1NF], the whole key [2NF] and nothing but the key [3NF]</a:t>
            </a:r>
            <a:endParaRPr lang="nl-NL" sz="2000" b="1" dirty="0"/>
          </a:p>
        </p:txBody>
      </p:sp>
    </p:spTree>
    <p:extLst>
      <p:ext uri="{BB962C8B-B14F-4D97-AF65-F5344CB8AC3E}">
        <p14:creationId xmlns:p14="http://schemas.microsoft.com/office/powerpoint/2010/main" val="155949972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Normalisatie overwegingen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7200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b="1" dirty="0"/>
              <a:t>Voordelen: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Voorkomt herhaling in waardes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Efficiënt qua data opslag.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Duidelijk overzicht van relaties in de data.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Aanpassingen worden consistent doorgevoerd.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DED2657-BC9A-49C3-8121-A60A481FD11C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507200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2000" b="1" dirty="0"/>
              <a:t>Nadelen:</a:t>
            </a:r>
          </a:p>
          <a:p>
            <a:pPr marL="0" indent="0">
              <a:buNone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Toegenomen complexiteit, o.a. in bevragen.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Opslag is goedkoop; rekenkracht minder.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Data op zichzelf zijn minder goed leesbaar.</a:t>
            </a:r>
          </a:p>
        </p:txBody>
      </p:sp>
    </p:spTree>
    <p:extLst>
      <p:ext uri="{BB962C8B-B14F-4D97-AF65-F5344CB8AC3E}">
        <p14:creationId xmlns:p14="http://schemas.microsoft.com/office/powerpoint/2010/main" val="357750334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 err="1"/>
              <a:t>Entity</a:t>
            </a:r>
            <a:r>
              <a:rPr lang="nl-NL" sz="3600" dirty="0"/>
              <a:t> </a:t>
            </a:r>
            <a:r>
              <a:rPr lang="nl-NL" sz="3600" dirty="0" err="1"/>
              <a:t>Relationship</a:t>
            </a:r>
            <a:r>
              <a:rPr lang="nl-NL" sz="3600" dirty="0"/>
              <a:t> Diagram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2FC3DDE-3C5A-4B47-BEFA-0CA198BDC7AB}"/>
              </a:ext>
            </a:extLst>
          </p:cNvPr>
          <p:cNvGrpSpPr/>
          <p:nvPr/>
        </p:nvGrpSpPr>
        <p:grpSpPr>
          <a:xfrm>
            <a:off x="838200" y="3888329"/>
            <a:ext cx="1078787" cy="215757"/>
            <a:chOff x="1068512" y="1952090"/>
            <a:chExt cx="1078787" cy="215757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7898ECB2-442C-4C64-9B9D-53C36826F850}"/>
                </a:ext>
              </a:extLst>
            </p:cNvPr>
            <p:cNvCxnSpPr>
              <a:cxnSpLocks/>
            </p:cNvCxnSpPr>
            <p:nvPr/>
          </p:nvCxnSpPr>
          <p:spPr>
            <a:xfrm>
              <a:off x="1068512" y="2059968"/>
              <a:ext cx="1078787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1DD361B0-171E-4CF6-B8A4-BD58667EF4B8}"/>
                </a:ext>
              </a:extLst>
            </p:cNvPr>
            <p:cNvCxnSpPr>
              <a:cxnSpLocks/>
            </p:cNvCxnSpPr>
            <p:nvPr/>
          </p:nvCxnSpPr>
          <p:spPr>
            <a:xfrm>
              <a:off x="1837362" y="1952090"/>
              <a:ext cx="0" cy="21575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D0305F8-8D9A-47F3-BAAA-E662B0A13A3B}"/>
              </a:ext>
            </a:extLst>
          </p:cNvPr>
          <p:cNvGrpSpPr/>
          <p:nvPr/>
        </p:nvGrpSpPr>
        <p:grpSpPr>
          <a:xfrm>
            <a:off x="838200" y="4764974"/>
            <a:ext cx="1078788" cy="234592"/>
            <a:chOff x="1068510" y="2917861"/>
            <a:chExt cx="1078788" cy="234592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B4252F8-7AC7-4F56-8C2B-0A04D93245BA}"/>
                </a:ext>
              </a:extLst>
            </p:cNvPr>
            <p:cNvCxnSpPr>
              <a:cxnSpLocks/>
            </p:cNvCxnSpPr>
            <p:nvPr/>
          </p:nvCxnSpPr>
          <p:spPr>
            <a:xfrm>
              <a:off x="1068510" y="3034837"/>
              <a:ext cx="1078787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EF0103A-F854-47C3-9295-C90F59395CF0}"/>
                </a:ext>
              </a:extLst>
            </p:cNvPr>
            <p:cNvCxnSpPr/>
            <p:nvPr/>
          </p:nvCxnSpPr>
          <p:spPr>
            <a:xfrm flipV="1">
              <a:off x="1837362" y="2917861"/>
              <a:ext cx="309936" cy="11301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1090A655-3065-429A-A9AE-B8E6432F585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35652" y="3039438"/>
              <a:ext cx="309936" cy="11301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5650B31-B0FA-4D57-BF86-299B4C8D369B}"/>
              </a:ext>
            </a:extLst>
          </p:cNvPr>
          <p:cNvGrpSpPr/>
          <p:nvPr/>
        </p:nvGrpSpPr>
        <p:grpSpPr>
          <a:xfrm>
            <a:off x="838200" y="5660453"/>
            <a:ext cx="1078788" cy="224318"/>
            <a:chOff x="1068510" y="2917861"/>
            <a:chExt cx="1078788" cy="224318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3D1A325-EC92-4ABC-8E25-E4FD2EFEBD5B}"/>
                </a:ext>
              </a:extLst>
            </p:cNvPr>
            <p:cNvCxnSpPr>
              <a:cxnSpLocks/>
            </p:cNvCxnSpPr>
            <p:nvPr/>
          </p:nvCxnSpPr>
          <p:spPr>
            <a:xfrm>
              <a:off x="1068510" y="3034837"/>
              <a:ext cx="1078787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36C3A80-429E-448F-B3CA-9136715A5051}"/>
                </a:ext>
              </a:extLst>
            </p:cNvPr>
            <p:cNvCxnSpPr/>
            <p:nvPr/>
          </p:nvCxnSpPr>
          <p:spPr>
            <a:xfrm>
              <a:off x="1837360" y="2921821"/>
              <a:ext cx="0" cy="21575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F14863D-A478-4765-B688-13BD94D7A0EA}"/>
                </a:ext>
              </a:extLst>
            </p:cNvPr>
            <p:cNvCxnSpPr/>
            <p:nvPr/>
          </p:nvCxnSpPr>
          <p:spPr>
            <a:xfrm flipV="1">
              <a:off x="1837362" y="2917861"/>
              <a:ext cx="309936" cy="11301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2D891C9-20CB-4323-86D0-F1AAEA17321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25378" y="3029164"/>
              <a:ext cx="309936" cy="11301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36CEA403-EEB4-4692-85B8-10B739C666A4}"/>
              </a:ext>
            </a:extLst>
          </p:cNvPr>
          <p:cNvSpPr txBox="1"/>
          <p:nvPr/>
        </p:nvSpPr>
        <p:spPr>
          <a:xfrm>
            <a:off x="3000054" y="3796152"/>
            <a:ext cx="35758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000" dirty="0"/>
              <a:t>Koppelt aan 1 record in de tabel.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197A061-2864-459C-BFA6-17A37BFD3A4E}"/>
              </a:ext>
            </a:extLst>
          </p:cNvPr>
          <p:cNvSpPr txBox="1"/>
          <p:nvPr/>
        </p:nvSpPr>
        <p:spPr>
          <a:xfrm>
            <a:off x="3000054" y="4685628"/>
            <a:ext cx="47006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000" dirty="0"/>
              <a:t>Koppelt aan meerdere records in een tabel.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FA87921-06EB-488E-8B3F-0F359A4E4237}"/>
              </a:ext>
            </a:extLst>
          </p:cNvPr>
          <p:cNvSpPr txBox="1"/>
          <p:nvPr/>
        </p:nvSpPr>
        <p:spPr>
          <a:xfrm>
            <a:off x="3000054" y="5571701"/>
            <a:ext cx="51591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000" dirty="0"/>
              <a:t>Koppelt aan 1 of meerdere records in een tabel.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CB7151BA-7E44-4FCD-9788-108FFCD14FF3}"/>
              </a:ext>
            </a:extLst>
          </p:cNvPr>
          <p:cNvGrpSpPr/>
          <p:nvPr/>
        </p:nvGrpSpPr>
        <p:grpSpPr>
          <a:xfrm>
            <a:off x="838201" y="2101929"/>
            <a:ext cx="1078787" cy="219758"/>
            <a:chOff x="1075360" y="3951383"/>
            <a:chExt cx="1078787" cy="219758"/>
          </a:xfrm>
        </p:grpSpPr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AC529D53-9D63-4A7F-BFFD-A359D4DF7704}"/>
                </a:ext>
              </a:extLst>
            </p:cNvPr>
            <p:cNvCxnSpPr>
              <a:cxnSpLocks/>
            </p:cNvCxnSpPr>
            <p:nvPr/>
          </p:nvCxnSpPr>
          <p:spPr>
            <a:xfrm>
              <a:off x="1075360" y="4061262"/>
              <a:ext cx="1078787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19D64D46-4266-4650-B276-5B88D8AA4FE5}"/>
                </a:ext>
              </a:extLst>
            </p:cNvPr>
            <p:cNvCxnSpPr>
              <a:cxnSpLocks/>
            </p:cNvCxnSpPr>
            <p:nvPr/>
          </p:nvCxnSpPr>
          <p:spPr>
            <a:xfrm>
              <a:off x="2000034" y="3953384"/>
              <a:ext cx="0" cy="21575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4DC67B4E-E5E1-45DF-AC52-663C84CB9EC4}"/>
                </a:ext>
              </a:extLst>
            </p:cNvPr>
            <p:cNvSpPr/>
            <p:nvPr/>
          </p:nvSpPr>
          <p:spPr>
            <a:xfrm>
              <a:off x="1632448" y="3951383"/>
              <a:ext cx="219758" cy="219758"/>
            </a:xfrm>
            <a:prstGeom prst="ellipse">
              <a:avLst/>
            </a:prstGeom>
            <a:solidFill>
              <a:schemeClr val="bg1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54836448-E895-4501-B341-594F158D1074}"/>
              </a:ext>
            </a:extLst>
          </p:cNvPr>
          <p:cNvGrpSpPr/>
          <p:nvPr/>
        </p:nvGrpSpPr>
        <p:grpSpPr>
          <a:xfrm>
            <a:off x="838201" y="2982575"/>
            <a:ext cx="1087352" cy="244866"/>
            <a:chOff x="1075360" y="4636429"/>
            <a:chExt cx="1087352" cy="244866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B37AC42C-DD88-4E6F-9F5C-9AC299D7177F}"/>
                </a:ext>
              </a:extLst>
            </p:cNvPr>
            <p:cNvGrpSpPr/>
            <p:nvPr/>
          </p:nvGrpSpPr>
          <p:grpSpPr>
            <a:xfrm>
              <a:off x="1075360" y="4636429"/>
              <a:ext cx="1087352" cy="244866"/>
              <a:chOff x="1068510" y="2917861"/>
              <a:chExt cx="1087352" cy="244866"/>
            </a:xfrm>
          </p:grpSpPr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4519A11E-4702-4131-A051-175AD50F858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8510" y="3034837"/>
                <a:ext cx="1078787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68C0F807-DA23-496A-82F5-4A3F438706FD}"/>
                  </a:ext>
                </a:extLst>
              </p:cNvPr>
              <p:cNvCxnSpPr/>
              <p:nvPr/>
            </p:nvCxnSpPr>
            <p:spPr>
              <a:xfrm flipV="1">
                <a:off x="1837362" y="2917861"/>
                <a:ext cx="309936" cy="113015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17473C12-0F05-43CD-B7AD-EF5D74FA664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845926" y="3049712"/>
                <a:ext cx="309936" cy="113015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CFD1571D-A8DF-4CAD-90F6-9E365C975931}"/>
                </a:ext>
              </a:extLst>
            </p:cNvPr>
            <p:cNvSpPr/>
            <p:nvPr/>
          </p:nvSpPr>
          <p:spPr>
            <a:xfrm>
              <a:off x="1632448" y="4658400"/>
              <a:ext cx="219758" cy="219758"/>
            </a:xfrm>
            <a:prstGeom prst="ellipse">
              <a:avLst/>
            </a:prstGeom>
            <a:solidFill>
              <a:schemeClr val="bg1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BEFCBCEA-AC54-4D46-BE30-530D176D7975}"/>
              </a:ext>
            </a:extLst>
          </p:cNvPr>
          <p:cNvSpPr txBox="1"/>
          <p:nvPr/>
        </p:nvSpPr>
        <p:spPr>
          <a:xfrm>
            <a:off x="3000055" y="2011753"/>
            <a:ext cx="42635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000" dirty="0"/>
              <a:t>Koppelt aan 0 of 1 records in een tabel.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7A5A238-1CDE-4F86-9FB0-35ADFB66A373}"/>
              </a:ext>
            </a:extLst>
          </p:cNvPr>
          <p:cNvSpPr txBox="1"/>
          <p:nvPr/>
        </p:nvSpPr>
        <p:spPr>
          <a:xfrm>
            <a:off x="3000054" y="2895535"/>
            <a:ext cx="51591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000" dirty="0"/>
              <a:t>Koppelt aan 0 of meerdere records in een tabel.</a:t>
            </a:r>
          </a:p>
        </p:txBody>
      </p:sp>
    </p:spTree>
    <p:extLst>
      <p:ext uri="{BB962C8B-B14F-4D97-AF65-F5344CB8AC3E}">
        <p14:creationId xmlns:p14="http://schemas.microsoft.com/office/powerpoint/2010/main" val="81263873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 err="1"/>
              <a:t>Entity</a:t>
            </a:r>
            <a:r>
              <a:rPr lang="nl-NL" sz="3600" dirty="0"/>
              <a:t> </a:t>
            </a:r>
            <a:r>
              <a:rPr lang="nl-NL" sz="3600" dirty="0" err="1"/>
              <a:t>Relationship</a:t>
            </a:r>
            <a:r>
              <a:rPr lang="nl-NL" sz="3600" dirty="0"/>
              <a:t> Diagram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F7D6075-1C5C-4836-A0E8-6EFEAFDCF7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1402" y="1407167"/>
            <a:ext cx="8589196" cy="5085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00716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Oefeningen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6944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dirty="0"/>
              <a:t>Veel </a:t>
            </a:r>
            <a:r>
              <a:rPr lang="nl-NL" sz="2000" dirty="0" err="1"/>
              <a:t>API’s</a:t>
            </a:r>
            <a:r>
              <a:rPr lang="nl-NL" sz="2000" dirty="0"/>
              <a:t> en webapplicaties gebruiken JSON.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Dit is een documentformaat waarin zowel data als relaties opgeslagen zitten.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Als je deze data in een RDBMS wilt opslaan, moet je de JSON normaliseren.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Welke entiteiten en relaties zie jij in het JSON object hiernaast?</a:t>
            </a:r>
          </a:p>
          <a:p>
            <a:pPr marL="457200" indent="-457200">
              <a:buAutoNum type="arabicPeriod"/>
            </a:pPr>
            <a:endParaRPr lang="nl-NL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6547F5-B7F4-4E32-9C8B-E5AFC9D5B180}"/>
              </a:ext>
            </a:extLst>
          </p:cNvPr>
          <p:cNvSpPr txBox="1"/>
          <p:nvPr/>
        </p:nvSpPr>
        <p:spPr>
          <a:xfrm>
            <a:off x="6627044" y="346252"/>
            <a:ext cx="5198512" cy="6340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klant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aanhef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Dhr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.",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"name":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Klaas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last_name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"De Vries"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bezorg_adres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straat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Kleverlaan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huisnummer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4,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"postcode": "2022 HJ",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"Haarlem",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"land": "Nederland"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factuur_adres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{},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producten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[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"id": 1884322,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880688934884,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"naam": "Samsung 860 EVO SSD",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categorie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"SSD Intern",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prijs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95.50,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],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betaling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methode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"PayPal",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voldaan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true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411695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Oefeningen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69440" cy="4351338"/>
          </a:xfrm>
        </p:spPr>
        <p:txBody>
          <a:bodyPr>
            <a:noAutofit/>
          </a:bodyPr>
          <a:lstStyle/>
          <a:p>
            <a:pPr>
              <a:buFontTx/>
              <a:buChar char="-"/>
            </a:pPr>
            <a:r>
              <a:rPr lang="nl-NL" sz="2000" dirty="0"/>
              <a:t>Klant (+ Aanhef)</a:t>
            </a:r>
          </a:p>
          <a:p>
            <a:pPr>
              <a:buFontTx/>
              <a:buChar char="-"/>
            </a:pPr>
            <a:r>
              <a:rPr lang="nl-NL" sz="2000" dirty="0"/>
              <a:t>Adres (+ Stad + Land)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Product</a:t>
            </a:r>
          </a:p>
          <a:p>
            <a:pPr>
              <a:buFontTx/>
              <a:buChar char="-"/>
            </a:pPr>
            <a:r>
              <a:rPr lang="nl-NL" sz="2000" dirty="0"/>
              <a:t>Prijs</a:t>
            </a:r>
          </a:p>
          <a:p>
            <a:pPr>
              <a:buFontTx/>
              <a:buChar char="-"/>
            </a:pPr>
            <a:r>
              <a:rPr lang="nl-NL" sz="2000" dirty="0"/>
              <a:t>Product categorie</a:t>
            </a:r>
          </a:p>
          <a:p>
            <a:pPr marL="0" indent="0">
              <a:buNone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Bestelling</a:t>
            </a:r>
          </a:p>
          <a:p>
            <a:pPr>
              <a:buFontTx/>
              <a:buChar char="-"/>
            </a:pPr>
            <a:r>
              <a:rPr lang="nl-NL" sz="2000" dirty="0"/>
              <a:t>Betaling (+ Methode + Status)</a:t>
            </a:r>
          </a:p>
          <a:p>
            <a:pPr marL="0" indent="0">
              <a:buNone/>
            </a:pPr>
            <a:endParaRPr lang="nl-NL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DB66D9-5B78-69D6-EFE0-D185A6AB708F}"/>
              </a:ext>
            </a:extLst>
          </p:cNvPr>
          <p:cNvSpPr txBox="1"/>
          <p:nvPr/>
        </p:nvSpPr>
        <p:spPr>
          <a:xfrm>
            <a:off x="6627044" y="346252"/>
            <a:ext cx="5198512" cy="6340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klant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aanhef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Dhr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.",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"name":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Klaas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last_name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"De Vries"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bezorg_adres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straat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Kleverlaan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huisnummer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4,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"postcode": "2022 HJ",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"Haarlem",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"land": "Nederland"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factuur_adres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{},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producten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[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"id": 1884322,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880688934884,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"naam": "Samsung 860 EVO SSD",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categorie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"SSD Intern",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prijs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95.50,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],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betaling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methode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"PayPal",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voldaan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true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641098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021A23A-264E-4F48-8D91-52361A485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4400" dirty="0"/>
              <a:t>Rijen wijzigen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343CC5-EAA5-4394-8782-3BBA201EEC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20043407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Rijen toevoegen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1806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INSERT INTO Klanten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(Naam, Achternaam, Leeftijd)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(‘Ellen’, ‘De Bruin’, 32),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(‘Jan’, ‘Poortvliet’, 45)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8BBDAC7-28CB-4019-A508-03C63F0A9D12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Met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INSERT</a:t>
            </a:r>
            <a:r>
              <a:rPr lang="nl-NL" sz="2000" dirty="0"/>
              <a:t> voeg je </a:t>
            </a:r>
            <a:r>
              <a:rPr lang="nl-NL" sz="2000" u="sng" dirty="0"/>
              <a:t>nieuwe</a:t>
            </a:r>
            <a:r>
              <a:rPr lang="nl-NL" sz="2000" dirty="0"/>
              <a:t> rijen toe aan een tabel.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Kolomnamen geef je op tussen de haken achter de tabelnaam.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Met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NL" sz="2000" dirty="0"/>
              <a:t> geef je de waardes mee voor de genoemde kolommen.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Je kunt meerdere nieuwe rijen tegelijk invoeren.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LET OP: Door beperkingen kan het invoeren mislukken; ongeldige leeftijd, dubbel record, etc.</a:t>
            </a:r>
          </a:p>
        </p:txBody>
      </p:sp>
    </p:spTree>
    <p:extLst>
      <p:ext uri="{BB962C8B-B14F-4D97-AF65-F5344CB8AC3E}">
        <p14:creationId xmlns:p14="http://schemas.microsoft.com/office/powerpoint/2010/main" val="3639013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Relationele database systemen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3605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nl-NL" sz="1800" b="1" dirty="0"/>
              <a:t>Tabel:</a:t>
            </a:r>
          </a:p>
          <a:p>
            <a:pPr marL="0" indent="0">
              <a:buNone/>
            </a:pPr>
            <a:r>
              <a:rPr lang="nl-NL" sz="1800" dirty="0"/>
              <a:t>Twee dimensionale verzameling van gegevens.</a:t>
            </a:r>
          </a:p>
          <a:p>
            <a:pPr marL="0" indent="0">
              <a:buNone/>
            </a:pPr>
            <a:r>
              <a:rPr lang="nl-NL" sz="1800" dirty="0"/>
              <a:t>Rijen met dezelfde soort objecten / entiteiten.</a:t>
            </a:r>
          </a:p>
          <a:p>
            <a:pPr marL="0" indent="0">
              <a:buNone/>
            </a:pPr>
            <a:r>
              <a:rPr lang="nl-NL" sz="1800" dirty="0"/>
              <a:t>Kolommen / attributen voorzien van namen.</a:t>
            </a:r>
          </a:p>
          <a:p>
            <a:pPr marL="0" indent="0">
              <a:buNone/>
            </a:pPr>
            <a:endParaRPr lang="nl-NL" sz="1800" b="1" dirty="0"/>
          </a:p>
          <a:p>
            <a:pPr marL="0" indent="0">
              <a:buNone/>
            </a:pPr>
            <a:r>
              <a:rPr lang="nl-NL" sz="1800" b="1" dirty="0"/>
              <a:t>Database:</a:t>
            </a:r>
          </a:p>
          <a:p>
            <a:pPr marL="0" indent="0">
              <a:buNone/>
            </a:pPr>
            <a:r>
              <a:rPr lang="nl-NL" sz="1800" dirty="0"/>
              <a:t>Verzameling van tabellen; vaak gegroepeerd op thema.</a:t>
            </a:r>
          </a:p>
          <a:p>
            <a:pPr marL="0" indent="0">
              <a:buNone/>
            </a:pPr>
            <a:endParaRPr lang="nl-NL" sz="1800" b="1" dirty="0"/>
          </a:p>
          <a:p>
            <a:pPr marL="0" indent="0">
              <a:buNone/>
            </a:pPr>
            <a:r>
              <a:rPr lang="nl-NL" sz="1800" b="1" dirty="0"/>
              <a:t>RDBMS:</a:t>
            </a:r>
          </a:p>
          <a:p>
            <a:pPr marL="0" indent="0">
              <a:buNone/>
            </a:pPr>
            <a:r>
              <a:rPr lang="nl-NL" sz="1800" dirty="0"/>
              <a:t>Server met een verzameling van databases.</a:t>
            </a:r>
            <a:endParaRPr lang="nl-NL" sz="1800" b="1" dirty="0"/>
          </a:p>
          <a:p>
            <a:pPr marL="0" indent="0">
              <a:buNone/>
            </a:pPr>
            <a:endParaRPr lang="nl-NL" sz="1800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C3573C7-C518-433D-A846-11E432AFF3F8}"/>
              </a:ext>
            </a:extLst>
          </p:cNvPr>
          <p:cNvSpPr/>
          <p:nvPr/>
        </p:nvSpPr>
        <p:spPr>
          <a:xfrm>
            <a:off x="6769915" y="1937857"/>
            <a:ext cx="4840448" cy="423910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SQL Server</a:t>
            </a:r>
            <a:endParaRPr lang="en-NL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9215ED3-8815-45E5-9891-ED9515F4C091}"/>
              </a:ext>
            </a:extLst>
          </p:cNvPr>
          <p:cNvSpPr/>
          <p:nvPr/>
        </p:nvSpPr>
        <p:spPr>
          <a:xfrm>
            <a:off x="7013196" y="2545039"/>
            <a:ext cx="4388840" cy="223986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nl-NL">
                <a:solidFill>
                  <a:schemeClr val="tx1"/>
                </a:solidFill>
              </a:rPr>
              <a:t>Klanten database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085AE3C-3BE4-45B1-908A-0F109D6BB510}"/>
              </a:ext>
            </a:extLst>
          </p:cNvPr>
          <p:cNvSpPr/>
          <p:nvPr/>
        </p:nvSpPr>
        <p:spPr>
          <a:xfrm>
            <a:off x="7013196" y="5123634"/>
            <a:ext cx="4388840" cy="77700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nl-NL"/>
              <a:t>Producten database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48A36595-EA46-40C8-B7D0-25BD2CBB26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5935409"/>
              </p:ext>
            </p:extLst>
          </p:nvPr>
        </p:nvGraphicFramePr>
        <p:xfrm>
          <a:off x="7344153" y="3209694"/>
          <a:ext cx="1709490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7578">
                  <a:extLst>
                    <a:ext uri="{9D8B030D-6E8A-4147-A177-3AD203B41FA5}">
                      <a16:colId xmlns:a16="http://schemas.microsoft.com/office/drawing/2014/main" val="1270618620"/>
                    </a:ext>
                  </a:extLst>
                </a:gridCol>
                <a:gridCol w="702082">
                  <a:extLst>
                    <a:ext uri="{9D8B030D-6E8A-4147-A177-3AD203B41FA5}">
                      <a16:colId xmlns:a16="http://schemas.microsoft.com/office/drawing/2014/main" val="982743001"/>
                    </a:ext>
                  </a:extLst>
                </a:gridCol>
                <a:gridCol w="569830">
                  <a:extLst>
                    <a:ext uri="{9D8B030D-6E8A-4147-A177-3AD203B41FA5}">
                      <a16:colId xmlns:a16="http://schemas.microsoft.com/office/drawing/2014/main" val="3997931579"/>
                    </a:ext>
                  </a:extLst>
                </a:gridCol>
              </a:tblGrid>
              <a:tr h="304602">
                <a:tc gridSpan="3">
                  <a:txBody>
                    <a:bodyPr/>
                    <a:lstStyle/>
                    <a:p>
                      <a:r>
                        <a:rPr lang="nl-NL" sz="1400" noProof="0"/>
                        <a:t>Personen tabel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082058"/>
                  </a:ext>
                </a:extLst>
              </a:tr>
              <a:tr h="304602">
                <a:tc>
                  <a:txBody>
                    <a:bodyPr/>
                    <a:lstStyle/>
                    <a:p>
                      <a:r>
                        <a:rPr lang="nl-NL" sz="1400" noProof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noProof="0"/>
                        <a:t>naam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noProof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326239"/>
                  </a:ext>
                </a:extLst>
              </a:tr>
              <a:tr h="304602">
                <a:tc>
                  <a:txBody>
                    <a:bodyPr/>
                    <a:lstStyle/>
                    <a:p>
                      <a:r>
                        <a:rPr lang="nl-NL" sz="1400" noProof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noProof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noProof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5720287"/>
                  </a:ext>
                </a:extLst>
              </a:tr>
              <a:tr h="304602">
                <a:tc>
                  <a:txBody>
                    <a:bodyPr/>
                    <a:lstStyle/>
                    <a:p>
                      <a:r>
                        <a:rPr lang="nl-NL" sz="1400" noProof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noProof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noProof="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6221172"/>
                  </a:ext>
                </a:extLst>
              </a:tr>
            </a:tbl>
          </a:graphicData>
        </a:graphic>
      </p:graphicFrame>
      <p:graphicFrame>
        <p:nvGraphicFramePr>
          <p:cNvPr id="11" name="Table 9">
            <a:extLst>
              <a:ext uri="{FF2B5EF4-FFF2-40B4-BE49-F238E27FC236}">
                <a16:creationId xmlns:a16="http://schemas.microsoft.com/office/drawing/2014/main" id="{3E04B964-47DB-4411-85FE-4C113E4A72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2728832"/>
              </p:ext>
            </p:extLst>
          </p:nvPr>
        </p:nvGraphicFramePr>
        <p:xfrm>
          <a:off x="9363512" y="3209694"/>
          <a:ext cx="1709490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9830">
                  <a:extLst>
                    <a:ext uri="{9D8B030D-6E8A-4147-A177-3AD203B41FA5}">
                      <a16:colId xmlns:a16="http://schemas.microsoft.com/office/drawing/2014/main" val="1270618620"/>
                    </a:ext>
                  </a:extLst>
                </a:gridCol>
                <a:gridCol w="569830">
                  <a:extLst>
                    <a:ext uri="{9D8B030D-6E8A-4147-A177-3AD203B41FA5}">
                      <a16:colId xmlns:a16="http://schemas.microsoft.com/office/drawing/2014/main" val="982743001"/>
                    </a:ext>
                  </a:extLst>
                </a:gridCol>
                <a:gridCol w="569830">
                  <a:extLst>
                    <a:ext uri="{9D8B030D-6E8A-4147-A177-3AD203B41FA5}">
                      <a16:colId xmlns:a16="http://schemas.microsoft.com/office/drawing/2014/main" val="3997931579"/>
                    </a:ext>
                  </a:extLst>
                </a:gridCol>
              </a:tblGrid>
              <a:tr h="304602">
                <a:tc gridSpan="3">
                  <a:txBody>
                    <a:bodyPr/>
                    <a:lstStyle/>
                    <a:p>
                      <a:r>
                        <a:rPr lang="nl-NL" sz="1400" noProof="0"/>
                        <a:t>Rekeningen tabel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082058"/>
                  </a:ext>
                </a:extLst>
              </a:tr>
              <a:tr h="304602">
                <a:tc>
                  <a:txBody>
                    <a:bodyPr/>
                    <a:lstStyle/>
                    <a:p>
                      <a:r>
                        <a:rPr lang="nl-NL" sz="1400" noProof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noProof="0"/>
                        <a:t>iban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noProof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326239"/>
                  </a:ext>
                </a:extLst>
              </a:tr>
              <a:tr h="304602">
                <a:tc>
                  <a:txBody>
                    <a:bodyPr/>
                    <a:lstStyle/>
                    <a:p>
                      <a:r>
                        <a:rPr lang="nl-NL" sz="1400" noProof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noProof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noProof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5720287"/>
                  </a:ext>
                </a:extLst>
              </a:tr>
              <a:tr h="304602">
                <a:tc>
                  <a:txBody>
                    <a:bodyPr/>
                    <a:lstStyle/>
                    <a:p>
                      <a:r>
                        <a:rPr lang="nl-NL" sz="1400" noProof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noProof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noProof="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62211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469781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Rijen aanpassen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1806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UPDATE Klanten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SET Status = ‘inactief’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JULIANDAY(CURRENT_DATE) -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JULIANDAY(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DatumLogin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&gt; 365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8BBDAC7-28CB-4019-A508-03C63F0A9D12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Met een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UPDATE</a:t>
            </a:r>
            <a:r>
              <a:rPr lang="nl-NL" sz="2000" dirty="0"/>
              <a:t> kun je de waardes in een kolom aanpassen.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Met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SET &lt;kolom&gt; = &lt;waarde&gt;</a:t>
            </a:r>
            <a:r>
              <a:rPr lang="nl-NL" sz="2000" dirty="0"/>
              <a:t> geef je een kolom een nieuwe waarde mee.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Optioneel: Met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nl-NL" sz="2000" dirty="0"/>
              <a:t> geef je aan op welke rijen de wijziging moet worden toegepast.</a:t>
            </a:r>
          </a:p>
        </p:txBody>
      </p:sp>
    </p:spTree>
    <p:extLst>
      <p:ext uri="{BB962C8B-B14F-4D97-AF65-F5344CB8AC3E}">
        <p14:creationId xmlns:p14="http://schemas.microsoft.com/office/powerpoint/2010/main" val="93596884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Rijen verwijderen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1806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DELETE FROM Klanten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WHERE Status = ‘Inactief’;</a:t>
            </a:r>
          </a:p>
          <a:p>
            <a:pPr marL="0" indent="0"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DELETE FROM Klanten;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8BBDAC7-28CB-4019-A508-03C63F0A9D12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Met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  <a:r>
              <a:rPr lang="nl-NL" sz="2000" dirty="0"/>
              <a:t> verwijder je rijen die aan de opgegeven conditie voldoen.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LET OP: Als je geen conditie meegeeft, worden </a:t>
            </a:r>
            <a:r>
              <a:rPr lang="nl-NL" sz="2000" u="sng" dirty="0"/>
              <a:t>ALLE</a:t>
            </a:r>
            <a:r>
              <a:rPr lang="nl-NL" sz="2000" dirty="0"/>
              <a:t> rijen verwijderd uit de tabel!</a:t>
            </a:r>
          </a:p>
        </p:txBody>
      </p:sp>
    </p:spTree>
    <p:extLst>
      <p:ext uri="{BB962C8B-B14F-4D97-AF65-F5344CB8AC3E}">
        <p14:creationId xmlns:p14="http://schemas.microsoft.com/office/powerpoint/2010/main" val="394638959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021A23A-264E-4F48-8D91-52361A485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4400" dirty="0"/>
              <a:t>Tabellen wijzigen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343CC5-EAA5-4394-8782-3BBA201EEC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87529868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Tabellen aanmaken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1806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CREATE TABLE Klanten (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Naam TEXT,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Achternaam TEXT,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Leeftijd INTEGER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8BBDAC7-28CB-4019-A508-03C63F0A9D12}"/>
              </a:ext>
            </a:extLst>
          </p:cNvPr>
          <p:cNvSpPr txBox="1">
            <a:spLocks/>
          </p:cNvSpPr>
          <p:nvPr/>
        </p:nvSpPr>
        <p:spPr>
          <a:xfrm>
            <a:off x="6627047" y="1758156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Met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CREATE TABLE</a:t>
            </a:r>
            <a:r>
              <a:rPr lang="nl-NL" sz="2000" dirty="0"/>
              <a:t> maak je een nieuwe tabel aan.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Tussen de haken geef je de kolomnamen op.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Achter de naam geef je het data type op.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6D08CE9-5AB3-6C4E-473D-276E49BECAF9}"/>
              </a:ext>
            </a:extLst>
          </p:cNvPr>
          <p:cNvCxnSpPr>
            <a:cxnSpLocks/>
          </p:cNvCxnSpPr>
          <p:nvPr/>
        </p:nvCxnSpPr>
        <p:spPr>
          <a:xfrm>
            <a:off x="6363094" y="1555423"/>
            <a:ext cx="0" cy="46215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622315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 err="1"/>
              <a:t>SQLite</a:t>
            </a:r>
            <a:r>
              <a:rPr lang="nl-NL" sz="3600" dirty="0"/>
              <a:t> 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99417"/>
            <a:ext cx="8975103" cy="33823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TEXT			</a:t>
            </a:r>
            <a:r>
              <a:rPr lang="nl-NL" sz="2000" dirty="0">
                <a:cs typeface="Courier New" panose="02070309020205020404" pitchFamily="49" charset="0"/>
              </a:rPr>
              <a:t>Tekst data (met variabele lengte).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INTEGER		</a:t>
            </a:r>
            <a:r>
              <a:rPr lang="nl-NL" sz="2000" dirty="0">
                <a:cs typeface="Courier New" panose="02070309020205020404" pitchFamily="49" charset="0"/>
              </a:rPr>
              <a:t>Geheel getal inclusief teken (max 8 bytes).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REAL			</a:t>
            </a:r>
            <a:r>
              <a:rPr lang="nl-NL" sz="2000" dirty="0">
                <a:cs typeface="Courier New" panose="02070309020205020404" pitchFamily="49" charset="0"/>
              </a:rPr>
              <a:t>Breuk inclusief teken (max 8 bytes).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BLOB			</a:t>
            </a:r>
            <a:r>
              <a:rPr lang="nl-NL" sz="2000" dirty="0">
                <a:cs typeface="Courier New" panose="02070309020205020404" pitchFamily="49" charset="0"/>
              </a:rPr>
              <a:t>Ruwe data in binaire vorm.</a:t>
            </a:r>
          </a:p>
          <a:p>
            <a:pPr marL="0" indent="0"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DATE			</a:t>
            </a:r>
            <a:r>
              <a:rPr lang="nl-NL" sz="2000" dirty="0">
                <a:cs typeface="Courier New" panose="02070309020205020404" pitchFamily="49" charset="0"/>
              </a:rPr>
              <a:t>Datum opgeslagen als tekst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“YYYY-MM-DD”.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TIME			</a:t>
            </a:r>
            <a:r>
              <a:rPr lang="nl-NL" sz="2000" dirty="0">
                <a:cs typeface="Courier New" panose="02070309020205020404" pitchFamily="49" charset="0"/>
              </a:rPr>
              <a:t>Tijd opgeslagen als tekst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“HH:MM:SS”.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TIMESTAMP		</a:t>
            </a:r>
            <a:r>
              <a:rPr lang="nl-NL" sz="2000" dirty="0">
                <a:cs typeface="Courier New" panose="02070309020205020404" pitchFamily="49" charset="0"/>
              </a:rPr>
              <a:t>Datum en tijd als tekst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“YYYY-MM-DDTHH:MM:SS”</a:t>
            </a:r>
          </a:p>
          <a:p>
            <a:pPr marL="0" indent="0"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587842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Beperkingen op kolommen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8718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CREATE TABLE Klanten (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ID          INTEGER PRIMARY KEY,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Naam        TEXT NOT NULL,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Achternaam  TEXT NOT NULL,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Leeftijd    INTEGER,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Nieuwsbrief INTEGER DEFAULT 0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8BBDAC7-28CB-4019-A508-03C63F0A9D12}"/>
              </a:ext>
            </a:extLst>
          </p:cNvPr>
          <p:cNvSpPr txBox="1">
            <a:spLocks/>
          </p:cNvSpPr>
          <p:nvPr/>
        </p:nvSpPr>
        <p:spPr>
          <a:xfrm>
            <a:off x="7220933" y="1825625"/>
            <a:ext cx="433083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PRIMARY KEY / UNIQUE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Unieke waardes om rijen mee te identificeren.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NOT NULL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Kolom moet gevuld zijn anders foutmelding.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DEFAULT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Standaard waarde als kolom leeg wordt gelaten.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7185DA1-91D0-15CB-2091-62AD6B617B68}"/>
              </a:ext>
            </a:extLst>
          </p:cNvPr>
          <p:cNvCxnSpPr>
            <a:cxnSpLocks/>
          </p:cNvCxnSpPr>
          <p:nvPr/>
        </p:nvCxnSpPr>
        <p:spPr>
          <a:xfrm>
            <a:off x="6794609" y="1555423"/>
            <a:ext cx="0" cy="46215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630780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Tabellen verwijderen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1806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DROP TABLE Klanten;</a:t>
            </a:r>
          </a:p>
          <a:p>
            <a:pPr marL="0" indent="0"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DROP TABLE IF EXISTS Klanten;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8BBDAC7-28CB-4019-A508-03C63F0A9D12}"/>
              </a:ext>
            </a:extLst>
          </p:cNvPr>
          <p:cNvSpPr txBox="1">
            <a:spLocks/>
          </p:cNvSpPr>
          <p:nvPr/>
        </p:nvSpPr>
        <p:spPr>
          <a:xfrm>
            <a:off x="7211507" y="1825625"/>
            <a:ext cx="447223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Tabellen verwijderen is heel eenvoudig met DROP TABLE.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Als de tabel niet bestaat krijg je een foutmelding.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Als je IF EXISTS toevoegt omzeil je dit probleem.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B4CE884-2598-D7CF-1383-4CCEE3D2B252}"/>
              </a:ext>
            </a:extLst>
          </p:cNvPr>
          <p:cNvCxnSpPr>
            <a:cxnSpLocks/>
          </p:cNvCxnSpPr>
          <p:nvPr/>
        </p:nvCxnSpPr>
        <p:spPr>
          <a:xfrm>
            <a:off x="6794609" y="1555423"/>
            <a:ext cx="0" cy="46215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945327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Beperkingen op tabellen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99411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CREATE TABLE Personen (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Naam TEXT NOT NULL,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Achternaam TEKST NOT NULL,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Leeftijd INTEGER,</a:t>
            </a:r>
          </a:p>
          <a:p>
            <a:pPr marL="0" indent="0"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CONSTRAINT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CHK_Leeftijd</a:t>
            </a: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CHECK(Leeftijd BETWEEN 0 AND 120)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8BBDAC7-28CB-4019-A508-03C63F0A9D12}"/>
              </a:ext>
            </a:extLst>
          </p:cNvPr>
          <p:cNvSpPr txBox="1">
            <a:spLocks/>
          </p:cNvSpPr>
          <p:nvPr/>
        </p:nvSpPr>
        <p:spPr>
          <a:xfrm>
            <a:off x="7222732" y="1825625"/>
            <a:ext cx="413106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Met CONSTRAINT kun je ook beperkingen opleggen op een tabel.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Achter CONSTRAINT geef je de naam op van de beperking / regel.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In dit geval is de beperking een controle op het bereik van Leeftijd.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Rijen die niet aan de controle voldoen geven een foutmelding.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C4C5F3F-2CF0-35C8-02B0-2F9CB90E3A3B}"/>
              </a:ext>
            </a:extLst>
          </p:cNvPr>
          <p:cNvCxnSpPr>
            <a:cxnSpLocks/>
          </p:cNvCxnSpPr>
          <p:nvPr/>
        </p:nvCxnSpPr>
        <p:spPr>
          <a:xfrm>
            <a:off x="6794609" y="1555423"/>
            <a:ext cx="0" cy="46215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938657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Primaire sleutel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1466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CREATE TABLE Personen (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Naam TEXT NOT NULL,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Achternaam TEKST NOT NULL,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Leeftijd INTEGER,</a:t>
            </a:r>
          </a:p>
          <a:p>
            <a:pPr marL="0" indent="0"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CONSTRAINT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PK_NaamAchternaam</a:t>
            </a: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PRIMARY KEY(Naam, Achternaam)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8BBDAC7-28CB-4019-A508-03C63F0A9D12}"/>
              </a:ext>
            </a:extLst>
          </p:cNvPr>
          <p:cNvSpPr txBox="1">
            <a:spLocks/>
          </p:cNvSpPr>
          <p:nvPr/>
        </p:nvSpPr>
        <p:spPr>
          <a:xfrm>
            <a:off x="7222732" y="1825625"/>
            <a:ext cx="413106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Kolom of combinatie van kolommen die de unieke rijen identificeert.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De (combinatie van) waardes moeten uniek zijn, anders foutmelding.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Kies zo klein mogelijk aantal kolommen om de sleutel te vormen:</a:t>
            </a:r>
          </a:p>
          <a:p>
            <a:pPr marL="0" indent="0">
              <a:buNone/>
            </a:pPr>
            <a:r>
              <a:rPr lang="nl-NL" sz="2000" dirty="0"/>
              <a:t>v	ID</a:t>
            </a:r>
          </a:p>
          <a:p>
            <a:pPr marL="0" indent="0">
              <a:buNone/>
            </a:pPr>
            <a:r>
              <a:rPr lang="nl-NL" sz="2000" dirty="0"/>
              <a:t>v	Naam + Achternaam</a:t>
            </a:r>
          </a:p>
          <a:p>
            <a:pPr marL="0" indent="0">
              <a:buNone/>
            </a:pPr>
            <a:r>
              <a:rPr lang="nl-NL" sz="2000" dirty="0"/>
              <a:t>x	ID + Naam + Achternaam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6CD8699-DAD3-F64A-F76B-A36FF8E57A79}"/>
              </a:ext>
            </a:extLst>
          </p:cNvPr>
          <p:cNvCxnSpPr>
            <a:cxnSpLocks/>
          </p:cNvCxnSpPr>
          <p:nvPr/>
        </p:nvCxnSpPr>
        <p:spPr>
          <a:xfrm>
            <a:off x="6794609" y="1555423"/>
            <a:ext cx="0" cy="46215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0693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Verwijzende sleutel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1466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CREATE TABLE Rekeningen(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RekeningNr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TEKST PRIMARY KEY,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PersoonId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INTEGER,</a:t>
            </a:r>
          </a:p>
          <a:p>
            <a:pPr marL="0" indent="0"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CONSTRAINT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FK_PersoonId</a:t>
            </a: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FOREIGN KEY(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PersoonId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REFERENCES Personen(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8BBDAC7-28CB-4019-A508-03C63F0A9D12}"/>
              </a:ext>
            </a:extLst>
          </p:cNvPr>
          <p:cNvSpPr txBox="1">
            <a:spLocks/>
          </p:cNvSpPr>
          <p:nvPr/>
        </p:nvSpPr>
        <p:spPr>
          <a:xfrm>
            <a:off x="6300247" y="1797346"/>
            <a:ext cx="481395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Legt de relatie tussen kolommen in verschillende tabellen.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Waardes in deze twee kolommen moeten met elkaar overeenkomen.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Achter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FOREIGN KEY</a:t>
            </a:r>
            <a:r>
              <a:rPr lang="nl-NL" sz="2000" dirty="0"/>
              <a:t> geef je de kolom in de huidige tabel op.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Met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REFERENCES</a:t>
            </a:r>
            <a:r>
              <a:rPr lang="nl-NL" sz="2000" dirty="0"/>
              <a:t> geef je de tabel en kolom op waarnaar verwezen wordt.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170D8D5-2440-4CE8-5B0A-48465EFC6D96}"/>
              </a:ext>
            </a:extLst>
          </p:cNvPr>
          <p:cNvCxnSpPr>
            <a:cxnSpLocks/>
          </p:cNvCxnSpPr>
          <p:nvPr/>
        </p:nvCxnSpPr>
        <p:spPr>
          <a:xfrm>
            <a:off x="5891754" y="1555423"/>
            <a:ext cx="0" cy="46215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1075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Relaties tussen tabellen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44282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dirty="0"/>
              <a:t>Tabellen kunnen via SQL aan elkaar gekoppeld worden: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62CA46F3-D9D4-4F4A-856A-A943EE0F0F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4350051"/>
              </p:ext>
            </p:extLst>
          </p:nvPr>
        </p:nvGraphicFramePr>
        <p:xfrm>
          <a:off x="989028" y="2928721"/>
          <a:ext cx="1820160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0160">
                  <a:extLst>
                    <a:ext uri="{9D8B030D-6E8A-4147-A177-3AD203B41FA5}">
                      <a16:colId xmlns:a16="http://schemas.microsoft.com/office/drawing/2014/main" val="250867733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nl-NL" noProof="0" dirty="0"/>
                        <a:t>Klanten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8791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noProof="0" dirty="0" err="1"/>
                        <a:t>KlantID</a:t>
                      </a:r>
                      <a:endParaRPr lang="nl-NL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8811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noProof="0"/>
                        <a:t>Voornaam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4785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noProof="0"/>
                        <a:t>Achternaam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5262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noProof="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937255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2F81CE1D-F9ED-02C0-0A6D-49B2EC941B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1834242"/>
              </p:ext>
            </p:extLst>
          </p:nvPr>
        </p:nvGraphicFramePr>
        <p:xfrm>
          <a:off x="4275840" y="2928721"/>
          <a:ext cx="1820160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0160">
                  <a:extLst>
                    <a:ext uri="{9D8B030D-6E8A-4147-A177-3AD203B41FA5}">
                      <a16:colId xmlns:a16="http://schemas.microsoft.com/office/drawing/2014/main" val="250867733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nl-NL" noProof="0" dirty="0"/>
                        <a:t>Transacties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8791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noProof="0" dirty="0" err="1"/>
                        <a:t>KlantID</a:t>
                      </a:r>
                      <a:endParaRPr lang="nl-NL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8811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noProof="0" dirty="0" err="1"/>
                        <a:t>ArtikelID</a:t>
                      </a:r>
                      <a:endParaRPr lang="nl-NL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4785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noProof="0" dirty="0"/>
                        <a:t>Aantal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5262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noProof="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937255"/>
                  </a:ext>
                </a:extLst>
              </a:tr>
            </a:tbl>
          </a:graphicData>
        </a:graphic>
      </p:graphicFrame>
      <p:graphicFrame>
        <p:nvGraphicFramePr>
          <p:cNvPr id="8" name="Table 5">
            <a:extLst>
              <a:ext uri="{FF2B5EF4-FFF2-40B4-BE49-F238E27FC236}">
                <a16:creationId xmlns:a16="http://schemas.microsoft.com/office/drawing/2014/main" id="{F4917DC8-4826-215A-40A2-62AE8EF1EF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7191692"/>
              </p:ext>
            </p:extLst>
          </p:nvPr>
        </p:nvGraphicFramePr>
        <p:xfrm>
          <a:off x="7562652" y="2928721"/>
          <a:ext cx="1820160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0160">
                  <a:extLst>
                    <a:ext uri="{9D8B030D-6E8A-4147-A177-3AD203B41FA5}">
                      <a16:colId xmlns:a16="http://schemas.microsoft.com/office/drawing/2014/main" val="250867733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nl-NL" noProof="0" dirty="0"/>
                        <a:t>Artikelen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8791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noProof="0" dirty="0" err="1"/>
                        <a:t>ArtikelID</a:t>
                      </a:r>
                      <a:endParaRPr lang="nl-NL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8811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noProof="0" dirty="0"/>
                        <a:t>PLU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4785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noProof="0" dirty="0"/>
                        <a:t>Omschrijving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5262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noProof="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937255"/>
                  </a:ext>
                </a:extLst>
              </a:tr>
            </a:tbl>
          </a:graphicData>
        </a:graphic>
      </p:graphicFrame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0F9FA4A-B9A7-DF68-B995-366AE423C670}"/>
              </a:ext>
            </a:extLst>
          </p:cNvPr>
          <p:cNvCxnSpPr/>
          <p:nvPr/>
        </p:nvCxnSpPr>
        <p:spPr>
          <a:xfrm>
            <a:off x="2809188" y="3476135"/>
            <a:ext cx="146665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48D8C0B7-30C2-E9CA-33E3-8FECE2876D14}"/>
              </a:ext>
            </a:extLst>
          </p:cNvPr>
          <p:cNvCxnSpPr/>
          <p:nvPr/>
        </p:nvCxnSpPr>
        <p:spPr>
          <a:xfrm flipV="1">
            <a:off x="6096000" y="3476135"/>
            <a:ext cx="1466652" cy="377146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338062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Wijzigingen automatisch doorvoeren (of niet)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891373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CREATE TABLE Rekeningen(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RekeningNr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TEKST PRIMARY KEY,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PersoonId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INTEGER,</a:t>
            </a:r>
          </a:p>
          <a:p>
            <a:pPr marL="0" indent="0"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CONSTRAINT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FK_PersoonId</a:t>
            </a: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FOREIGN KEY(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PersoonId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REFERENCES Personen(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ON DELETE CASCADE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ON UPDATE CASCADE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8BBDAC7-28CB-4019-A508-03C63F0A9D12}"/>
              </a:ext>
            </a:extLst>
          </p:cNvPr>
          <p:cNvSpPr txBox="1">
            <a:spLocks/>
          </p:cNvSpPr>
          <p:nvPr/>
        </p:nvSpPr>
        <p:spPr>
          <a:xfrm>
            <a:off x="6303390" y="1825625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ON DELETE / UPDATE</a:t>
            </a:r>
            <a:r>
              <a:rPr lang="nl-NL" sz="2000" dirty="0"/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CASCADE</a:t>
            </a:r>
            <a:r>
              <a:rPr lang="nl-NL" sz="2000" dirty="0"/>
              <a:t>	Maak wijziging ook in de     			gekoppelde tabel.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NO ACTION</a:t>
            </a:r>
            <a:r>
              <a:rPr lang="nl-NL" sz="2000" dirty="0"/>
              <a:t>	Laat gekoppelde tabel 			ongewijzigd (inconsistent).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RESTRICT</a:t>
            </a:r>
            <a:r>
              <a:rPr lang="nl-NL" sz="2000" dirty="0"/>
              <a:t>	Sta geen wijzigingen toe als	er 		verwijzingen zijn.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SET NULL</a:t>
            </a:r>
            <a:r>
              <a:rPr lang="nl-NL" sz="2000" dirty="0"/>
              <a:t>	Reset naar NULL.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SET DEFAULT</a:t>
            </a:r>
            <a:r>
              <a:rPr lang="nl-NL" sz="2000" dirty="0"/>
              <a:t>	Reset naar default waarde.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B3B7336-AE12-6776-ECEB-9A11F7B37D1B}"/>
              </a:ext>
            </a:extLst>
          </p:cNvPr>
          <p:cNvCxnSpPr>
            <a:cxnSpLocks/>
          </p:cNvCxnSpPr>
          <p:nvPr/>
        </p:nvCxnSpPr>
        <p:spPr>
          <a:xfrm>
            <a:off x="5891754" y="1555423"/>
            <a:ext cx="0" cy="46215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240458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Oefeningen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nl-NL" sz="2000" dirty="0"/>
              <a:t>Maak voor de volgende oefeningen een eigen </a:t>
            </a:r>
            <a:r>
              <a:rPr lang="nl-NL" sz="2000" dirty="0" err="1"/>
              <a:t>SQLite</a:t>
            </a:r>
            <a:r>
              <a:rPr lang="nl-NL" sz="2000" dirty="0"/>
              <a:t> database aan: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Database(“&lt;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bestandsnaam.db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&gt;”)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Voer de onderstaande query uit om </a:t>
            </a:r>
            <a:r>
              <a:rPr lang="nl-NL" sz="2000" dirty="0" err="1"/>
              <a:t>foreign</a:t>
            </a:r>
            <a:r>
              <a:rPr lang="nl-NL" sz="2000" dirty="0"/>
              <a:t> </a:t>
            </a:r>
            <a:r>
              <a:rPr lang="nl-NL" sz="2000" dirty="0" err="1"/>
              <a:t>keys</a:t>
            </a:r>
            <a:r>
              <a:rPr lang="nl-NL" sz="2000" dirty="0"/>
              <a:t> aan te zetten: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db.query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(“PRAGMA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foreign_keys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ON;”)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Ga nu verder naar de oefeningen…</a:t>
            </a:r>
          </a:p>
        </p:txBody>
      </p:sp>
    </p:spTree>
    <p:extLst>
      <p:ext uri="{BB962C8B-B14F-4D97-AF65-F5344CB8AC3E}">
        <p14:creationId xmlns:p14="http://schemas.microsoft.com/office/powerpoint/2010/main" val="427862551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Oefeningen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indent="-457200">
              <a:buAutoNum type="arabicPeriod"/>
            </a:pPr>
            <a:r>
              <a:rPr lang="nl-NL" sz="2000" dirty="0"/>
              <a:t>Maak een tabel Personen met kolommen ID, Naam, Achternaam, …</a:t>
            </a:r>
          </a:p>
          <a:p>
            <a:pPr marL="457200" indent="-457200">
              <a:buAutoNum type="arabicPeriod"/>
            </a:pPr>
            <a:r>
              <a:rPr lang="nl-NL" sz="2000" dirty="0"/>
              <a:t>Maak een tabel Boeken met kolommen ID, Titel, …</a:t>
            </a:r>
          </a:p>
          <a:p>
            <a:pPr marL="457200" indent="-457200">
              <a:buAutoNum type="arabicPeriod"/>
            </a:pPr>
            <a:r>
              <a:rPr lang="nl-NL" sz="2000" dirty="0"/>
              <a:t>Maak een koppeltabel tussen Personen en Boeken aan:</a:t>
            </a:r>
          </a:p>
          <a:p>
            <a:pPr lvl="1"/>
            <a:r>
              <a:rPr lang="nl-NL" sz="1600" dirty="0"/>
              <a:t>Laat </a:t>
            </a:r>
            <a:r>
              <a:rPr lang="nl-NL" sz="1600" dirty="0" err="1"/>
              <a:t>PersoonId</a:t>
            </a:r>
            <a:r>
              <a:rPr lang="nl-NL" sz="1600" dirty="0"/>
              <a:t> verwijzen naar ID kolom in de Personen tabel.</a:t>
            </a:r>
          </a:p>
          <a:p>
            <a:pPr lvl="1"/>
            <a:r>
              <a:rPr lang="nl-NL" sz="1600" dirty="0"/>
              <a:t>Laat </a:t>
            </a:r>
            <a:r>
              <a:rPr lang="nl-NL" sz="1600" dirty="0" err="1"/>
              <a:t>BoekId</a:t>
            </a:r>
            <a:r>
              <a:rPr lang="nl-NL" sz="1600" dirty="0"/>
              <a:t> verwijzen naar ID kolom in Boeken tabel.</a:t>
            </a:r>
          </a:p>
          <a:p>
            <a:pPr lvl="1"/>
            <a:r>
              <a:rPr lang="nl-NL" sz="1600" dirty="0"/>
              <a:t>Wijzigingen in ID velden moeten automatisch doorgevoerd worden in de koppeltabel.</a:t>
            </a:r>
          </a:p>
          <a:p>
            <a:pPr marL="457200" indent="-457200">
              <a:buAutoNum type="arabicPeriod" startAt="4"/>
            </a:pPr>
            <a:r>
              <a:rPr lang="nl-NL" sz="2000" dirty="0"/>
              <a:t>Voeg een aantal personen en boeken in</a:t>
            </a:r>
          </a:p>
          <a:p>
            <a:pPr marL="457200" indent="-457200">
              <a:buAutoNum type="arabicPeriod" startAt="4"/>
            </a:pPr>
            <a:r>
              <a:rPr lang="nl-NL" sz="2000" dirty="0"/>
              <a:t>Voer een aantal koppelingen tussen personen en boeken in:</a:t>
            </a:r>
          </a:p>
          <a:p>
            <a:pPr lvl="1"/>
            <a:r>
              <a:rPr lang="nl-NL" sz="1600" dirty="0"/>
              <a:t>Probeer te koppelen met een niet bestaan persoon / boek; wat gebeurt er?</a:t>
            </a:r>
          </a:p>
          <a:p>
            <a:pPr marL="457200" indent="-457200">
              <a:buAutoNum type="arabicPeriod" startAt="6"/>
            </a:pPr>
            <a:r>
              <a:rPr lang="nl-NL" sz="2000" dirty="0"/>
              <a:t>Wat gebeurt er als je de ID van een persoon veranderd?</a:t>
            </a:r>
          </a:p>
          <a:p>
            <a:pPr marL="457200" indent="-457200">
              <a:buAutoNum type="arabicPeriod" startAt="6"/>
            </a:pPr>
            <a:r>
              <a:rPr lang="nl-NL" sz="2000" dirty="0"/>
              <a:t>Wat gebeurt er als je en boek verwijderd?</a:t>
            </a:r>
          </a:p>
        </p:txBody>
      </p:sp>
    </p:spTree>
    <p:extLst>
      <p:ext uri="{BB962C8B-B14F-4D97-AF65-F5344CB8AC3E}">
        <p14:creationId xmlns:p14="http://schemas.microsoft.com/office/powerpoint/2010/main" val="374032777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021A23A-264E-4F48-8D91-52361A485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4400" dirty="0"/>
              <a:t>Indices en optimalisatie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343CC5-EAA5-4394-8782-3BBA201EEC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18692532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Indices voor meer snelheid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CE58317-E5F2-4D14-9729-EC20A72BC828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Een INDEX kan een query flink versnellen.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In plaats van de hele tabel te scannen, hoeft alleen de index gelezen te worden.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Een tabel kan meerdere indices hebben.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Welke indices nuttig zijn hangt af van gebruik van de tabel.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Indices kunnen kolommen combineren, bijvoorbeeld (Naam, Achternaam).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5C4654CE-EA0B-4192-A36E-1A78D7EA96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0887223"/>
              </p:ext>
            </p:extLst>
          </p:nvPr>
        </p:nvGraphicFramePr>
        <p:xfrm>
          <a:off x="838200" y="2266836"/>
          <a:ext cx="4946151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3383">
                  <a:extLst>
                    <a:ext uri="{9D8B030D-6E8A-4147-A177-3AD203B41FA5}">
                      <a16:colId xmlns:a16="http://schemas.microsoft.com/office/drawing/2014/main" val="2368219603"/>
                    </a:ext>
                  </a:extLst>
                </a:gridCol>
                <a:gridCol w="887361">
                  <a:extLst>
                    <a:ext uri="{9D8B030D-6E8A-4147-A177-3AD203B41FA5}">
                      <a16:colId xmlns:a16="http://schemas.microsoft.com/office/drawing/2014/main" val="2819689573"/>
                    </a:ext>
                  </a:extLst>
                </a:gridCol>
                <a:gridCol w="1510301">
                  <a:extLst>
                    <a:ext uri="{9D8B030D-6E8A-4147-A177-3AD203B41FA5}">
                      <a16:colId xmlns:a16="http://schemas.microsoft.com/office/drawing/2014/main" val="313720771"/>
                    </a:ext>
                  </a:extLst>
                </a:gridCol>
                <a:gridCol w="2065106">
                  <a:extLst>
                    <a:ext uri="{9D8B030D-6E8A-4147-A177-3AD203B41FA5}">
                      <a16:colId xmlns:a16="http://schemas.microsoft.com/office/drawing/2014/main" val="1661682469"/>
                    </a:ext>
                  </a:extLst>
                </a:gridCol>
              </a:tblGrid>
              <a:tr h="289918">
                <a:tc>
                  <a:txBody>
                    <a:bodyPr/>
                    <a:lstStyle/>
                    <a:p>
                      <a:r>
                        <a:rPr lang="nl-NL" noProof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noProof="0"/>
                        <a:t>Naam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noProof="0"/>
                        <a:t>Achternaam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Leeftijd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9908784"/>
                  </a:ext>
                </a:extLst>
              </a:tr>
              <a:tr h="289918">
                <a:tc>
                  <a:txBody>
                    <a:bodyPr/>
                    <a:lstStyle/>
                    <a:p>
                      <a:r>
                        <a:rPr lang="nl-NL" noProof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noProof="0"/>
                        <a:t>Anna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noProof="0"/>
                        <a:t>Jansen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864401"/>
                  </a:ext>
                </a:extLst>
              </a:tr>
              <a:tr h="289918">
                <a:tc>
                  <a:txBody>
                    <a:bodyPr/>
                    <a:lstStyle/>
                    <a:p>
                      <a:r>
                        <a:rPr lang="nl-NL" noProof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noProof="0"/>
                        <a:t>Freek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noProof="0"/>
                        <a:t>Jansen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7313966"/>
                  </a:ext>
                </a:extLst>
              </a:tr>
              <a:tr h="289918">
                <a:tc>
                  <a:txBody>
                    <a:bodyPr/>
                    <a:lstStyle/>
                    <a:p>
                      <a:r>
                        <a:rPr lang="nl-NL" noProof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noProof="0"/>
                        <a:t>Paul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noProof="0"/>
                        <a:t>Jansen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5413940"/>
                  </a:ext>
                </a:extLst>
              </a:tr>
              <a:tr h="289918">
                <a:tc>
                  <a:txBody>
                    <a:bodyPr/>
                    <a:lstStyle/>
                    <a:p>
                      <a:r>
                        <a:rPr lang="nl-NL" noProof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noProof="0"/>
                        <a:t>Bram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noProof="0"/>
                        <a:t>Klaver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2363350"/>
                  </a:ext>
                </a:extLst>
              </a:tr>
              <a:tr h="289918">
                <a:tc>
                  <a:txBody>
                    <a:bodyPr/>
                    <a:lstStyle/>
                    <a:p>
                      <a:r>
                        <a:rPr lang="nl-NL" noProof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noProof="0"/>
                        <a:t>Marion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noProof="0"/>
                        <a:t>Klaver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5449805"/>
                  </a:ext>
                </a:extLst>
              </a:tr>
            </a:tbl>
          </a:graphicData>
        </a:graphic>
      </p:graphicFrame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1EE93FF2-04CE-4AAE-88E4-E7162F97B3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1843468"/>
              </p:ext>
            </p:extLst>
          </p:nvPr>
        </p:nvGraphicFramePr>
        <p:xfrm>
          <a:off x="838200" y="5064443"/>
          <a:ext cx="290159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0744">
                  <a:extLst>
                    <a:ext uri="{9D8B030D-6E8A-4147-A177-3AD203B41FA5}">
                      <a16:colId xmlns:a16="http://schemas.microsoft.com/office/drawing/2014/main" val="3558838648"/>
                    </a:ext>
                  </a:extLst>
                </a:gridCol>
                <a:gridCol w="1530850">
                  <a:extLst>
                    <a:ext uri="{9D8B030D-6E8A-4147-A177-3AD203B41FA5}">
                      <a16:colId xmlns:a16="http://schemas.microsoft.com/office/drawing/2014/main" val="4816788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noProof="0"/>
                        <a:t>Achternaam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noProof="0"/>
                        <a:t>Rijen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1975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noProof="0"/>
                        <a:t>Jansen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noProof="0"/>
                        <a:t>1, 2, 3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01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noProof="0"/>
                        <a:t>Klaver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4, 5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122803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71706637-5365-400F-A504-C0F5F70FDBCA}"/>
              </a:ext>
            </a:extLst>
          </p:cNvPr>
          <p:cNvSpPr txBox="1"/>
          <p:nvPr/>
        </p:nvSpPr>
        <p:spPr>
          <a:xfrm>
            <a:off x="838200" y="1944951"/>
            <a:ext cx="1205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PERSONEN</a:t>
            </a:r>
            <a:endParaRPr lang="en-NL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8987CDA-C859-437C-8ADE-668E4D026115}"/>
              </a:ext>
            </a:extLst>
          </p:cNvPr>
          <p:cNvSpPr txBox="1"/>
          <p:nvPr/>
        </p:nvSpPr>
        <p:spPr>
          <a:xfrm>
            <a:off x="838199" y="4736207"/>
            <a:ext cx="2180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INDEX ACHTERNAAM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69695982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Hoe werkt een index?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CE58317-E5F2-4D14-9729-EC20A72BC828}"/>
              </a:ext>
            </a:extLst>
          </p:cNvPr>
          <p:cNvSpPr txBox="1">
            <a:spLocks/>
          </p:cNvSpPr>
          <p:nvPr/>
        </p:nvSpPr>
        <p:spPr>
          <a:xfrm>
            <a:off x="1931542" y="4552413"/>
            <a:ext cx="8617052" cy="1624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Een index doorzoeken is veel sneller omdat deze een </a:t>
            </a:r>
            <a:r>
              <a:rPr lang="nl-NL" sz="2000" dirty="0" err="1"/>
              <a:t>Balanced</a:t>
            </a:r>
            <a:r>
              <a:rPr lang="nl-NL" sz="2000" dirty="0"/>
              <a:t> Tree gebruikt.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nl-NL" sz="2000" dirty="0"/>
              <a:t>Om waarde 51 te vinden, hoef je maar enkele vergelijkingen te maken.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20926FD-344E-F7A0-8B98-0DBCFA80DD85}"/>
              </a:ext>
            </a:extLst>
          </p:cNvPr>
          <p:cNvGrpSpPr/>
          <p:nvPr/>
        </p:nvGrpSpPr>
        <p:grpSpPr>
          <a:xfrm>
            <a:off x="3887445" y="1840860"/>
            <a:ext cx="4417109" cy="2078661"/>
            <a:chOff x="4198070" y="1463788"/>
            <a:chExt cx="4417109" cy="207866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12C1997-2E80-8ABD-844D-20EA5D170836}"/>
                </a:ext>
              </a:extLst>
            </p:cNvPr>
            <p:cNvSpPr/>
            <p:nvPr/>
          </p:nvSpPr>
          <p:spPr>
            <a:xfrm>
              <a:off x="6096000" y="1463788"/>
              <a:ext cx="433633" cy="453799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50</a:t>
              </a:r>
              <a:endParaRPr lang="en-NL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BCD2956-CE22-BCCD-6435-7AEB60C36771}"/>
                </a:ext>
              </a:extLst>
            </p:cNvPr>
            <p:cNvSpPr/>
            <p:nvPr/>
          </p:nvSpPr>
          <p:spPr>
            <a:xfrm>
              <a:off x="4846948" y="2223486"/>
              <a:ext cx="433633" cy="453799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35</a:t>
              </a:r>
              <a:endParaRPr lang="en-NL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E058C88-3394-54BB-79A5-FEF27097D299}"/>
                </a:ext>
              </a:extLst>
            </p:cNvPr>
            <p:cNvSpPr/>
            <p:nvPr/>
          </p:nvSpPr>
          <p:spPr>
            <a:xfrm>
              <a:off x="7497451" y="2223486"/>
              <a:ext cx="433633" cy="453799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52</a:t>
              </a:r>
              <a:endParaRPr lang="en-NL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CAD967C-DD2C-976B-0614-8D1F9A6DBCF6}"/>
                </a:ext>
              </a:extLst>
            </p:cNvPr>
            <p:cNvSpPr/>
            <p:nvPr/>
          </p:nvSpPr>
          <p:spPr>
            <a:xfrm>
              <a:off x="4198070" y="3088650"/>
              <a:ext cx="433633" cy="453799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28</a:t>
              </a:r>
              <a:endParaRPr lang="en-NL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FCD9AC1-D78E-7627-31BB-C476A0C8CDA2}"/>
                </a:ext>
              </a:extLst>
            </p:cNvPr>
            <p:cNvSpPr/>
            <p:nvPr/>
          </p:nvSpPr>
          <p:spPr>
            <a:xfrm>
              <a:off x="5520735" y="3088650"/>
              <a:ext cx="433633" cy="453799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49</a:t>
              </a:r>
              <a:endParaRPr lang="en-NL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2B8A2F3-2AED-8762-4BD3-63A2310DB416}"/>
                </a:ext>
              </a:extLst>
            </p:cNvPr>
            <p:cNvSpPr/>
            <p:nvPr/>
          </p:nvSpPr>
          <p:spPr>
            <a:xfrm>
              <a:off x="6858881" y="3085964"/>
              <a:ext cx="433633" cy="453799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51</a:t>
              </a:r>
              <a:endParaRPr lang="en-NL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7364CD7-1374-AD75-8969-63CA0B48EDDC}"/>
                </a:ext>
              </a:extLst>
            </p:cNvPr>
            <p:cNvSpPr/>
            <p:nvPr/>
          </p:nvSpPr>
          <p:spPr>
            <a:xfrm>
              <a:off x="8181546" y="3085964"/>
              <a:ext cx="433633" cy="453799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69</a:t>
              </a:r>
              <a:endParaRPr lang="en-NL" dirty="0"/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093A9FEC-B50B-3584-DB77-F694503F8FBA}"/>
                </a:ext>
              </a:extLst>
            </p:cNvPr>
            <p:cNvCxnSpPr>
              <a:cxnSpLocks/>
              <a:stCxn id="5" idx="2"/>
              <a:endCxn id="6" idx="3"/>
            </p:cNvCxnSpPr>
            <p:nvPr/>
          </p:nvCxnSpPr>
          <p:spPr>
            <a:xfrm flipH="1">
              <a:off x="5280581" y="1917587"/>
              <a:ext cx="1032236" cy="53279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E079F76A-7DED-3F2D-F91E-40B6F184D044}"/>
                </a:ext>
              </a:extLst>
            </p:cNvPr>
            <p:cNvCxnSpPr>
              <a:stCxn id="5" idx="2"/>
              <a:endCxn id="8" idx="1"/>
            </p:cNvCxnSpPr>
            <p:nvPr/>
          </p:nvCxnSpPr>
          <p:spPr>
            <a:xfrm>
              <a:off x="6312817" y="1917587"/>
              <a:ext cx="1184634" cy="53279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8E16FFB7-A787-A18B-4F26-A6027E1A07D7}"/>
                </a:ext>
              </a:extLst>
            </p:cNvPr>
            <p:cNvCxnSpPr>
              <a:stCxn id="6" idx="2"/>
              <a:endCxn id="9" idx="3"/>
            </p:cNvCxnSpPr>
            <p:nvPr/>
          </p:nvCxnSpPr>
          <p:spPr>
            <a:xfrm flipH="1">
              <a:off x="4631703" y="2677285"/>
              <a:ext cx="432062" cy="63826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DFDBF973-C4DA-A708-9914-F81E5CCBFB73}"/>
                </a:ext>
              </a:extLst>
            </p:cNvPr>
            <p:cNvCxnSpPr>
              <a:stCxn id="6" idx="2"/>
              <a:endCxn id="10" idx="1"/>
            </p:cNvCxnSpPr>
            <p:nvPr/>
          </p:nvCxnSpPr>
          <p:spPr>
            <a:xfrm>
              <a:off x="5063765" y="2677285"/>
              <a:ext cx="456970" cy="63826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20C6355-650E-9002-FD45-1C2A967D04C5}"/>
                </a:ext>
              </a:extLst>
            </p:cNvPr>
            <p:cNvCxnSpPr>
              <a:stCxn id="8" idx="2"/>
              <a:endCxn id="11" idx="3"/>
            </p:cNvCxnSpPr>
            <p:nvPr/>
          </p:nvCxnSpPr>
          <p:spPr>
            <a:xfrm flipH="1">
              <a:off x="7292514" y="2677285"/>
              <a:ext cx="421754" cy="63557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6AC126FC-D4DF-127E-59F7-CB4D298E60AE}"/>
                </a:ext>
              </a:extLst>
            </p:cNvPr>
            <p:cNvCxnSpPr>
              <a:cxnSpLocks/>
              <a:stCxn id="8" idx="2"/>
              <a:endCxn id="14" idx="1"/>
            </p:cNvCxnSpPr>
            <p:nvPr/>
          </p:nvCxnSpPr>
          <p:spPr>
            <a:xfrm>
              <a:off x="7714268" y="2677285"/>
              <a:ext cx="467278" cy="63557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874E711-17EA-5033-224E-A37ACD050865}"/>
                </a:ext>
              </a:extLst>
            </p:cNvPr>
            <p:cNvSpPr txBox="1"/>
            <p:nvPr/>
          </p:nvSpPr>
          <p:spPr>
            <a:xfrm>
              <a:off x="4498275" y="269830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&lt;</a:t>
              </a:r>
              <a:endParaRPr lang="en-NL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DBE5408-DA65-A907-4E14-1A8A2D04044F}"/>
                </a:ext>
              </a:extLst>
            </p:cNvPr>
            <p:cNvSpPr txBox="1"/>
            <p:nvPr/>
          </p:nvSpPr>
          <p:spPr>
            <a:xfrm>
              <a:off x="5536681" y="179145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&lt;</a:t>
              </a:r>
              <a:endParaRPr lang="en-NL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284A353-CE54-3145-BADC-FA120C984FD0}"/>
                </a:ext>
              </a:extLst>
            </p:cNvPr>
            <p:cNvSpPr txBox="1"/>
            <p:nvPr/>
          </p:nvSpPr>
          <p:spPr>
            <a:xfrm>
              <a:off x="6869222" y="179145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&gt;</a:t>
              </a:r>
              <a:endParaRPr lang="en-NL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07BFB06-768D-610E-F5DC-70DEF5D950FB}"/>
                </a:ext>
              </a:extLst>
            </p:cNvPr>
            <p:cNvSpPr txBox="1"/>
            <p:nvPr/>
          </p:nvSpPr>
          <p:spPr>
            <a:xfrm>
              <a:off x="7987646" y="2689594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&gt;</a:t>
              </a:r>
              <a:endParaRPr lang="en-NL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D81E674-0C9F-7CAE-5DD8-D20E707EB2F2}"/>
                </a:ext>
              </a:extLst>
            </p:cNvPr>
            <p:cNvSpPr txBox="1"/>
            <p:nvPr/>
          </p:nvSpPr>
          <p:spPr>
            <a:xfrm>
              <a:off x="5345786" y="269962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&gt;</a:t>
              </a:r>
              <a:endParaRPr lang="en-NL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4131F4D-FF69-9F4F-3BE3-7E466D858D43}"/>
                </a:ext>
              </a:extLst>
            </p:cNvPr>
            <p:cNvSpPr txBox="1"/>
            <p:nvPr/>
          </p:nvSpPr>
          <p:spPr>
            <a:xfrm>
              <a:off x="7169304" y="2689594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&lt;</a:t>
              </a:r>
              <a:endParaRPr lang="en-NL" dirty="0"/>
            </a:p>
          </p:txBody>
        </p:sp>
      </p:grpSp>
    </p:spTree>
    <p:extLst>
      <p:ext uri="{BB962C8B-B14F-4D97-AF65-F5344CB8AC3E}">
        <p14:creationId xmlns:p14="http://schemas.microsoft.com/office/powerpoint/2010/main" val="403588201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Syntax index aanmaken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7630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CREATE INDEX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IDX_Achternaam</a:t>
            </a: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ON Personen(Achternaam);</a:t>
            </a:r>
          </a:p>
          <a:p>
            <a:pPr marL="0" indent="0"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CREATE INDEX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IDX_NaamAchternaam</a:t>
            </a: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ON Personen(Naam, Achternaam);</a:t>
            </a:r>
          </a:p>
          <a:p>
            <a:pPr marL="0" indent="0"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CREATE UNIQUE INDEX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IDX_NaamAchternaam</a:t>
            </a: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ON Personen(Naam, Achternaam);</a:t>
            </a:r>
          </a:p>
          <a:p>
            <a:pPr marL="0" indent="0"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DROP INDEX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IDX_Achternaam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8BBDAC7-28CB-4019-A508-03C63F0A9D12}"/>
              </a:ext>
            </a:extLst>
          </p:cNvPr>
          <p:cNvSpPr txBox="1">
            <a:spLocks/>
          </p:cNvSpPr>
          <p:nvPr/>
        </p:nvSpPr>
        <p:spPr>
          <a:xfrm>
            <a:off x="7222732" y="1825625"/>
            <a:ext cx="413106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Met CREATE INDEX maak je index aan op 1 of meerdere kolommen.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Met UNIQUE geef je aan dat de (combinatie van) waardes uniek moet zijn.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Met DROP INDEX kun je een bestaande index verwijderen.</a:t>
            </a:r>
          </a:p>
        </p:txBody>
      </p:sp>
    </p:spTree>
    <p:extLst>
      <p:ext uri="{BB962C8B-B14F-4D97-AF65-F5344CB8AC3E}">
        <p14:creationId xmlns:p14="http://schemas.microsoft.com/office/powerpoint/2010/main" val="29627865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Executieplan tonen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7630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EXPLAIN QUERY PLAN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SELECT * FROM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Personen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WHERE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Achternaam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‘Jansen’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8BBDAC7-28CB-4019-A508-03C63F0A9D12}"/>
              </a:ext>
            </a:extLst>
          </p:cNvPr>
          <p:cNvSpPr txBox="1">
            <a:spLocks/>
          </p:cNvSpPr>
          <p:nvPr/>
        </p:nvSpPr>
        <p:spPr>
          <a:xfrm>
            <a:off x="7222732" y="1825625"/>
            <a:ext cx="413106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Met EXPLAIN QUERY PLAN kun je zien hoe </a:t>
            </a:r>
            <a:r>
              <a:rPr lang="nl-NL" sz="2000" dirty="0" err="1"/>
              <a:t>SQLite</a:t>
            </a:r>
            <a:r>
              <a:rPr lang="nl-NL" sz="2000" dirty="0"/>
              <a:t> je query gaat uitvoeren.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Als je SCAN TABLE in de output ziet, dan wordt een hele tabel doorzocht; dit is traag…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Als je SEARCH TABLE … USING INDEX ziet, dan wordt een index gebruikt; dit is </a:t>
            </a:r>
            <a:r>
              <a:rPr lang="nl-NL" sz="2000" dirty="0" err="1"/>
              <a:t>efficient</a:t>
            </a:r>
            <a:r>
              <a:rPr lang="nl-NL" sz="20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59038495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Oefeningen 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nl-NL" sz="2000" dirty="0"/>
              <a:t>Gebruik voor deze oefening de database die je voor de vorige oefening hebt aangemaakt.</a:t>
            </a:r>
          </a:p>
          <a:p>
            <a:pPr marL="0" indent="0">
              <a:buNone/>
            </a:pPr>
            <a:endParaRPr lang="nl-NL" sz="2000" dirty="0"/>
          </a:p>
          <a:p>
            <a:pPr marL="457200" indent="-457200">
              <a:buAutoNum type="arabicPeriod"/>
            </a:pPr>
            <a:r>
              <a:rPr lang="nl-NL" sz="2000" dirty="0"/>
              <a:t>Bekijk het executieplan wanneer je een persoon op Achternaam zoekt.</a:t>
            </a:r>
          </a:p>
          <a:p>
            <a:pPr marL="457200" indent="-457200">
              <a:buAutoNum type="arabicPeriod"/>
            </a:pPr>
            <a:endParaRPr lang="nl-NL" sz="2000" dirty="0"/>
          </a:p>
          <a:p>
            <a:pPr marL="457200" indent="-457200">
              <a:buAutoNum type="arabicPeriod"/>
            </a:pPr>
            <a:r>
              <a:rPr lang="nl-NL" sz="2000" dirty="0"/>
              <a:t>Voeg een index toe op de kolom Achternaam en herhaal stap 1.</a:t>
            </a:r>
          </a:p>
          <a:p>
            <a:pPr marL="457200" indent="-457200">
              <a:buAutoNum type="arabicPeriod"/>
            </a:pPr>
            <a:endParaRPr lang="nl-NL" sz="2000" dirty="0"/>
          </a:p>
          <a:p>
            <a:pPr marL="457200" indent="-457200">
              <a:buAutoNum type="arabicPeriod"/>
            </a:pPr>
            <a:r>
              <a:rPr lang="nl-NL" sz="2000" dirty="0"/>
              <a:t>Wat gebeurt er als je op Naam zoekt?</a:t>
            </a:r>
          </a:p>
          <a:p>
            <a:pPr marL="457200" indent="-457200">
              <a:buAutoNum type="arabicPeriod"/>
            </a:pPr>
            <a:endParaRPr lang="nl-NL" sz="2000" dirty="0"/>
          </a:p>
          <a:p>
            <a:pPr marL="457200" indent="-457200">
              <a:buAutoNum type="arabicPeriod"/>
            </a:pPr>
            <a:r>
              <a:rPr lang="nl-NL" sz="2000" dirty="0"/>
              <a:t>Wat gebeurt er als je op Naam en Achternaam zoekt?</a:t>
            </a:r>
          </a:p>
        </p:txBody>
      </p:sp>
    </p:spTree>
    <p:extLst>
      <p:ext uri="{BB962C8B-B14F-4D97-AF65-F5344CB8AC3E}">
        <p14:creationId xmlns:p14="http://schemas.microsoft.com/office/powerpoint/2010/main" val="2338708325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021A23A-264E-4F48-8D91-52361A485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4400" dirty="0"/>
              <a:t>Opdracht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343CC5-EAA5-4394-8782-3BBA201EEC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998837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Alternatieven</a:t>
            </a:r>
          </a:p>
        </p:txBody>
      </p:sp>
      <p:graphicFrame>
        <p:nvGraphicFramePr>
          <p:cNvPr id="10" name="Table 11">
            <a:extLst>
              <a:ext uri="{FF2B5EF4-FFF2-40B4-BE49-F238E27FC236}">
                <a16:creationId xmlns:a16="http://schemas.microsoft.com/office/drawing/2014/main" id="{E9AD60C7-D005-B23E-4342-AFA059AA07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4035933"/>
              </p:ext>
            </p:extLst>
          </p:nvPr>
        </p:nvGraphicFramePr>
        <p:xfrm>
          <a:off x="838199" y="1508289"/>
          <a:ext cx="10285431" cy="4694548"/>
        </p:xfrm>
        <a:graphic>
          <a:graphicData uri="http://schemas.openxmlformats.org/drawingml/2006/table">
            <a:tbl>
              <a:tblPr bandRow="1">
                <a:tableStyleId>{7E9639D4-E3E2-4D34-9284-5A2195B3D0D7}</a:tableStyleId>
              </a:tblPr>
              <a:tblGrid>
                <a:gridCol w="3428477">
                  <a:extLst>
                    <a:ext uri="{9D8B030D-6E8A-4147-A177-3AD203B41FA5}">
                      <a16:colId xmlns:a16="http://schemas.microsoft.com/office/drawing/2014/main" val="493057733"/>
                    </a:ext>
                  </a:extLst>
                </a:gridCol>
                <a:gridCol w="3428477">
                  <a:extLst>
                    <a:ext uri="{9D8B030D-6E8A-4147-A177-3AD203B41FA5}">
                      <a16:colId xmlns:a16="http://schemas.microsoft.com/office/drawing/2014/main" val="4262677491"/>
                    </a:ext>
                  </a:extLst>
                </a:gridCol>
                <a:gridCol w="3428477">
                  <a:extLst>
                    <a:ext uri="{9D8B030D-6E8A-4147-A177-3AD203B41FA5}">
                      <a16:colId xmlns:a16="http://schemas.microsoft.com/office/drawing/2014/main" val="1722524859"/>
                    </a:ext>
                  </a:extLst>
                </a:gridCol>
              </a:tblGrid>
              <a:tr h="1173637">
                <a:tc>
                  <a:txBody>
                    <a:bodyPr/>
                    <a:lstStyle/>
                    <a:p>
                      <a:r>
                        <a:rPr lang="nl-NL" noProof="0" dirty="0"/>
                        <a:t>Document store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Slaat objecten op, inclusief hiërarchische relaties.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sz="1200" noProof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610988"/>
                  </a:ext>
                </a:extLst>
              </a:tr>
              <a:tr h="11736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noProof="0" dirty="0" err="1"/>
                        <a:t>Graph</a:t>
                      </a:r>
                      <a:r>
                        <a:rPr lang="nl-NL" noProof="0" dirty="0"/>
                        <a:t> database</a:t>
                      </a:r>
                    </a:p>
                    <a:p>
                      <a:endParaRPr lang="nl-NL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noProof="0" dirty="0"/>
                        <a:t>Geschikt voor data met heel veel (verschillende soorten) relaties.</a:t>
                      </a:r>
                    </a:p>
                    <a:p>
                      <a:endParaRPr lang="nl-NL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22693"/>
                  </a:ext>
                </a:extLst>
              </a:tr>
              <a:tr h="1173637">
                <a:tc>
                  <a:txBody>
                    <a:bodyPr/>
                    <a:lstStyle/>
                    <a:p>
                      <a:r>
                        <a:rPr lang="nl-NL" noProof="0" dirty="0" err="1"/>
                        <a:t>Key</a:t>
                      </a:r>
                      <a:r>
                        <a:rPr lang="nl-NL" noProof="0" dirty="0"/>
                        <a:t> – </a:t>
                      </a:r>
                      <a:r>
                        <a:rPr lang="nl-NL" noProof="0" dirty="0" err="1"/>
                        <a:t>value</a:t>
                      </a:r>
                      <a:r>
                        <a:rPr lang="nl-NL" noProof="0" dirty="0"/>
                        <a:t> store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Verzameling van simpele tabellen met slechts 2 kolommen.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0487817"/>
                  </a:ext>
                </a:extLst>
              </a:tr>
              <a:tr h="11736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noProof="0" dirty="0"/>
                        <a:t>Data </a:t>
                      </a:r>
                      <a:r>
                        <a:rPr lang="nl-NL" noProof="0" dirty="0" err="1"/>
                        <a:t>lake</a:t>
                      </a:r>
                      <a:endParaRPr lang="nl-NL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Verzameling van bestanden, gedistribueerd over meerdere servers.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773699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C1BC5D8-A2C9-FF37-A62C-6B93D7C61C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3995152"/>
              </p:ext>
            </p:extLst>
          </p:nvPr>
        </p:nvGraphicFramePr>
        <p:xfrm>
          <a:off x="8502977" y="3929256"/>
          <a:ext cx="2290714" cy="1031292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145357">
                  <a:extLst>
                    <a:ext uri="{9D8B030D-6E8A-4147-A177-3AD203B41FA5}">
                      <a16:colId xmlns:a16="http://schemas.microsoft.com/office/drawing/2014/main" val="2908410836"/>
                    </a:ext>
                  </a:extLst>
                </a:gridCol>
                <a:gridCol w="1145357">
                  <a:extLst>
                    <a:ext uri="{9D8B030D-6E8A-4147-A177-3AD203B41FA5}">
                      <a16:colId xmlns:a16="http://schemas.microsoft.com/office/drawing/2014/main" val="2471461413"/>
                    </a:ext>
                  </a:extLst>
                </a:gridCol>
              </a:tblGrid>
              <a:tr h="343764">
                <a:tc>
                  <a:txBody>
                    <a:bodyPr/>
                    <a:lstStyle/>
                    <a:p>
                      <a:r>
                        <a:rPr lang="en-US" sz="1400" dirty="0"/>
                        <a:t>Key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Value</a:t>
                      </a:r>
                      <a:endParaRPr lang="en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805797"/>
                  </a:ext>
                </a:extLst>
              </a:tr>
              <a:tr h="343764">
                <a:tc>
                  <a:txBody>
                    <a:bodyPr/>
                    <a:lstStyle/>
                    <a:p>
                      <a:r>
                        <a:rPr lang="en-US" sz="1400" dirty="0"/>
                        <a:t>UID0001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Henk</a:t>
                      </a:r>
                      <a:endParaRPr lang="en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2298388"/>
                  </a:ext>
                </a:extLst>
              </a:tr>
              <a:tr h="343764">
                <a:tc>
                  <a:txBody>
                    <a:bodyPr/>
                    <a:lstStyle/>
                    <a:p>
                      <a:r>
                        <a:rPr lang="en-US" sz="1400" dirty="0"/>
                        <a:t>UID0002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Ingrid</a:t>
                      </a:r>
                      <a:endParaRPr lang="en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049143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77126210-689D-8715-AF49-C32038B2E006}"/>
              </a:ext>
            </a:extLst>
          </p:cNvPr>
          <p:cNvSpPr/>
          <p:nvPr/>
        </p:nvSpPr>
        <p:spPr>
          <a:xfrm>
            <a:off x="8502977" y="1580259"/>
            <a:ext cx="2290714" cy="10312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voornaam</a:t>
            </a: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   …,</a:t>
            </a:r>
          </a:p>
          <a:p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achternaam</a:t>
            </a: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 …,</a:t>
            </a:r>
          </a:p>
          <a:p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transacties</a:t>
            </a: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[ … ]</a:t>
            </a:r>
          </a:p>
          <a:p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NL" sz="1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6048238-7DD1-191C-5030-9EEFC6475413}"/>
              </a:ext>
            </a:extLst>
          </p:cNvPr>
          <p:cNvGrpSpPr/>
          <p:nvPr/>
        </p:nvGrpSpPr>
        <p:grpSpPr>
          <a:xfrm>
            <a:off x="8531257" y="2806991"/>
            <a:ext cx="2262434" cy="909688"/>
            <a:chOff x="6268824" y="4034672"/>
            <a:chExt cx="2262434" cy="909688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23B06355-2930-518E-3C95-DF18DC83D9B2}"/>
                </a:ext>
              </a:extLst>
            </p:cNvPr>
            <p:cNvSpPr/>
            <p:nvPr/>
          </p:nvSpPr>
          <p:spPr>
            <a:xfrm>
              <a:off x="6268824" y="4034672"/>
              <a:ext cx="433634" cy="44306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</a:t>
              </a:r>
              <a:endParaRPr lang="en-NL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1DF3505A-2898-3A3B-C158-770AE40D2E17}"/>
                </a:ext>
              </a:extLst>
            </p:cNvPr>
            <p:cNvSpPr/>
            <p:nvPr/>
          </p:nvSpPr>
          <p:spPr>
            <a:xfrm>
              <a:off x="8097624" y="4034672"/>
              <a:ext cx="433634" cy="44306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</a:t>
              </a:r>
              <a:endParaRPr lang="en-NL" dirty="0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D431740-A1A7-4E5D-E842-629686BA6F49}"/>
                </a:ext>
              </a:extLst>
            </p:cNvPr>
            <p:cNvCxnSpPr>
              <a:stCxn id="7" idx="6"/>
            </p:cNvCxnSpPr>
            <p:nvPr/>
          </p:nvCxnSpPr>
          <p:spPr>
            <a:xfrm>
              <a:off x="6702458" y="4256202"/>
              <a:ext cx="1366886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6B48D26-6999-8183-6264-E7BAC3025515}"/>
                </a:ext>
              </a:extLst>
            </p:cNvPr>
            <p:cNvSpPr/>
            <p:nvPr/>
          </p:nvSpPr>
          <p:spPr>
            <a:xfrm>
              <a:off x="7414181" y="4501300"/>
              <a:ext cx="433633" cy="44306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  <a:endParaRPr lang="en-NL" dirty="0"/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8DA4B404-F32E-63EA-F9C5-EAF72C039974}"/>
                </a:ext>
              </a:extLst>
            </p:cNvPr>
            <p:cNvCxnSpPr>
              <a:cxnSpLocks/>
              <a:stCxn id="7" idx="6"/>
              <a:endCxn id="12" idx="1"/>
            </p:cNvCxnSpPr>
            <p:nvPr/>
          </p:nvCxnSpPr>
          <p:spPr>
            <a:xfrm>
              <a:off x="6702458" y="4256202"/>
              <a:ext cx="711723" cy="466628"/>
            </a:xfrm>
            <a:prstGeom prst="straightConnector1">
              <a:avLst/>
            </a:prstGeom>
            <a:ln>
              <a:tailEnd type="non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328463FC-20F5-27C0-D5DF-3D9A63EFA7D9}"/>
              </a:ext>
            </a:extLst>
          </p:cNvPr>
          <p:cNvGrpSpPr/>
          <p:nvPr/>
        </p:nvGrpSpPr>
        <p:grpSpPr>
          <a:xfrm>
            <a:off x="8502976" y="5170532"/>
            <a:ext cx="2286003" cy="897737"/>
            <a:chOff x="8502976" y="5132824"/>
            <a:chExt cx="2286003" cy="897737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34C44BC-85F5-78C4-43A2-9A249AEA29A9}"/>
                </a:ext>
              </a:extLst>
            </p:cNvPr>
            <p:cNvSpPr/>
            <p:nvPr/>
          </p:nvSpPr>
          <p:spPr>
            <a:xfrm>
              <a:off x="8502976" y="5132824"/>
              <a:ext cx="669303" cy="897737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7E5550C-E918-E628-CD2C-41015085DDEB}"/>
                </a:ext>
              </a:extLst>
            </p:cNvPr>
            <p:cNvSpPr/>
            <p:nvPr/>
          </p:nvSpPr>
          <p:spPr>
            <a:xfrm>
              <a:off x="9311326" y="5132824"/>
              <a:ext cx="669303" cy="897737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7046FEA-2C4B-174B-0BB5-51C61EF9D429}"/>
                </a:ext>
              </a:extLst>
            </p:cNvPr>
            <p:cNvSpPr/>
            <p:nvPr/>
          </p:nvSpPr>
          <p:spPr>
            <a:xfrm>
              <a:off x="10119676" y="5132824"/>
              <a:ext cx="669303" cy="897737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126D1FA-41F7-41AB-FC60-87BC8887E961}"/>
                </a:ext>
              </a:extLst>
            </p:cNvPr>
            <p:cNvSpPr/>
            <p:nvPr/>
          </p:nvSpPr>
          <p:spPr>
            <a:xfrm>
              <a:off x="10213942" y="5213649"/>
              <a:ext cx="235670" cy="36201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060EEE25-57E8-071A-6B6C-9926DDB27159}"/>
                </a:ext>
              </a:extLst>
            </p:cNvPr>
            <p:cNvSpPr/>
            <p:nvPr/>
          </p:nvSpPr>
          <p:spPr>
            <a:xfrm>
              <a:off x="10346702" y="5387197"/>
              <a:ext cx="235670" cy="36201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48134865-1DB7-19C3-E682-BF496718E309}"/>
                </a:ext>
              </a:extLst>
            </p:cNvPr>
            <p:cNvSpPr/>
            <p:nvPr/>
          </p:nvSpPr>
          <p:spPr>
            <a:xfrm>
              <a:off x="10479462" y="5560744"/>
              <a:ext cx="235670" cy="36201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580F48E3-1493-C9B1-0328-7046C6B2C2A4}"/>
                </a:ext>
              </a:extLst>
            </p:cNvPr>
            <p:cNvSpPr/>
            <p:nvPr/>
          </p:nvSpPr>
          <p:spPr>
            <a:xfrm>
              <a:off x="9385177" y="5207641"/>
              <a:ext cx="235670" cy="36201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6A49A05-709F-E286-84E1-9F285AF1F5BA}"/>
                </a:ext>
              </a:extLst>
            </p:cNvPr>
            <p:cNvSpPr/>
            <p:nvPr/>
          </p:nvSpPr>
          <p:spPr>
            <a:xfrm>
              <a:off x="9517937" y="5381189"/>
              <a:ext cx="235670" cy="36201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323E948-DD69-B2CB-B20D-10712B9B34F5}"/>
                </a:ext>
              </a:extLst>
            </p:cNvPr>
            <p:cNvSpPr/>
            <p:nvPr/>
          </p:nvSpPr>
          <p:spPr>
            <a:xfrm>
              <a:off x="9650697" y="5554736"/>
              <a:ext cx="235670" cy="36201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855FD70B-068E-9FD2-0FFF-6B65771021CA}"/>
                </a:ext>
              </a:extLst>
            </p:cNvPr>
            <p:cNvSpPr/>
            <p:nvPr/>
          </p:nvSpPr>
          <p:spPr>
            <a:xfrm>
              <a:off x="8572514" y="5213649"/>
              <a:ext cx="235670" cy="36201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L" dirty="0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541B3AF-1DF5-2D8A-F92D-F0F03A47CD9D}"/>
                </a:ext>
              </a:extLst>
            </p:cNvPr>
            <p:cNvSpPr/>
            <p:nvPr/>
          </p:nvSpPr>
          <p:spPr>
            <a:xfrm>
              <a:off x="8705274" y="5387197"/>
              <a:ext cx="235670" cy="36201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95716159-BCDC-6199-512C-C00A58589CA5}"/>
                </a:ext>
              </a:extLst>
            </p:cNvPr>
            <p:cNvSpPr/>
            <p:nvPr/>
          </p:nvSpPr>
          <p:spPr>
            <a:xfrm>
              <a:off x="8838034" y="5560744"/>
              <a:ext cx="235670" cy="36201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</p:grpSp>
    </p:spTree>
    <p:extLst>
      <p:ext uri="{BB962C8B-B14F-4D97-AF65-F5344CB8AC3E}">
        <p14:creationId xmlns:p14="http://schemas.microsoft.com/office/powerpoint/2010/main" val="3102585930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Opdracht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6944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dirty="0"/>
              <a:t>Zet een database op voor een webwinkel met producten naar keuze.</a:t>
            </a:r>
          </a:p>
          <a:p>
            <a:pPr marL="0" indent="0">
              <a:buNone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Maak een ERD diagram waarin je alle entiteiten en hun relaties weergeeft.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Maak een SQL script om alle tabellen aan te maken.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Maak query's voor:</a:t>
            </a:r>
          </a:p>
          <a:p>
            <a:pPr lvl="1">
              <a:buFontTx/>
              <a:buChar char="-"/>
            </a:pPr>
            <a:r>
              <a:rPr lang="nl-NL" sz="1600" dirty="0"/>
              <a:t>Weergeven van producten op de website.</a:t>
            </a:r>
          </a:p>
          <a:p>
            <a:pPr lvl="1">
              <a:buFontTx/>
              <a:buChar char="-"/>
            </a:pPr>
            <a:r>
              <a:rPr lang="nl-NL" sz="1600" dirty="0"/>
              <a:t>Rapportages verkoopcijfers per productcategorie.</a:t>
            </a:r>
          </a:p>
          <a:p>
            <a:pPr marL="457200" indent="-457200">
              <a:buAutoNum type="arabicPeriod"/>
            </a:pPr>
            <a:endParaRPr lang="nl-NL" sz="20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3FB1EF2-5E0A-4A37-8F20-78CE7AFACEC9}"/>
              </a:ext>
            </a:extLst>
          </p:cNvPr>
          <p:cNvSpPr txBox="1">
            <a:spLocks/>
          </p:cNvSpPr>
          <p:nvPr/>
        </p:nvSpPr>
        <p:spPr>
          <a:xfrm>
            <a:off x="6284360" y="1825625"/>
            <a:ext cx="506944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nl-NL" sz="2000" dirty="0"/>
              <a:t>Gebruik hiërarchische categorisatie systeem: onderdelen =&gt; harde schijven =&gt; intern SSD.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Hoe ga je om met prijswijzigingen en kortingsacties?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Hoe houd je voorraden / leveringen / </a:t>
            </a:r>
            <a:r>
              <a:rPr lang="nl-NL" sz="2000" dirty="0" err="1"/>
              <a:t>retouren</a:t>
            </a:r>
            <a:r>
              <a:rPr lang="nl-NL" sz="2000" dirty="0"/>
              <a:t> bij?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Hoe ga je om met producten met allerlei verschillende eigenschappen?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Houd rekening met verschillende adressen per klant; factuur / levering.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endParaRPr lang="nl-NL" sz="200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4E5960F-5A4D-4A60-91C5-9D07E2269090}"/>
              </a:ext>
            </a:extLst>
          </p:cNvPr>
          <p:cNvCxnSpPr/>
          <p:nvPr/>
        </p:nvCxnSpPr>
        <p:spPr>
          <a:xfrm>
            <a:off x="6096000" y="1825625"/>
            <a:ext cx="0" cy="435133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38581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 err="1"/>
              <a:t>SQLite</a:t>
            </a:r>
            <a:r>
              <a:rPr lang="nl-NL" sz="3600" dirty="0"/>
              <a:t> als eenvoudig RDBMS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01F36F4-0C43-4E3A-AF1F-626B467919F3}"/>
              </a:ext>
            </a:extLst>
          </p:cNvPr>
          <p:cNvSpPr/>
          <p:nvPr/>
        </p:nvSpPr>
        <p:spPr>
          <a:xfrm>
            <a:off x="5032625" y="3153771"/>
            <a:ext cx="2126750" cy="132556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SQLite3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08E09E6-F157-44F8-853C-988B5F4F82E4}"/>
              </a:ext>
            </a:extLst>
          </p:cNvPr>
          <p:cNvSpPr/>
          <p:nvPr/>
        </p:nvSpPr>
        <p:spPr>
          <a:xfrm>
            <a:off x="838200" y="3153771"/>
            <a:ext cx="2126750" cy="132556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Python</a:t>
            </a:r>
            <a:endParaRPr lang="en-NL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1E2D8D5-26EB-48CC-9C71-540359B16280}"/>
              </a:ext>
            </a:extLst>
          </p:cNvPr>
          <p:cNvCxnSpPr>
            <a:cxnSpLocks/>
            <a:stCxn id="8" idx="3"/>
            <a:endCxn id="7" idx="1"/>
          </p:cNvCxnSpPr>
          <p:nvPr/>
        </p:nvCxnSpPr>
        <p:spPr>
          <a:xfrm>
            <a:off x="2964950" y="3816553"/>
            <a:ext cx="206767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75A117E-5A29-4E6F-ACFA-53872D5FBF32}"/>
              </a:ext>
            </a:extLst>
          </p:cNvPr>
          <p:cNvSpPr txBox="1"/>
          <p:nvPr/>
        </p:nvSpPr>
        <p:spPr>
          <a:xfrm>
            <a:off x="7890553" y="2231502"/>
            <a:ext cx="337078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000" dirty="0" err="1"/>
              <a:t>SQLite</a:t>
            </a:r>
            <a:r>
              <a:rPr lang="nl-NL" sz="2000" dirty="0"/>
              <a:t> is een eenvoudige relationele database.</a:t>
            </a:r>
          </a:p>
          <a:p>
            <a:endParaRPr lang="nl-NL" sz="2000" dirty="0"/>
          </a:p>
          <a:p>
            <a:endParaRPr lang="nl-NL" sz="2000" dirty="0"/>
          </a:p>
          <a:p>
            <a:r>
              <a:rPr lang="nl-NL" sz="2000" dirty="0"/>
              <a:t>Package standaard meegeleverd met Python.</a:t>
            </a:r>
          </a:p>
          <a:p>
            <a:endParaRPr lang="nl-NL" sz="2000" dirty="0"/>
          </a:p>
          <a:p>
            <a:endParaRPr lang="nl-NL" sz="2000" dirty="0"/>
          </a:p>
          <a:p>
            <a:r>
              <a:rPr lang="nl-NL" sz="2000" dirty="0"/>
              <a:t>Maar: beperkte capaciteiten t.o.v. volwaardige RDBMS.</a:t>
            </a:r>
          </a:p>
        </p:txBody>
      </p:sp>
    </p:spTree>
    <p:extLst>
      <p:ext uri="{BB962C8B-B14F-4D97-AF65-F5344CB8AC3E}">
        <p14:creationId xmlns:p14="http://schemas.microsoft.com/office/powerpoint/2010/main" val="25094573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3568</TotalTime>
  <Words>4751</Words>
  <Application>Microsoft Office PowerPoint</Application>
  <PresentationFormat>Widescreen</PresentationFormat>
  <Paragraphs>1431</Paragraphs>
  <Slides>80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80</vt:i4>
      </vt:variant>
    </vt:vector>
  </HeadingPairs>
  <TitlesOfParts>
    <vt:vector size="85" baseType="lpstr">
      <vt:lpstr>Arial</vt:lpstr>
      <vt:lpstr>Calibri</vt:lpstr>
      <vt:lpstr>Calibri Light</vt:lpstr>
      <vt:lpstr>Courier New</vt:lpstr>
      <vt:lpstr>Office Theme</vt:lpstr>
      <vt:lpstr>SQL Introductie</vt:lpstr>
      <vt:lpstr>Leerdoelen</vt:lpstr>
      <vt:lpstr>Agenda</vt:lpstr>
      <vt:lpstr>Structured Query Language</vt:lpstr>
      <vt:lpstr>Altijd een “tabel”</vt:lpstr>
      <vt:lpstr>Relationele database systemen</vt:lpstr>
      <vt:lpstr>Relaties tussen tabellen</vt:lpstr>
      <vt:lpstr>Alternatieven</vt:lpstr>
      <vt:lpstr>SQLite als eenvoudig RDBMS</vt:lpstr>
      <vt:lpstr>RDBMS via ODBC</vt:lpstr>
      <vt:lpstr>Basis syntax</vt:lpstr>
      <vt:lpstr>Kolommen selecteren</vt:lpstr>
      <vt:lpstr>Rijen selecteren</vt:lpstr>
      <vt:lpstr>Selecteren criteria</vt:lpstr>
      <vt:lpstr>Rijen sorteren</vt:lpstr>
      <vt:lpstr>Simpele berekeningen</vt:lpstr>
      <vt:lpstr>Samenvattende statistieken</vt:lpstr>
      <vt:lpstr>Datum en tijd</vt:lpstr>
      <vt:lpstr>Logische statements</vt:lpstr>
      <vt:lpstr>Subselect statements</vt:lpstr>
      <vt:lpstr>Subselect met WITH (CTE)</vt:lpstr>
      <vt:lpstr>Oefeningen 1</vt:lpstr>
      <vt:lpstr>Groeperen en aggregeren</vt:lpstr>
      <vt:lpstr>Groeperen en aggregeren</vt:lpstr>
      <vt:lpstr>Venster functies</vt:lpstr>
      <vt:lpstr>Venster functies</vt:lpstr>
      <vt:lpstr>Groepsgewijze vensters</vt:lpstr>
      <vt:lpstr>Grootte venster instellen</vt:lpstr>
      <vt:lpstr>Oefeningen 2</vt:lpstr>
      <vt:lpstr>Tabellen koppelen</vt:lpstr>
      <vt:lpstr>Meerdere tabellen koppelen</vt:lpstr>
      <vt:lpstr>Koppelingen in 4 smaken</vt:lpstr>
      <vt:lpstr>Syntax tabellen koppelen</vt:lpstr>
      <vt:lpstr>Syntax met alias</vt:lpstr>
      <vt:lpstr>Vragen koppelingen: Dubbele sleutels</vt:lpstr>
      <vt:lpstr>Vragen koppelingen: Dubbele sleutels</vt:lpstr>
      <vt:lpstr>Vragen koppelingen: 1 = 1</vt:lpstr>
      <vt:lpstr>Vragen koppelingen: 1 = 1</vt:lpstr>
      <vt:lpstr>UNION en UNION ALL</vt:lpstr>
      <vt:lpstr>Oefeningen 3</vt:lpstr>
      <vt:lpstr>Database opzet en normalisatie</vt:lpstr>
      <vt:lpstr>Relaties tussen tabellen</vt:lpstr>
      <vt:lpstr>Drie soorten relaties</vt:lpstr>
      <vt:lpstr>Veel op veel relaties</vt:lpstr>
      <vt:lpstr>Veel op veel relaties</vt:lpstr>
      <vt:lpstr>Normalisatie: 1ste vorm</vt:lpstr>
      <vt:lpstr>Normalisatie: 1ste vorm</vt:lpstr>
      <vt:lpstr>Normalisatie: 2de vorm</vt:lpstr>
      <vt:lpstr>Normalisatie: 2de vorm</vt:lpstr>
      <vt:lpstr>Normalisatie: 3de vorm</vt:lpstr>
      <vt:lpstr>Normalisatie: 3de vorm</vt:lpstr>
      <vt:lpstr>Normalisatie samenvatting</vt:lpstr>
      <vt:lpstr>Normalisatie overwegingen</vt:lpstr>
      <vt:lpstr>Entity Relationship Diagram</vt:lpstr>
      <vt:lpstr>Entity Relationship Diagram</vt:lpstr>
      <vt:lpstr>Oefeningen 4</vt:lpstr>
      <vt:lpstr>Oefeningen 4</vt:lpstr>
      <vt:lpstr>Rijen wijzigen</vt:lpstr>
      <vt:lpstr>Rijen toevoegen</vt:lpstr>
      <vt:lpstr>Rijen aanpassen</vt:lpstr>
      <vt:lpstr>Rijen verwijderen</vt:lpstr>
      <vt:lpstr>Tabellen wijzigen</vt:lpstr>
      <vt:lpstr>Tabellen aanmaken</vt:lpstr>
      <vt:lpstr>SQLite data types</vt:lpstr>
      <vt:lpstr>Beperkingen op kolommen</vt:lpstr>
      <vt:lpstr>Tabellen verwijderen</vt:lpstr>
      <vt:lpstr>Beperkingen op tabellen</vt:lpstr>
      <vt:lpstr>Primaire sleutel</vt:lpstr>
      <vt:lpstr>Verwijzende sleutel</vt:lpstr>
      <vt:lpstr>Wijzigingen automatisch doorvoeren (of niet)</vt:lpstr>
      <vt:lpstr>Oefeningen 5</vt:lpstr>
      <vt:lpstr>Oefeningen 5</vt:lpstr>
      <vt:lpstr>Indices en optimalisatie</vt:lpstr>
      <vt:lpstr>Indices voor meer snelheid</vt:lpstr>
      <vt:lpstr>Hoe werkt een index?</vt:lpstr>
      <vt:lpstr>Syntax index aanmaken</vt:lpstr>
      <vt:lpstr>Executieplan tonen</vt:lpstr>
      <vt:lpstr>Oefeningen 6</vt:lpstr>
      <vt:lpstr>Opdracht</vt:lpstr>
      <vt:lpstr>Opdracht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Introductie</dc:title>
  <dc:creator>Lukas Koning</dc:creator>
  <cp:lastModifiedBy>Lukas Koning</cp:lastModifiedBy>
  <cp:revision>459</cp:revision>
  <dcterms:created xsi:type="dcterms:W3CDTF">2020-09-06T09:43:21Z</dcterms:created>
  <dcterms:modified xsi:type="dcterms:W3CDTF">2022-10-26T11:23:57Z</dcterms:modified>
</cp:coreProperties>
</file>