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49" r:id="rId2"/>
    <p:sldId id="271" r:id="rId3"/>
    <p:sldId id="333" r:id="rId4"/>
    <p:sldId id="324" r:id="rId5"/>
    <p:sldId id="352" r:id="rId6"/>
    <p:sldId id="337" r:id="rId7"/>
    <p:sldId id="351" r:id="rId8"/>
    <p:sldId id="353" r:id="rId9"/>
    <p:sldId id="335" r:id="rId10"/>
    <p:sldId id="341" r:id="rId11"/>
    <p:sldId id="336" r:id="rId12"/>
    <p:sldId id="354" r:id="rId13"/>
    <p:sldId id="355" r:id="rId14"/>
    <p:sldId id="399" r:id="rId15"/>
    <p:sldId id="356" r:id="rId16"/>
    <p:sldId id="344" r:id="rId17"/>
    <p:sldId id="345" r:id="rId18"/>
    <p:sldId id="358" r:id="rId19"/>
    <p:sldId id="357" r:id="rId20"/>
    <p:sldId id="359" r:id="rId21"/>
    <p:sldId id="360" r:id="rId22"/>
    <p:sldId id="361" r:id="rId23"/>
    <p:sldId id="362" r:id="rId24"/>
    <p:sldId id="364" r:id="rId25"/>
    <p:sldId id="365" r:id="rId26"/>
    <p:sldId id="347" r:id="rId27"/>
    <p:sldId id="400" r:id="rId28"/>
    <p:sldId id="328" r:id="rId29"/>
    <p:sldId id="366" r:id="rId30"/>
    <p:sldId id="367" r:id="rId31"/>
    <p:sldId id="329" r:id="rId32"/>
    <p:sldId id="368" r:id="rId33"/>
    <p:sldId id="363" r:id="rId34"/>
    <p:sldId id="369" r:id="rId35"/>
    <p:sldId id="348" r:id="rId36"/>
    <p:sldId id="325" r:id="rId37"/>
    <p:sldId id="331" r:id="rId38"/>
    <p:sldId id="378" r:id="rId39"/>
    <p:sldId id="332" r:id="rId40"/>
    <p:sldId id="381" r:id="rId41"/>
    <p:sldId id="380" r:id="rId42"/>
    <p:sldId id="370" r:id="rId43"/>
    <p:sldId id="382" r:id="rId44"/>
    <p:sldId id="383" r:id="rId45"/>
    <p:sldId id="386" r:id="rId46"/>
    <p:sldId id="387" r:id="rId47"/>
    <p:sldId id="384" r:id="rId48"/>
    <p:sldId id="388" r:id="rId49"/>
    <p:sldId id="371" r:id="rId50"/>
    <p:sldId id="372" r:id="rId51"/>
    <p:sldId id="374" r:id="rId52"/>
    <p:sldId id="375" r:id="rId53"/>
    <p:sldId id="376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46" r:id="rId65"/>
    <p:sldId id="258" r:id="rId66"/>
    <p:sldId id="259" r:id="rId6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533" autoAdjust="0"/>
  </p:normalViewPr>
  <p:slideViewPr>
    <p:cSldViewPr snapToGrid="0">
      <p:cViewPr varScale="1">
        <p:scale>
          <a:sx n="112" d="100"/>
          <a:sy n="112" d="100"/>
        </p:scale>
        <p:origin x="8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BAE75-55A4-4394-9868-AE29E61D43AE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CAD8-DC29-44DA-AA6C-03A5A9FE52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7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Noot: Prijs is een "</a:t>
            </a:r>
            <a:r>
              <a:rPr lang="nl-NL" dirty="0" err="1"/>
              <a:t>slowly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dimension</a:t>
            </a:r>
            <a:r>
              <a:rPr lang="nl-NL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CAD8-DC29-44DA-AA6C-03A5A9FE520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26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homework</a:t>
            </a:r>
            <a:r>
              <a:rPr lang="nl-NL" dirty="0"/>
              <a:t>/</a:t>
            </a:r>
            <a:r>
              <a:rPr lang="nl-NL" dirty="0" err="1"/>
              <a:t>hierarchy.sql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CAD8-DC29-44DA-AA6C-03A5A9FE5209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58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CAD8-DC29-44DA-AA6C-03A5A9FE5209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13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D9A9-96E2-4B62-AF4E-D21EDAA2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8ABC-94C7-4217-BB3D-48896575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E5B2-02C7-4E86-8174-D0BC6D20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505F-CCD1-46F8-BF5E-4DBBA39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4B0C-C91C-4E26-8C6D-F21A9BE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0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E9F-ED3A-4676-9DA5-C066343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E590-2C8A-4068-8960-EA9E2BF6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E384-EA9A-4485-B6BF-DED8EA4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6B5B-7625-4E8C-81A5-F7262582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5592-D2A0-471C-88FA-7603EAA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98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DA3BB-4F45-4380-9189-719E5A731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E0F4-7AD0-467A-9F6A-115AE42C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C7EB-3CE1-4AB9-B550-ABE3BDB8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FBC-F03D-4DBE-881C-81F70400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CFF1-18A3-4E4F-8AF6-04B75F1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55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E61-5B5E-4C60-8FFC-F45EC7A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51C5-71E1-4D57-A73A-F8222CBD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C9B4-053C-44D5-A76D-C10B569F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1811-23FC-4003-BEF8-D354C44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1C11-243E-49F2-9964-BE7FD67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53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1B3-F510-408E-B5A9-86545FD6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A8F8-81D4-4689-8EDF-3EF6D79F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69FD-BF61-458D-84CD-14473A1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48A1-DAED-4952-9457-41EE573C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528D-CF72-47BE-8BEC-F818072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131-1FDB-48B7-A5C8-8AFE35A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C5A3-A76A-416E-AB1B-AEDFFB02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B26EC-0513-4A48-B599-77E2DBB8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C52D-F741-49C8-854E-1E80E105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033C-B30B-4A92-8D9D-26DAA07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7ED7-3F9F-41BC-9555-911F7AAB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91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1AFF-1ACB-48B2-A466-091299ED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0DBD-D35E-460C-889E-E17BE1CC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0DAB-7000-4702-8B81-12727341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38A00-0DE2-4A9E-A882-C9FDAB2F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445F-FAEA-46DD-ACC3-7F107FC62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636C-287C-4274-87E0-4FD505CE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ECB55-7927-4149-BA89-06310126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EBD68-1ADE-4E4D-BC2C-28D341A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0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D67-451F-4365-8C61-F021ADE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A8693-C1ED-43D3-9F2B-7B72A42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54526-DFCB-415E-9F3F-9A5A720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E0CB-BF44-4FDB-840C-D0AAE9BB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845E-8BFF-4819-84BE-B08816EA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AF44-C40F-4539-AAD0-A0547A5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6919-09B5-488B-AC53-CB4F0C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90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E99-AAAC-40D9-9D33-788EE6C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DB9D-1ABD-4F2B-9BAB-2513C90B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1335-5533-4809-B615-3695CCE6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0136-DFB9-4C43-B765-ECBF14A7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1421-1282-4D37-A5B5-219705CF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01D7-300F-4C9D-89A5-B40DE44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83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5944-8349-479A-AA79-07CC5A85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B6C7-7E6A-4EA0-A4CF-10A62B129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4431-9BB1-4601-A3D3-0838AE77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119A-33CF-41CA-A3BD-B5A5FE33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1910-065E-4CF2-8333-054C2540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E30F-C12B-4357-A357-5BE165B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4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C2EC4-DC2B-42D6-BFC6-5C3ABE77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2226-4FEA-43F5-ABD8-1DE78AF7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DF22-6CEC-4B88-A002-6823D67E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9272-0111-4310-A9F0-C1CA0D6AA5E5}" type="datetimeFigureOut">
              <a:rPr lang="en-NL" smtClean="0"/>
              <a:t>06/02/2025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0F09-57CA-4039-A9D3-79C8F569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B711-1B30-4B10-9D22-C04220AA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70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Kenmerken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21923"/>
              </p:ext>
            </p:extLst>
          </p:nvPr>
        </p:nvGraphicFramePr>
        <p:xfrm>
          <a:off x="838200" y="2316480"/>
          <a:ext cx="4409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4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604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20125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38186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Witbrood (half)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5960534" y="1949713"/>
            <a:ext cx="5325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Producten hebben veel unieke kenmerken...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Groot aantal kolommen, veel ontbrekende waardes…</a:t>
            </a:r>
          </a:p>
        </p:txBody>
      </p:sp>
    </p:spTree>
    <p:extLst>
      <p:ext uri="{BB962C8B-B14F-4D97-AF65-F5344CB8AC3E}">
        <p14:creationId xmlns:p14="http://schemas.microsoft.com/office/powerpoint/2010/main" val="48935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Kenmerken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Producten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DA19259-FE08-05F2-9024-51D4186A8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35318"/>
              </p:ext>
            </p:extLst>
          </p:nvPr>
        </p:nvGraphicFramePr>
        <p:xfrm>
          <a:off x="838200" y="4360333"/>
          <a:ext cx="44111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812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311797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2103524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Kenmerk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Waarde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Calorieën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560 kcal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Melkeiwit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47233D-022F-C419-2A30-26021B9DF157}"/>
              </a:ext>
            </a:extLst>
          </p:cNvPr>
          <p:cNvSpPr txBox="1"/>
          <p:nvPr/>
        </p:nvSpPr>
        <p:spPr>
          <a:xfrm>
            <a:off x="5960534" y="1949713"/>
            <a:ext cx="5325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Producten hebben (veel) verschillende kenmerken...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Groot aantal kolommen, veel ontbrekende waardes…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Alternatief: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Gedeelde kenmerken in een basis tabel.</a:t>
            </a:r>
          </a:p>
          <a:p>
            <a:pPr marL="285750" indent="-285750">
              <a:buFontTx/>
              <a:buChar char="-"/>
            </a:pPr>
            <a:r>
              <a:rPr lang="nl-NL" dirty="0"/>
              <a:t>Unieke kenmerken in een aparte tabel.</a:t>
            </a:r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Format: product + kenmerk + waarde</a:t>
            </a:r>
            <a:r>
              <a:rPr lang="nl-NL" dirty="0"/>
              <a:t>.</a:t>
            </a:r>
            <a:endParaRPr lang="nl-NL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569C8-F9A7-501B-EA14-29EEDD351B3E}"/>
              </a:ext>
            </a:extLst>
          </p:cNvPr>
          <p:cNvSpPr txBox="1"/>
          <p:nvPr/>
        </p:nvSpPr>
        <p:spPr>
          <a:xfrm>
            <a:off x="838199" y="3991001"/>
            <a:ext cx="19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ProductKenmerken</a:t>
            </a:r>
            <a:endParaRPr lang="nl-NL" noProof="0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2524BFFA-F893-A1FA-3965-8CAED848B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3926"/>
              </p:ext>
            </p:extLst>
          </p:nvPr>
        </p:nvGraphicFramePr>
        <p:xfrm>
          <a:off x="838200" y="2316480"/>
          <a:ext cx="4409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4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604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20125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38186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Witbrood (half)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0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031D9-105A-61BE-D71F-8EF8EFB07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ACD75C2-C481-A30D-851C-1D9D12B9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 kenmerken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EED2DB-8126-87B6-F834-ECCBBCC4D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9" y="1875228"/>
            <a:ext cx="1040982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9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C345D-C597-7903-55EA-10E5A9546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2C9D7E5D-4FFF-F9BA-3A40-6917B2E1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 categorieën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F58DB-AE04-F089-B8FA-822DDC458D21}"/>
              </a:ext>
            </a:extLst>
          </p:cNvPr>
          <p:cNvSpPr txBox="1"/>
          <p:nvPr/>
        </p:nvSpPr>
        <p:spPr>
          <a:xfrm>
            <a:off x="838200" y="1947148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Categorie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95ADA-9674-119C-9990-04784C831A29}"/>
              </a:ext>
            </a:extLst>
          </p:cNvPr>
          <p:cNvSpPr txBox="1"/>
          <p:nvPr/>
        </p:nvSpPr>
        <p:spPr>
          <a:xfrm>
            <a:off x="5960534" y="1949713"/>
            <a:ext cx="5325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Hoe ga je om met hiërarchische product categorieën?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Hiërarchie heeft maximale diepte, veel herhaling...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58F2C9A-31B0-2A96-1E76-FDB6669B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17905"/>
              </p:ext>
            </p:extLst>
          </p:nvPr>
        </p:nvGraphicFramePr>
        <p:xfrm>
          <a:off x="838200" y="2316480"/>
          <a:ext cx="44093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007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126635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15323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1186209">
                  <a:extLst>
                    <a:ext uri="{9D8B030D-6E8A-4147-A177-3AD203B41FA5}">
                      <a16:colId xmlns:a16="http://schemas.microsoft.com/office/drawing/2014/main" val="4067910513"/>
                    </a:ext>
                  </a:extLst>
                </a:gridCol>
                <a:gridCol w="267276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CatId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77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5DBE1-F9B5-2AC2-53C5-BFC81A99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C52ADC4-621A-16E6-105C-5D1CCCB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 categorieën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16B7D-0CF5-996B-8E47-572ACFB758E4}"/>
              </a:ext>
            </a:extLst>
          </p:cNvPr>
          <p:cNvSpPr txBox="1"/>
          <p:nvPr/>
        </p:nvSpPr>
        <p:spPr>
          <a:xfrm>
            <a:off x="838200" y="1947148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Categorie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3FBE8-8DA1-C5D9-8D88-2EA454351CFD}"/>
              </a:ext>
            </a:extLst>
          </p:cNvPr>
          <p:cNvSpPr txBox="1"/>
          <p:nvPr/>
        </p:nvSpPr>
        <p:spPr>
          <a:xfrm>
            <a:off x="5960534" y="1949713"/>
            <a:ext cx="5325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Hoe ga je om met hiërarchische product categorieën?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Hiërarchie heeft maximale diepte, veel herhaling...</a:t>
            </a:r>
          </a:p>
          <a:p>
            <a:endParaRPr lang="nl-NL" noProof="0" dirty="0"/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Alternatief: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Tabel met categorieën op aparte regels.</a:t>
            </a:r>
          </a:p>
          <a:p>
            <a:pPr marL="285750" indent="-285750">
              <a:buFontTx/>
              <a:buChar char="-"/>
            </a:pPr>
            <a:r>
              <a:rPr lang="nl-NL" dirty="0"/>
              <a:t>Verwijzing naar bovenliggende categorie.</a:t>
            </a:r>
            <a:endParaRPr lang="nl-NL" noProof="0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25441B9-5C72-678E-FEC8-F15C2608A88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16480"/>
          <a:ext cx="44093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007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126635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15323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1186209">
                  <a:extLst>
                    <a:ext uri="{9D8B030D-6E8A-4147-A177-3AD203B41FA5}">
                      <a16:colId xmlns:a16="http://schemas.microsoft.com/office/drawing/2014/main" val="4067910513"/>
                    </a:ext>
                  </a:extLst>
                </a:gridCol>
                <a:gridCol w="267276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CatId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CE7631A-7E65-B56E-0F80-F882B8A480D8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4420801"/>
          <a:ext cx="440936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80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1733263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167844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CategorieId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ValtOnderId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234522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167844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472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FB4500-45D8-91A5-D95B-89F865C7804F}"/>
              </a:ext>
            </a:extLst>
          </p:cNvPr>
          <p:cNvSpPr txBox="1"/>
          <p:nvPr/>
        </p:nvSpPr>
        <p:spPr>
          <a:xfrm>
            <a:off x="838199" y="4051469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Categorie</a:t>
            </a:r>
          </a:p>
        </p:txBody>
      </p:sp>
    </p:spTree>
    <p:extLst>
      <p:ext uri="{BB962C8B-B14F-4D97-AF65-F5344CB8AC3E}">
        <p14:creationId xmlns:p14="http://schemas.microsoft.com/office/powerpoint/2010/main" val="107304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DA7D3-5B38-03F2-6BB3-49B926C2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BC4430A-2E29-4BB7-5004-561BB397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Volledige database</a:t>
            </a:r>
          </a:p>
        </p:txBody>
      </p:sp>
      <p:pic>
        <p:nvPicPr>
          <p:cNvPr id="3" name="Picture 2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0C2129EE-157B-FF41-AB15-EEC36453F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09" y="1690688"/>
            <a:ext cx="913138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in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0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3A0EF-5264-AB9F-3534-5F257956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noProof="0" dirty="0" err="1"/>
              <a:t>PyODBC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SQLite</a:t>
            </a:r>
            <a:endParaRPr lang="nl-NL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82164A-2B95-3BD4-917D-394120C880F2}"/>
              </a:ext>
            </a:extLst>
          </p:cNvPr>
          <p:cNvSpPr/>
          <p:nvPr/>
        </p:nvSpPr>
        <p:spPr>
          <a:xfrm>
            <a:off x="1023582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A6CC0C-4FB6-1B94-E664-AC7245EBE2AC}"/>
              </a:ext>
            </a:extLst>
          </p:cNvPr>
          <p:cNvSpPr/>
          <p:nvPr/>
        </p:nvSpPr>
        <p:spPr>
          <a:xfrm>
            <a:off x="1252182" y="2243423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 err="1"/>
              <a:t>pyodbc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88906-E2F0-5C90-F8EC-7179DFC097BF}"/>
              </a:ext>
            </a:extLst>
          </p:cNvPr>
          <p:cNvSpPr/>
          <p:nvPr/>
        </p:nvSpPr>
        <p:spPr>
          <a:xfrm>
            <a:off x="3113395" y="2243423"/>
            <a:ext cx="1658203" cy="9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Windows</a:t>
            </a:r>
          </a:p>
          <a:p>
            <a:pPr algn="ctr"/>
            <a:r>
              <a:rPr lang="nl-NL" dirty="0"/>
              <a:t>ODBC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2F702-8179-48AE-B3BC-0B71641F9401}"/>
              </a:ext>
            </a:extLst>
          </p:cNvPr>
          <p:cNvSpPr/>
          <p:nvPr/>
        </p:nvSpPr>
        <p:spPr>
          <a:xfrm>
            <a:off x="6988791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RDBMS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E3CC9-E8AE-816E-60AF-52C23FC3D492}"/>
              </a:ext>
            </a:extLst>
          </p:cNvPr>
          <p:cNvSpPr/>
          <p:nvPr/>
        </p:nvSpPr>
        <p:spPr>
          <a:xfrm>
            <a:off x="7216822" y="2243423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DD9BD0-5A67-C960-2C3C-CCEDD4FC591C}"/>
              </a:ext>
            </a:extLst>
          </p:cNvPr>
          <p:cNvSpPr/>
          <p:nvPr/>
        </p:nvSpPr>
        <p:spPr>
          <a:xfrm>
            <a:off x="9078320" y="2269012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E5B038-B5CA-4C42-236E-82330119B97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910385" y="2741566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A6DDD3-A2BE-6930-8BA1-AB0223118FF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771598" y="2741566"/>
            <a:ext cx="244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FCC5AC-C82F-9FE4-34AA-0C313A62D971}"/>
              </a:ext>
            </a:extLst>
          </p:cNvPr>
          <p:cNvSpPr txBox="1"/>
          <p:nvPr/>
        </p:nvSpPr>
        <p:spPr>
          <a:xfrm>
            <a:off x="2748962" y="4201876"/>
            <a:ext cx="6490495" cy="17851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RDBMS is (vaak) een externe server.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PC verbind met RDBMS via Open Database Connectivity (ODBC).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ODBC verzorgt transport van data, authenticatie, et cetera.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ODBC driver wordt geïnstalleerd met Microsoft Windows.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Python gebruikt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pyodbc</a:t>
            </a:r>
            <a:r>
              <a:rPr lang="nl-NL" dirty="0"/>
              <a:t> om ODBC driver aan te sturen.</a:t>
            </a:r>
          </a:p>
        </p:txBody>
      </p:sp>
    </p:spTree>
    <p:extLst>
      <p:ext uri="{BB962C8B-B14F-4D97-AF65-F5344CB8AC3E}">
        <p14:creationId xmlns:p14="http://schemas.microsoft.com/office/powerpoint/2010/main" val="73905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22CA4-132E-3BB9-4750-04AA1759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980E33-A7A5-FC6E-D81D-A2C4B576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PyODBC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SQLite</a:t>
            </a:r>
            <a:endParaRPr lang="nl-NL" sz="3600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38BE9C-3B77-9D61-6CB5-771A9F13B9D9}"/>
              </a:ext>
            </a:extLst>
          </p:cNvPr>
          <p:cNvSpPr/>
          <p:nvPr/>
        </p:nvSpPr>
        <p:spPr>
          <a:xfrm>
            <a:off x="1023582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EDB00-8FC8-DADA-BA3A-F809ECE24AB5}"/>
              </a:ext>
            </a:extLst>
          </p:cNvPr>
          <p:cNvSpPr/>
          <p:nvPr/>
        </p:nvSpPr>
        <p:spPr>
          <a:xfrm>
            <a:off x="1252182" y="2243423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 err="1"/>
              <a:t>pyodbc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B47F3-34A1-1086-FAD6-14BDB3FAB846}"/>
              </a:ext>
            </a:extLst>
          </p:cNvPr>
          <p:cNvSpPr/>
          <p:nvPr/>
        </p:nvSpPr>
        <p:spPr>
          <a:xfrm>
            <a:off x="3113395" y="2243423"/>
            <a:ext cx="1658203" cy="9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Windows</a:t>
            </a:r>
          </a:p>
          <a:p>
            <a:pPr algn="ctr"/>
            <a:r>
              <a:rPr lang="nl-NL" dirty="0"/>
              <a:t>ODBC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FFD2E-74C3-D706-C5BB-9BD67DD9CB56}"/>
              </a:ext>
            </a:extLst>
          </p:cNvPr>
          <p:cNvSpPr/>
          <p:nvPr/>
        </p:nvSpPr>
        <p:spPr>
          <a:xfrm>
            <a:off x="6988791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RDBMS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669EF-4EEA-58BC-8758-9DCACED78421}"/>
              </a:ext>
            </a:extLst>
          </p:cNvPr>
          <p:cNvSpPr/>
          <p:nvPr/>
        </p:nvSpPr>
        <p:spPr>
          <a:xfrm>
            <a:off x="7216822" y="2243423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F664B-B716-C6E6-133F-0BE3F667E17A}"/>
              </a:ext>
            </a:extLst>
          </p:cNvPr>
          <p:cNvSpPr/>
          <p:nvPr/>
        </p:nvSpPr>
        <p:spPr>
          <a:xfrm>
            <a:off x="9078320" y="2269012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8FB3B5-951D-F0D6-9A73-75EDE59FA098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910385" y="2741566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A21C2C-E44A-8FED-0CE1-0F31F55D11B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771598" y="2741566"/>
            <a:ext cx="244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9D037-4242-523D-ADE9-85E48D072DD4}"/>
              </a:ext>
            </a:extLst>
          </p:cNvPr>
          <p:cNvSpPr/>
          <p:nvPr/>
        </p:nvSpPr>
        <p:spPr>
          <a:xfrm>
            <a:off x="1023582" y="4116434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52F058-30A1-D873-E9F5-FF76E817563C}"/>
              </a:ext>
            </a:extLst>
          </p:cNvPr>
          <p:cNvSpPr/>
          <p:nvPr/>
        </p:nvSpPr>
        <p:spPr>
          <a:xfrm>
            <a:off x="1252182" y="4606120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/>
              <a:t>sqlite3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6783F5-7D40-999C-6A12-8F1F1965B0DD}"/>
              </a:ext>
            </a:extLst>
          </p:cNvPr>
          <p:cNvSpPr/>
          <p:nvPr/>
        </p:nvSpPr>
        <p:spPr>
          <a:xfrm>
            <a:off x="3113395" y="4606120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SQlite</a:t>
            </a:r>
            <a:endParaRPr lang="nl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217A63-7A58-5A7B-3D1D-9052218E248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2910385" y="5104263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8103DE-F404-BD73-8672-40C634393F5E}"/>
              </a:ext>
            </a:extLst>
          </p:cNvPr>
          <p:cNvSpPr txBox="1"/>
          <p:nvPr/>
        </p:nvSpPr>
        <p:spPr>
          <a:xfrm>
            <a:off x="5514907" y="4668188"/>
            <a:ext cx="5164465" cy="7766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 err="1"/>
              <a:t>SQLite</a:t>
            </a:r>
            <a:r>
              <a:rPr lang="nl-NL" dirty="0"/>
              <a:t> draait lokaal; veel eenvoudigere opzet.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Het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dirty="0"/>
              <a:t> API lijkt sterk op dat van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pyodbc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48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8FB0D-880D-4C4C-09E7-D6054673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97080-7687-AD34-98A2-493D260F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SQLite3 concepten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555183-46B7-03BE-4213-BAE1D4D4D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23129"/>
              </p:ext>
            </p:extLst>
          </p:nvPr>
        </p:nvGraphicFramePr>
        <p:xfrm>
          <a:off x="838200" y="2057399"/>
          <a:ext cx="10515600" cy="37313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91352">
                  <a:extLst>
                    <a:ext uri="{9D8B030D-6E8A-4147-A177-3AD203B41FA5}">
                      <a16:colId xmlns:a16="http://schemas.microsoft.com/office/drawing/2014/main" val="1440048177"/>
                    </a:ext>
                  </a:extLst>
                </a:gridCol>
                <a:gridCol w="4435523">
                  <a:extLst>
                    <a:ext uri="{9D8B030D-6E8A-4147-A177-3AD203B41FA5}">
                      <a16:colId xmlns:a16="http://schemas.microsoft.com/office/drawing/2014/main" val="703593731"/>
                    </a:ext>
                  </a:extLst>
                </a:gridCol>
                <a:gridCol w="4188725">
                  <a:extLst>
                    <a:ext uri="{9D8B030D-6E8A-4147-A177-3AD203B41FA5}">
                      <a16:colId xmlns:a16="http://schemas.microsoft.com/office/drawing/2014/main" val="3848120088"/>
                    </a:ext>
                  </a:extLst>
                </a:gridCol>
              </a:tblGrid>
              <a:tr h="426648">
                <a:tc>
                  <a:txBody>
                    <a:bodyPr/>
                    <a:lstStyle/>
                    <a:p>
                      <a:r>
                        <a:rPr lang="nl-NL" noProof="0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Attributen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23485"/>
                  </a:ext>
                </a:extLst>
              </a:tr>
              <a:tr h="1071195"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Verbinding naar de </a:t>
                      </a:r>
                      <a:r>
                        <a:rPr lang="nl-NL" noProof="0" dirty="0" err="1"/>
                        <a:t>SQLite</a:t>
                      </a:r>
                      <a:r>
                        <a:rPr lang="nl-NL" noProof="0" dirty="0"/>
                        <a:t> Database.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rollback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>
                          <a:latin typeface="+mn-lt"/>
                          <a:cs typeface="Courier New" panose="02070309020205020404" pitchFamily="49" charset="0"/>
                        </a:rPr>
                        <a:t>Foutmeldingen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488"/>
                  </a:ext>
                </a:extLst>
              </a:tr>
              <a:tr h="1023582"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Voert query uit en houdt resultaten bij.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executemany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fetchone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fetchall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rowcount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lastrowid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15103"/>
                  </a:ext>
                </a:extLst>
              </a:tr>
              <a:tr h="1209962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Rij in het resultaat van een SQL query.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Records als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nl-NL" noProof="0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Attributen via hun naam.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Keys methode.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0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53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noProof="0" dirty="0"/>
              <a:t>Agenda</a:t>
            </a:r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3334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Huiswerk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SQL in Python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SQL en </a:t>
            </a:r>
            <a:r>
              <a:rPr lang="nl-NL" sz="2000" noProof="0" dirty="0" err="1"/>
              <a:t>Pandas</a:t>
            </a: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Object </a:t>
            </a:r>
            <a:r>
              <a:rPr lang="nl-NL" sz="2000" noProof="0" dirty="0" err="1"/>
              <a:t>Relational</a:t>
            </a:r>
            <a:r>
              <a:rPr lang="nl-NL" sz="2000" noProof="0" dirty="0"/>
              <a:t> Model (ORM)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Wanneer Python of SQL?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34871-A025-6FF4-F699-02E48642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C0E1F-454C-E5A1-0795-42D9CFDD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654B-60E3-F93C-CF32-81F67129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Query uitvoeren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080C-2CE0-78AF-B804-B2C249E6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Query uitvoeren met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noProof="0" dirty="0"/>
              <a:t>Zet de verbinding</a:t>
            </a:r>
            <a:r>
              <a:rPr lang="nl-NL" sz="1800" dirty="0"/>
              <a:t> op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nl-NL" sz="1800" dirty="0"/>
              <a:t>.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Maak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nl-NL" sz="1800" dirty="0"/>
              <a:t> aan.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Voer de query uit.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Nog beter: 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800" dirty="0"/>
              <a:t> bij stap 3 om fouten af te vangen.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FC8938-C8E6-DCF6-2DE7-F4A0BBFE9D84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Verbind met database in het geheugen.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":memory:"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Maak Cursor om queries te monitoren.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Voer een query uit.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1F6AB4-7643-0337-2975-1A272D393E6F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1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69A69-CAA4-5F6F-7B82-EFB493AD9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DA49-65E7-04B8-3A09-A9B054B3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5448-E4FC-C61E-E563-C0E77268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Queries die rijen wijzigen zijn: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nl-NL" sz="1800" dirty="0"/>
              <a:t> kun je controleren hoeveel rijen gewijzigd zijn.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Bij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dirty="0"/>
              <a:t> kun je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lastrowid</a:t>
            </a:r>
            <a:r>
              <a:rPr lang="nl-NL" sz="1800" dirty="0"/>
              <a:t> achterhalen welk ID aangemaakt is.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B60A16-5E17-D739-04DD-97372D64FF0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 query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(Naam, </a:t>
            </a:r>
            <a:r>
              <a:rPr lang="en-US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('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'Vos');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number of rows inserted.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inserted =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cursor.rowcount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last generated ID.</a:t>
            </a:r>
            <a:endParaRPr lang="en-US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last_id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cursor.lastrowid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C18889-E5A2-1079-5FE0-587E54CD961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73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0F6B2-08A9-811F-E7E3-FDAFC2403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F28F-DA5E-1F6B-71A1-F0C4679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C6C6-6883-389C-A397-6A7E159A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Om rijen op te halen: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Voer 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/>
              <a:t> query uit,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Haal de resultaten op met:</a:t>
            </a: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fetchmany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Verwerk de data in Python.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2FC1BD-43FD-44EF-EFE4-0491C5399A4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Voer een SELECT query uit.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Klanten"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Haal de resultaten naar Python.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cursor.fetchall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Verwerk de resultaten in Python.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28AD03-1903-F317-B7FA-C774B135C069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68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9F4F8-C25C-F320-343D-6FF0828E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4F5-F087-A9F5-CBDD-97894D8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Structuur van de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F754-0792-B824-B2BA-8AEC608D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nl-NL" sz="1800" dirty="0"/>
              <a:t> methode geeft een lijst van </a:t>
            </a:r>
            <a:r>
              <a:rPr lang="nl-NL" sz="1800" dirty="0" err="1"/>
              <a:t>tuples</a:t>
            </a:r>
            <a:r>
              <a:rPr lang="nl-NL" sz="1800" dirty="0"/>
              <a:t> terug: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Elke </a:t>
            </a:r>
            <a:r>
              <a:rPr lang="nl-NL" sz="1800" dirty="0" err="1"/>
              <a:t>tuple</a:t>
            </a:r>
            <a:r>
              <a:rPr lang="nl-NL" sz="1800" dirty="0"/>
              <a:t> is een rij uit de resultaten.</a:t>
            </a:r>
          </a:p>
          <a:p>
            <a:pPr>
              <a:buFontTx/>
              <a:buChar char="-"/>
            </a:pPr>
            <a:r>
              <a:rPr lang="nl-NL" sz="1800" dirty="0"/>
              <a:t>De waardes zijn de attributen.</a:t>
            </a:r>
          </a:p>
          <a:p>
            <a:pPr>
              <a:buFontTx/>
              <a:buChar char="-"/>
            </a:pPr>
            <a:r>
              <a:rPr lang="nl-NL" sz="1800" dirty="0"/>
              <a:t>SELECT bepaalt volgorde attributen.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cursor.description</a:t>
            </a:r>
            <a:r>
              <a:rPr lang="nl-NL" sz="1800" dirty="0"/>
              <a:t> kun je de namen van attributen achterhalen.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8D6A53-A375-CE4B-4BFD-3D99167227A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cursor.fetchall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Resultaat is lijst van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[(1, 'John', ' Doe')]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Beschrijving via Cursor object.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cursor.decription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[('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..., None),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('Name'      , ..., None),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('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 , ..., None)]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C6580-B22F-631D-C6E0-D788B7EB70D1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7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F3873-96AD-0814-6392-D12120EC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73FD-0308-DF4F-A43F-345F7546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Row</a:t>
            </a:r>
            <a:r>
              <a:rPr lang="nl-NL" sz="3600" noProof="0" dirty="0"/>
              <a:t> </a:t>
            </a:r>
            <a:r>
              <a:rPr lang="nl-NL" sz="3600" noProof="0" dirty="0" err="1"/>
              <a:t>factory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BD5E-C4E2-C3AE-CCA2-30073ED8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row_factory</a:t>
            </a:r>
            <a:r>
              <a:rPr lang="nl-NL" sz="1800" dirty="0"/>
              <a:t> verwerkt de resultaten nadat deze opgehaald zijn.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sqlite3.Row</a:t>
            </a:r>
            <a:r>
              <a:rPr lang="nl-NL" sz="1800" dirty="0"/>
              <a:t> class is een goede standaard.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deze class worden resultaten als 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800" dirty="0"/>
              <a:t> toegankelijk.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kunt attributen op zowel naam als index opvragen.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BB6EBD-67B3-B39D-D1B4-BA1D1A11C5AC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Stel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row_factory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op verbinding.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connection.row_factory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Haal een rij op.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cursor.fetchone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Benader attributen via hun naam.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Of via hun index.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7FEEF1-5FF3-9D66-EC02-D33514884CBE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93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9C09-FC02-5228-6A61-AFC785A2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310-9DC0-6AAC-493A-CC8D7272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F3DE-DA11-A7C8-8682-8F636AA6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/1_basic.ipynb</a:t>
            </a:r>
            <a:r>
              <a:rPr lang="nl-NL" sz="1800" noProof="0" dirty="0"/>
              <a:t> en:</a:t>
            </a:r>
          </a:p>
          <a:p>
            <a:pPr marL="0" indent="0">
              <a:buNone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Zet een verbinding op naar een </a:t>
            </a:r>
            <a:r>
              <a:rPr lang="nl-NL" sz="1800" noProof="0" dirty="0" err="1"/>
              <a:t>SQLite</a:t>
            </a:r>
            <a:r>
              <a:rPr lang="nl-NL" sz="1800" noProof="0" dirty="0"/>
              <a:t> database in het geheugen.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dirty="0"/>
              <a:t> tabel aan met kolommen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1800" dirty="0"/>
              <a:t>,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nl-NL" sz="1800" dirty="0"/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1800" dirty="0"/>
              <a:t>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dirty="0"/>
              <a:t>Voeg een aantal klanten toe met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dirty="0"/>
              <a:t> query (zet waardes in de query).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dirty="0"/>
              <a:t>Stel de verbinding in zodat resultaten worden teruggegeven als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sqlite3.Row</a:t>
            </a:r>
            <a:r>
              <a:rPr lang="nl-NL" sz="1800" dirty="0"/>
              <a:t>.</a:t>
            </a:r>
            <a:endParaRPr lang="nl-NL" sz="1800" noProof="0" dirty="0"/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Haal de klanten weer op met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/>
              <a:t> query.</a:t>
            </a:r>
          </a:p>
        </p:txBody>
      </p:sp>
    </p:spTree>
    <p:extLst>
      <p:ext uri="{BB962C8B-B14F-4D97-AF65-F5344CB8AC3E}">
        <p14:creationId xmlns:p14="http://schemas.microsoft.com/office/powerpoint/2010/main" val="145400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in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63081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1C68C-B38E-A31B-1377-6E7BE6AB0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87B4-9D8D-A951-4DCE-493D6684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3363-4206-C4BD-1CC8-538071A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laat mensen hun naam opgeven: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En daarmee wil je gaan zoeken met de volgende query:</a:t>
            </a: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Is dat een goede aanpak?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2113619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laat mensen hun naam opgeven: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En daarmee wil je gaan zoeken met de volgende query:</a:t>
            </a: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800" dirty="0"/>
              <a:t>?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81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28513-D8DF-A2A0-3817-CEE9D9ADB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01F8-6BC1-019B-A420-89DB3500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EE38-6F81-F161-21CE-5D1A8B88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laat mensen hun naam opgeven: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En daarmee wil je gaan zoeken met de volgende query:</a:t>
            </a: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800" dirty="0"/>
              <a:t>	=&gt;	Retourneert alle klanten!</a:t>
            </a:r>
          </a:p>
          <a:p>
            <a:pPr>
              <a:buFontTx/>
              <a:buChar char="-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1800" dirty="0"/>
              <a:t>?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247132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Huiswerk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De sales database was niet erg goed gemodelleerd....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Kun jij de opzet van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nl-NL" sz="2000" noProof="0" dirty="0"/>
              <a:t> verbeteren?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ERD waarin je de entiteiten en hun relaties weergeeft.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SQL script om de tabellen aan te maken.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noProof="0" dirty="0"/>
              <a:t>Hoe zou je de transacties netjes genormaliseerd opslaan (3NF)?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ga je om met prijswijzigingen of tijdelijke kortingsacties?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Wat doe je als producten heel veel verschillende eigenschappen hebben?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ga je om met hiërarchische product categorieën (levensmiddelen &gt; vers &gt; fruit)?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646B6-F452-FA23-6905-E72ECD328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1767-13DE-8CE9-D318-7C29058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D7E5-1FAB-64E0-418D-D7F0E391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laat mensen hun naam opgeven: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En daarmee wil je gaan zoeken met de volgende query:</a:t>
            </a: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800" dirty="0"/>
              <a:t>	=&gt;	Retourneert alle klanten!</a:t>
            </a:r>
          </a:p>
          <a:p>
            <a:pPr>
              <a:buFontTx/>
              <a:buChar char="-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1800" dirty="0"/>
              <a:t>?			=&gt;	Zoekt op </a:t>
            </a:r>
            <a:r>
              <a:rPr lang="nl-NL" sz="1800" dirty="0">
                <a:solidFill>
                  <a:srgbClr val="C00000"/>
                </a:solidFill>
              </a:rPr>
              <a:t>'None'</a:t>
            </a:r>
            <a:r>
              <a:rPr lang="nl-NL" sz="1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32118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met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Gebruik parameters voor het opnemen van data in queries: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Naam = ?</a:t>
            </a:r>
          </a:p>
          <a:p>
            <a:pPr marL="0" indent="0">
              <a:buNone/>
            </a:pP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Naam = :name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Vul de parameters met waardes via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Jane"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Klanten WHERE Naam = ?"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(query, [name])</a:t>
            </a:r>
          </a:p>
        </p:txBody>
      </p:sp>
    </p:spTree>
    <p:extLst>
      <p:ext uri="{BB962C8B-B14F-4D97-AF65-F5344CB8AC3E}">
        <p14:creationId xmlns:p14="http://schemas.microsoft.com/office/powerpoint/2010/main" val="2111219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81EE3-AA89-61BE-2636-F0DE44BF3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AAC5-4081-893C-CEDE-0ABC563A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met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CC8C-49BF-B8B2-79F9-8EA3B88C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Betere variant om data in te voeren: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"Vos"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"Ingrid"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"Jansen"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cursor.executemany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nl-NL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"INSERT INTO Klanten (Naam, Achternaam) VALUES (:naam, :achternaam);"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626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FE07-AE58-18D9-07E8-AD066CC3C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1674-5646-0529-BB51-E8EF95EC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29172-A27B-85E6-8334-C6E634A012CD}"/>
              </a:ext>
            </a:extLst>
          </p:cNvPr>
          <p:cNvSpPr txBox="1"/>
          <p:nvPr/>
        </p:nvSpPr>
        <p:spPr>
          <a:xfrm>
            <a:off x="838200" y="2715903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INTEGER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F86C4-E1FE-52CF-5453-218D24BFE647}"/>
              </a:ext>
            </a:extLst>
          </p:cNvPr>
          <p:cNvSpPr txBox="1"/>
          <p:nvPr/>
        </p:nvSpPr>
        <p:spPr>
          <a:xfrm>
            <a:off x="1111418" y="1970046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SQLite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0A45C-9948-AD95-D2E3-83446DEF3A45}"/>
              </a:ext>
            </a:extLst>
          </p:cNvPr>
          <p:cNvSpPr txBox="1"/>
          <p:nvPr/>
        </p:nvSpPr>
        <p:spPr>
          <a:xfrm>
            <a:off x="838200" y="3480275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REAL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B0F07-B97A-9A66-6004-C4733D11A135}"/>
              </a:ext>
            </a:extLst>
          </p:cNvPr>
          <p:cNvSpPr txBox="1"/>
          <p:nvPr/>
        </p:nvSpPr>
        <p:spPr>
          <a:xfrm>
            <a:off x="838200" y="4244647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F31A7-F681-5A9A-3515-F2E7606A9B3D}"/>
              </a:ext>
            </a:extLst>
          </p:cNvPr>
          <p:cNvSpPr txBox="1"/>
          <p:nvPr/>
        </p:nvSpPr>
        <p:spPr>
          <a:xfrm>
            <a:off x="838200" y="5009019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BCC98-1D39-AA97-C9C3-0DD18C4702DC}"/>
              </a:ext>
            </a:extLst>
          </p:cNvPr>
          <p:cNvSpPr txBox="1"/>
          <p:nvPr/>
        </p:nvSpPr>
        <p:spPr>
          <a:xfrm>
            <a:off x="3249305" y="2715903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1556A-A4B4-4577-E80E-DD3DC7AE6A2C}"/>
              </a:ext>
            </a:extLst>
          </p:cNvPr>
          <p:cNvSpPr txBox="1"/>
          <p:nvPr/>
        </p:nvSpPr>
        <p:spPr>
          <a:xfrm>
            <a:off x="3249305" y="3480275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/>
              <a:t>float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2FA4D-4A86-C6E8-1AF7-7BDE4A84515E}"/>
              </a:ext>
            </a:extLst>
          </p:cNvPr>
          <p:cNvSpPr txBox="1"/>
          <p:nvPr/>
        </p:nvSpPr>
        <p:spPr>
          <a:xfrm>
            <a:off x="3249305" y="4244647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/>
              <a:t>str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50D60-A962-0305-6B91-7A7E4D7F9306}"/>
              </a:ext>
            </a:extLst>
          </p:cNvPr>
          <p:cNvSpPr txBox="1"/>
          <p:nvPr/>
        </p:nvSpPr>
        <p:spPr>
          <a:xfrm>
            <a:off x="3249305" y="5009019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None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526333-F954-5A74-6B49-A9A59DCBB3BB}"/>
              </a:ext>
            </a:extLst>
          </p:cNvPr>
          <p:cNvSpPr txBox="1"/>
          <p:nvPr/>
        </p:nvSpPr>
        <p:spPr>
          <a:xfrm>
            <a:off x="3489563" y="1964385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Python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ADEE6-BFED-20A2-990D-E04FE25064E6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2171131" y="2900569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FB3A82-28E4-412E-DDF8-BB411D1BCDB4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171131" y="3664941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9A4EF-8E3A-B2BA-29B5-56DEE1063889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171131" y="4429313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5DBB96-5134-18A4-5595-A88579022483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171131" y="5193685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0FCE27-9C0C-4D60-DA97-E4FEA79F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Data types worden vertaald tussen Python en </a:t>
            </a:r>
            <a:r>
              <a:rPr lang="nl-NL" sz="1800" dirty="0" err="1"/>
              <a:t>SQLite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overzicht geeft conversies voor de standaard types weer.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De conversies worden </a:t>
            </a:r>
            <a:r>
              <a:rPr lang="nl-NL" sz="1800" u="sng" dirty="0"/>
              <a:t>niet geverifieerd</a:t>
            </a:r>
            <a:r>
              <a:rPr lang="nl-NL" sz="1800" dirty="0"/>
              <a:t>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1800" dirty="0"/>
              <a:t> kolom kan ook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l-NL" sz="1800" dirty="0"/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800" dirty="0"/>
              <a:t>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1800" dirty="0"/>
              <a:t> opslaan...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644FC2-4C3F-D728-75E0-622BADAA021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07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BD78C-6F12-A3F0-3D50-245F87B2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7F32-0E83-3CAB-B598-EC6ABB1B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2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7CE8-367D-3187-CDA1-59F95D62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/2_parameters.ipynb</a:t>
            </a:r>
            <a:r>
              <a:rPr lang="nl-NL" sz="1800" noProof="0" dirty="0"/>
              <a:t> en: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Maak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noProof="0" dirty="0"/>
              <a:t> query met parameters om klanten in te voeren.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Wat gebeurt er als je een klant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dirty="0"/>
              <a:t> van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1234567890</a:t>
            </a:r>
            <a:r>
              <a:rPr lang="nl-NL" sz="1800" dirty="0"/>
              <a:t> invoert?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Welke data types heeft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dirty="0"/>
              <a:t> als je alle klanten ophaalt uit de database?</a:t>
            </a:r>
          </a:p>
        </p:txBody>
      </p:sp>
    </p:spTree>
    <p:extLst>
      <p:ext uri="{BB962C8B-B14F-4D97-AF65-F5344CB8AC3E}">
        <p14:creationId xmlns:p14="http://schemas.microsoft.com/office/powerpoint/2010/main" val="1865297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Transacties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69676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Samenhang tussen queries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dat je meerdere tabellen tegelijk moet updaten: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Klanten …</a:t>
            </a:r>
          </a:p>
          <a:p>
            <a:pPr marL="0" indent="0">
              <a:buNone/>
            </a:pPr>
            <a:r>
              <a:rPr lang="nl-NL" sz="16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Transacties …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Als de laatste query faalt heb je wellicht klanten in de database die overbodig zijn!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Het liefste wil je alle queries als één blok uitvoeren…</a:t>
            </a:r>
          </a:p>
        </p:txBody>
      </p:sp>
    </p:spTree>
    <p:extLst>
      <p:ext uri="{BB962C8B-B14F-4D97-AF65-F5344CB8AC3E}">
        <p14:creationId xmlns:p14="http://schemas.microsoft.com/office/powerpoint/2010/main" val="1544590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bundelen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Queries kun je bundelen in een transactie, dit geeft de volgende garanties: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/>
              <a:t>A</a:t>
            </a:r>
            <a:r>
              <a:rPr lang="nl-NL" sz="1800" noProof="0" dirty="0"/>
              <a:t>tomic		De bewerkingen vormen één geheel; of alles wordt uitgevoerd of niets.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/>
              <a:t>C</a:t>
            </a:r>
            <a:r>
              <a:rPr lang="nl-NL" sz="1800" noProof="0" dirty="0"/>
              <a:t>onsistent	De database blijft consistent; checks voor alle queries moeten kloppen.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 err="1"/>
              <a:t>I</a:t>
            </a:r>
            <a:r>
              <a:rPr lang="nl-NL" sz="1800" noProof="0" dirty="0" err="1"/>
              <a:t>solated</a:t>
            </a:r>
            <a:r>
              <a:rPr lang="nl-NL" sz="1800" noProof="0" dirty="0"/>
              <a:t>		De transactie heeft geen impact op anderen die met de database werken.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 err="1"/>
              <a:t>D</a:t>
            </a:r>
            <a:r>
              <a:rPr lang="nl-NL" sz="1800" noProof="0" dirty="0" err="1"/>
              <a:t>urable</a:t>
            </a:r>
            <a:r>
              <a:rPr lang="nl-NL" sz="1800" noProof="0" dirty="0"/>
              <a:t>		Nadat de transactie is voltooid, worden de wijzigingen permanent opgeslagen.</a:t>
            </a:r>
          </a:p>
        </p:txBody>
      </p:sp>
    </p:spTree>
    <p:extLst>
      <p:ext uri="{BB962C8B-B14F-4D97-AF65-F5344CB8AC3E}">
        <p14:creationId xmlns:p14="http://schemas.microsoft.com/office/powerpoint/2010/main" val="4281633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6689-E357-B6EB-1843-2099C62B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872C-547B-27FD-A8E1-78B3FAC9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SQL syntax voor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4075-0F90-E6DC-2E4F-CF1E5DAE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Je begint een transactie 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Hierna volgen de SQL queries die je wilt bundelen.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 maak je de wijzigingen permanent.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nl-NL" sz="1800" noProof="0" dirty="0"/>
              <a:t> kun je alle wijzigingen ongedaan maken.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CB44B9-D88D-9F30-6BB4-31C3F4B54F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 (...)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 (...)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13BDB-483F-06DA-A5AD-E04F803EBF86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34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SQLite</a:t>
            </a:r>
            <a:r>
              <a:rPr lang="nl-NL" sz="3600" noProof="0" dirty="0"/>
              <a:t> en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Begin de transactie met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/>
              <a:t> query.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Doe daarna de queries van de transactie.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800" dirty="0"/>
              <a:t> om te controleren op fouten.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Doe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 als er geen fouten optreden en anders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nl-NL" sz="1800" noProof="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CEE728-9E7E-A804-E74F-2483964E32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transaction (explicit).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"BEGIN"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2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Klanten ..."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Transacties ..."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"COMMIT"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slqite3.IntegrityError: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back changes on error.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"ROLLBACK"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3D1EFE-4609-2FF3-3E13-1B75E59D532E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2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Transacties: 3NF</a:t>
            </a:r>
          </a:p>
        </p:txBody>
      </p:sp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C461387E-858E-B450-F7AB-9A8601615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00" y="1926359"/>
            <a:ext cx="7574936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F93A1-AE7A-A218-F909-5DC49F37F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985D-F68C-B526-DF1E-D2B4E3B6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Automatische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BDBC-B6EB-E114-6814-4BBB18D0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Databases maken soms automatisch transacties aan.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dirty="0"/>
              <a:t> module doet dit voor queries die data wijzigen.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Je kunt automatische transacties uitzetten: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sqlite3.connect(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":memory:"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isolation_level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FB9008-63BE-62D4-91CA-C5434DFF39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Automatische transactie: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Direct doorgevoerd: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Geen effect: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endParaRPr lang="nl-NL" sz="18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02E079-D292-3080-65FE-42605E18294F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58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4427E-99C4-6B95-4765-22EA316D7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6E5E-D3AC-6726-69B2-94F6AFF7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E164-4400-6038-EA45-E11767AA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/3_transactions.ipynb</a:t>
            </a:r>
            <a:r>
              <a:rPr lang="nl-NL" sz="1800" noProof="0" dirty="0"/>
              <a:t> en maak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Adressen</a:t>
            </a:r>
            <a:r>
              <a:rPr lang="nl-NL" sz="1800" noProof="0" dirty="0"/>
              <a:t> tabellen aan.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adres toe; zie je </a:t>
            </a:r>
            <a:r>
              <a:rPr lang="nl-NL" sz="1800" dirty="0"/>
              <a:t>het adres in de database </a:t>
            </a:r>
            <a:r>
              <a:rPr lang="nl-NL" sz="1800" noProof="0" dirty="0"/>
              <a:t>met DB browser?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klant toe en doe een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; wat zie je nu in DB browser?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Bestudeer de query templates en dummy data.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Vul de </a:t>
            </a:r>
            <a:r>
              <a:rPr lang="nl-NL" sz="1800" dirty="0" err="1"/>
              <a:t>for</a:t>
            </a:r>
            <a:r>
              <a:rPr lang="nl-NL" sz="1800" dirty="0"/>
              <a:t>-loop in om de data netjes te verwerken.</a:t>
            </a:r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1850582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177D2-13EC-C27F-D632-37D75D8E9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EC6C4C-FD1F-6162-7491-CFD24EEE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en </a:t>
            </a:r>
            <a:r>
              <a:rPr lang="nl-NL" noProof="0" dirty="0" err="1"/>
              <a:t>Pandas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F3EBB-4995-38F8-3C90-EACA7027D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86217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B86FA-9262-DDC0-1A15-F6993E38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4622-9239-1E9B-5B77-BB37C72C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C431-A10F-267B-B8BF-994C855B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</a:t>
            </a:r>
            <a:r>
              <a:rPr lang="nl-NL" sz="1800" noProof="0" dirty="0" err="1"/>
              <a:t>pandas</a:t>
            </a:r>
            <a:r>
              <a:rPr lang="nl-NL" sz="1800" noProof="0" dirty="0"/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noProof="0" dirty="0"/>
              <a:t> is een twee dimensionale structuur net als een tabel.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Lijken qua structuur sterk op elkaar, maar:</a:t>
            </a:r>
          </a:p>
          <a:p>
            <a:pPr marL="0" indent="0">
              <a:buNone/>
            </a:pPr>
            <a:endParaRPr lang="nl-NL" sz="1800" noProof="0" dirty="0"/>
          </a:p>
          <a:p>
            <a:pPr>
              <a:buFontTx/>
              <a:buChar char="-"/>
            </a:pPr>
            <a:r>
              <a:rPr lang="nl-NL" sz="1800" dirty="0" err="1"/>
              <a:t>DataFrame</a:t>
            </a:r>
            <a:r>
              <a:rPr lang="nl-NL" sz="1800" dirty="0"/>
              <a:t> heeft een index.</a:t>
            </a:r>
          </a:p>
          <a:p>
            <a:pPr>
              <a:buFontTx/>
              <a:buChar char="-"/>
            </a:pPr>
            <a:endParaRPr lang="nl-NL" sz="1800" noProof="0" dirty="0"/>
          </a:p>
          <a:p>
            <a:pPr>
              <a:buFontTx/>
              <a:buChar char="-"/>
            </a:pPr>
            <a:r>
              <a:rPr lang="nl-NL" sz="1800" dirty="0"/>
              <a:t>Data types worden geconverteerd.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562324-AF81-EF65-F769-DE023E2E5592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7B37AE-7A21-87F5-A4EC-C19E1DE8A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40031"/>
              </p:ext>
            </p:extLst>
          </p:nvPr>
        </p:nvGraphicFramePr>
        <p:xfrm>
          <a:off x="757449" y="2098321"/>
          <a:ext cx="52475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41">
                  <a:extLst>
                    <a:ext uri="{9D8B030D-6E8A-4147-A177-3AD203B41FA5}">
                      <a16:colId xmlns:a16="http://schemas.microsoft.com/office/drawing/2014/main" val="3168423045"/>
                    </a:ext>
                  </a:extLst>
                </a:gridCol>
                <a:gridCol w="1473958">
                  <a:extLst>
                    <a:ext uri="{9D8B030D-6E8A-4147-A177-3AD203B41FA5}">
                      <a16:colId xmlns:a16="http://schemas.microsoft.com/office/drawing/2014/main" val="1484899962"/>
                    </a:ext>
                  </a:extLst>
                </a:gridCol>
                <a:gridCol w="1330656">
                  <a:extLst>
                    <a:ext uri="{9D8B030D-6E8A-4147-A177-3AD203B41FA5}">
                      <a16:colId xmlns:a16="http://schemas.microsoft.com/office/drawing/2014/main" val="1492454327"/>
                    </a:ext>
                  </a:extLst>
                </a:gridCol>
                <a:gridCol w="1460309">
                  <a:extLst>
                    <a:ext uri="{9D8B030D-6E8A-4147-A177-3AD203B41FA5}">
                      <a16:colId xmlns:a16="http://schemas.microsoft.com/office/drawing/2014/main" val="1940163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index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Achternaam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7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0403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34D206-F447-2DBD-27E5-504D07FC2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02388"/>
              </p:ext>
            </p:extLst>
          </p:nvPr>
        </p:nvGraphicFramePr>
        <p:xfrm>
          <a:off x="1737755" y="4717045"/>
          <a:ext cx="42649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10">
                  <a:extLst>
                    <a:ext uri="{9D8B030D-6E8A-4147-A177-3AD203B41FA5}">
                      <a16:colId xmlns:a16="http://schemas.microsoft.com/office/drawing/2014/main" val="1484899962"/>
                    </a:ext>
                  </a:extLst>
                </a:gridCol>
                <a:gridCol w="1344304">
                  <a:extLst>
                    <a:ext uri="{9D8B030D-6E8A-4147-A177-3AD203B41FA5}">
                      <a16:colId xmlns:a16="http://schemas.microsoft.com/office/drawing/2014/main" val="1492454327"/>
                    </a:ext>
                  </a:extLst>
                </a:gridCol>
                <a:gridCol w="1460309">
                  <a:extLst>
                    <a:ext uri="{9D8B030D-6E8A-4147-A177-3AD203B41FA5}">
                      <a16:colId xmlns:a16="http://schemas.microsoft.com/office/drawing/2014/main" val="1940163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7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04037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7D04FC3A-A746-DD4D-D210-FBBF6DC1DBF9}"/>
              </a:ext>
            </a:extLst>
          </p:cNvPr>
          <p:cNvGrpSpPr/>
          <p:nvPr/>
        </p:nvGrpSpPr>
        <p:grpSpPr>
          <a:xfrm>
            <a:off x="1848769" y="3489682"/>
            <a:ext cx="3890117" cy="948520"/>
            <a:chOff x="1384741" y="3489682"/>
            <a:chExt cx="3890117" cy="948520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979DED59-FC67-4426-8A9B-AF4208ADA454}"/>
                </a:ext>
              </a:extLst>
            </p:cNvPr>
            <p:cNvSpPr/>
            <p:nvPr/>
          </p:nvSpPr>
          <p:spPr>
            <a:xfrm flipV="1">
              <a:off x="2888356" y="3489683"/>
              <a:ext cx="245660" cy="948519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8B0225-9FA5-34DA-33F3-78D23FA449FC}"/>
                </a:ext>
              </a:extLst>
            </p:cNvPr>
            <p:cNvSpPr txBox="1"/>
            <p:nvPr/>
          </p:nvSpPr>
          <p:spPr>
            <a:xfrm>
              <a:off x="1384741" y="3810054"/>
              <a:ext cx="1580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pd.read_sql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35B55B32-675D-5879-C8F0-62F6A35BD098}"/>
                </a:ext>
              </a:extLst>
            </p:cNvPr>
            <p:cNvSpPr/>
            <p:nvPr/>
          </p:nvSpPr>
          <p:spPr>
            <a:xfrm>
              <a:off x="3663118" y="3489682"/>
              <a:ext cx="245660" cy="948519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8E0BDB-28F5-8DDE-4C41-856076DC6B6C}"/>
                </a:ext>
              </a:extLst>
            </p:cNvPr>
            <p:cNvSpPr txBox="1"/>
            <p:nvPr/>
          </p:nvSpPr>
          <p:spPr>
            <a:xfrm>
              <a:off x="3908778" y="3810052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df.to_sql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BA2BDE-6A03-51CA-E1FB-DF37FCF5A858}"/>
              </a:ext>
            </a:extLst>
          </p:cNvPr>
          <p:cNvSpPr txBox="1"/>
          <p:nvPr/>
        </p:nvSpPr>
        <p:spPr>
          <a:xfrm>
            <a:off x="757449" y="172898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CE46E-B609-48C3-8BC2-E7B9C68D112B}"/>
              </a:ext>
            </a:extLst>
          </p:cNvPr>
          <p:cNvSpPr txBox="1"/>
          <p:nvPr/>
        </p:nvSpPr>
        <p:spPr>
          <a:xfrm>
            <a:off x="1737755" y="58317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sqlite3 TABLE</a:t>
            </a:r>
          </a:p>
        </p:txBody>
      </p:sp>
    </p:spTree>
    <p:extLst>
      <p:ext uri="{BB962C8B-B14F-4D97-AF65-F5344CB8AC3E}">
        <p14:creationId xmlns:p14="http://schemas.microsoft.com/office/powerpoint/2010/main" val="887737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E1D7A-C9A1-850F-C572-5222F28D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96F-AFDD-8777-E09D-5F07391D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SQLite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SQLAlchemy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FC8C-1635-A97A-58B6-EEE7714F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err="1"/>
              <a:t>Pandas</a:t>
            </a:r>
            <a:r>
              <a:rPr lang="nl-NL" sz="1800" dirty="0"/>
              <a:t> kan overweg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dirty="0"/>
              <a:t>, maar werkt beter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 err="1"/>
              <a:t>SQLAlchemy</a:t>
            </a:r>
            <a:r>
              <a:rPr lang="nl-NL" sz="1800" noProof="0" dirty="0"/>
              <a:t> is een abstractie laag die verschillende databases ondersteunt.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Een </a:t>
            </a:r>
            <a:r>
              <a:rPr lang="nl-NL" sz="1800" noProof="0" dirty="0" err="1"/>
              <a:t>SQLAlchemy</a:t>
            </a:r>
            <a:r>
              <a:rPr lang="nl-NL" sz="1800" noProof="0" dirty="0"/>
              <a:t> connectie maak je met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Geef een URL mee dat begint met </a:t>
            </a:r>
            <a:r>
              <a:rPr lang="nl-NL" sz="1800" dirty="0"/>
              <a:t>de database die je gebruikt.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4F8637-483F-1B16-F847-B304C72B228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DC24EC-7EE3-C46F-045B-408C8B4273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a sqlite3 connection.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sqlite3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= sqlite3.connect(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":memory:"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a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In-memory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=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File-based database.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=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:///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4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A4146-228D-10B3-B2C0-40537095C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BEF4-12F6-8FEF-E739-A81E6D45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</a:t>
            </a:r>
            <a:r>
              <a:rPr lang="nl-NL" sz="3600" noProof="0" dirty="0"/>
              <a:t> inlezen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4FA1-1798-4790-38DE-F7D6D26E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 err="1"/>
              <a:t>read_sql</a:t>
            </a:r>
            <a:r>
              <a:rPr lang="nl-NL" sz="1800" noProof="0" dirty="0"/>
              <a:t> lees je data van een query of tabel in.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Het eerste argument is een </a:t>
            </a:r>
            <a:r>
              <a:rPr lang="nl-NL" sz="1800" noProof="0" dirty="0" err="1"/>
              <a:t>SQLite</a:t>
            </a:r>
            <a:r>
              <a:rPr lang="nl-NL" sz="1800" noProof="0" dirty="0"/>
              <a:t> connectie.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Het tweede argument is de SQL query of de naam van de tabel.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E81EF6-A22E-8BA9-9C1C-A2D9309E324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62ED-40EC-6E08-DE11-F6849094980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results from a SQL query.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Alternative: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pd.read_sql_query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Name,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Customers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an entire table.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Alternative: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pd.read_sql_table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"Customers"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columns=[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88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DF52C-7FB3-9FB1-E162-6159DD883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950D-6016-25FA-A965-28C80766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</a:t>
            </a:r>
            <a:r>
              <a:rPr lang="nl-NL" sz="3600" noProof="0" dirty="0"/>
              <a:t> inlezen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23E5-9B71-B968-F861-01CC4432F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/>
              <a:t>Met het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nl-NL" sz="1600" noProof="0" dirty="0"/>
              <a:t> kun je parameters meegeven: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dirty="0"/>
              <a:t> voor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 parameters.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voor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:naam</a:t>
            </a:r>
            <a:r>
              <a:rPr lang="nl-NL" sz="1600" dirty="0"/>
              <a:t> parameters.</a:t>
            </a: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Met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600" noProof="0" dirty="0"/>
              <a:t> kun je aangeven welke kolom de index van het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noProof="0" dirty="0"/>
              <a:t> wordt.</a:t>
            </a: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parse_dates</a:t>
            </a:r>
            <a:r>
              <a:rPr lang="nl-NL" sz="1600" dirty="0"/>
              <a:t> kun je datum kolommen converteren.</a:t>
            </a: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E5076-718C-9948-27BF-F58ECF85884D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E481B3-4820-1AFB-EF11-1B09F76133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Customers WHERE Name = :name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Provide query parameters.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parameters={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 as index.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index=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Convert date columns.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parse_dates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bdate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"format"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"%d-%m-%Y"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86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DF335-9745-E2F4-F3A8-3DF6D029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B88E-B9D1-6CD1-DA54-5806C7C1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</a:t>
            </a:r>
            <a:r>
              <a:rPr lang="nl-NL" sz="3600" noProof="0" dirty="0"/>
              <a:t> wegschrijven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0387-4EEE-A249-72C5-9B57BB4D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noProof="0" dirty="0"/>
              <a:t>Met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to_sql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/>
              <a:t>schrijf je naar een SQL tabel</a:t>
            </a:r>
            <a:r>
              <a:rPr lang="nl-NL" sz="1600" dirty="0"/>
              <a:t>:</a:t>
            </a:r>
          </a:p>
          <a:p>
            <a:pPr>
              <a:buFontTx/>
              <a:buChar char="-"/>
            </a:pPr>
            <a:r>
              <a:rPr lang="nl-NL" sz="1600" dirty="0"/>
              <a:t>Maakt een tabel aan.</a:t>
            </a:r>
          </a:p>
          <a:p>
            <a:pPr>
              <a:buFontTx/>
              <a:buChar char="-"/>
            </a:pPr>
            <a:r>
              <a:rPr lang="nl-NL" sz="1600" dirty="0"/>
              <a:t>Voert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600" dirty="0"/>
              <a:t> statements uit.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index_label</a:t>
            </a:r>
            <a:r>
              <a:rPr lang="nl-NL" sz="1600" dirty="0"/>
              <a:t> om de index op te slaan.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if_exists</a:t>
            </a:r>
            <a:r>
              <a:rPr lang="nl-NL" sz="1600" dirty="0"/>
              <a:t> als de tabel bestaat: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noProof="0" dirty="0"/>
              <a:t>Geef een foutmelding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noProof="0" dirty="0"/>
              <a:t>V</a:t>
            </a:r>
            <a:r>
              <a:rPr lang="nl-NL" sz="1600" dirty="0" err="1"/>
              <a:t>ervang</a:t>
            </a:r>
            <a:r>
              <a:rPr lang="nl-NL" sz="1600" dirty="0"/>
              <a:t> bestaande data.</a:t>
            </a:r>
          </a:p>
          <a:p>
            <a:pPr>
              <a:buFontTx/>
              <a:buChar char="-"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append    </a:t>
            </a:r>
            <a:r>
              <a:rPr lang="nl-NL" sz="1600" noProof="0" dirty="0"/>
              <a:t>Vul bestaande data aan.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9E2206-1C9D-0CA3-138C-95DC1E50FD88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F178E2-BBEC-D4E9-E244-80C584C362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df.to_sql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 of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Store index as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column.</a:t>
            </a: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index=</a:t>
            </a:r>
            <a:r>
              <a:rPr lang="nl-NL" sz="12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index_label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Append data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if_exists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"append"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0920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F4950-B51F-F912-C436-D8D088A41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E9B9-C339-E39D-421D-495614CE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4653-06DF-D6BA-8B07-8676A9A1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/4_pandas.ipynb</a:t>
            </a:r>
            <a:r>
              <a:rPr lang="nl-NL" sz="1800" noProof="0" dirty="0"/>
              <a:t> en:</a:t>
            </a:r>
          </a:p>
          <a:p>
            <a:pPr marL="0" indent="0">
              <a:buNone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Haal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1800" noProof="0" dirty="0"/>
              <a:t> op uit de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endParaRPr lang="nl-NL" sz="1800" noProof="0" dirty="0"/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Welke data types krijg je terug voor de transacties?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Maak een overzicht van klanten (inclusief namen) en hun totale omzet.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Schrijf het overzicht terug naar de database.</a:t>
            </a:r>
          </a:p>
        </p:txBody>
      </p:sp>
    </p:spTree>
    <p:extLst>
      <p:ext uri="{BB962C8B-B14F-4D97-AF65-F5344CB8AC3E}">
        <p14:creationId xmlns:p14="http://schemas.microsoft.com/office/powerpoint/2010/main" val="976443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88B83-5878-6E49-7957-E35708A87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9915B-218D-5BF4-DA18-30959E7D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6000" noProof="0" dirty="0"/>
              <a:t>Object </a:t>
            </a:r>
            <a:r>
              <a:rPr lang="nl-NL" sz="6000" noProof="0" dirty="0" err="1"/>
              <a:t>Relational</a:t>
            </a:r>
            <a:r>
              <a:rPr lang="nl-NL" sz="6000" noProof="0" dirty="0"/>
              <a:t> Model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8262D-01FE-6490-E5E3-24527BC6B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5562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FABE8-F89B-BB4D-E81F-C9137671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46B6D5-BB82-E669-6E1B-E8A66CA51C25}"/>
              </a:ext>
            </a:extLst>
          </p:cNvPr>
          <p:cNvCxnSpPr/>
          <p:nvPr/>
        </p:nvCxnSpPr>
        <p:spPr>
          <a:xfrm>
            <a:off x="2357307" y="2214694"/>
            <a:ext cx="0" cy="323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DF4A0D-6389-BE60-A57C-41E93AD52964}"/>
              </a:ext>
            </a:extLst>
          </p:cNvPr>
          <p:cNvCxnSpPr/>
          <p:nvPr/>
        </p:nvCxnSpPr>
        <p:spPr>
          <a:xfrm>
            <a:off x="2340529" y="5452844"/>
            <a:ext cx="8128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73C6D5-9936-2AA4-B1C9-2984BBFB3958}"/>
              </a:ext>
            </a:extLst>
          </p:cNvPr>
          <p:cNvSpPr txBox="1"/>
          <p:nvPr/>
        </p:nvSpPr>
        <p:spPr>
          <a:xfrm>
            <a:off x="6096000" y="55367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Tijd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E91113-251B-9543-7CBA-F7276E8C4B8A}"/>
              </a:ext>
            </a:extLst>
          </p:cNvPr>
          <p:cNvSpPr/>
          <p:nvPr/>
        </p:nvSpPr>
        <p:spPr>
          <a:xfrm>
            <a:off x="2357307" y="3540156"/>
            <a:ext cx="2843864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€ 3,39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4D1F6-E481-3690-31C9-ED2F593293F0}"/>
              </a:ext>
            </a:extLst>
          </p:cNvPr>
          <p:cNvSpPr/>
          <p:nvPr/>
        </p:nvSpPr>
        <p:spPr>
          <a:xfrm>
            <a:off x="5201171" y="3999455"/>
            <a:ext cx="1921077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€ 3,29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19DD9-5EA9-554C-7878-83A3EB6ADB81}"/>
              </a:ext>
            </a:extLst>
          </p:cNvPr>
          <p:cNvSpPr/>
          <p:nvPr/>
        </p:nvSpPr>
        <p:spPr>
          <a:xfrm>
            <a:off x="7122248" y="4465046"/>
            <a:ext cx="3347203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€ 3,19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E2AE5-BD5A-0B45-EEBF-17F0ECD5E419}"/>
              </a:ext>
            </a:extLst>
          </p:cNvPr>
          <p:cNvCxnSpPr/>
          <p:nvPr/>
        </p:nvCxnSpPr>
        <p:spPr>
          <a:xfrm>
            <a:off x="384215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99F731-587D-D005-213E-E7FD3FA60C24}"/>
              </a:ext>
            </a:extLst>
          </p:cNvPr>
          <p:cNvSpPr txBox="1"/>
          <p:nvPr/>
        </p:nvSpPr>
        <p:spPr>
          <a:xfrm>
            <a:off x="5681338" y="1841056"/>
            <a:ext cx="12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Transacties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646876-71F3-9787-70AA-E0FBD80DBB25}"/>
              </a:ext>
            </a:extLst>
          </p:cNvPr>
          <p:cNvCxnSpPr/>
          <p:nvPr/>
        </p:nvCxnSpPr>
        <p:spPr>
          <a:xfrm>
            <a:off x="473977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3A0AD3-66F7-BF65-D9E2-23419BE4FC36}"/>
              </a:ext>
            </a:extLst>
          </p:cNvPr>
          <p:cNvCxnSpPr>
            <a:cxnSpLocks/>
          </p:cNvCxnSpPr>
          <p:nvPr/>
        </p:nvCxnSpPr>
        <p:spPr>
          <a:xfrm>
            <a:off x="6293141" y="2362554"/>
            <a:ext cx="0" cy="155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7327FC-7A32-4083-71DE-515E0530BF8E}"/>
              </a:ext>
            </a:extLst>
          </p:cNvPr>
          <p:cNvCxnSpPr>
            <a:cxnSpLocks/>
          </p:cNvCxnSpPr>
          <p:nvPr/>
        </p:nvCxnSpPr>
        <p:spPr>
          <a:xfrm>
            <a:off x="7618490" y="2353108"/>
            <a:ext cx="0" cy="202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3684E7-3571-DB26-847D-57DEA666A438}"/>
              </a:ext>
            </a:extLst>
          </p:cNvPr>
          <p:cNvCxnSpPr>
            <a:cxnSpLocks/>
          </p:cNvCxnSpPr>
          <p:nvPr/>
        </p:nvCxnSpPr>
        <p:spPr>
          <a:xfrm>
            <a:off x="9635284" y="2362554"/>
            <a:ext cx="0" cy="199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8CD0C9FA-4248-339F-9696-2A5A602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Prijswijzigingen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97A50A-A0D5-BB90-9511-144E56AE334C}"/>
              </a:ext>
            </a:extLst>
          </p:cNvPr>
          <p:cNvCxnSpPr>
            <a:cxnSpLocks/>
          </p:cNvCxnSpPr>
          <p:nvPr/>
        </p:nvCxnSpPr>
        <p:spPr>
          <a:xfrm>
            <a:off x="3842158" y="2353108"/>
            <a:ext cx="57931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F0533E-5195-4D20-5FBB-9BCBD5A372E8}"/>
              </a:ext>
            </a:extLst>
          </p:cNvPr>
          <p:cNvSpPr txBox="1"/>
          <p:nvPr/>
        </p:nvSpPr>
        <p:spPr>
          <a:xfrm rot="16200000">
            <a:off x="1746751" y="364910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Prijs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37136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9D885-AD70-689A-0AB8-23E9ED11F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6ACC-3D1E-4085-928E-991E81FD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objecten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9E8E-8719-275A-7EA6-90947359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Stel: je wilt een takenlijst bijhouden in Python en maakt de volgende </a:t>
            </a:r>
            <a:r>
              <a:rPr lang="nl-NL" sz="1800" noProof="0" dirty="0" err="1"/>
              <a:t>klasses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TaakLijst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Een lijstje van taken met een </a:t>
            </a:r>
            <a:r>
              <a:rPr lang="nl-NL" sz="1800" noProof="0" dirty="0" err="1"/>
              <a:t>naa</a:t>
            </a:r>
            <a:r>
              <a:rPr lang="nl-NL" sz="1800" dirty="0"/>
              <a:t>m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/>
              <a:t>Taak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Een individuele taak met omschrijving en status.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b="1" dirty="0"/>
              <a:t>Status</a:t>
            </a:r>
          </a:p>
          <a:p>
            <a:pPr marL="0" indent="0">
              <a:buNone/>
            </a:pPr>
            <a:r>
              <a:rPr lang="nl-NL" sz="1800" noProof="0" dirty="0"/>
              <a:t>Set standaardwaarden voor taak status.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4818DB-BF02-B281-7E42-A1A5BB4D63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noProof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tasks = []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Task: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 =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state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updated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dt.datetime.now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State(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NEW =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DONE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"Done"</a:t>
            </a:r>
            <a:endParaRPr lang="en-US" sz="1600" noProof="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45620D-09AD-4197-D0FB-754E7FDD9DB2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59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C3AA-E80C-F02F-298F-FF03D0F2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EA26-04A4-8978-3FF2-91CF71A8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objecten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E7D8-BF40-2A92-14AE-91EA65D1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Stel: je wilt een takenlijst bijhouden in Python en maakt de volgende classes: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TaskList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Een lijstje van taken met een </a:t>
            </a:r>
            <a:r>
              <a:rPr lang="nl-NL" sz="1800" noProof="0" dirty="0" err="1"/>
              <a:t>naa</a:t>
            </a:r>
            <a:r>
              <a:rPr lang="nl-NL" sz="1800" dirty="0"/>
              <a:t>m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Task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Een individuele taak met omschrijving en status.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b="1" dirty="0"/>
              <a:t>State</a:t>
            </a:r>
          </a:p>
          <a:p>
            <a:pPr marL="0" indent="0">
              <a:buNone/>
            </a:pPr>
            <a:r>
              <a:rPr lang="nl-NL" sz="1800" noProof="0" dirty="0"/>
              <a:t>Set standaardwaarden voor status taak.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13C47-DB45-CA24-C5B8-B384CCA864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add a task.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keeping"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the dishes"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Resulting object structure.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keeping"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tasks = 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Task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description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the dishes"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state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updated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"2025-01-01 15:05:07"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089325-9EED-53D4-D026-D1F07D68F594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13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16EE9-9A6B-1CD3-CCA7-04E1B3F88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A4AF-A2CC-C461-B743-68CE5EE4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naar SQL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94EDBE-D714-E69D-B27A-DACE77DAC61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add a task.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("House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Resulting object structure.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state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"2025-01-01 15:05:07"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3F7C9F-48AE-00C2-2C56-BC9AD889D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86035"/>
              </p:ext>
            </p:extLst>
          </p:nvPr>
        </p:nvGraphicFramePr>
        <p:xfrm>
          <a:off x="6313984" y="1690688"/>
          <a:ext cx="3447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777">
                  <a:extLst>
                    <a:ext uri="{9D8B030D-6E8A-4147-A177-3AD203B41FA5}">
                      <a16:colId xmlns:a16="http://schemas.microsoft.com/office/drawing/2014/main" val="4118233489"/>
                    </a:ext>
                  </a:extLst>
                </a:gridCol>
                <a:gridCol w="2463421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ListId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House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keeping</a:t>
                      </a:r>
                      <a:endParaRPr lang="nl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FA3DB2-6407-4D4C-9514-14F616C3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99139"/>
              </p:ext>
            </p:extLst>
          </p:nvPr>
        </p:nvGraphicFramePr>
        <p:xfrm>
          <a:off x="6313984" y="3168862"/>
          <a:ext cx="5039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80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  <a:gridCol w="1767385">
                  <a:extLst>
                    <a:ext uri="{9D8B030D-6E8A-4147-A177-3AD203B41FA5}">
                      <a16:colId xmlns:a16="http://schemas.microsoft.com/office/drawing/2014/main" val="3298213058"/>
                    </a:ext>
                  </a:extLst>
                </a:gridCol>
                <a:gridCol w="964171">
                  <a:extLst>
                    <a:ext uri="{9D8B030D-6E8A-4147-A177-3AD203B41FA5}">
                      <a16:colId xmlns:a16="http://schemas.microsoft.com/office/drawing/2014/main" val="3082298158"/>
                    </a:ext>
                  </a:extLst>
                </a:gridCol>
                <a:gridCol w="1495080">
                  <a:extLst>
                    <a:ext uri="{9D8B030D-6E8A-4147-A177-3AD203B41FA5}">
                      <a16:colId xmlns:a16="http://schemas.microsoft.com/office/drawing/2014/main" val="3113178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ListId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Description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StateId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Updated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dishes</a:t>
                      </a:r>
                      <a:endParaRPr lang="nl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539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2C1760-1845-31DA-DD92-5313E3BB6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88910"/>
              </p:ext>
            </p:extLst>
          </p:nvPr>
        </p:nvGraphicFramePr>
        <p:xfrm>
          <a:off x="6313985" y="5017876"/>
          <a:ext cx="20235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09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  <a:gridCol w="1135856">
                  <a:extLst>
                    <a:ext uri="{9D8B030D-6E8A-4147-A177-3AD203B41FA5}">
                      <a16:colId xmlns:a16="http://schemas.microsoft.com/office/drawing/2014/main" val="329821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StateId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Done</a:t>
                      </a:r>
                      <a:endParaRPr lang="nl-N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53923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92ABA8-7B70-42B3-568B-C9678587DCA8}"/>
              </a:ext>
            </a:extLst>
          </p:cNvPr>
          <p:cNvCxnSpPr>
            <a:cxnSpLocks/>
          </p:cNvCxnSpPr>
          <p:nvPr/>
        </p:nvCxnSpPr>
        <p:spPr>
          <a:xfrm flipV="1">
            <a:off x="2169994" y="2245057"/>
            <a:ext cx="4155743" cy="1183943"/>
          </a:xfrm>
          <a:prstGeom prst="bentConnector3">
            <a:avLst>
              <a:gd name="adj1" fmla="val 78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9B4697-4FFC-1109-8E12-5676ABDEC5B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869743" y="3725122"/>
            <a:ext cx="4444241" cy="498860"/>
          </a:xfrm>
          <a:prstGeom prst="bentConnector3">
            <a:avLst>
              <a:gd name="adj1" fmla="val 800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E7E4233-6BC2-FBC6-EC42-65F16CD2DFFF}"/>
              </a:ext>
            </a:extLst>
          </p:cNvPr>
          <p:cNvCxnSpPr>
            <a:endCxn id="10" idx="1"/>
          </p:cNvCxnSpPr>
          <p:nvPr/>
        </p:nvCxnSpPr>
        <p:spPr>
          <a:xfrm>
            <a:off x="3330054" y="4728949"/>
            <a:ext cx="2983931" cy="845187"/>
          </a:xfrm>
          <a:prstGeom prst="bentConnector3">
            <a:avLst>
              <a:gd name="adj1" fmla="val 705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64D86D-EFFA-A729-3E7B-924E82D7C4E6}"/>
              </a:ext>
            </a:extLst>
          </p:cNvPr>
          <p:cNvSpPr txBox="1"/>
          <p:nvPr/>
        </p:nvSpPr>
        <p:spPr>
          <a:xfrm>
            <a:off x="6313984" y="1351137"/>
            <a:ext cx="898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TaskLists</a:t>
            </a:r>
            <a:endParaRPr lang="nl-NL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9334D1-5B32-43EB-A1CE-771FCC5504FD}"/>
              </a:ext>
            </a:extLst>
          </p:cNvPr>
          <p:cNvSpPr txBox="1"/>
          <p:nvPr/>
        </p:nvSpPr>
        <p:spPr>
          <a:xfrm>
            <a:off x="6325737" y="2836135"/>
            <a:ext cx="61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Tasks</a:t>
            </a:r>
            <a:endParaRPr lang="nl-NL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58C46-F50D-63FD-0893-F98FC1469CE2}"/>
              </a:ext>
            </a:extLst>
          </p:cNvPr>
          <p:cNvSpPr txBox="1"/>
          <p:nvPr/>
        </p:nvSpPr>
        <p:spPr>
          <a:xfrm>
            <a:off x="6313984" y="4683664"/>
            <a:ext cx="691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States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3477444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C5879-4A17-E4F6-4757-5E216137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0631-049F-6832-994D-A38C1005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naar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33B5-8E84-17DA-495C-49222CE0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Bij iedere update moet je: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/>
              <a:t>Python objecten bijwerken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/>
              <a:t>Data wegschrijven naar SQL database.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Voelt als dubbel werk... ORM maakt dit eenvoudiger.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0E690B-5609-1AE8-C3EA-A4403C8858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Python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self.tasks.append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SQL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E0895-BB2A-583C-4E43-E3950A7E6E6A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60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DAE2D-D09C-6540-D128-421178E19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F7F0-CF95-352A-B7B2-A7D4CB24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Object </a:t>
            </a:r>
            <a:r>
              <a:rPr lang="nl-NL" sz="3600" noProof="0" dirty="0" err="1"/>
              <a:t>Relational</a:t>
            </a:r>
            <a:r>
              <a:rPr lang="nl-NL" sz="3600" noProof="0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50F5-803E-D466-D8F2-B65CED3A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ORM laat je objecten en hun relaties definiëren in Python.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ORM maakt het datamodel in de SQL database.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ORM heeft functies om de database eenvoudig te synchroniseren.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BB9066-C231-5A50-3C87-BE9B080DBA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Attributes with data type and default.</a:t>
            </a: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str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State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dt.datetime.now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457987-9548-479C-0D29-5B56DBAB0435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46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14B55-9027-55AA-A338-B7D852ED4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81A7-46D5-3930-5F61-4E0C484E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Metadata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1FD7-03CE-EA5C-701B-33B6D827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Classes worden gespiegeld in SQL als: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Ze een </a:t>
            </a:r>
            <a:r>
              <a:rPr lang="nl-NL" sz="1800" dirty="0" err="1"/>
              <a:t>subclass</a:t>
            </a:r>
            <a:r>
              <a:rPr lang="nl-NL" sz="1800" dirty="0"/>
              <a:t> zijn van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Ze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nl-NL" sz="1800" dirty="0"/>
              <a:t> opgeven.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Om de tabellen daadwerkelijk aan te maken gebruik je: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SQLModel.metadata.create_all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5B1C4D-3108-13D9-C0CF-F709A48D7F5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0576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Task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all tables in the data model.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SQLModel.metadata.create_all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0977A4-B514-E4B8-A9EA-B8AC89DFCBA8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65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4594E-6E1C-07E6-613B-B865267A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07F4-C196-99A2-8FF7-65FDF934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Objecten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293F-7CF0-2F8D-2522-CA6FE746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Na het aanmaken van classes en tabellen, kun je ermee aan de slag.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kunt objecten aanmaken zoals gewone classes.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Objecten opslaan doe je via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dirty="0"/>
              <a:t> methode van 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/>
              <a:t> om wijzigingen permanent te maken.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3F583-A19E-2C65-F844-99063C034F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Session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Task object in Python.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Task(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"Walk the dog"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a database session.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session = 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Session(connection)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Insert the task and commit.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session.commit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9A30D2-8910-CB4C-D3A6-C2615F624BDC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88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A345-66D2-475B-F68C-1242EF4F6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044A-AAAF-11F8-7F9A-2BA3E2EB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Objecten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F60E-0D3F-BF15-C3AE-009E7D29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Objecten aanpassen is eenvoudig: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Pas het object aan in Python.</a:t>
            </a:r>
          </a:p>
          <a:p>
            <a:pPr marL="342900" indent="-342900">
              <a:buAutoNum type="arabicPeriod"/>
            </a:pPr>
            <a:r>
              <a:rPr lang="nl-NL" sz="1800" dirty="0"/>
              <a:t>Update database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err="1"/>
              <a:t>SQLModel</a:t>
            </a:r>
            <a:r>
              <a:rPr lang="nl-NL" sz="1800" dirty="0"/>
              <a:t> zorgt zelf voor de onderliggende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1800" dirty="0"/>
              <a:t> query.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FF4CC-FE81-BBE0-C633-2735B0976E6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and insert a Task object.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Task(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"Walk the dog"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session.commit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the object and store it again.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my_task.description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"Walk the dog again"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session.commit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18C45B-AEAD-E17E-CB88-56A89CA0FAA7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140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2AC9F-6223-1619-6AA5-57F87799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F789-47D5-0788-E9AD-2BC8FC1D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Objecten ophalen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B9CB-405A-F579-5590-C182BA03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>
                <a:cs typeface="Courier New" panose="02070309020205020404" pitchFamily="49" charset="0"/>
              </a:rPr>
              <a:t> om objecten op te halen uit de database.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>
                <a:cs typeface="Courier New" panose="02070309020205020404" pitchFamily="49" charset="0"/>
              </a:rPr>
              <a:t> de </a:t>
            </a:r>
            <a:r>
              <a:rPr lang="nl-NL" sz="1800" u="sng" dirty="0">
                <a:cs typeface="Courier New" panose="02070309020205020404" pitchFamily="49" charset="0"/>
              </a:rPr>
              <a:t>class</a:t>
            </a:r>
            <a:r>
              <a:rPr lang="nl-NL" sz="1800" dirty="0">
                <a:cs typeface="Courier New" panose="02070309020205020404" pitchFamily="49" charset="0"/>
              </a:rPr>
              <a:t> mee die je wilt ophalen.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cs typeface="Courier New" panose="02070309020205020404" pitchFamily="49" charset="0"/>
              </a:rPr>
              <a:t>Gebuik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session.execute</a:t>
            </a:r>
            <a:r>
              <a:rPr lang="nl-NL" sz="1800" dirty="0">
                <a:cs typeface="Courier New" panose="02070309020205020404" pitchFamily="49" charset="0"/>
              </a:rPr>
              <a:t> om de query uit te voeren.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Haal de resultaten op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800" dirty="0">
                <a:cs typeface="Courier New" panose="02070309020205020404" pitchFamily="49" charset="0"/>
              </a:rPr>
              <a:t>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2ED68C-1071-B51B-E24B-676047566E0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select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all Task objects as a list.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select(Task)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session.exec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(query)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a where filter.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select(Task)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.where(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B9F242-385A-2D0D-CF4C-1C6FA0BF03B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21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37D8-1496-0237-DC7F-3C381DE29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BDD5-0340-D557-DE9E-10046A4F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8491-D1C2-6FF2-BEDD-57F93068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noProof="0" dirty="0"/>
              <a:t>Open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/5_orm_basic.ipynb</a:t>
            </a:r>
            <a:r>
              <a:rPr lang="nl-NL" sz="1600" noProof="0" dirty="0"/>
              <a:t> en:</a:t>
            </a:r>
          </a:p>
          <a:p>
            <a:pPr marL="457200" indent="-457200">
              <a:buAutoNum type="arabicPeriod"/>
            </a:pPr>
            <a:endParaRPr lang="nl-NL" sz="1600" noProof="0" dirty="0"/>
          </a:p>
          <a:p>
            <a:pPr marL="457200" indent="-457200">
              <a:buAutoNum type="arabicPeriod"/>
            </a:pPr>
            <a:r>
              <a:rPr lang="nl-NL" sz="1600" noProof="0" dirty="0"/>
              <a:t>Maak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class af met de volgende attributen:</a:t>
            </a:r>
          </a:p>
          <a:p>
            <a:pPr lvl="1"/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nl-NL" sz="1600" dirty="0">
                <a:cs typeface="Courier New" panose="02070309020205020404" pitchFamily="49" charset="0"/>
              </a:rPr>
              <a:t> 		Heel getal, primaire sleutel, optioneel (automatisch ID).</a:t>
            </a:r>
            <a:endParaRPr lang="nl-NL" sz="1600" noProof="0" dirty="0"/>
          </a:p>
          <a:p>
            <a:pPr lvl="1"/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noProof="0" dirty="0">
                <a:cs typeface="Courier New" panose="02070309020205020404" pitchFamily="49" charset="0"/>
              </a:rPr>
              <a:t>	Een tekstveld, niet optioneel.</a:t>
            </a:r>
            <a:endParaRPr lang="nl-NL" sz="1600" noProof="0" dirty="0"/>
          </a:p>
          <a:p>
            <a:pPr lvl="1"/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nl-NL" sz="1600" noProof="0" dirty="0">
                <a:cs typeface="Courier New" panose="02070309020205020404" pitchFamily="49" charset="0"/>
              </a:rPr>
              <a:t>		Een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nl-NL" sz="1600" noProof="0" dirty="0">
                <a:cs typeface="Courier New" panose="02070309020205020404" pitchFamily="49" charset="0"/>
              </a:rPr>
              <a:t>, standaard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r>
              <a:rPr lang="nl-NL" sz="1600" noProof="0" dirty="0">
                <a:cs typeface="Courier New" panose="02070309020205020404" pitchFamily="49" charset="0"/>
              </a:rPr>
              <a:t>.</a:t>
            </a:r>
            <a:endParaRPr lang="nl-NL" sz="1600" noProof="0" dirty="0"/>
          </a:p>
          <a:p>
            <a:pPr lvl="1"/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cs typeface="Courier New" panose="02070309020205020404" pitchFamily="49" charset="0"/>
              </a:rPr>
              <a:t>		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nl-NL" sz="1600" dirty="0">
                <a:cs typeface="Courier New" panose="02070309020205020404" pitchFamily="49" charset="0"/>
              </a:rPr>
              <a:t>, standaard het huidige tijdstip.</a:t>
            </a:r>
            <a:endParaRPr lang="nl-NL" sz="1600" noProof="0" dirty="0"/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Gebruik de bovenstaande metadata om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tabel aan te maken.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Maak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object en schrijf het naar de database.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Haal alle taken op uit de database; wat voor type resultaten krijg je terug?</a:t>
            </a:r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45248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Prijzen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B5377-1D43-F8A3-9910-96663104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0016"/>
              </p:ext>
            </p:extLst>
          </p:nvPr>
        </p:nvGraphicFramePr>
        <p:xfrm>
          <a:off x="838197" y="3538676"/>
          <a:ext cx="56376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00">
                  <a:extLst>
                    <a:ext uri="{9D8B030D-6E8A-4147-A177-3AD203B41FA5}">
                      <a16:colId xmlns:a16="http://schemas.microsoft.com/office/drawing/2014/main" val="1499242464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956699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32514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465820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Prijs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GeldigVan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GeldigTot</a:t>
                      </a:r>
                      <a:endParaRPr lang="nl-NL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01-01-2022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966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26C64E-AF48-DB8F-BE4A-7BEB8DB62583}"/>
              </a:ext>
            </a:extLst>
          </p:cNvPr>
          <p:cNvSpPr txBox="1"/>
          <p:nvPr/>
        </p:nvSpPr>
        <p:spPr>
          <a:xfrm>
            <a:off x="838197" y="1745440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ED465-A6A0-07DF-F186-FA0592ECBBC3}"/>
              </a:ext>
            </a:extLst>
          </p:cNvPr>
          <p:cNvSpPr txBox="1"/>
          <p:nvPr/>
        </p:nvSpPr>
        <p:spPr>
          <a:xfrm>
            <a:off x="838199" y="3203464"/>
            <a:ext cx="139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ProductPrijzen</a:t>
            </a:r>
            <a:endParaRPr lang="nl-NL" sz="1600" noProof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99C09-5BF9-C09E-7DD0-B6E8A80C80FF}"/>
              </a:ext>
            </a:extLst>
          </p:cNvPr>
          <p:cNvSpPr txBox="1"/>
          <p:nvPr/>
        </p:nvSpPr>
        <p:spPr>
          <a:xfrm>
            <a:off x="7061198" y="3572933"/>
            <a:ext cx="42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noProof="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B617D3B-2788-F442-D654-2A492AF9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64345"/>
              </p:ext>
            </p:extLst>
          </p:nvPr>
        </p:nvGraphicFramePr>
        <p:xfrm>
          <a:off x="838197" y="2076236"/>
          <a:ext cx="5637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9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378644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535884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488245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55DC974-E48A-F9F3-3E61-FDE63304CD25}"/>
              </a:ext>
            </a:extLst>
          </p:cNvPr>
          <p:cNvSpPr txBox="1"/>
          <p:nvPr/>
        </p:nvSpPr>
        <p:spPr>
          <a:xfrm>
            <a:off x="6837528" y="1949713"/>
            <a:ext cx="4448540" cy="2031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l-NL" b="1" noProof="0" dirty="0"/>
              <a:t>Prijswijzigingen bijhouden</a:t>
            </a:r>
          </a:p>
          <a:p>
            <a:r>
              <a:rPr lang="nl-NL" noProof="0" dirty="0"/>
              <a:t>Producten en prijzen opsplitsen in twee tabellen.</a:t>
            </a:r>
          </a:p>
          <a:p>
            <a:endParaRPr lang="nl-NL" noProof="0" dirty="0"/>
          </a:p>
          <a:p>
            <a:endParaRPr lang="nl-NL" noProof="0" dirty="0"/>
          </a:p>
          <a:p>
            <a:endParaRPr lang="nl-NL" noProof="0" dirty="0"/>
          </a:p>
          <a:p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ProductPrijzen</a:t>
            </a:r>
            <a:r>
              <a:rPr lang="nl-NL" noProof="0" dirty="0"/>
              <a:t> tabel geeft historisch overzicht van de prijs.</a:t>
            </a:r>
          </a:p>
        </p:txBody>
      </p:sp>
    </p:spTree>
    <p:extLst>
      <p:ext uri="{BB962C8B-B14F-4D97-AF65-F5344CB8AC3E}">
        <p14:creationId xmlns:p14="http://schemas.microsoft.com/office/powerpoint/2010/main" val="2564150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BE00-0A0E-E308-F7D4-590E32BE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475E-559F-5022-4C3A-873E5F7E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objecten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DC5D-E83B-8B97-0599-3BFBA8AE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Relaties tussen objecten worden vastgelegd met verwijzende sleutels.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kunt sleutels opgeven door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nl-NL" sz="1800" dirty="0"/>
              <a:t> object te gebruiken.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Geef bij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nl-NL" sz="1800" dirty="0"/>
              <a:t> op naar welke tabel en attribuut verwezen wordt.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Let op: tabellen hebben dezelfde naam als hun class in kleine letters!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5DC4B5-2AB9-7507-BC0F-A6686B0538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Field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 lists."""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int = Field(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tasklist.list_id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D51124-D639-2C99-BDBA-F4715FD2D514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2358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8A416-55AE-4261-C723-20AA94834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5CBE-9FF0-F7FE-3E4C-2586216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objecten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778F-B81C-507A-ACC0-ED90EF6E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verwijzende sleutel werkt alleen binnen SQL.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In Python kun je de relaties definiëren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800" dirty="0"/>
              <a:t> verwijst naar een andere Python class.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283B7D-2C3B-A991-3771-3536040FD76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 lists."""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tasks: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"Task"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Relationship()</a:t>
            </a: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int = Field(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tasklist.list_id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Relationship()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BFF11C-DDF4-2FBC-7175-299EA81553B3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71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93E89-BE7D-6953-AA08-0DD94D444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FBC5-48AF-93BE-A1A1-80B00441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objecten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2B5E-5806-C315-DC54-EBBF7889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verwijzende sleutel werkt alleen binnen SQL.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In Python kun je de relaties definiëren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800" dirty="0"/>
              <a:t> verwijst naar een andere Python class.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F8CCA9-460C-EC9E-15F0-9A0A7049CC4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 lists."""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Relationship(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back_populates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int = Field(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tasklist.list_id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list: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Relationship(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back_populates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"tasks"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2902B1-0F90-8A58-68EB-A3E6E8863956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474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0F1CE-D1DA-8932-4EC0-67DCC3FA5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637C-A7D8-243D-CEA1-39F2D81A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A3CD-8160-C989-9C1D-99833054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noProof="0" dirty="0"/>
              <a:t>Open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/6_orm_relations.ipynb</a:t>
            </a:r>
            <a:r>
              <a:rPr lang="nl-NL" sz="1600" noProof="0" dirty="0"/>
              <a:t> en:</a:t>
            </a:r>
          </a:p>
          <a:p>
            <a:pPr marL="457200" indent="-457200">
              <a:buAutoNum type="arabicPeriod"/>
            </a:pPr>
            <a:endParaRPr lang="nl-NL" sz="1600" noProof="0" dirty="0"/>
          </a:p>
          <a:p>
            <a:pPr marL="457200" indent="-457200">
              <a:buAutoNum type="arabicPeriod"/>
            </a:pPr>
            <a:r>
              <a:rPr lang="nl-NL" sz="1600" dirty="0"/>
              <a:t>Voeg een sleutel toe aan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class die verwijst naar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nl-NL" sz="1600" noProof="0" dirty="0"/>
              <a:t> van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noProof="0" dirty="0"/>
              <a:t>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Voeg relaties toe aan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noProof="0" dirty="0"/>
              <a:t> </a:t>
            </a:r>
            <a:r>
              <a:rPr lang="nl-NL" sz="1600" noProof="0" dirty="0" err="1"/>
              <a:t>and</a:t>
            </a:r>
            <a:r>
              <a:rPr lang="nl-NL" sz="1600" noProof="0" dirty="0"/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classes.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Maak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noProof="0" dirty="0"/>
              <a:t> aan en voeg een aantal taken toe met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noProof="0" dirty="0"/>
              <a:t> methode.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Sla je takenlijst op in de database en bekijk deze met </a:t>
            </a:r>
            <a:r>
              <a:rPr lang="nl-NL" sz="1600" noProof="0"/>
              <a:t>DB browser.</a:t>
            </a: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78875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Wanneer SQL of Python?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332155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Verschillende soorten transformaties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38C3-2B0A-497F-9818-103DEE61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Stateless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Zelfde uitkomsten ongeacht de dataset: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Koppelen van data sets op basis van sleutels.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Filters op vaststaande condities.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Vaststaande categorisaties.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A04DC-1210-45EC-95EA-7771D9E63B6C}"/>
              </a:ext>
            </a:extLst>
          </p:cNvPr>
          <p:cNvSpPr txBox="1">
            <a:spLocks/>
          </p:cNvSpPr>
          <p:nvPr/>
        </p:nvSpPr>
        <p:spPr>
          <a:xfrm>
            <a:off x="6640286" y="1825625"/>
            <a:ext cx="4713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 err="1"/>
              <a:t>Stateful</a:t>
            </a: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Uitkomsten afhankelijk van de dataset: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Ontbrekende waardes vullen met gemiddelde uit de data.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Standaardiseren numerieke variabelen.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Waardes samennemen o.b.v. frequentie.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006C97-230B-A6B4-D77F-BEB9FBB7AEBF}"/>
              </a:ext>
            </a:extLst>
          </p:cNvPr>
          <p:cNvCxnSpPr/>
          <p:nvPr/>
        </p:nvCxnSpPr>
        <p:spPr>
          <a:xfrm>
            <a:off x="5867400" y="1625600"/>
            <a:ext cx="0" cy="4551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18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Stateless</a:t>
            </a:r>
            <a:r>
              <a:rPr lang="nl-NL" sz="3600" noProof="0" dirty="0"/>
              <a:t>: Data en logica bepalen keuze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85DC1-2366-4F93-BE61-3389E4CC8A0A}"/>
              </a:ext>
            </a:extLst>
          </p:cNvPr>
          <p:cNvSpPr/>
          <p:nvPr/>
        </p:nvSpPr>
        <p:spPr>
          <a:xfrm>
            <a:off x="8382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44127D-D475-4BE1-88B7-37F1A83838E2}"/>
              </a:ext>
            </a:extLst>
          </p:cNvPr>
          <p:cNvSpPr txBox="1"/>
          <p:nvPr/>
        </p:nvSpPr>
        <p:spPr>
          <a:xfrm>
            <a:off x="8382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SQL wanneer: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Grote dataset, snelheid is belangrijk.</a:t>
            </a:r>
          </a:p>
          <a:p>
            <a:r>
              <a:rPr lang="nl-NL" noProof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De logica relatief eenvoudig te implementeren.</a:t>
            </a:r>
          </a:p>
          <a:p>
            <a:endParaRPr lang="nl-NL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757F5-E230-B69F-A8DD-5FE71C9641F7}"/>
              </a:ext>
            </a:extLst>
          </p:cNvPr>
          <p:cNvSpPr/>
          <p:nvPr/>
        </p:nvSpPr>
        <p:spPr>
          <a:xfrm>
            <a:off x="70358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clean_text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.strip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({...})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F040E-39D6-9BF4-4D92-9612DCD015DB}"/>
              </a:ext>
            </a:extLst>
          </p:cNvPr>
          <p:cNvSpPr txBox="1"/>
          <p:nvPr/>
        </p:nvSpPr>
        <p:spPr>
          <a:xfrm>
            <a:off x="70358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Python wanneer: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Kleine dataset, snelheid is onbelangrijk.</a:t>
            </a:r>
          </a:p>
          <a:p>
            <a:r>
              <a:rPr lang="nl-NL" noProof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De logica is complex en lastig te implementeren.</a:t>
            </a:r>
          </a:p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7451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13F05-E824-8E4B-516D-E426C945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E0DDFF68-4FA0-1250-E625-0EAA43A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Prijzen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BDD5CC-F6AA-CBFA-4E6E-AC8ED70CA033}"/>
              </a:ext>
            </a:extLst>
          </p:cNvPr>
          <p:cNvGraphicFramePr>
            <a:graphicFrameLocks noGrp="1"/>
          </p:cNvGraphicFramePr>
          <p:nvPr/>
        </p:nvGraphicFramePr>
        <p:xfrm>
          <a:off x="838197" y="3538676"/>
          <a:ext cx="56376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00">
                  <a:extLst>
                    <a:ext uri="{9D8B030D-6E8A-4147-A177-3AD203B41FA5}">
                      <a16:colId xmlns:a16="http://schemas.microsoft.com/office/drawing/2014/main" val="1499242464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956699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32514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465820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Prijs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GeldigVan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GeldigTot</a:t>
                      </a:r>
                      <a:endParaRPr lang="nl-NL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01-01-2022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966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856B0C-307C-CDF6-B1CF-4DF22F642767}"/>
              </a:ext>
            </a:extLst>
          </p:cNvPr>
          <p:cNvSpPr txBox="1"/>
          <p:nvPr/>
        </p:nvSpPr>
        <p:spPr>
          <a:xfrm>
            <a:off x="838197" y="1745440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A702-6622-CB51-3F65-C7E9BBBE3456}"/>
              </a:ext>
            </a:extLst>
          </p:cNvPr>
          <p:cNvSpPr txBox="1"/>
          <p:nvPr/>
        </p:nvSpPr>
        <p:spPr>
          <a:xfrm>
            <a:off x="838199" y="3203464"/>
            <a:ext cx="139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ProductPrijzen</a:t>
            </a:r>
            <a:endParaRPr lang="nl-NL" sz="1600" noProof="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3B3F5E1-5A45-5F26-1F27-96F82EDAA6BF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5376358"/>
          <a:ext cx="33038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497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97581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TransactieId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329025A-EA40-BE39-8298-1A667E1E10BE}"/>
              </a:ext>
            </a:extLst>
          </p:cNvPr>
          <p:cNvSpPr txBox="1"/>
          <p:nvPr/>
        </p:nvSpPr>
        <p:spPr>
          <a:xfrm>
            <a:off x="838197" y="5033402"/>
            <a:ext cx="148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TransactieRegel</a:t>
            </a:r>
            <a:endParaRPr lang="nl-NL" sz="1600" noProof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3488B-460B-2CEF-1F9A-F81D2257A1C5}"/>
              </a:ext>
            </a:extLst>
          </p:cNvPr>
          <p:cNvSpPr txBox="1"/>
          <p:nvPr/>
        </p:nvSpPr>
        <p:spPr>
          <a:xfrm>
            <a:off x="7061198" y="3572933"/>
            <a:ext cx="42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noProof="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7DFEE04E-2188-9358-A330-0DA76EFD2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71694"/>
              </p:ext>
            </p:extLst>
          </p:nvPr>
        </p:nvGraphicFramePr>
        <p:xfrm>
          <a:off x="838197" y="2076236"/>
          <a:ext cx="5637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9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378644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535884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488245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269A55-B71F-5536-2A04-894AF7CECA7C}"/>
              </a:ext>
            </a:extLst>
          </p:cNvPr>
          <p:cNvSpPr txBox="1"/>
          <p:nvPr/>
        </p:nvSpPr>
        <p:spPr>
          <a:xfrm>
            <a:off x="6837528" y="1949713"/>
            <a:ext cx="4448540" cy="3970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l-NL" b="1" noProof="0" dirty="0"/>
              <a:t>Prijswijzigingen bijhouden</a:t>
            </a:r>
          </a:p>
          <a:p>
            <a:r>
              <a:rPr lang="nl-NL" noProof="0" dirty="0"/>
              <a:t>Producten en prijzen opsplitsen in twee tabellen.</a:t>
            </a:r>
          </a:p>
          <a:p>
            <a:endParaRPr lang="nl-NL" noProof="0" dirty="0"/>
          </a:p>
          <a:p>
            <a:endParaRPr lang="nl-NL" dirty="0"/>
          </a:p>
          <a:p>
            <a:endParaRPr lang="nl-NL" noProof="0" dirty="0"/>
          </a:p>
          <a:p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ProductPrijzen</a:t>
            </a:r>
            <a:r>
              <a:rPr lang="nl-NL" noProof="0" dirty="0"/>
              <a:t> tabel geeft historisch overzicht van de prijs.</a:t>
            </a:r>
          </a:p>
          <a:p>
            <a:endParaRPr lang="nl-NL" noProof="0" dirty="0"/>
          </a:p>
          <a:p>
            <a:endParaRPr lang="nl-NL" dirty="0"/>
          </a:p>
          <a:p>
            <a:endParaRPr lang="nl-NL" dirty="0"/>
          </a:p>
          <a:p>
            <a:endParaRPr lang="nl-NL" noProof="0" dirty="0"/>
          </a:p>
          <a:p>
            <a:r>
              <a:rPr lang="nl-NL" noProof="0" dirty="0"/>
              <a:t>Bij transacties worden beiden aan elkaar gekoppeld</a:t>
            </a:r>
            <a:r>
              <a:rPr lang="nl-NL" dirty="0"/>
              <a:t>.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8831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8C455-A441-75C8-B53C-D673AF9BF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DD459B88-212C-E30E-1A01-6DF678CA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Transacties en prijzen</a:t>
            </a: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8916183-8EA3-429A-5077-DDC43820E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4" y="1874985"/>
            <a:ext cx="10089754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2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770466" y="1949713"/>
            <a:ext cx="5325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Meerdere soorten kortingen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Gehele bestelling: 	25% korting bij 100 euro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Per product:		3 voor de prijs van 2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Per productgroep:	10% korting op boeken</a:t>
            </a:r>
          </a:p>
          <a:p>
            <a:pPr marL="285750" indent="-285750">
              <a:buFontTx/>
              <a:buChar char="-"/>
            </a:pPr>
            <a:endParaRPr lang="nl-NL" noProof="0" dirty="0"/>
          </a:p>
          <a:p>
            <a:r>
              <a:rPr lang="nl-NL" b="1" noProof="0" dirty="0"/>
              <a:t>Korting op een bestelling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Koppelen via de Bestellingen tabel</a:t>
            </a:r>
          </a:p>
          <a:p>
            <a:pPr marL="285750" indent="-285750">
              <a:buFontTx/>
              <a:buChar char="-"/>
            </a:pPr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Korting op producten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Koppelen via de </a:t>
            </a:r>
            <a:r>
              <a:rPr lang="nl-NL" noProof="0" dirty="0" err="1"/>
              <a:t>BestellingRegel</a:t>
            </a:r>
            <a:r>
              <a:rPr lang="nl-NL" noProof="0" dirty="0"/>
              <a:t> tabel</a:t>
            </a:r>
          </a:p>
          <a:p>
            <a:endParaRPr lang="nl-NL" noProof="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Kortingen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21394"/>
              </p:ext>
            </p:extLst>
          </p:nvPr>
        </p:nvGraphicFramePr>
        <p:xfrm>
          <a:off x="7010402" y="3510282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KortingBedrag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MinimumBedrag</a:t>
                      </a:r>
                      <a:endParaRPr lang="nl-NL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7010402" y="314095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BestellingKortingen</a:t>
            </a:r>
            <a:endParaRPr lang="nl-NL" noProof="0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02A5B805-B4C5-A574-976F-D922802BA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46127"/>
              </p:ext>
            </p:extLst>
          </p:nvPr>
        </p:nvGraphicFramePr>
        <p:xfrm>
          <a:off x="7010402" y="5126674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KortingPercentage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MinimumAantal</a:t>
                      </a:r>
                      <a:endParaRPr lang="nl-NL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EEE2DB2-BB1E-296C-978B-9134A0296E57}"/>
              </a:ext>
            </a:extLst>
          </p:cNvPr>
          <p:cNvSpPr txBox="1"/>
          <p:nvPr/>
        </p:nvSpPr>
        <p:spPr>
          <a:xfrm>
            <a:off x="7010402" y="4757342"/>
            <a:ext cx="183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ProductKortingen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364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4437</Words>
  <Application>Microsoft Office PowerPoint</Application>
  <PresentationFormat>Widescreen</PresentationFormat>
  <Paragraphs>1097</Paragraphs>
  <Slides>66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Aptos</vt:lpstr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Huiswerk</vt:lpstr>
      <vt:lpstr>Transacties: 3NF</vt:lpstr>
      <vt:lpstr>Producten: Prijswijzigingen</vt:lpstr>
      <vt:lpstr>Producten: Prijzen</vt:lpstr>
      <vt:lpstr>Producten: Prijzen</vt:lpstr>
      <vt:lpstr>Transacties en prijzen</vt:lpstr>
      <vt:lpstr>Producten: Kortingen</vt:lpstr>
      <vt:lpstr>Producten: Kenmerken</vt:lpstr>
      <vt:lpstr>Producten: Kenmerken</vt:lpstr>
      <vt:lpstr>Product kenmerken</vt:lpstr>
      <vt:lpstr>Product categorieën</vt:lpstr>
      <vt:lpstr>Product categorieën</vt:lpstr>
      <vt:lpstr>Volledige database</vt:lpstr>
      <vt:lpstr>SQL in Python</vt:lpstr>
      <vt:lpstr>PyODBC vs SQLite</vt:lpstr>
      <vt:lpstr>PyODBC vs SQLite</vt:lpstr>
      <vt:lpstr>SQLite3 concepten</vt:lpstr>
      <vt:lpstr>Query uitvoeren</vt:lpstr>
      <vt:lpstr>Rijen wijzigen</vt:lpstr>
      <vt:lpstr>Rijen selecteren</vt:lpstr>
      <vt:lpstr>Structuur van de data</vt:lpstr>
      <vt:lpstr>Row factory</vt:lpstr>
      <vt:lpstr>Oefeningen 1</vt:lpstr>
      <vt:lpstr>Data in queries</vt:lpstr>
      <vt:lpstr>Data in queries</vt:lpstr>
      <vt:lpstr>Data in queries</vt:lpstr>
      <vt:lpstr>Data in queries</vt:lpstr>
      <vt:lpstr>Data in queries</vt:lpstr>
      <vt:lpstr>Queries met parameters</vt:lpstr>
      <vt:lpstr>Queries met parameters</vt:lpstr>
      <vt:lpstr>Data types</vt:lpstr>
      <vt:lpstr>Oefeningen 2</vt:lpstr>
      <vt:lpstr>SQL Transacties</vt:lpstr>
      <vt:lpstr>Samenhang tussen queries</vt:lpstr>
      <vt:lpstr>Queries bundelen</vt:lpstr>
      <vt:lpstr>SQL syntax voor transacties</vt:lpstr>
      <vt:lpstr>SQLite en transacties</vt:lpstr>
      <vt:lpstr>Automatische transacties</vt:lpstr>
      <vt:lpstr>Oefeningen 3</vt:lpstr>
      <vt:lpstr>SQL en Pandas</vt:lpstr>
      <vt:lpstr>DataFrames en tabellen</vt:lpstr>
      <vt:lpstr>SQLite vs SQLAlchemy</vt:lpstr>
      <vt:lpstr>DataFrame inlezen</vt:lpstr>
      <vt:lpstr>DataFrame inlezen</vt:lpstr>
      <vt:lpstr>DataFrame wegschrijven</vt:lpstr>
      <vt:lpstr>Oefeningen 4</vt:lpstr>
      <vt:lpstr>Object Relational Model</vt:lpstr>
      <vt:lpstr>Python objecten</vt:lpstr>
      <vt:lpstr>Python objecten</vt:lpstr>
      <vt:lpstr>Python naar SQL</vt:lpstr>
      <vt:lpstr>Python naar SQL</vt:lpstr>
      <vt:lpstr>Object Relational Model</vt:lpstr>
      <vt:lpstr>ORM: Metadata aanmaken</vt:lpstr>
      <vt:lpstr>ORM: Objecten aanmaken</vt:lpstr>
      <vt:lpstr>ORM: Objecten wijzigen</vt:lpstr>
      <vt:lpstr>ORM: Objecten ophalen</vt:lpstr>
      <vt:lpstr>Oefeningen 5</vt:lpstr>
      <vt:lpstr>Relaties tussen objecten</vt:lpstr>
      <vt:lpstr>Relaties tussen objecten</vt:lpstr>
      <vt:lpstr>Relaties tussen objecten</vt:lpstr>
      <vt:lpstr>Oefeningen 5</vt:lpstr>
      <vt:lpstr>Wanneer SQL of Python?</vt:lpstr>
      <vt:lpstr>Verschillende soorten transformaties</vt:lpstr>
      <vt:lpstr>Stateless: Data en logica bepalen keuze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Koning, Lukas</cp:lastModifiedBy>
  <cp:revision>368</cp:revision>
  <dcterms:created xsi:type="dcterms:W3CDTF">2021-01-24T13:10:19Z</dcterms:created>
  <dcterms:modified xsi:type="dcterms:W3CDTF">2025-02-06T08:39:01Z</dcterms:modified>
</cp:coreProperties>
</file>