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7" r:id="rId23"/>
    <p:sldId id="394" r:id="rId24"/>
    <p:sldId id="396" r:id="rId25"/>
    <p:sldId id="397" r:id="rId26"/>
    <p:sldId id="399" r:id="rId27"/>
    <p:sldId id="398" r:id="rId28"/>
    <p:sldId id="400" r:id="rId29"/>
    <p:sldId id="366" r:id="rId30"/>
    <p:sldId id="382" r:id="rId31"/>
    <p:sldId id="345" r:id="rId32"/>
    <p:sldId id="358" r:id="rId33"/>
    <p:sldId id="361" r:id="rId34"/>
    <p:sldId id="368" r:id="rId35"/>
    <p:sldId id="391" r:id="rId36"/>
    <p:sldId id="392" r:id="rId37"/>
    <p:sldId id="390" r:id="rId38"/>
    <p:sldId id="395" r:id="rId39"/>
    <p:sldId id="383" r:id="rId40"/>
    <p:sldId id="362" r:id="rId41"/>
    <p:sldId id="385" r:id="rId42"/>
    <p:sldId id="384" r:id="rId43"/>
    <p:sldId id="370" r:id="rId44"/>
    <p:sldId id="371" r:id="rId45"/>
    <p:sldId id="401" r:id="rId46"/>
    <p:sldId id="403" r:id="rId47"/>
    <p:sldId id="402" r:id="rId48"/>
    <p:sldId id="404" r:id="rId49"/>
    <p:sldId id="387" r:id="rId50"/>
    <p:sldId id="377" r:id="rId51"/>
    <p:sldId id="336" r:id="rId52"/>
    <p:sldId id="378" r:id="rId53"/>
    <p:sldId id="380" r:id="rId54"/>
    <p:sldId id="381" r:id="rId5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012" autoAdjust="0"/>
  </p:normalViewPr>
  <p:slideViewPr>
    <p:cSldViewPr snapToGrid="0">
      <p:cViewPr varScale="1">
        <p:scale>
          <a:sx n="109" d="100"/>
          <a:sy n="109" d="100"/>
        </p:scale>
        <p:origin x="2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0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23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8EBE3-6D9F-A032-8D86-1FBB6FB7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C5B3A-DF13-E76B-D831-BAB6F41A4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7034D-698F-7842-6B61-4C5322DA7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7035-DBF2-2C7F-F59B-A31B2ABFA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80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0E39-C73F-6795-2130-7EC18F110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88A74-8A33-7F8D-2008-94DC3304F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61AAC-1287-E6EB-BBA6-2390176E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F653C-6D49-7310-18C1-E54EEC69B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64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50801-B1E7-7A56-1761-F241C5619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C56AA-7CB7-5400-309F-08DF79FB6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7E63B-9635-0829-E235-A07F4FF1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7-D545-04FC-22BD-43127A1AF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74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5CB5-EE8D-E7DA-CC4C-53309492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489B-8632-33C9-22C2-D5D07BA9F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331B4-BBBD-0FF4-AED1-8E283740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722A-F98B-CAD9-7A1A-8EC4114A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30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5CB5-EE8D-E7DA-CC4C-53309492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489B-8632-33C9-22C2-D5D07BA9F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331B4-BBBD-0FF4-AED1-8E283740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2_modelling.ipynb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722A-F98B-CAD9-7A1A-8EC4114A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727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Transformers</a:t>
            </a:r>
            <a:r>
              <a:rPr lang="nl-NL" sz="1600" dirty="0"/>
              <a:t>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training data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ruwe data en geeft getransformeerde data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voor </a:t>
            </a:r>
            <a:r>
              <a:rPr lang="nl-NL" sz="2000" dirty="0" err="1"/>
              <a:t>infrequente</a:t>
            </a:r>
            <a:r>
              <a:rPr lang="nl-NL" sz="2000" dirty="0"/>
              <a:t> categorieën: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	Bepaal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	Zet </a:t>
            </a:r>
            <a:r>
              <a:rPr lang="nl-NL" sz="1600" noProof="0" dirty="0" err="1"/>
              <a:t>infrequente</a:t>
            </a:r>
            <a:r>
              <a:rPr lang="nl-NL" sz="1600" noProof="0" dirty="0"/>
              <a:t> categorieën op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de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parameters voor het aantal categorieën en de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Machine </a:t>
            </a:r>
            <a:r>
              <a:rPr lang="nl-NL" sz="2000" noProof="0" dirty="0" err="1"/>
              <a:t>Learing</a:t>
            </a:r>
            <a:r>
              <a:rPr lang="nl-NL" sz="2000" noProof="0" dirty="0"/>
              <a:t> in Python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9120114" y="3741579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Predictions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9120114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668639" y="2950158"/>
            <a:ext cx="2451475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0A547-AD06-34F5-039F-77920C6D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011F-5F39-B2BD-F7A2-7D0D83BA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C950-F3E2-1AFB-FF35-9AABE713E5A8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CC0F35A-5B17-E5F0-D6D1-4C4456CB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95EF73-9F87-4484-E202-2DB1D926F7A3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D08898-24D6-1A7E-E4C4-07A64AA45FE0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FAB574-0C0F-13FE-AA86-22957C9C1B1E}"/>
              </a:ext>
            </a:extLst>
          </p:cNvPr>
          <p:cNvGrpSpPr/>
          <p:nvPr/>
        </p:nvGrpSpPr>
        <p:grpSpPr>
          <a:xfrm>
            <a:off x="3509889" y="2614804"/>
            <a:ext cx="1533254" cy="369332"/>
            <a:chOff x="3509889" y="2614804"/>
            <a:chExt cx="153325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856781-DB74-CED3-1A5D-5661EDB4B90E}"/>
                </a:ext>
              </a:extLst>
            </p:cNvPr>
            <p:cNvSpPr/>
            <p:nvPr/>
          </p:nvSpPr>
          <p:spPr>
            <a:xfrm>
              <a:off x="3509889" y="2736166"/>
              <a:ext cx="126609" cy="12660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7A0F40-DE29-BFD6-D912-C8466F91A72A}"/>
                </a:ext>
              </a:extLst>
            </p:cNvPr>
            <p:cNvSpPr txBox="1"/>
            <p:nvPr/>
          </p:nvSpPr>
          <p:spPr>
            <a:xfrm>
              <a:off x="3784209" y="2614804"/>
              <a:ext cx="125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observaties</a:t>
              </a:r>
              <a:endParaRPr lang="en-N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63A2BD-B7FE-DFDB-5410-6C84105D9E0D}"/>
              </a:ext>
            </a:extLst>
          </p:cNvPr>
          <p:cNvGrpSpPr/>
          <p:nvPr/>
        </p:nvGrpSpPr>
        <p:grpSpPr>
          <a:xfrm>
            <a:off x="3432517" y="3167330"/>
            <a:ext cx="1882416" cy="369332"/>
            <a:chOff x="3460233" y="2984136"/>
            <a:chExt cx="1882416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A384D5-7B06-5027-0DC0-D0ED6771E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233" y="3078098"/>
              <a:ext cx="239569" cy="27537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471251-B769-F754-573D-BCA8AE69469C}"/>
                </a:ext>
              </a:extLst>
            </p:cNvPr>
            <p:cNvSpPr txBox="1"/>
            <p:nvPr/>
          </p:nvSpPr>
          <p:spPr>
            <a:xfrm>
              <a:off x="3784209" y="2984136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voorspellingen</a:t>
              </a:r>
              <a:endParaRPr lang="en-N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3697D7-9DD0-AA74-72DF-692ABD5CED1D}"/>
              </a:ext>
            </a:extLst>
          </p:cNvPr>
          <p:cNvGrpSpPr/>
          <p:nvPr/>
        </p:nvGrpSpPr>
        <p:grpSpPr>
          <a:xfrm>
            <a:off x="3556780" y="3806986"/>
            <a:ext cx="1488352" cy="369332"/>
            <a:chOff x="3556780" y="3504533"/>
            <a:chExt cx="1488352" cy="36933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7D5270-D7AA-B9E2-EC66-3DF350D56277}"/>
                </a:ext>
              </a:extLst>
            </p:cNvPr>
            <p:cNvCxnSpPr>
              <a:cxnSpLocks/>
            </p:cNvCxnSpPr>
            <p:nvPr/>
          </p:nvCxnSpPr>
          <p:spPr>
            <a:xfrm>
              <a:off x="3556780" y="3538764"/>
              <a:ext cx="0" cy="281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F31839-5AAE-028B-E39E-4CD8C506114A}"/>
                </a:ext>
              </a:extLst>
            </p:cNvPr>
            <p:cNvSpPr txBox="1"/>
            <p:nvPr/>
          </p:nvSpPr>
          <p:spPr>
            <a:xfrm>
              <a:off x="3784209" y="3504533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afwijkingen</a:t>
              </a:r>
              <a:endParaRPr lang="en-NL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A7A21AB-34BB-1BFE-D8C6-94A124C3493C}"/>
              </a:ext>
            </a:extLst>
          </p:cNvPr>
          <p:cNvSpPr txBox="1"/>
          <p:nvPr/>
        </p:nvSpPr>
        <p:spPr>
          <a:xfrm>
            <a:off x="3664842" y="54605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7E261E-DDE1-9451-985E-A564711D527F}"/>
              </a:ext>
            </a:extLst>
          </p:cNvPr>
          <p:cNvSpPr/>
          <p:nvPr/>
        </p:nvSpPr>
        <p:spPr>
          <a:xfrm>
            <a:off x="3334462" y="2587936"/>
            <a:ext cx="2118213" cy="1646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A91C67-8C48-E54B-2CB1-70BFF0569C60}"/>
              </a:ext>
            </a:extLst>
          </p:cNvPr>
          <p:cNvSpPr/>
          <p:nvPr/>
        </p:nvSpPr>
        <p:spPr>
          <a:xfrm>
            <a:off x="3334461" y="5337434"/>
            <a:ext cx="2118213" cy="6155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1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06A3-569E-7D85-5E03-98165D33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873E-BED0-40FE-5C40-096B08E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C2649-0CFA-683E-8E30-54D04746A098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1693D-F8C4-EC9C-0FF2-EB33B6AC79FE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11D259-3057-1374-1B7C-6206D5A634B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C8EC927C-0D05-A161-A59D-7952845F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6FC0D-A7B5-E614-1BB8-A26E1DB92D6C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3BE72B-1697-A7BB-4848-026EAEB6F56D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2F71747-B591-9130-8948-B8491D968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459491-2DA9-E900-FFA5-CD9B1EB9EFA3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AA1056-0DDF-B62C-5A37-110AD014598C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8AE2C7-643E-6C99-B05D-A93CEFBDDBFB}"/>
              </a:ext>
            </a:extLst>
          </p:cNvPr>
          <p:cNvGrpSpPr/>
          <p:nvPr/>
        </p:nvGrpSpPr>
        <p:grpSpPr>
          <a:xfrm>
            <a:off x="8180366" y="2368319"/>
            <a:ext cx="2962018" cy="3357232"/>
            <a:chOff x="8180366" y="2368319"/>
            <a:chExt cx="2962018" cy="3357232"/>
          </a:xfrm>
        </p:grpSpPr>
        <p:pic>
          <p:nvPicPr>
            <p:cNvPr id="4" name="Picture 3" descr="A graph with a line&#10;&#10;Description automatically generated">
              <a:extLst>
                <a:ext uri="{FF2B5EF4-FFF2-40B4-BE49-F238E27FC236}">
                  <a16:creationId xmlns:a16="http://schemas.microsoft.com/office/drawing/2014/main" id="{7C7A5A15-4349-6F68-8A25-5EFF2203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240" y="2482638"/>
              <a:ext cx="2800270" cy="267495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31381A-87B7-3D79-42E7-059DA272BB49}"/>
                </a:ext>
              </a:extLst>
            </p:cNvPr>
            <p:cNvCxnSpPr/>
            <p:nvPr/>
          </p:nvCxnSpPr>
          <p:spPr>
            <a:xfrm>
              <a:off x="8883748" y="3073791"/>
              <a:ext cx="0" cy="90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C65568-2668-F231-FB0E-5B8F8C884A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3748" y="3974123"/>
              <a:ext cx="330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180101-752D-D73B-CB13-C25A5863F514}"/>
                </a:ext>
              </a:extLst>
            </p:cNvPr>
            <p:cNvSpPr txBox="1"/>
            <p:nvPr/>
          </p:nvSpPr>
          <p:spPr>
            <a:xfrm>
              <a:off x="8846120" y="5272296"/>
              <a:ext cx="1630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Gradient Descent</a:t>
              </a:r>
              <a:endParaRPr lang="en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C4CD17-357A-6A1F-5E65-6B3903135766}"/>
                </a:ext>
              </a:extLst>
            </p:cNvPr>
            <p:cNvSpPr/>
            <p:nvPr/>
          </p:nvSpPr>
          <p:spPr>
            <a:xfrm>
              <a:off x="8180366" y="2368319"/>
              <a:ext cx="2962018" cy="33572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8157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31679-4A8C-FC21-E21C-8C944650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3E55-98B1-0DB4-1653-C992C9E7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94ECC-C35E-9395-0455-1F7334EA3DAD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5B93B-870C-169C-8E31-72D6AD247345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B33E75-E627-A9B8-3F7F-E18785FF9BC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04E590A-5EB9-1D44-4696-71614371D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7F272D-2F23-18DB-94ED-BF41FC901F11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0FDEE8-6CC7-0F7A-DFAD-7BFE8C4EBA39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CEDB59E-426B-AC0A-E28C-DD2F8E813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A0DD14-8A72-469F-B514-26C269E7864E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498783-CCAC-E731-3011-3F81D8EFF81D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74ECD8-335A-462F-9A09-86B4AD9F7F9E}"/>
              </a:ext>
            </a:extLst>
          </p:cNvPr>
          <p:cNvGrpSpPr/>
          <p:nvPr/>
        </p:nvGrpSpPr>
        <p:grpSpPr>
          <a:xfrm>
            <a:off x="8180366" y="2368319"/>
            <a:ext cx="2962018" cy="3357232"/>
            <a:chOff x="8180366" y="2368319"/>
            <a:chExt cx="2962018" cy="3357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2D752D5-5E0B-F491-B030-B3BC4E2769BF}"/>
                </a:ext>
              </a:extLst>
            </p:cNvPr>
            <p:cNvGrpSpPr/>
            <p:nvPr/>
          </p:nvGrpSpPr>
          <p:grpSpPr>
            <a:xfrm>
              <a:off x="8180366" y="2368319"/>
              <a:ext cx="2962018" cy="3357232"/>
              <a:chOff x="8180366" y="2368319"/>
              <a:chExt cx="2962018" cy="3357232"/>
            </a:xfrm>
          </p:grpSpPr>
          <p:pic>
            <p:nvPicPr>
              <p:cNvPr id="4" name="Picture 3" descr="A graph with a line&#10;&#10;Description automatically generated">
                <a:extLst>
                  <a:ext uri="{FF2B5EF4-FFF2-40B4-BE49-F238E27FC236}">
                    <a16:creationId xmlns:a16="http://schemas.microsoft.com/office/drawing/2014/main" id="{55A5EFC1-8156-5DB6-024B-03AFF3B50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240" y="2482638"/>
                <a:ext cx="2800270" cy="2674957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34F1AB-8428-2E0A-56B2-4D98CECD0D34}"/>
                  </a:ext>
                </a:extLst>
              </p:cNvPr>
              <p:cNvCxnSpPr/>
              <p:nvPr/>
            </p:nvCxnSpPr>
            <p:spPr>
              <a:xfrm>
                <a:off x="8883748" y="3073791"/>
                <a:ext cx="0" cy="907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F1165B-58F6-7C52-9D00-19A4079EA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3748" y="3974123"/>
                <a:ext cx="330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8B61BF-CAA0-C6B2-17EB-C63BA5811970}"/>
                  </a:ext>
                </a:extLst>
              </p:cNvPr>
              <p:cNvSpPr txBox="1"/>
              <p:nvPr/>
            </p:nvSpPr>
            <p:spPr>
              <a:xfrm>
                <a:off x="8846120" y="5272296"/>
                <a:ext cx="1630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Gradient Descent</a:t>
                </a:r>
                <a:endParaRPr lang="en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1F0E2A-BA09-AEA0-52A2-F0FD9AC3CC11}"/>
                  </a:ext>
                </a:extLst>
              </p:cNvPr>
              <p:cNvSpPr/>
              <p:nvPr/>
            </p:nvSpPr>
            <p:spPr>
              <a:xfrm>
                <a:off x="8180366" y="2368319"/>
                <a:ext cx="2962018" cy="33572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6B7A9A7A-304E-3FB6-30EE-6F67A3978FD9}"/>
                </a:ext>
              </a:extLst>
            </p:cNvPr>
            <p:cNvSpPr/>
            <p:nvPr/>
          </p:nvSpPr>
          <p:spPr>
            <a:xfrm>
              <a:off x="8904848" y="4046935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FB619545-E9FF-E8C4-D8AF-180F4FF9C351}"/>
                </a:ext>
              </a:extLst>
            </p:cNvPr>
            <p:cNvSpPr/>
            <p:nvPr/>
          </p:nvSpPr>
          <p:spPr>
            <a:xfrm>
              <a:off x="9214338" y="4051881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2DB9A184-3DD6-B765-2E1D-8A1C847DE6BE}"/>
                </a:ext>
              </a:extLst>
            </p:cNvPr>
            <p:cNvSpPr/>
            <p:nvPr/>
          </p:nvSpPr>
          <p:spPr>
            <a:xfrm>
              <a:off x="9523828" y="4056827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A8C2BF-88D7-851B-BC9D-356BEE24B7CB}"/>
                </a:ext>
              </a:extLst>
            </p:cNvPr>
            <p:cNvSpPr txBox="1"/>
            <p:nvPr/>
          </p:nvSpPr>
          <p:spPr>
            <a:xfrm>
              <a:off x="8883747" y="4199584"/>
              <a:ext cx="120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learning rate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26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E9FE2-DD41-914F-E7A0-1679BE26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2FD0-C386-A4C3-DC55-45C08C9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6E84-ABF2-AA09-0497-E92D91DE0456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82063-57A9-0B3F-AC53-515DF96C4A5B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9E7AB9-EDDB-30ED-FFF8-DC632FEC08EB}"/>
              </a:ext>
            </a:extLst>
          </p:cNvPr>
          <p:cNvSpPr/>
          <p:nvPr/>
        </p:nvSpPr>
        <p:spPr>
          <a:xfrm>
            <a:off x="9455835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E5C23-29C3-FCB6-8DAF-1312B2182B9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AE5C1-6AF1-9F08-8AFF-6083CCD200ED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6624124" y="1811216"/>
            <a:ext cx="2831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7BDA943-88CD-6112-8D3D-2821C8BF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088DC2-342A-96B4-3AC1-7996049C4992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9E141-3588-9A27-21FB-0B93B0034596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CBD065D-BFB2-0754-C73D-EB3195CF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2083A4-3220-1843-AF12-F2439417E4F1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377B5-4354-021E-7AF0-7C7599FD00FE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pic>
        <p:nvPicPr>
          <p:cNvPr id="34" name="Picture 33" descr="A graph of a line&#10;&#10;Description automatically generated">
            <a:extLst>
              <a:ext uri="{FF2B5EF4-FFF2-40B4-BE49-F238E27FC236}">
                <a16:creationId xmlns:a16="http://schemas.microsoft.com/office/drawing/2014/main" id="{0411A0BC-1470-B4BE-3779-947C97099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70" y="2538698"/>
            <a:ext cx="2577479" cy="2597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02ABFD-9A70-A31A-FDED-7CE58B46499C}"/>
              </a:ext>
            </a:extLst>
          </p:cNvPr>
          <p:cNvSpPr txBox="1"/>
          <p:nvPr/>
        </p:nvSpPr>
        <p:spPr>
          <a:xfrm>
            <a:off x="8881604" y="5337432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2151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E9FE2-DD41-914F-E7A0-1679BE26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2FD0-C386-A4C3-DC55-45C08C9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Niet altijd optimaal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7701-EFBD-E654-EC4C-44D35E5DC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r="12353"/>
          <a:stretch/>
        </p:blipFill>
        <p:spPr>
          <a:xfrm>
            <a:off x="838200" y="1986673"/>
            <a:ext cx="4941454" cy="30907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BED5D-8F6B-2F77-3166-4F6201A99E15}"/>
              </a:ext>
            </a:extLst>
          </p:cNvPr>
          <p:cNvSpPr txBox="1">
            <a:spLocks/>
          </p:cNvSpPr>
          <p:nvPr/>
        </p:nvSpPr>
        <p:spPr>
          <a:xfrm>
            <a:off x="6412349" y="1507067"/>
            <a:ext cx="494145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 convergeert niet altijd naar (globaal) optimum: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Kan terecht komen in een lokaal optimum, dat net minder goed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Kan terecht komen op een plateau, waardoor progressie stopt.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 waar </a:t>
            </a:r>
            <a:r>
              <a:rPr lang="nl-NL" sz="2000"/>
              <a:t>de optimalisatie start</a:t>
            </a:r>
            <a:r>
              <a:rPr lang="nl-N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581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/4_modelling.ipynb</a:t>
            </a:r>
          </a:p>
          <a:p>
            <a:pPr marL="457200" lvl="1" indent="0">
              <a:buNone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Prepareer de data zodat deze geschikt is voor het model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2000" noProof="0" dirty="0"/>
              <a:t>Over welke 10 records was het model het meest onzeker?</a:t>
            </a:r>
          </a:p>
          <a:p>
            <a:pPr lvl="1"/>
            <a:r>
              <a:rPr lang="nl-NL" sz="2000" noProof="0" dirty="0"/>
              <a:t>Over welke records </a:t>
            </a:r>
            <a:r>
              <a:rPr lang="nl-NL" sz="2000" noProof="0" dirty="0" err="1"/>
              <a:t>wa</a:t>
            </a:r>
            <a:r>
              <a:rPr lang="nl-NL" sz="2000" dirty="0"/>
              <a:t>s het model heel zeker, maar klopte de voorspelling niet?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valideren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Continue doelvariabele: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Categorisch doelvariabele: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van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van positief.</a:t>
            </a:r>
          </a:p>
          <a:p>
            <a:r>
              <a:rPr lang="nl-NL" sz="1800" dirty="0"/>
              <a:t>Precision	TP / TP + FP	Correct van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Log-</a:t>
            </a:r>
            <a:r>
              <a:rPr lang="nl-NL" sz="1800" dirty="0" err="1"/>
              <a:t>loss</a:t>
            </a:r>
            <a:endParaRPr lang="nl-NL" sz="1800" dirty="0"/>
          </a:p>
          <a:p>
            <a:endParaRPr lang="nl-NL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50" y="963637"/>
            <a:ext cx="2648242" cy="2296914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75907"/>
              </p:ext>
            </p:extLst>
          </p:nvPr>
        </p:nvGraphicFramePr>
        <p:xfrm>
          <a:off x="8663474" y="4020476"/>
          <a:ext cx="2537925" cy="2176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509353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833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833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Flse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Validaren</a:t>
            </a:r>
            <a:r>
              <a:rPr lang="nl-NL" sz="3600" noProof="0" dirty="0"/>
              <a:t> met</a:t>
            </a:r>
            <a:r>
              <a:rPr lang="nl-NL" sz="3600" dirty="0"/>
              <a:t>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Zijn prestaties representatief?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de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trainingsdata zijn </a:t>
            </a:r>
            <a:r>
              <a:rPr lang="nl-NL" sz="1800" u="sng" dirty="0"/>
              <a:t>niet representatief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om het model te trainen.</a:t>
            </a:r>
          </a:p>
          <a:p>
            <a:r>
              <a:rPr lang="nl-NL" sz="1800" dirty="0"/>
              <a:t>Het model is niet geoptimaliseerd voor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</a:t>
            </a:r>
            <a:r>
              <a:rPr lang="nl-NL" sz="3600" dirty="0" err="1"/>
              <a:t>validate</a:t>
            </a:r>
            <a:r>
              <a:rPr lang="nl-NL" sz="3600" dirty="0"/>
              <a:t>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/>
              <a:t>Validatie: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0B75AF7-8BB9-6ADA-E8F1-5DE65521E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4277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</a:t>
            </a:r>
            <a:r>
              <a:rPr lang="nl-NL" sz="3600" dirty="0" err="1"/>
              <a:t>validate</a:t>
            </a:r>
            <a:r>
              <a:rPr lang="nl-NL" sz="3600" dirty="0"/>
              <a:t>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2069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/>
              <a:t>Validatie: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29241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Klein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training sets</a:t>
            </a:r>
          </a:p>
          <a:p>
            <a:pPr marL="0" indent="0">
              <a:buNone/>
            </a:pPr>
            <a:r>
              <a:rPr lang="nl-NL" sz="2000" dirty="0"/>
              <a:t>Model kan minder goed leren en presteert slechter dan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validatie sets</a:t>
            </a:r>
          </a:p>
          <a:p>
            <a:pPr marL="0" indent="0">
              <a:buNone/>
            </a:pPr>
            <a:r>
              <a:rPr lang="nl-NL" sz="2000" dirty="0"/>
              <a:t>Meer cases, foutmarges nauwkeuriger gemeten.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Sneller</a:t>
            </a:r>
          </a:p>
          <a:p>
            <a:pPr marL="0" indent="0">
              <a:buNone/>
            </a:pPr>
            <a:r>
              <a:rPr lang="nl-NL" sz="2000" dirty="0"/>
              <a:t>Minder modellen te trainen.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8869E-8D0A-796B-BD33-9FF132A8B1B4}"/>
              </a:ext>
            </a:extLst>
          </p:cNvPr>
          <p:cNvSpPr txBox="1">
            <a:spLocks/>
          </p:cNvSpPr>
          <p:nvPr/>
        </p:nvSpPr>
        <p:spPr>
          <a:xfrm>
            <a:off x="7416018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Groot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training sets</a:t>
            </a:r>
          </a:p>
          <a:p>
            <a:pPr marL="0" indent="0">
              <a:buNone/>
            </a:pPr>
            <a:r>
              <a:rPr lang="nl-NL" sz="2000" dirty="0"/>
              <a:t>Model kan beter leren en presteert meer zoals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validatie sets</a:t>
            </a:r>
          </a:p>
          <a:p>
            <a:pPr marL="0" indent="0">
              <a:buNone/>
            </a:pPr>
            <a:r>
              <a:rPr lang="nl-NL" sz="2000" dirty="0"/>
              <a:t>Minder cases, foutmarges onnauwkeuriger.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Langzamer</a:t>
            </a:r>
          </a:p>
          <a:p>
            <a:pPr marL="0" indent="0">
              <a:buNone/>
            </a:pPr>
            <a:r>
              <a:rPr lang="nl-NL" sz="2000" dirty="0"/>
              <a:t>Meer modellen te trainen.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B5B8E-02A7-4244-A137-A1FF06FED050}"/>
              </a:ext>
            </a:extLst>
          </p:cNvPr>
          <p:cNvCxnSpPr/>
          <p:nvPr/>
        </p:nvCxnSpPr>
        <p:spPr>
          <a:xfrm>
            <a:off x="5805581" y="1531295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00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is baseline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  <a:p>
              <a:pPr algn="ctr"/>
              <a:r>
                <a:rPr lang="nl-NL" dirty="0" err="1"/>
                <a:t>XGBoost</a:t>
              </a:r>
              <a:endParaRPr lang="nl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dummy data.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dummy model.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and predict.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data preparatie en model in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configuratie</a:t>
            </a:r>
            <a:r>
              <a:rPr lang="nl-NL" dirty="0"/>
              <a:t> van het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soort 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 model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het model.</a:t>
            </a:r>
          </a:p>
          <a:p>
            <a:endParaRPr lang="nl-NL" dirty="0"/>
          </a:p>
          <a:p>
            <a:r>
              <a:rPr lang="nl-NL" dirty="0"/>
              <a:t>Train op </a:t>
            </a:r>
            <a:r>
              <a:rPr lang="nl-NL" u="sng" dirty="0"/>
              <a:t>alle beschikbare data</a:t>
            </a:r>
            <a:r>
              <a:rPr lang="nl-NL" dirty="0"/>
              <a:t> om zoveel mogelijk informatie 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037720" y="3291317"/>
            <a:ext cx="2044042" cy="779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066947" y="3291318"/>
            <a:ext cx="2044042" cy="777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037720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066946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081762" y="3681305"/>
            <a:ext cx="715990" cy="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5350957" y="3679938"/>
            <a:ext cx="715990" cy="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10989" y="3679938"/>
            <a:ext cx="1057592" cy="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059741" y="2468300"/>
            <a:ext cx="0" cy="82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088967" y="2468300"/>
            <a:ext cx="1" cy="8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3797752" y="3294053"/>
            <a:ext cx="1553205" cy="777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1543320" y="4198597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190848" y="4156576"/>
            <a:ext cx="1316300" cy="1368185"/>
            <a:chOff x="10039672" y="1559991"/>
            <a:chExt cx="1079020" cy="1121552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2" y="1559991"/>
              <a:ext cx="1079020" cy="10790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2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Gebruikers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630CB60-7519-B574-7E53-0D98C8E9854F}"/>
              </a:ext>
            </a:extLst>
          </p:cNvPr>
          <p:cNvSpPr/>
          <p:nvPr/>
        </p:nvSpPr>
        <p:spPr>
          <a:xfrm>
            <a:off x="8826977" y="3288582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Voorspellingen</a:t>
            </a:r>
          </a:p>
        </p:txBody>
      </p: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6BF5-D331-3F15-A2E3-68DA32D50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9E41-88CA-9205-3B95-1CB90F64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73E4F-11F2-5280-8E0B-5CB21008AC5E}"/>
              </a:ext>
            </a:extLst>
          </p:cNvPr>
          <p:cNvSpPr/>
          <p:nvPr/>
        </p:nvSpPr>
        <p:spPr>
          <a:xfrm>
            <a:off x="1037720" y="3291317"/>
            <a:ext cx="2044042" cy="779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85584-1C84-3D9A-C9A7-332863021C00}"/>
              </a:ext>
            </a:extLst>
          </p:cNvPr>
          <p:cNvSpPr/>
          <p:nvPr/>
        </p:nvSpPr>
        <p:spPr>
          <a:xfrm>
            <a:off x="6066947" y="3291318"/>
            <a:ext cx="2044042" cy="777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FBDA3-C3BC-E73F-CAC6-1054AE81D6DB}"/>
              </a:ext>
            </a:extLst>
          </p:cNvPr>
          <p:cNvSpPr/>
          <p:nvPr/>
        </p:nvSpPr>
        <p:spPr>
          <a:xfrm>
            <a:off x="1037720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2880F-C09E-8222-3930-C042DEA7DF7F}"/>
              </a:ext>
            </a:extLst>
          </p:cNvPr>
          <p:cNvSpPr/>
          <p:nvPr/>
        </p:nvSpPr>
        <p:spPr>
          <a:xfrm>
            <a:off x="6066946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E45207-B8D6-C242-44B2-F0C49A01EF73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081762" y="3681305"/>
            <a:ext cx="715990" cy="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2CC09-EED1-8A65-8707-8F786699FB4D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5350957" y="3679938"/>
            <a:ext cx="715990" cy="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9465CF-CBE4-4532-CFA2-28A2A3E1B87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10989" y="3679938"/>
            <a:ext cx="1057592" cy="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D5655E-8EEF-7848-584E-103E316BFC2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059741" y="2468300"/>
            <a:ext cx="0" cy="82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14076-09E3-C285-F2CD-E04BC3232AA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088967" y="2468300"/>
            <a:ext cx="1" cy="8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E5DB75-93EA-E457-EFCA-79FDBCD433A3}"/>
              </a:ext>
            </a:extLst>
          </p:cNvPr>
          <p:cNvSpPr/>
          <p:nvPr/>
        </p:nvSpPr>
        <p:spPr>
          <a:xfrm>
            <a:off x="3797752" y="3294053"/>
            <a:ext cx="1553205" cy="777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ADE522-71ED-B7B9-9FAC-2D99C432DF19}"/>
              </a:ext>
            </a:extLst>
          </p:cNvPr>
          <p:cNvGrpSpPr/>
          <p:nvPr/>
        </p:nvGrpSpPr>
        <p:grpSpPr>
          <a:xfrm>
            <a:off x="1543320" y="4198597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95B68A63-38E8-D8DC-876D-E17F9E79D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6FDE6E-983C-9EB7-8EE4-B93509F74CC6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1D2FF-C270-D818-5CD3-2F6E6543BB25}"/>
              </a:ext>
            </a:extLst>
          </p:cNvPr>
          <p:cNvGrpSpPr/>
          <p:nvPr/>
        </p:nvGrpSpPr>
        <p:grpSpPr>
          <a:xfrm>
            <a:off x="9190848" y="4156576"/>
            <a:ext cx="1316300" cy="1368185"/>
            <a:chOff x="10039672" y="1559991"/>
            <a:chExt cx="1079020" cy="1121552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D3B68A25-D287-42E1-A29E-927CBDF0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2" y="1559991"/>
              <a:ext cx="1079020" cy="10790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6E7942-6E7B-E45F-44A1-763C38374A70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2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Gebruikers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91F39-07B5-E647-D25F-7FEE59A60035}"/>
              </a:ext>
            </a:extLst>
          </p:cNvPr>
          <p:cNvSpPr/>
          <p:nvPr/>
        </p:nvSpPr>
        <p:spPr>
          <a:xfrm>
            <a:off x="8826977" y="3288582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Voorspellingen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271C-8486-FB42-E50D-B4E6EAA89224}"/>
              </a:ext>
            </a:extLst>
          </p:cNvPr>
          <p:cNvSpPr/>
          <p:nvPr/>
        </p:nvSpPr>
        <p:spPr>
          <a:xfrm>
            <a:off x="3733547" y="1808977"/>
            <a:ext cx="1681614" cy="538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Verschillen</a:t>
            </a:r>
            <a:endParaRPr lang="en-NL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5E1438-8C89-62C4-3AB8-810812C23DB7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3081762" y="2078312"/>
            <a:ext cx="651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E90361-BC33-6199-4E9B-692E1238ED92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5415161" y="2078312"/>
            <a:ext cx="651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05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877E-821B-3039-B725-C49A2035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82E-5D9B-2789-91D8-5E855AE9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3FD39-7E46-18A3-1EA4-6D4D18F874DD}"/>
              </a:ext>
            </a:extLst>
          </p:cNvPr>
          <p:cNvSpPr/>
          <p:nvPr/>
        </p:nvSpPr>
        <p:spPr>
          <a:xfrm>
            <a:off x="1037720" y="3291317"/>
            <a:ext cx="2044042" cy="779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9FAA1-DB20-9D07-0DC9-35B129AFAE31}"/>
              </a:ext>
            </a:extLst>
          </p:cNvPr>
          <p:cNvSpPr/>
          <p:nvPr/>
        </p:nvSpPr>
        <p:spPr>
          <a:xfrm>
            <a:off x="6066947" y="3291318"/>
            <a:ext cx="2044042" cy="777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9EB645-FD90-4783-2912-ED64F1489987}"/>
              </a:ext>
            </a:extLst>
          </p:cNvPr>
          <p:cNvSpPr/>
          <p:nvPr/>
        </p:nvSpPr>
        <p:spPr>
          <a:xfrm>
            <a:off x="1037720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4953A8-5BA7-46FB-8A12-C777A74A17AF}"/>
              </a:ext>
            </a:extLst>
          </p:cNvPr>
          <p:cNvSpPr/>
          <p:nvPr/>
        </p:nvSpPr>
        <p:spPr>
          <a:xfrm>
            <a:off x="6066946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7AA977-4259-565A-BA28-43C48CB51DE1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081762" y="3681305"/>
            <a:ext cx="715990" cy="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58CB4A-9B11-12C0-D4EA-FCBB61B43C03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5350957" y="3679938"/>
            <a:ext cx="715990" cy="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28321F-0AC1-D93D-C011-D42D6A3D1C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10989" y="3679938"/>
            <a:ext cx="1057592" cy="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913FB-8FE1-D474-1ED0-AF12B99B6162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059741" y="2468300"/>
            <a:ext cx="0" cy="82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60E1C3-1531-5ED3-C2D2-57830C0F0F9E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088967" y="2468300"/>
            <a:ext cx="1" cy="8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E2C849-0B9E-C14C-0EE1-1B429C830342}"/>
              </a:ext>
            </a:extLst>
          </p:cNvPr>
          <p:cNvSpPr/>
          <p:nvPr/>
        </p:nvSpPr>
        <p:spPr>
          <a:xfrm>
            <a:off x="3797752" y="3294053"/>
            <a:ext cx="1553205" cy="777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E80BB2-6CA6-2913-4C44-FC1FE131AAB4}"/>
              </a:ext>
            </a:extLst>
          </p:cNvPr>
          <p:cNvGrpSpPr/>
          <p:nvPr/>
        </p:nvGrpSpPr>
        <p:grpSpPr>
          <a:xfrm>
            <a:off x="1543320" y="4198597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2415ABB1-3B80-9815-157F-8C572DF2D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164C03-BA3C-7E51-7B08-2F6DA71B8B32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E6EEA3-0B3B-43A7-4B55-F1A720B2D893}"/>
              </a:ext>
            </a:extLst>
          </p:cNvPr>
          <p:cNvGrpSpPr/>
          <p:nvPr/>
        </p:nvGrpSpPr>
        <p:grpSpPr>
          <a:xfrm>
            <a:off x="9190848" y="4156576"/>
            <a:ext cx="1316300" cy="1368185"/>
            <a:chOff x="10039672" y="1559991"/>
            <a:chExt cx="1079020" cy="1121552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188476B9-AC64-E3B7-5068-2B79256C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2" y="1559991"/>
              <a:ext cx="1079020" cy="10790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FAD1CC-52F4-DA0B-2E38-925F2C8765F3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2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Gebruikers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A131AE2-EBD9-619C-469F-DF9091BC0A31}"/>
              </a:ext>
            </a:extLst>
          </p:cNvPr>
          <p:cNvSpPr/>
          <p:nvPr/>
        </p:nvSpPr>
        <p:spPr>
          <a:xfrm>
            <a:off x="8826977" y="3288582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Voorspellingen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6AB6-6B53-CFC8-BAA9-8DB9818D876E}"/>
              </a:ext>
            </a:extLst>
          </p:cNvPr>
          <p:cNvSpPr/>
          <p:nvPr/>
        </p:nvSpPr>
        <p:spPr>
          <a:xfrm>
            <a:off x="3733547" y="1808977"/>
            <a:ext cx="1681614" cy="538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noProof="0"/>
              <a:t>Versies???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6F77B5-FA92-2E71-125C-D80680B06A88}"/>
              </a:ext>
            </a:extLst>
          </p:cNvPr>
          <p:cNvCxnSpPr>
            <a:stCxn id="3" idx="2"/>
            <a:endCxn id="29" idx="0"/>
          </p:cNvCxnSpPr>
          <p:nvPr/>
        </p:nvCxnSpPr>
        <p:spPr>
          <a:xfrm>
            <a:off x="4574354" y="2347647"/>
            <a:ext cx="1" cy="946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31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692C-AA4D-C195-03EF-72534EF0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3E59-37D2-1544-7AF5-5EBD90E1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FEE06-B92D-A840-6D27-0C178C849129}"/>
              </a:ext>
            </a:extLst>
          </p:cNvPr>
          <p:cNvSpPr/>
          <p:nvPr/>
        </p:nvSpPr>
        <p:spPr>
          <a:xfrm>
            <a:off x="1037720" y="3291317"/>
            <a:ext cx="2044042" cy="779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A3F8E-9288-BAD7-DD62-F2F2B80F7212}"/>
              </a:ext>
            </a:extLst>
          </p:cNvPr>
          <p:cNvSpPr/>
          <p:nvPr/>
        </p:nvSpPr>
        <p:spPr>
          <a:xfrm>
            <a:off x="6066947" y="3291318"/>
            <a:ext cx="2044042" cy="777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7878-0891-A552-4EEE-9EE5038D4FB2}"/>
              </a:ext>
            </a:extLst>
          </p:cNvPr>
          <p:cNvSpPr/>
          <p:nvPr/>
        </p:nvSpPr>
        <p:spPr>
          <a:xfrm>
            <a:off x="1037720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F316E-A076-2A29-6B11-63FE18C8F194}"/>
              </a:ext>
            </a:extLst>
          </p:cNvPr>
          <p:cNvSpPr/>
          <p:nvPr/>
        </p:nvSpPr>
        <p:spPr>
          <a:xfrm>
            <a:off x="6066946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54C07D-0141-A505-A805-E9B9AAED2E7E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081762" y="3681305"/>
            <a:ext cx="715990" cy="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2AC4D-991B-AC7F-F7DE-E3E0FB91028D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5350957" y="3679938"/>
            <a:ext cx="715990" cy="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7DED11-0BAB-165F-A370-F13EEDD9D3B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10989" y="3679938"/>
            <a:ext cx="1057592" cy="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B6732-B1C9-BA7C-9A82-E7EC7BC23B61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059741" y="2468300"/>
            <a:ext cx="0" cy="82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7B728-3603-18CC-923C-99A4AAA0A2D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088967" y="2468300"/>
            <a:ext cx="1" cy="8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C47531B-C095-8941-B89F-A3B5309506AF}"/>
              </a:ext>
            </a:extLst>
          </p:cNvPr>
          <p:cNvSpPr/>
          <p:nvPr/>
        </p:nvSpPr>
        <p:spPr>
          <a:xfrm>
            <a:off x="3797752" y="3294053"/>
            <a:ext cx="1553205" cy="777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8EF6F2-BBF5-2BC5-C742-C24251C750AF}"/>
              </a:ext>
            </a:extLst>
          </p:cNvPr>
          <p:cNvGrpSpPr/>
          <p:nvPr/>
        </p:nvGrpSpPr>
        <p:grpSpPr>
          <a:xfrm>
            <a:off x="1543320" y="4198597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8E7F0F0B-A8CF-0DD1-5709-E87F9C64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90076B-BF9F-A3B8-959F-2E74C119822A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F8B019-8738-B786-6D9A-420C024BFDD7}"/>
              </a:ext>
            </a:extLst>
          </p:cNvPr>
          <p:cNvGrpSpPr/>
          <p:nvPr/>
        </p:nvGrpSpPr>
        <p:grpSpPr>
          <a:xfrm>
            <a:off x="9190848" y="4156576"/>
            <a:ext cx="1316300" cy="1368185"/>
            <a:chOff x="10039672" y="1559991"/>
            <a:chExt cx="1079020" cy="1121552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87B55747-060B-C9C1-5323-7DB5EF37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2" y="1559991"/>
              <a:ext cx="1079020" cy="10790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88AF63-1CAE-A157-FE7D-1DCAC3323D3F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2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Gebruikers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BB19B0-B58E-7BE8-4C3D-DD1251BDAAFD}"/>
              </a:ext>
            </a:extLst>
          </p:cNvPr>
          <p:cNvSpPr/>
          <p:nvPr/>
        </p:nvSpPr>
        <p:spPr>
          <a:xfrm>
            <a:off x="8826977" y="3288582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Voorspellingen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0B73F-0F79-E738-2182-21E48A26D822}"/>
              </a:ext>
            </a:extLst>
          </p:cNvPr>
          <p:cNvSpPr/>
          <p:nvPr/>
        </p:nvSpPr>
        <p:spPr>
          <a:xfrm>
            <a:off x="3797752" y="4741526"/>
            <a:ext cx="1681614" cy="538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noProof="0"/>
              <a:t>Verschillen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89CA36-B902-8A08-FCB7-9B74C5C8B225}"/>
              </a:ext>
            </a:extLst>
          </p:cNvPr>
          <p:cNvCxnSpPr>
            <a:cxnSpLocks/>
          </p:cNvCxnSpPr>
          <p:nvPr/>
        </p:nvCxnSpPr>
        <p:spPr>
          <a:xfrm flipH="1" flipV="1">
            <a:off x="3081762" y="4068558"/>
            <a:ext cx="715990" cy="672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DA74D-34A2-B153-A294-27D0D2BDD85C}"/>
              </a:ext>
            </a:extLst>
          </p:cNvPr>
          <p:cNvCxnSpPr>
            <a:cxnSpLocks/>
          </p:cNvCxnSpPr>
          <p:nvPr/>
        </p:nvCxnSpPr>
        <p:spPr>
          <a:xfrm flipV="1">
            <a:off x="5479366" y="4068558"/>
            <a:ext cx="587579" cy="670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5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321B-6A87-2FF7-3D34-9757B02C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AFD-C7A6-3AAC-85E2-02BC9E48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5675F-FE39-76B6-7A5F-4AD53BAB19FB}"/>
              </a:ext>
            </a:extLst>
          </p:cNvPr>
          <p:cNvSpPr/>
          <p:nvPr/>
        </p:nvSpPr>
        <p:spPr>
          <a:xfrm>
            <a:off x="1037720" y="3291317"/>
            <a:ext cx="2044042" cy="779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713B6-12D1-A08E-4C07-5594EB976BDC}"/>
              </a:ext>
            </a:extLst>
          </p:cNvPr>
          <p:cNvSpPr/>
          <p:nvPr/>
        </p:nvSpPr>
        <p:spPr>
          <a:xfrm>
            <a:off x="6066947" y="3291318"/>
            <a:ext cx="2044042" cy="777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CCC20-70C2-643A-2330-7A11615B8A00}"/>
              </a:ext>
            </a:extLst>
          </p:cNvPr>
          <p:cNvSpPr/>
          <p:nvPr/>
        </p:nvSpPr>
        <p:spPr>
          <a:xfrm>
            <a:off x="1037720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6568D-9974-D539-D357-726E18846A4A}"/>
              </a:ext>
            </a:extLst>
          </p:cNvPr>
          <p:cNvSpPr/>
          <p:nvPr/>
        </p:nvSpPr>
        <p:spPr>
          <a:xfrm>
            <a:off x="6066946" y="1688324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Scoring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0F7AF-E388-9134-F5D9-31C91B356E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081762" y="3681305"/>
            <a:ext cx="715990" cy="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E5A92B-8708-2D4E-D98A-D7FCE9D2052E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5350957" y="3679938"/>
            <a:ext cx="715990" cy="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9CBAC7-E49E-CA28-2276-5E41FA3F7F6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10989" y="3679938"/>
            <a:ext cx="1057592" cy="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0C9E2-1754-9A11-9B9D-EE7D0DDA4EE6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059741" y="2468300"/>
            <a:ext cx="0" cy="82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07C600-1C15-FAD0-3D51-28180C6DF73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088967" y="2468300"/>
            <a:ext cx="1" cy="8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1CFC6E-5548-C112-EA53-412FC8B673BC}"/>
              </a:ext>
            </a:extLst>
          </p:cNvPr>
          <p:cNvSpPr/>
          <p:nvPr/>
        </p:nvSpPr>
        <p:spPr>
          <a:xfrm>
            <a:off x="3797752" y="3294053"/>
            <a:ext cx="1553205" cy="777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5743DE-D721-D7C2-3FEC-7CF5C1C79D58}"/>
              </a:ext>
            </a:extLst>
          </p:cNvPr>
          <p:cNvGrpSpPr/>
          <p:nvPr/>
        </p:nvGrpSpPr>
        <p:grpSpPr>
          <a:xfrm>
            <a:off x="1543320" y="4198597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0BDA6E12-F6E3-47EC-749C-01BE49E5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3CF08D-3A6D-78D4-F9D4-6F832BC83F06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508148-F6E6-55CB-EE3B-FD46EBF4DCD4}"/>
              </a:ext>
            </a:extLst>
          </p:cNvPr>
          <p:cNvGrpSpPr/>
          <p:nvPr/>
        </p:nvGrpSpPr>
        <p:grpSpPr>
          <a:xfrm>
            <a:off x="9190848" y="4156576"/>
            <a:ext cx="1316300" cy="1368185"/>
            <a:chOff x="10039672" y="1559991"/>
            <a:chExt cx="1079020" cy="1121552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75505C11-4CC9-D19A-C41C-A1DAB240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2" y="1559991"/>
              <a:ext cx="1079020" cy="10790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58956C-F998-3B74-186A-4FF7FBC25624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2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Gebruikers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91E23FD-0433-4E30-7E57-293B5B6666A8}"/>
              </a:ext>
            </a:extLst>
          </p:cNvPr>
          <p:cNvSpPr/>
          <p:nvPr/>
        </p:nvSpPr>
        <p:spPr>
          <a:xfrm>
            <a:off x="8826977" y="3288582"/>
            <a:ext cx="2044042" cy="779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Voorspellingen</a:t>
            </a:r>
          </a:p>
        </p:txBody>
      </p:sp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23153B39-7B82-2F3D-AAFC-65D81579E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83" y="3449553"/>
            <a:ext cx="1195768" cy="4607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D5D53C-60A5-6184-6A98-B97E480A22AB}"/>
              </a:ext>
            </a:extLst>
          </p:cNvPr>
          <p:cNvSpPr/>
          <p:nvPr/>
        </p:nvSpPr>
        <p:spPr>
          <a:xfrm>
            <a:off x="3184415" y="4636336"/>
            <a:ext cx="2779878" cy="167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ysClr val="windowText" lastClr="000000"/>
                </a:solidFill>
              </a:rPr>
              <a:t>Opslag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modellen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ysClr val="windowText" lastClr="000000"/>
                </a:solidFill>
              </a:rPr>
              <a:t>Modellen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uitrollen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  <a:endParaRPr lang="en-NL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ysClr val="windowText" lastClr="000000"/>
                </a:solidFill>
              </a:rPr>
              <a:t>Bijhouden</a:t>
            </a:r>
            <a:r>
              <a:rPr lang="en-US" sz="1600" dirty="0">
                <a:solidFill>
                  <a:sysClr val="windowText" lastClr="000000"/>
                </a:solidFill>
              </a:rPr>
              <a:t>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ysClr val="windowText" lastClr="000000"/>
                </a:solidFill>
              </a:rPr>
              <a:t>Bijhouden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accuratesse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FE45C1-2A1D-CD33-E335-418521EA7A08}"/>
              </a:ext>
            </a:extLst>
          </p:cNvPr>
          <p:cNvCxnSpPr>
            <a:cxnSpLocks/>
            <a:stCxn id="29" idx="2"/>
            <a:endCxn id="15" idx="0"/>
          </p:cNvCxnSpPr>
          <p:nvPr/>
        </p:nvCxnSpPr>
        <p:spPr>
          <a:xfrm flipH="1">
            <a:off x="4574354" y="4071293"/>
            <a:ext cx="1" cy="56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98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Begrijp de </a:t>
            </a:r>
            <a:r>
              <a:rPr lang="nl-NL" sz="1800" b="1" dirty="0" err="1"/>
              <a:t>use</a:t>
            </a:r>
            <a:r>
              <a:rPr lang="nl-NL" sz="1800" b="1" dirty="0"/>
              <a:t> case:</a:t>
            </a:r>
          </a:p>
          <a:p>
            <a:pPr>
              <a:buFontTx/>
              <a:buChar char="-"/>
            </a:pPr>
            <a:r>
              <a:rPr lang="nl-NL" sz="1800" dirty="0"/>
              <a:t>Wat is de (echte) vraag?</a:t>
            </a:r>
          </a:p>
          <a:p>
            <a:pPr>
              <a:buFontTx/>
              <a:buChar char="-"/>
            </a:pPr>
            <a:r>
              <a:rPr lang="nl-NL" sz="1800" dirty="0"/>
              <a:t>Wat zijn de hypothese en zijn ze meetbaar?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Data is de sleutel tot succes:</a:t>
            </a:r>
          </a:p>
          <a:p>
            <a:pPr>
              <a:buFontTx/>
              <a:buChar char="-"/>
            </a:pPr>
            <a:r>
              <a:rPr lang="nl-NL" sz="18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1800" dirty="0"/>
              <a:t>Zorg dat je de data door en door kent.</a:t>
            </a:r>
          </a:p>
          <a:p>
            <a:pPr>
              <a:buFontTx/>
              <a:buChar char="-"/>
            </a:pPr>
            <a:r>
              <a:rPr lang="nl-NL" sz="1800" dirty="0"/>
              <a:t>Data verzameling niet altijd goed doordacht.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1800"/>
              <a:t>Naar productie gaan </a:t>
            </a:r>
            <a:r>
              <a:rPr lang="nl-NL" sz="1800" dirty="0"/>
              <a:t>is lastig; begin er op tijd aan!</a:t>
            </a:r>
          </a:p>
          <a:p>
            <a:pPr>
              <a:buFontTx/>
              <a:buChar char="-"/>
            </a:pPr>
            <a:r>
              <a:rPr lang="nl-NL" sz="18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  <a:solidFill>
            <a:schemeClr val="bg1">
              <a:lumMod val="9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3C8AE-4371-D594-81E9-B66182602633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  <a:solidFill>
            <a:schemeClr val="bg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08C436-AAC0-9466-8B28-EA71BB7A46AC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93CF41-78D2-A39F-693D-D5DBDCFADF23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472853-D76C-7812-7534-B9249263C302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929FA2-3FD4-A657-BD72-002CC1CD64D8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  <a:p>
              <a:pPr algn="ctr"/>
              <a:r>
                <a:rPr lang="nl-NL" dirty="0" err="1"/>
                <a:t>XGBoost</a:t>
              </a:r>
              <a:endParaRPr lang="nl-NL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8B7550-B421-22B6-DDAB-1B4343DE333D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12859D-7654-BA6A-2A1A-3146C4F12A2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589E31-14B7-17CD-6452-EC25987AAEAE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E8B758-9A8A-8780-7455-7F56BC6DE364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472EB4E-B9D0-04A8-E307-240516C920A0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628398" y="2405951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8A7BD3-06A9-5CD2-9B24-6B1C00AE05E5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5325603" y="3540074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53DED8-884D-722C-57EB-0F771576D37C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22809" y="4674197"/>
            <a:ext cx="328800" cy="148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D544B5-F2D8-C906-FC4C-3AD38D39E3CD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628398" y="2405951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E094AF-A701-9378-A85C-99A4E665DE81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5325603" y="3540074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73A1135-AAD0-EF43-F17B-F96760F8AA68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22809" y="4674197"/>
            <a:ext cx="328800" cy="148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2449</Words>
  <Application>Microsoft Office PowerPoint</Application>
  <PresentationFormat>Widescreen</PresentationFormat>
  <Paragraphs>805</Paragraphs>
  <Slides>54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Machine Learning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Transformers in scikit-learn</vt:lpstr>
      <vt:lpstr>Transformers in scikit-learn</vt:lpstr>
      <vt:lpstr>Transformers in scikit-learn</vt:lpstr>
      <vt:lpstr>Modules in scikit-learn</vt:lpstr>
      <vt:lpstr>Oefeningen II</vt:lpstr>
      <vt:lpstr>Transformer class</vt:lpstr>
      <vt:lpstr>Oefeningen III</vt:lpstr>
      <vt:lpstr>Modelleren</vt:lpstr>
      <vt:lpstr>Modellen in scikit-learn</vt:lpstr>
      <vt:lpstr>Modellen in scikit-learn</vt:lpstr>
      <vt:lpstr>Modellen in scikit-learn</vt:lpstr>
      <vt:lpstr>Modellen fitten</vt:lpstr>
      <vt:lpstr>Modellen fitten</vt:lpstr>
      <vt:lpstr>Modellen fitten</vt:lpstr>
      <vt:lpstr>Modellen fitten</vt:lpstr>
      <vt:lpstr>Niet altijd optimaal</vt:lpstr>
      <vt:lpstr>Modules in scikit-learn</vt:lpstr>
      <vt:lpstr>Oefeningen IV</vt:lpstr>
      <vt:lpstr>Valideren</vt:lpstr>
      <vt:lpstr>Modellen valideren</vt:lpstr>
      <vt:lpstr>Validaren met scikit-learn</vt:lpstr>
      <vt:lpstr>Zijn prestaties representatief?</vt:lpstr>
      <vt:lpstr>Train – validate – test</vt:lpstr>
      <vt:lpstr>Train – validate – test</vt:lpstr>
      <vt:lpstr>Cross-validation</vt:lpstr>
      <vt:lpstr>Cross-validation</vt:lpstr>
      <vt:lpstr>Valideren van een model</vt:lpstr>
      <vt:lpstr>Dummy modellen</vt:lpstr>
      <vt:lpstr>Oefeningen V</vt:lpstr>
      <vt:lpstr>Modellen in productie</vt:lpstr>
      <vt:lpstr>Naar productie!</vt:lpstr>
      <vt:lpstr>Naar productie!</vt:lpstr>
      <vt:lpstr>Naar productie!</vt:lpstr>
      <vt:lpstr>Naar productie!</vt:lpstr>
      <vt:lpstr>Naar productie!</vt:lpstr>
      <vt:lpstr>Naar productie!</vt:lpstr>
      <vt:lpstr>Tot slot…</vt:lpstr>
      <vt:lpstr>MLOps cyclus</vt:lpstr>
      <vt:lpstr>Wat zijn bruikbare voorspellingen?</vt:lpstr>
      <vt:lpstr>Uitlegbaarheid: model en voorspelling</vt:lpstr>
      <vt:lpstr>Uitlegbaarheid: model en voorspelling</vt:lpstr>
      <vt:lpstr>Uitlegbaarheid: model en voorspelling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390</cp:revision>
  <dcterms:created xsi:type="dcterms:W3CDTF">2023-02-09T08:00:02Z</dcterms:created>
  <dcterms:modified xsi:type="dcterms:W3CDTF">2024-10-16T12:15:24Z</dcterms:modified>
</cp:coreProperties>
</file>