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55" r:id="rId10"/>
    <p:sldId id="328" r:id="rId11"/>
    <p:sldId id="367" r:id="rId12"/>
    <p:sldId id="332" r:id="rId13"/>
    <p:sldId id="361" r:id="rId14"/>
    <p:sldId id="333" r:id="rId15"/>
    <p:sldId id="335" r:id="rId16"/>
    <p:sldId id="334" r:id="rId17"/>
    <p:sldId id="357" r:id="rId18"/>
    <p:sldId id="368" r:id="rId19"/>
    <p:sldId id="330" r:id="rId20"/>
    <p:sldId id="342" r:id="rId21"/>
    <p:sldId id="337" r:id="rId22"/>
    <p:sldId id="369" r:id="rId23"/>
    <p:sldId id="366" r:id="rId24"/>
    <p:sldId id="295" r:id="rId25"/>
    <p:sldId id="347" r:id="rId26"/>
    <p:sldId id="356" r:id="rId27"/>
    <p:sldId id="326" r:id="rId28"/>
    <p:sldId id="305" r:id="rId29"/>
    <p:sldId id="303" r:id="rId30"/>
    <p:sldId id="312" r:id="rId31"/>
    <p:sldId id="314" r:id="rId32"/>
    <p:sldId id="313" r:id="rId33"/>
    <p:sldId id="365" r:id="rId34"/>
    <p:sldId id="338" r:id="rId35"/>
    <p:sldId id="306" r:id="rId36"/>
    <p:sldId id="339" r:id="rId37"/>
    <p:sldId id="315" r:id="rId38"/>
    <p:sldId id="362" r:id="rId39"/>
    <p:sldId id="343" r:id="rId40"/>
    <p:sldId id="319" r:id="rId41"/>
    <p:sldId id="317" r:id="rId42"/>
    <p:sldId id="318" r:id="rId43"/>
    <p:sldId id="320" r:id="rId44"/>
    <p:sldId id="321" r:id="rId45"/>
    <p:sldId id="340" r:id="rId46"/>
    <p:sldId id="341" r:id="rId47"/>
    <p:sldId id="262" r:id="rId48"/>
    <p:sldId id="264" r:id="rId49"/>
    <p:sldId id="272" r:id="rId50"/>
    <p:sldId id="266" r:id="rId51"/>
    <p:sldId id="346" r:id="rId52"/>
    <p:sldId id="344" r:id="rId53"/>
    <p:sldId id="267" r:id="rId54"/>
    <p:sldId id="363" r:id="rId55"/>
    <p:sldId id="364" r:id="rId56"/>
    <p:sldId id="345" r:id="rId57"/>
    <p:sldId id="263" r:id="rId58"/>
    <p:sldId id="349" r:id="rId59"/>
    <p:sldId id="360" r:id="rId60"/>
    <p:sldId id="359" r:id="rId61"/>
    <p:sldId id="352" r:id="rId62"/>
    <p:sldId id="353" r:id="rId6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6699" autoAdjust="0"/>
  </p:normalViewPr>
  <p:slideViewPr>
    <p:cSldViewPr snapToGrid="0">
      <p:cViewPr varScale="1">
        <p:scale>
          <a:sx n="112" d="100"/>
          <a:sy n="112" d="100"/>
        </p:scale>
        <p:origin x="82" y="19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3437-14DE-4969-B062-63D9C4A2E219}" type="datetimeFigureOut">
              <a:rPr lang="nl-NL" smtClean="0"/>
              <a:t>28-8-2024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DEA5-E342-4DB2-B087-D0B9C490B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logging Notebook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7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basic unit tests.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92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28/08/2024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vscode-pyla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yzhang.markdown-all-in-one" TargetMode="External"/><Relationship Id="rId4" Type="http://schemas.openxmlformats.org/officeDocument/2006/relationships/hyperlink" Target="https://marketplace.visualstudio.com/items?itemName=njpwerner.autodocst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Structuur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82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Folders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Notebooks en scripts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dirty="0"/>
              <a:t>Classes en functies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Separation of concerns</a:t>
            </a:r>
            <a:r>
              <a:rPr lang="nl-NL" sz="20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Elk onderdeel heeft één duidelijke taak.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Lokaliseren van problemen makkelijker.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1456267"/>
            <a:ext cx="4715935" cy="493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Datasets koppelen &amp; features maken.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DCF38-1B74-4665-5C2C-957C71903E6D}"/>
              </a:ext>
            </a:extLst>
          </p:cNvPr>
          <p:cNvGrpSpPr/>
          <p:nvPr/>
        </p:nvGrpSpPr>
        <p:grpSpPr>
          <a:xfrm>
            <a:off x="7995816" y="1169987"/>
            <a:ext cx="3519821" cy="4754045"/>
            <a:chOff x="7995816" y="1169987"/>
            <a:chExt cx="3519821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591661-051B-E026-27B0-77AFE6203437}"/>
                </a:ext>
              </a:extLst>
            </p:cNvPr>
            <p:cNvGrpSpPr/>
            <p:nvPr/>
          </p:nvGrpSpPr>
          <p:grpSpPr>
            <a:xfrm>
              <a:off x="7995816" y="1169987"/>
              <a:ext cx="3519821" cy="4754045"/>
              <a:chOff x="7995816" y="1169987"/>
              <a:chExt cx="3519821" cy="47540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A1A313-A02E-8800-0BD9-6CC29475730C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633611-E8AC-50A2-DAD9-9880D3A50E8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92C42F-BF92-0EB2-9971-561B82EF490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8A2F56-F4E7-2D0F-B089-5BA61D119F5F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5E423F5-650C-A086-E073-A4DE757A5FA9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BB32535-B912-23DF-4958-586A82C35870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219129-1A66-CC59-6D24-11076B652284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C64AD8-229B-E1BF-6636-7FDBBDB5C73D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341FBC-63B9-CBC0-48E2-8C29512FAC41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ECDA-0B3D-1906-38DB-559E64ABBBCC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 err="1"/>
              <a:t>Refactor</a:t>
            </a:r>
            <a:r>
              <a:rPr lang="nl-NL" sz="1800" dirty="0"/>
              <a:t>: wijzig de structuur waar nodig…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70AEE-4682-5DD1-4307-FEB2B0ACF15E}"/>
              </a:ext>
            </a:extLst>
          </p:cNvPr>
          <p:cNvGrpSpPr/>
          <p:nvPr/>
        </p:nvGrpSpPr>
        <p:grpSpPr>
          <a:xfrm>
            <a:off x="6762329" y="1169987"/>
            <a:ext cx="4753308" cy="4754045"/>
            <a:chOff x="6762329" y="1169987"/>
            <a:chExt cx="4753308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7473EB-864E-3FFF-FF90-58FAA4D199F4}"/>
                </a:ext>
              </a:extLst>
            </p:cNvPr>
            <p:cNvGrpSpPr/>
            <p:nvPr/>
          </p:nvGrpSpPr>
          <p:grpSpPr>
            <a:xfrm>
              <a:off x="6762329" y="1169987"/>
              <a:ext cx="4753308" cy="4754045"/>
              <a:chOff x="6762329" y="1169987"/>
              <a:chExt cx="4753308" cy="475404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564E2C-D2FC-34E8-3BDE-1A8472BD5A1A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6D82D1-50A5-3E51-7EAE-439CDEACE2D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B4F1B1-2B2B-F971-5BB5-82DB12976CA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90A54B-6981-3CAD-121D-571CEE523EB3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5E055EF-F17A-CC13-5B84-711A676962C1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9401E9-14D0-8CA1-96DF-98AEACFF45E7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43A195B-2818-C9F2-30CF-4FB7FBBC6E3B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70561A-78B6-5A3D-066C-0EF2D3FD51B7}"/>
                  </a:ext>
                </a:extLst>
              </p:cNvPr>
              <p:cNvSpPr/>
              <p:nvPr/>
            </p:nvSpPr>
            <p:spPr>
              <a:xfrm>
                <a:off x="6762329" y="3012878"/>
                <a:ext cx="1455575" cy="110101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Config</a:t>
                </a:r>
                <a:endParaRPr lang="en-NL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04187E-6746-04AC-7204-EED48F87883E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9BFAD7-0F77-75CB-BDF6-AF62F61B6CE5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C81A92B-C209-F7A6-79A5-DCA4D6C6DDF7}"/>
                  </a:ext>
                </a:extLst>
              </p:cNvPr>
              <p:cNvCxnSpPr>
                <a:cxnSpLocks/>
                <a:stCxn id="26" idx="6"/>
                <a:endCxn id="16" idx="1"/>
              </p:cNvCxnSpPr>
              <p:nvPr/>
            </p:nvCxnSpPr>
            <p:spPr>
              <a:xfrm>
                <a:off x="8217904" y="3563385"/>
                <a:ext cx="93938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FEF0F-2D7C-B008-D17D-218603E67E57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693DF628-9218-C55C-AA34-6E1D2C809FF3}"/>
                </a:ext>
              </a:extLst>
            </p:cNvPr>
            <p:cNvCxnSpPr>
              <a:stCxn id="26" idx="0"/>
              <a:endCxn id="13" idx="1"/>
            </p:cNvCxnSpPr>
            <p:nvPr/>
          </p:nvCxnSpPr>
          <p:spPr>
            <a:xfrm rot="5400000" flipH="1" flipV="1">
              <a:off x="7096774" y="2113837"/>
              <a:ext cx="1292385" cy="5056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88F05B1-BEC0-E642-4F37-1B26F0F1A405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 rot="16200000" flipH="1">
              <a:off x="7693883" y="3910124"/>
              <a:ext cx="1259635" cy="16671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</a:t>
            </a:r>
            <a:r>
              <a:rPr lang="nl-NL" sz="2000"/>
              <a:t>code uitbreidbaar.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Leesbaarheid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Structuur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Goede principes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</a:t>
            </a:r>
            <a:r>
              <a:rPr lang="en-US" sz="3600" dirty="0" err="1"/>
              <a:t>en</a:t>
            </a:r>
            <a:r>
              <a:rPr lang="en-US" sz="3600" dirty="0"/>
              <a:t>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mean(x):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sum(x)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the mean of a list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----------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: list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 of numeric values, cannot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include missing values.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Mean of the list of values.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sum(values)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7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5144924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join words.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whitespace to a single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new lines, double spaces, etc.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DF63C-CBAC-53E3-DC10-A8DA019D4EFC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noteer hoe deze verbeterd kan worden.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Configuratie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Printen versus loggen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gebruiker, snelle debugging.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51595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basicConfig()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Kan alleen als nog niets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Leesbaarheid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root logger heeft standaard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ook andere handlers toevoegen, zoals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verzorgt de opmaak van de logberichten.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%(message)s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Logging level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%(name)s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Logger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 of the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%(module)s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Module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number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6000" noProof="0" dirty="0"/>
              <a:t>Fouten afhandelen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Meldingen leggen uit wat er mis</a:t>
            </a:r>
            <a:r>
              <a:rPr lang="nl-NL" sz="1800" noProof="0" dirty="0"/>
              <a:t> is gegaan.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Foutmeldingen soms lang / complex.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Type:	   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	    Optellen int </a:t>
            </a:r>
            <a:r>
              <a:rPr lang="nl-NL" sz="1600"/>
              <a:t>en None</a:t>
            </a:r>
            <a:endParaRPr lang="nl-NL" sz="1600" dirty="0"/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93"/>
            <a:ext cx="4571999" cy="4252369"/>
          </a:xfr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CEE8E-3A70-5421-8940-2CA4B9EDEECA}"/>
              </a:ext>
            </a:extLst>
          </p:cNvPr>
          <p:cNvSpPr txBox="1"/>
          <p:nvPr/>
        </p:nvSpPr>
        <p:spPr>
          <a:xfrm>
            <a:off x="838200" y="155526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Programmeren is een creatief proces!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 altijd één goede oplossing:</a:t>
            </a:r>
          </a:p>
          <a:p>
            <a:pPr>
              <a:buFontTx/>
              <a:buChar char="-"/>
            </a:pPr>
            <a:r>
              <a:rPr lang="nl-NL" sz="1600" dirty="0"/>
              <a:t>Werkt het?</a:t>
            </a:r>
          </a:p>
          <a:p>
            <a:pPr>
              <a:buFontTx/>
              <a:buChar char="-"/>
            </a:pPr>
            <a:r>
              <a:rPr lang="nl-NL" sz="1600" dirty="0"/>
              <a:t>Werkt het efficiënt?</a:t>
            </a:r>
          </a:p>
          <a:p>
            <a:pPr>
              <a:buFontTx/>
              <a:buChar char="-"/>
            </a:pPr>
            <a:r>
              <a:rPr lang="nl-NL" sz="1600" dirty="0"/>
              <a:t>Werkt het zo eenvoudig mogelijk?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600" dirty="0"/>
              <a:t>Leesbaar.</a:t>
            </a:r>
          </a:p>
          <a:p>
            <a:pPr>
              <a:buFontTx/>
              <a:buChar char="-"/>
            </a:pPr>
            <a:r>
              <a:rPr lang="nl-NL" sz="16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600" dirty="0"/>
              <a:t>Zo eenvoudig mogelijk.</a:t>
            </a:r>
          </a:p>
          <a:p>
            <a:pPr>
              <a:buFontTx/>
              <a:buChar char="-"/>
            </a:pPr>
            <a:r>
              <a:rPr lang="nl-NL" sz="16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Maar:</a:t>
            </a:r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dirty="0"/>
              <a:t>fouten ook anders afhandelen.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"""Convert age to integer."""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you're trying to do...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int(age)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When things go wrong...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wilt niet het hele proces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None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92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Versie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92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Versie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het ontwikkelen van je code!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616200"/>
            <a:ext cx="4292600" cy="35607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"non-numeric input."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numbers, expected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door tests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zou iedere test met een nieuw object willen draaien…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waarde of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fixture als argument mee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 -</a:t>
            </a:r>
            <a:r>
              <a:rPr lang="nl-NL" sz="2000" b="1" dirty="0"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</a:t>
            </a:r>
            <a:r>
              <a:rPr lang="nl-NL" sz="2000" dirty="0" err="1"/>
              <a:t>pyproject.toml</a:t>
            </a:r>
            <a:r>
              <a:rPr lang="nl-NL" sz="2000" dirty="0"/>
              <a:t>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my_package.hello_world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Documentatie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niet </a:t>
            </a:r>
            <a:r>
              <a:rPr lang="nl-NL" sz="1800" u="sng" noProof="0" dirty="0">
                <a:cs typeface="Courier New" panose="02070309020205020404" pitchFamily="49" charset="0"/>
              </a:rPr>
              <a:t>wat</a:t>
            </a:r>
            <a:r>
              <a:rPr lang="nl-NL" sz="1800" noProof="0" dirty="0">
                <a:cs typeface="Courier New" panose="02070309020205020404" pitchFamily="49" charset="0"/>
              </a:rPr>
              <a:t> je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Leg uit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09" y="495214"/>
            <a:ext cx="4640792" cy="376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0BA48-7FE6-D44F-C1F8-DAA9744A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4602894"/>
            <a:ext cx="4640792" cy="1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Plug-ins voor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PyLance</a:t>
            </a:r>
            <a:endParaRPr lang="nl-NL" sz="1800" b="1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https://marketplace.visualstudio.com/items?itemName=ms-python.vscode-pylance</a:t>
            </a: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Checkt code, geeft suggesties, vult aan met tab, toont </a:t>
            </a:r>
            <a:r>
              <a:rPr lang="nl-NL" sz="1800" noProof="0" dirty="0" err="1"/>
              <a:t>docstrings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b="1" noProof="0" dirty="0"/>
          </a:p>
          <a:p>
            <a:pPr marL="0" indent="0">
              <a:buNone/>
            </a:pPr>
            <a:r>
              <a:rPr lang="nl-NL" sz="1800" b="1" noProof="0" dirty="0" err="1"/>
              <a:t>AutoDocstring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4"/>
              </a:rPr>
              <a:t>https://marketplace.visualstudio.com/items?itemName=njpwerner.autodocstring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Genereert automatisch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Markdown</a:t>
            </a:r>
            <a:r>
              <a:rPr lang="nl-NL" sz="1800" b="1" noProof="0" dirty="0">
                <a:cs typeface="Courier New" panose="02070309020205020404" pitchFamily="49" charset="0"/>
              </a:rPr>
              <a:t> All-in-One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  <a:hlinkClick r:id="rId5"/>
              </a:rPr>
              <a:t>https://marketplace.visualstudio.com/items?itemName=yzhang.markdown-all-in-one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Uitbreiding voor </a:t>
            </a:r>
            <a:r>
              <a:rPr lang="nl-NL" sz="1800" noProof="0" dirty="0" err="1">
                <a:cs typeface="Courier New" panose="02070309020205020404" pitchFamily="49" charset="0"/>
              </a:rPr>
              <a:t>Markdown</a:t>
            </a:r>
            <a:r>
              <a:rPr lang="nl-NL" sz="1800" noProof="0" dirty="0">
                <a:cs typeface="Courier New" panose="02070309020205020404" pitchFamily="49" charset="0"/>
              </a:rPr>
              <a:t> ondersteuning; hot </a:t>
            </a:r>
            <a:r>
              <a:rPr lang="nl-NL" sz="1800" noProof="0" dirty="0" err="1">
                <a:cs typeface="Courier New" panose="02070309020205020404" pitchFamily="49" charset="0"/>
              </a:rPr>
              <a:t>keys</a:t>
            </a:r>
            <a:r>
              <a:rPr lang="nl-NL" sz="1800" dirty="0">
                <a:cs typeface="Courier New" panose="02070309020205020404" pitchFamily="49" charset="0"/>
              </a:rPr>
              <a:t>, inhoudsopgave, etc.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4526</Words>
  <Application>Microsoft Office PowerPoint</Application>
  <PresentationFormat>Widescreen</PresentationFormat>
  <Paragraphs>1027</Paragraphs>
  <Slides>62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Wingdings</vt:lpstr>
      <vt:lpstr>Office Theme</vt:lpstr>
      <vt:lpstr>Python - Cursus</vt:lpstr>
      <vt:lpstr>Agenda</vt:lpstr>
      <vt:lpstr>Leesbaarheid</vt:lpstr>
      <vt:lpstr>The Zen of Python</vt:lpstr>
      <vt:lpstr>Leesbaar: PEP8 richtlijnen</vt:lpstr>
      <vt:lpstr>Leesbaar: Auto-formatting en linting</vt:lpstr>
      <vt:lpstr>Leesbaar: Documentatie</vt:lpstr>
      <vt:lpstr>Leesbaar: Project documenteren</vt:lpstr>
      <vt:lpstr>Leesbaar: Plug-ins voor VS Code</vt:lpstr>
      <vt:lpstr>Leesbaar: Notebooks documenteren</vt:lpstr>
      <vt:lpstr>Structuur</vt:lpstr>
      <vt:lpstr>Structuur</vt:lpstr>
      <vt:lpstr>Structuur</vt:lpstr>
      <vt:lpstr>Structuur: Stappenplan</vt:lpstr>
      <vt:lpstr>Structuur: Stappenplan</vt:lpstr>
      <vt:lpstr>Structuur: Stappenplan</vt:lpstr>
      <vt:lpstr>Structuur: Stappenplan</vt:lpstr>
      <vt:lpstr>Goede principes</vt:lpstr>
      <vt:lpstr>Zo eenvoudig mogelijk…</vt:lpstr>
      <vt:lpstr>Eenvoud: DRY en WET</vt:lpstr>
      <vt:lpstr>Expliciet is beter dan impliciet</vt:lpstr>
      <vt:lpstr>Expliciet is beter dan impliciet</vt:lpstr>
      <vt:lpstr>Expliciet is beter dan impliciet</vt:lpstr>
      <vt:lpstr>Oefeningen I</vt:lpstr>
      <vt:lpstr>Oplossing I</vt:lpstr>
      <vt:lpstr>Logging</vt:lpstr>
      <vt:lpstr>Printen versus loggen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Fouten afhandelen</vt:lpstr>
      <vt:lpstr>Foutmeldingen zijn belangrijk!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764</cp:revision>
  <dcterms:created xsi:type="dcterms:W3CDTF">2022-11-09T07:34:24Z</dcterms:created>
  <dcterms:modified xsi:type="dcterms:W3CDTF">2024-08-28T13:18:16Z</dcterms:modified>
</cp:coreProperties>
</file>