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34" r:id="rId2"/>
    <p:sldId id="257" r:id="rId3"/>
    <p:sldId id="323" r:id="rId4"/>
    <p:sldId id="335" r:id="rId5"/>
    <p:sldId id="347" r:id="rId6"/>
    <p:sldId id="326" r:id="rId7"/>
    <p:sldId id="339" r:id="rId8"/>
    <p:sldId id="351" r:id="rId9"/>
    <p:sldId id="365" r:id="rId10"/>
    <p:sldId id="343" r:id="rId11"/>
    <p:sldId id="350" r:id="rId12"/>
    <p:sldId id="363" r:id="rId13"/>
    <p:sldId id="352" r:id="rId14"/>
    <p:sldId id="353" r:id="rId15"/>
    <p:sldId id="393" r:id="rId16"/>
    <p:sldId id="364" r:id="rId17"/>
    <p:sldId id="367" r:id="rId18"/>
    <p:sldId id="388" r:id="rId19"/>
    <p:sldId id="389" r:id="rId20"/>
    <p:sldId id="344" r:id="rId21"/>
    <p:sldId id="355" r:id="rId22"/>
    <p:sldId id="357" r:id="rId23"/>
    <p:sldId id="394" r:id="rId24"/>
    <p:sldId id="366" r:id="rId25"/>
    <p:sldId id="382" r:id="rId26"/>
    <p:sldId id="345" r:id="rId27"/>
    <p:sldId id="358" r:id="rId28"/>
    <p:sldId id="361" r:id="rId29"/>
    <p:sldId id="368" r:id="rId30"/>
    <p:sldId id="391" r:id="rId31"/>
    <p:sldId id="392" r:id="rId32"/>
    <p:sldId id="390" r:id="rId33"/>
    <p:sldId id="359" r:id="rId34"/>
    <p:sldId id="383" r:id="rId35"/>
    <p:sldId id="362" r:id="rId36"/>
    <p:sldId id="385" r:id="rId37"/>
    <p:sldId id="384" r:id="rId38"/>
    <p:sldId id="370" r:id="rId39"/>
    <p:sldId id="377" r:id="rId40"/>
    <p:sldId id="371" r:id="rId41"/>
    <p:sldId id="372" r:id="rId42"/>
    <p:sldId id="373" r:id="rId43"/>
    <p:sldId id="374" r:id="rId44"/>
    <p:sldId id="375" r:id="rId45"/>
    <p:sldId id="336" r:id="rId46"/>
    <p:sldId id="378" r:id="rId47"/>
    <p:sldId id="380" r:id="rId48"/>
    <p:sldId id="381" r:id="rId49"/>
    <p:sldId id="387" r:id="rId5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1" clrIdx="0">
    <p:extLst>
      <p:ext uri="{19B8F6BF-5375-455C-9EA6-DF929625EA0E}">
        <p15:presenceInfo xmlns:p15="http://schemas.microsoft.com/office/powerpoint/2012/main" userId="S::Lukas.Koning@afm.nl::687fe668-bff3-483d-b834-0726d16237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0012" autoAdjust="0"/>
  </p:normalViewPr>
  <p:slideViewPr>
    <p:cSldViewPr snapToGrid="0">
      <p:cViewPr varScale="1">
        <p:scale>
          <a:sx n="109" d="100"/>
          <a:sy n="109" d="100"/>
        </p:scale>
        <p:origin x="94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Verdeling labels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Sheet1!$H$8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10-4AC1-BEDF-E77D5517C21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10-4AC1-BEDF-E77D5517C21C}"/>
              </c:ext>
            </c:extLst>
          </c:dPt>
          <c:cat>
            <c:strRef>
              <c:f>Sheet1!$G$9:$G$10</c:f>
              <c:strCache>
                <c:ptCount val="2"/>
                <c:pt idx="0">
                  <c:v>Nee</c:v>
                </c:pt>
                <c:pt idx="1">
                  <c:v>Ja</c:v>
                </c:pt>
              </c:strCache>
            </c:strRef>
          </c:cat>
          <c:val>
            <c:numRef>
              <c:f>Sheet1!$H$9:$H$10</c:f>
              <c:numCache>
                <c:formatCode>0%</c:formatCode>
                <c:ptCount val="2"/>
                <c:pt idx="0">
                  <c:v>0.95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10-4AC1-BEDF-E77D5517C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10"/>
        <c:axId val="817693456"/>
        <c:axId val="817693096"/>
      </c:barChart>
      <c:catAx>
        <c:axId val="81769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096"/>
        <c:crosses val="autoZero"/>
        <c:auto val="1"/>
        <c:lblAlgn val="ctr"/>
        <c:lblOffset val="100"/>
        <c:noMultiLvlLbl val="0"/>
      </c:catAx>
      <c:valAx>
        <c:axId val="817693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tx1"/>
      </a:solidFill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4D322-06CD-4C3F-9549-759BC5FDB94E}" type="datetimeFigureOut">
              <a:rPr lang="nl-NL" smtClean="0"/>
              <a:t>18-9-2024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FEEA-F20E-4282-B486-E48C327378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07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1_transformers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40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1_transformers.ipynb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3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2_modelling.ipynb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669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3_validation.ipynb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odel_evaluati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preparatie nodig?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Invullen ontbrekende waardes.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Verwijderen extreme waardes.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Verstreken tijd sinds datum.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 van de week.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Categorieën naar dummy variabelen.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Tekst naar woord frequenties.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Problemen met de data oplossen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>
                <a:cs typeface="Courier New" panose="02070309020205020404" pitchFamily="49" charset="0"/>
              </a:rPr>
              <a:t>Patronen beschikbaar maken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Tekst omzetten naar numerieke data.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444120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/>
              <a:t>Afhankelijk van </a:t>
            </a:r>
            <a:r>
              <a:rPr lang="nl-NL" sz="2000" b="1" dirty="0"/>
              <a:t>expertise</a:t>
            </a:r>
            <a:r>
              <a:rPr lang="nl-NL" sz="2000" dirty="0"/>
              <a:t>:</a:t>
            </a:r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b="1" dirty="0"/>
              <a:t>Onderdeel van preparatie.</a:t>
            </a:r>
          </a:p>
          <a:p>
            <a:pPr marL="0" indent="0" algn="ctr">
              <a:buNone/>
            </a:pPr>
            <a:endParaRPr lang="nl-NL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65126"/>
            <a:ext cx="4441205" cy="718608"/>
          </a:xfrm>
        </p:spPr>
        <p:txBody>
          <a:bodyPr>
            <a:normAutofit/>
          </a:bodyPr>
          <a:lstStyle/>
          <a:p>
            <a:pPr algn="ctr"/>
            <a:r>
              <a:rPr lang="nl-NL" sz="3600" noProof="0" dirty="0" err="1"/>
              <a:t>Stateless</a:t>
            </a:r>
            <a:endParaRPr lang="nl-NL" sz="3600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9" y="1608667"/>
            <a:ext cx="468226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>
                <a:cs typeface="Courier New" panose="02070309020205020404" pitchFamily="49" charset="0"/>
              </a:rPr>
              <a:t>Afhankelijk van de </a:t>
            </a:r>
            <a:r>
              <a:rPr lang="nl-NL" sz="2000" b="1" dirty="0">
                <a:cs typeface="Courier New" panose="02070309020205020404" pitchFamily="49" charset="0"/>
              </a:rPr>
              <a:t>data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nl-NL" sz="2000" b="1" dirty="0">
                <a:cs typeface="Courier New" panose="02070309020205020404" pitchFamily="49" charset="0"/>
              </a:rPr>
              <a:t>Onderdeel van het model!</a:t>
            </a: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E7DBDF13-98F2-0B6C-3AF3-FE0724A380AB}"/>
              </a:ext>
            </a:extLst>
          </p:cNvPr>
          <p:cNvSpPr txBox="1">
            <a:spLocks/>
          </p:cNvSpPr>
          <p:nvPr/>
        </p:nvSpPr>
        <p:spPr>
          <a:xfrm>
            <a:off x="6487238" y="310244"/>
            <a:ext cx="5099366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 err="1"/>
              <a:t>Stateful</a:t>
            </a:r>
            <a:endParaRPr lang="nl-NL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4045B1-FECD-B0E8-DB41-04BC29D142B0}"/>
              </a:ext>
            </a:extLst>
          </p:cNvPr>
          <p:cNvSpPr txBox="1">
            <a:spLocks/>
          </p:cNvSpPr>
          <p:nvPr/>
        </p:nvSpPr>
        <p:spPr>
          <a:xfrm>
            <a:off x="5614348" y="311256"/>
            <a:ext cx="617561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 err="1"/>
              <a:t>vs</a:t>
            </a:r>
            <a:endParaRPr lang="nl-NL" sz="36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EC4FCD-054F-6996-771E-BA2F8BEB65B6}"/>
              </a:ext>
            </a:extLst>
          </p:cNvPr>
          <p:cNvGrpSpPr/>
          <p:nvPr/>
        </p:nvGrpSpPr>
        <p:grpSpPr>
          <a:xfrm>
            <a:off x="6625781" y="2627998"/>
            <a:ext cx="4229273" cy="1767301"/>
            <a:chOff x="6625781" y="2627998"/>
            <a:chExt cx="4229273" cy="17673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7EA95A-6DDD-ED89-357A-943A5BC87A94}"/>
                </a:ext>
              </a:extLst>
            </p:cNvPr>
            <p:cNvSpPr txBox="1"/>
            <p:nvPr/>
          </p:nvSpPr>
          <p:spPr>
            <a:xfrm>
              <a:off x="6693776" y="3671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NL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E0F6E3C-3A1B-A60C-F359-7225143B1964}"/>
                </a:ext>
              </a:extLst>
            </p:cNvPr>
            <p:cNvSpPr txBox="1"/>
            <p:nvPr/>
          </p:nvSpPr>
          <p:spPr>
            <a:xfrm>
              <a:off x="7046983" y="2627998"/>
              <a:ext cx="1693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mean=3.5</a:t>
              </a:r>
              <a:endParaRPr lang="en-NL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2E12B5-F590-C0FB-BDF1-66A140ADD549}"/>
                </a:ext>
              </a:extLst>
            </p:cNvPr>
            <p:cNvSpPr/>
            <p:nvPr/>
          </p:nvSpPr>
          <p:spPr>
            <a:xfrm>
              <a:off x="6625781" y="3706088"/>
              <a:ext cx="842405" cy="68921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  <a:endParaRPr lang="en-NL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0737AA2-EA09-9E2D-5DE8-9357BE7015C4}"/>
                </a:ext>
              </a:extLst>
            </p:cNvPr>
            <p:cNvSpPr/>
            <p:nvPr/>
          </p:nvSpPr>
          <p:spPr>
            <a:xfrm>
              <a:off x="10012649" y="3706088"/>
              <a:ext cx="842405" cy="6892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Score</a:t>
              </a:r>
              <a:endParaRPr lang="en-NL" dirty="0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80D4A1A-7677-F3A5-E30E-9F185FE42C41}"/>
                </a:ext>
              </a:extLst>
            </p:cNvPr>
            <p:cNvSpPr/>
            <p:nvPr/>
          </p:nvSpPr>
          <p:spPr>
            <a:xfrm>
              <a:off x="7994730" y="3706088"/>
              <a:ext cx="1491370" cy="68921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fillna</a:t>
              </a:r>
              <a:r>
                <a:rPr lang="en-US" dirty="0"/>
                <a:t>(</a:t>
              </a:r>
              <a:r>
                <a:rPr lang="en-US" b="1" dirty="0"/>
                <a:t>mean</a:t>
              </a:r>
              <a:r>
                <a:rPr lang="en-US" dirty="0"/>
                <a:t>)</a:t>
              </a:r>
              <a:endParaRPr lang="en-NL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3FFCC05-02CC-447A-2940-213DCC0B906D}"/>
                </a:ext>
              </a:extLst>
            </p:cNvPr>
            <p:cNvCxnSpPr>
              <a:cxnSpLocks/>
              <a:stCxn id="69" idx="3"/>
              <a:endCxn id="64" idx="1"/>
            </p:cNvCxnSpPr>
            <p:nvPr/>
          </p:nvCxnSpPr>
          <p:spPr>
            <a:xfrm>
              <a:off x="9486100" y="4050694"/>
              <a:ext cx="5265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D778F3E4-1894-4DEB-B587-1EE55433F25D}"/>
                </a:ext>
              </a:extLst>
            </p:cNvPr>
            <p:cNvCxnSpPr>
              <a:stCxn id="62" idx="0"/>
              <a:endCxn id="69" idx="0"/>
            </p:cNvCxnSpPr>
            <p:nvPr/>
          </p:nvCxnSpPr>
          <p:spPr>
            <a:xfrm rot="5400000" flipH="1" flipV="1">
              <a:off x="7893699" y="2859373"/>
              <a:ext cx="12700" cy="1693431"/>
            </a:xfrm>
            <a:prstGeom prst="curvedConnector3">
              <a:avLst>
                <a:gd name="adj1" fmla="val 44909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18D7ED-6DAB-E471-E167-FF3D0E09BB7C}"/>
              </a:ext>
            </a:extLst>
          </p:cNvPr>
          <p:cNvGrpSpPr/>
          <p:nvPr/>
        </p:nvGrpSpPr>
        <p:grpSpPr>
          <a:xfrm>
            <a:off x="1022493" y="3584100"/>
            <a:ext cx="4192511" cy="914400"/>
            <a:chOff x="1022493" y="3584100"/>
            <a:chExt cx="4192511" cy="914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E4A8F5-EECE-9EB4-1AAF-C709B49710D8}"/>
                </a:ext>
              </a:extLst>
            </p:cNvPr>
            <p:cNvSpPr/>
            <p:nvPr/>
          </p:nvSpPr>
          <p:spPr>
            <a:xfrm>
              <a:off x="4372599" y="3706088"/>
              <a:ext cx="842405" cy="6892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Score</a:t>
              </a:r>
              <a:endParaRPr lang="en-NL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C713476-FA46-6D89-7672-5D26B170C381}"/>
                </a:ext>
              </a:extLst>
            </p:cNvPr>
            <p:cNvSpPr/>
            <p:nvPr/>
          </p:nvSpPr>
          <p:spPr>
            <a:xfrm>
              <a:off x="2428215" y="3706088"/>
              <a:ext cx="1344304" cy="68921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fillna</a:t>
              </a:r>
              <a:r>
                <a:rPr lang="en-US" dirty="0"/>
                <a:t>(</a:t>
              </a:r>
              <a:r>
                <a:rPr lang="en-US" b="1" dirty="0"/>
                <a:t>0</a:t>
              </a:r>
              <a:r>
                <a:rPr lang="en-US" dirty="0"/>
                <a:t>)</a:t>
              </a:r>
              <a:endParaRPr lang="en-NL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9E1EFDE-7A71-6498-80E1-B0AC9E83282B}"/>
                </a:ext>
              </a:extLst>
            </p:cNvPr>
            <p:cNvCxnSpPr>
              <a:cxnSpLocks/>
              <a:stCxn id="25" idx="3"/>
              <a:endCxn id="14" idx="1"/>
            </p:cNvCxnSpPr>
            <p:nvPr/>
          </p:nvCxnSpPr>
          <p:spPr>
            <a:xfrm>
              <a:off x="3772519" y="4050694"/>
              <a:ext cx="60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Graphic 30" descr="Brain in head">
              <a:extLst>
                <a:ext uri="{FF2B5EF4-FFF2-40B4-BE49-F238E27FC236}">
                  <a16:creationId xmlns:a16="http://schemas.microsoft.com/office/drawing/2014/main" id="{3D685FCA-1D87-3F47-AF26-9D720270B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2493" y="3584100"/>
              <a:ext cx="914400" cy="914400"/>
            </a:xfrm>
            <a:prstGeom prst="rect">
              <a:avLst/>
            </a:prstGeom>
          </p:spPr>
        </p:pic>
      </p:grp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3F96E77-EE3D-1176-6869-9A8CD1FAF196}"/>
              </a:ext>
            </a:extLst>
          </p:cNvPr>
          <p:cNvCxnSpPr>
            <a:cxnSpLocks/>
            <a:stCxn id="31" idx="0"/>
            <a:endCxn id="25" idx="0"/>
          </p:cNvCxnSpPr>
          <p:nvPr/>
        </p:nvCxnSpPr>
        <p:spPr>
          <a:xfrm rot="16200000" flipH="1">
            <a:off x="2229036" y="2834757"/>
            <a:ext cx="121988" cy="1620674"/>
          </a:xfrm>
          <a:prstGeom prst="curvedConnector3">
            <a:avLst>
              <a:gd name="adj1" fmla="val -2706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4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r>
              <a:rPr lang="nl-NL" sz="3600" noProof="0" dirty="0"/>
              <a:t>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77573" y="2881833"/>
            <a:ext cx="178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8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r>
              <a:rPr lang="nl-NL" sz="3600" noProof="0" dirty="0"/>
              <a:t>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7096984" y="287781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9574D46-336A-CC3A-1CC9-A86BECAE4736}"/>
              </a:ext>
            </a:extLst>
          </p:cNvPr>
          <p:cNvCxnSpPr>
            <a:stCxn id="11" idx="2"/>
            <a:endCxn id="10" idx="3"/>
          </p:cNvCxnSpPr>
          <p:nvPr/>
        </p:nvCxnSpPr>
        <p:spPr>
          <a:xfrm rot="5400000">
            <a:off x="7634656" y="1561661"/>
            <a:ext cx="704822" cy="26789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2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r>
              <a:rPr lang="nl-NL" sz="3600" noProof="0" dirty="0"/>
              <a:t>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7096984" y="287781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9574D46-336A-CC3A-1CC9-A86BECAE4736}"/>
              </a:ext>
            </a:extLst>
          </p:cNvPr>
          <p:cNvCxnSpPr>
            <a:stCxn id="11" idx="2"/>
            <a:endCxn id="10" idx="3"/>
          </p:cNvCxnSpPr>
          <p:nvPr/>
        </p:nvCxnSpPr>
        <p:spPr>
          <a:xfrm rot="5400000">
            <a:off x="7634656" y="1561661"/>
            <a:ext cx="704822" cy="26789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793CC53-53C1-2781-AE3E-B5DC0BC95358}"/>
              </a:ext>
            </a:extLst>
          </p:cNvPr>
          <p:cNvSpPr/>
          <p:nvPr/>
        </p:nvSpPr>
        <p:spPr>
          <a:xfrm>
            <a:off x="8435452" y="3958107"/>
            <a:ext cx="1782170" cy="140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Geprepareerde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BE889-4FEB-1B2B-65F2-F400EFCC0584}"/>
              </a:ext>
            </a:extLst>
          </p:cNvPr>
          <p:cNvSpPr txBox="1"/>
          <p:nvPr/>
        </p:nvSpPr>
        <p:spPr>
          <a:xfrm>
            <a:off x="10230129" y="4062507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34F728D-8F84-B342-23D1-713274B7616F}"/>
              </a:ext>
            </a:extLst>
          </p:cNvPr>
          <p:cNvCxnSpPr>
            <a:stCxn id="10" idx="3"/>
            <a:endCxn id="5" idx="0"/>
          </p:cNvCxnSpPr>
          <p:nvPr/>
        </p:nvCxnSpPr>
        <p:spPr>
          <a:xfrm>
            <a:off x="6647597" y="3253542"/>
            <a:ext cx="2678940" cy="7045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60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sklearn.impute</a:t>
            </a:r>
            <a:endParaRPr lang="en-US" b="1" dirty="0"/>
          </a:p>
          <a:p>
            <a:r>
              <a:rPr lang="en-US" dirty="0" err="1"/>
              <a:t>Invullen</a:t>
            </a:r>
            <a:r>
              <a:rPr lang="en-US" dirty="0"/>
              <a:t> van </a:t>
            </a:r>
            <a:r>
              <a:rPr lang="en-US" dirty="0" err="1"/>
              <a:t>ontbrekende</a:t>
            </a:r>
            <a:r>
              <a:rPr lang="en-US" dirty="0"/>
              <a:t> </a:t>
            </a:r>
            <a:r>
              <a:rPr lang="en-US" dirty="0" err="1"/>
              <a:t>waardes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sklearn.preprocessing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Categorische en numerieke transformaties.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Categorisch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OrdinalEncoder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r>
              <a:rPr lang="nl-NL" sz="1800" b="1" dirty="0"/>
              <a:t>Numeriek:</a:t>
            </a:r>
          </a:p>
          <a:p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rdScaler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QuantileTransformer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PolynomialFeatures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sklearn.feature_extraction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Omzetten ongestructureerde (tekst) data.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10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/2_preparation.ipynb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dummy variabelen met een </a:t>
            </a:r>
            <a:r>
              <a:rPr lang="nl-NL" sz="2000" dirty="0" err="1"/>
              <a:t>OneHotEncoder</a:t>
            </a:r>
            <a:r>
              <a:rPr lang="nl-NL" sz="2000" dirty="0"/>
              <a:t>.</a:t>
            </a:r>
          </a:p>
          <a:p>
            <a:pPr lvl="1"/>
            <a:r>
              <a:rPr lang="nl-NL" sz="1600" dirty="0"/>
              <a:t>Pas de encoder toe op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nl-NL" sz="1600" dirty="0"/>
              <a:t> kolom uit de data.</a:t>
            </a:r>
          </a:p>
          <a:p>
            <a:pPr lvl="1"/>
            <a:r>
              <a:rPr lang="nl-NL" sz="1600" dirty="0"/>
              <a:t>Welke variabelen worden aangemaakt door de encoder?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Gebruik een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ColumnTransformer</a:t>
            </a:r>
            <a:r>
              <a:rPr lang="nl-NL" sz="2000" noProof="0" dirty="0"/>
              <a:t> voor:</a:t>
            </a:r>
          </a:p>
          <a:p>
            <a:pPr lvl="1"/>
            <a:r>
              <a:rPr lang="nl-NL" sz="1600" dirty="0"/>
              <a:t>Pas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nl-NL" sz="1600" dirty="0"/>
              <a:t> toe op </a:t>
            </a:r>
            <a:r>
              <a:rPr lang="nl-NL" sz="1600" u="sng" dirty="0"/>
              <a:t>categorische</a:t>
            </a:r>
            <a:r>
              <a:rPr lang="nl-NL" sz="1600" dirty="0"/>
              <a:t> kolommen.</a:t>
            </a:r>
          </a:p>
          <a:p>
            <a:pPr lvl="1"/>
            <a:r>
              <a:rPr lang="nl-NL" sz="1600" noProof="0" dirty="0"/>
              <a:t>Pas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noProof="0" dirty="0"/>
              <a:t> toe op </a:t>
            </a:r>
            <a:r>
              <a:rPr lang="nl-NL" sz="1600" u="sng" noProof="0" dirty="0"/>
              <a:t>numerieke</a:t>
            </a:r>
            <a:r>
              <a:rPr lang="nl-NL" sz="1600" noProof="0" dirty="0"/>
              <a:t> kolommen.</a:t>
            </a:r>
          </a:p>
          <a:p>
            <a:pPr marL="457200" indent="-457200">
              <a:buAutoNum type="arabicPeriod" startAt="3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06226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</a:t>
            </a:r>
            <a:r>
              <a:rPr lang="nl-NL" sz="3600" noProof="0" dirty="0"/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MyTransformer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"""Transformer for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."""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y=None):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"""Fit to training data."""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transform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y=None):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"""Transform data in X."""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/>
              <a:t>Transformers</a:t>
            </a:r>
            <a:r>
              <a:rPr lang="nl-NL" sz="1600" dirty="0"/>
              <a:t> hebben 2 methodes: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r>
              <a:rPr lang="nl-NL" sz="1600" dirty="0"/>
              <a:t>		Leer van training data.</a:t>
            </a:r>
          </a:p>
          <a:p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nl-NL" sz="1600" dirty="0"/>
              <a:t>Transformeer data.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l-NL" sz="1600" dirty="0"/>
              <a:t>Verwacht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/>
              <a:t> met training data en geeft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dirty="0"/>
              <a:t> terug.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/>
              <a:t>Verwacht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/>
              <a:t> met ruwe data en geeft getransformeerde data terug.</a:t>
            </a:r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7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Transformer</a:t>
            </a:r>
            <a:r>
              <a:rPr lang="nl-NL" sz="2000" dirty="0"/>
              <a:t> voor </a:t>
            </a:r>
            <a:r>
              <a:rPr lang="nl-NL" sz="2000" dirty="0" err="1"/>
              <a:t>infrequente</a:t>
            </a:r>
            <a:r>
              <a:rPr lang="nl-NL" sz="2000" dirty="0"/>
              <a:t> categorieën: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1600" dirty="0"/>
              <a:t>Fit:	Bepaal welke 3 categorieën het meest voorkomen.</a:t>
            </a:r>
          </a:p>
          <a:p>
            <a:pPr lvl="1"/>
            <a:endParaRPr lang="nl-NL" sz="1600" noProof="0" dirty="0"/>
          </a:p>
          <a:p>
            <a:pPr lvl="1"/>
            <a:r>
              <a:rPr lang="nl-NL" sz="1600" noProof="0" dirty="0" err="1"/>
              <a:t>Transform</a:t>
            </a:r>
            <a:r>
              <a:rPr lang="nl-NL" sz="1600" noProof="0" dirty="0"/>
              <a:t>:	Zet </a:t>
            </a:r>
            <a:r>
              <a:rPr lang="nl-NL" sz="1600" noProof="0" dirty="0" err="1"/>
              <a:t>infrequente</a:t>
            </a:r>
            <a:r>
              <a:rPr lang="nl-NL" sz="1600" noProof="0" dirty="0"/>
              <a:t> categorieën op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Voor de opzet zie: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/3_transformer.ipynb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3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Bonus: Maak parameters voor het aantal categorieën en de vervangende waarde.</a:t>
            </a:r>
          </a:p>
        </p:txBody>
      </p:sp>
    </p:spTree>
    <p:extLst>
      <p:ext uri="{BB962C8B-B14F-4D97-AF65-F5344CB8AC3E}">
        <p14:creationId xmlns:p14="http://schemas.microsoft.com/office/powerpoint/2010/main" val="15726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ML en Python: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ML Landschap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Scikit-learn</a:t>
            </a:r>
            <a:r>
              <a:rPr lang="nl-NL" sz="1600" noProof="0" dirty="0"/>
              <a:t> API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Werkwijze ML: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Exploratie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Preparatie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Modelleren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Valideren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Selecteren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Naar productie!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547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9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2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9120114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9120115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>
            <a:off x="6668639" y="1443038"/>
            <a:ext cx="2451475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7181681" y="276047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9120114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9120115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>
            <a:off x="6668639" y="1443038"/>
            <a:ext cx="2451475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7181681" y="276047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9120114" y="3741579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9120114" y="4618877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6668639" y="2950158"/>
            <a:ext cx="2451475" cy="1150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19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sklearn.linear_model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 err="1"/>
              <a:t>Verschillende</a:t>
            </a:r>
            <a:r>
              <a:rPr lang="en-US" sz="1600" dirty="0"/>
              <a:t> </a:t>
            </a:r>
            <a:r>
              <a:rPr lang="en-US" sz="1600" dirty="0" err="1"/>
              <a:t>soorten</a:t>
            </a:r>
            <a:r>
              <a:rPr lang="en-US" sz="1600" dirty="0"/>
              <a:t> </a:t>
            </a:r>
            <a:r>
              <a:rPr lang="en-US" sz="1600" dirty="0" err="1"/>
              <a:t>lineaire</a:t>
            </a:r>
            <a:r>
              <a:rPr lang="en-US" sz="1600" dirty="0"/>
              <a:t> </a:t>
            </a:r>
            <a:r>
              <a:rPr lang="en-US" sz="1600" dirty="0" err="1"/>
              <a:t>modellen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ElasticNet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r>
              <a:rPr lang="en-US" sz="1600" b="1" dirty="0" err="1"/>
              <a:t>Classificatie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sklearn.ensemble</a:t>
            </a:r>
            <a:endParaRPr lang="en-US" sz="1600" b="1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Modellen samengesteld uit beslisbomen</a:t>
            </a:r>
            <a:r>
              <a:rPr lang="nl-NL" sz="1600" noProof="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b="1" dirty="0"/>
          </a:p>
          <a:p>
            <a:r>
              <a:rPr lang="nl-NL" sz="1600" b="1" dirty="0"/>
              <a:t>Classificatie: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IsolationForest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sklearn.neighbors</a:t>
            </a:r>
            <a:endParaRPr lang="en-US" sz="1600" b="1" dirty="0"/>
          </a:p>
          <a:p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KNeighborsClassifier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sklearn.naive_bayes</a:t>
            </a:r>
            <a:endParaRPr lang="en-US" sz="1600" b="1" dirty="0"/>
          </a:p>
          <a:p>
            <a:endParaRPr lang="en-US" sz="1600" dirty="0"/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GaussianNB</a:t>
            </a:r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MultinomialNB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sklearn.svm</a:t>
            </a:r>
            <a:endParaRPr lang="en-US" sz="1600" b="1" dirty="0"/>
          </a:p>
          <a:p>
            <a:endParaRPr lang="en-US" sz="1400" b="1" dirty="0"/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NL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2B8ED-0367-2B7A-4696-0AE6AA7F052B}"/>
              </a:ext>
            </a:extLst>
          </p:cNvPr>
          <p:cNvCxnSpPr>
            <a:cxnSpLocks/>
          </p:cNvCxnSpPr>
          <p:nvPr/>
        </p:nvCxnSpPr>
        <p:spPr>
          <a:xfrm>
            <a:off x="1030406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91F722-6093-68D2-B877-76D639AF02B5}"/>
              </a:ext>
            </a:extLst>
          </p:cNvPr>
          <p:cNvCxnSpPr>
            <a:cxnSpLocks/>
          </p:cNvCxnSpPr>
          <p:nvPr/>
        </p:nvCxnSpPr>
        <p:spPr>
          <a:xfrm>
            <a:off x="4693692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4D9DE3-8FF4-D18B-FF91-894C1E983028}"/>
              </a:ext>
            </a:extLst>
          </p:cNvPr>
          <p:cNvCxnSpPr>
            <a:cxnSpLocks/>
          </p:cNvCxnSpPr>
          <p:nvPr/>
        </p:nvCxnSpPr>
        <p:spPr>
          <a:xfrm>
            <a:off x="8319447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80BC34-3E36-5669-BF1E-4EC6B63ED4DB}"/>
              </a:ext>
            </a:extLst>
          </p:cNvPr>
          <p:cNvCxnSpPr>
            <a:cxnSpLocks/>
          </p:cNvCxnSpPr>
          <p:nvPr/>
        </p:nvCxnSpPr>
        <p:spPr>
          <a:xfrm>
            <a:off x="8319447" y="4796050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487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/4_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modelling.ipynb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Prepareer de data zodat deze geschikt is voor het model</a:t>
            </a:r>
            <a:r>
              <a:rPr lang="nl-NL" sz="1600" dirty="0"/>
              <a:t>.</a:t>
            </a:r>
          </a:p>
          <a:p>
            <a:pPr lvl="1"/>
            <a:r>
              <a:rPr lang="nl-NL" sz="1600" noProof="0" dirty="0"/>
              <a:t>Welke variabelen zijn belangrijk in het model?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predict_proba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de kans op "yes" te achterhalen.</a:t>
            </a:r>
          </a:p>
          <a:p>
            <a:pPr lvl="1"/>
            <a:r>
              <a:rPr lang="nl-NL" sz="1600" noProof="0" dirty="0"/>
              <a:t>Over welke 10 records was het model het meest onzeker?</a:t>
            </a:r>
          </a:p>
          <a:p>
            <a:pPr lvl="1"/>
            <a:r>
              <a:rPr lang="nl-NL" sz="1600" noProof="0" dirty="0"/>
              <a:t>Over welke records </a:t>
            </a:r>
            <a:r>
              <a:rPr lang="nl-NL" sz="1600" noProof="0" dirty="0" err="1"/>
              <a:t>wa</a:t>
            </a:r>
            <a:r>
              <a:rPr lang="nl-NL" sz="1600" dirty="0"/>
              <a:t>s het model heel zeker, maar klopte de voorspelling niet?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Valideren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2473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Categorische prestatiematen:</a:t>
            </a:r>
          </a:p>
          <a:p>
            <a:r>
              <a:rPr lang="nl-NL" sz="1800" dirty="0" err="1"/>
              <a:t>Accuracy</a:t>
            </a:r>
            <a:r>
              <a:rPr lang="nl-NL" sz="1800" dirty="0"/>
              <a:t>	TP + TN / N	Correct uit totaal.</a:t>
            </a:r>
          </a:p>
          <a:p>
            <a:r>
              <a:rPr lang="nl-NL" sz="1800" dirty="0" err="1"/>
              <a:t>Recall</a:t>
            </a:r>
            <a:r>
              <a:rPr lang="nl-NL" sz="1800" dirty="0"/>
              <a:t>		TP / TP + FN	Correct uit totaal positief.</a:t>
            </a:r>
          </a:p>
          <a:p>
            <a:r>
              <a:rPr lang="nl-NL" sz="1800" dirty="0"/>
              <a:t>Precision	TP / TP + FP	Correct uit voorspeld positief.</a:t>
            </a:r>
          </a:p>
          <a:p>
            <a:r>
              <a:rPr lang="nl-NL" sz="1800" dirty="0"/>
              <a:t>F1-score</a:t>
            </a:r>
          </a:p>
          <a:p>
            <a:r>
              <a:rPr lang="nl-NL" sz="1800" dirty="0"/>
              <a:t>Log -</a:t>
            </a:r>
            <a:r>
              <a:rPr lang="nl-NL" sz="1800" dirty="0" err="1"/>
              <a:t>loss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Continue prestatiematen:</a:t>
            </a:r>
          </a:p>
          <a:p>
            <a:r>
              <a:rPr lang="nl-NL" sz="1800" dirty="0"/>
              <a:t>RMSE		Root </a:t>
            </a:r>
            <a:r>
              <a:rPr lang="nl-NL" sz="1800" dirty="0" err="1"/>
              <a:t>Mean</a:t>
            </a:r>
            <a:r>
              <a:rPr lang="nl-NL" sz="1800" dirty="0"/>
              <a:t> </a:t>
            </a:r>
            <a:r>
              <a:rPr lang="nl-NL" sz="1800" dirty="0" err="1"/>
              <a:t>Squared</a:t>
            </a:r>
            <a:r>
              <a:rPr lang="nl-NL" sz="1800" dirty="0"/>
              <a:t> Error</a:t>
            </a:r>
          </a:p>
          <a:p>
            <a:r>
              <a:rPr lang="nl-NL" sz="1800" dirty="0"/>
              <a:t>MAE		</a:t>
            </a:r>
            <a:r>
              <a:rPr lang="nl-NL" sz="1800" dirty="0" err="1"/>
              <a:t>Mean</a:t>
            </a:r>
            <a:r>
              <a:rPr lang="nl-NL" sz="1800" dirty="0"/>
              <a:t> Absolute Error</a:t>
            </a:r>
          </a:p>
          <a:p>
            <a:r>
              <a:rPr lang="nl-NL" sz="1800" dirty="0"/>
              <a:t>MAD		</a:t>
            </a:r>
            <a:r>
              <a:rPr lang="nl-NL" sz="1800" dirty="0" err="1"/>
              <a:t>Median</a:t>
            </a:r>
            <a:r>
              <a:rPr lang="nl-NL" sz="1800" dirty="0"/>
              <a:t> Absolute Error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4E80B-3BA2-38FB-B257-7FFE43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833" y="3540190"/>
            <a:ext cx="2850566" cy="2779139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032A68B-98A6-3019-038E-C9215620C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37312"/>
              </p:ext>
            </p:extLst>
          </p:nvPr>
        </p:nvGraphicFramePr>
        <p:xfrm>
          <a:off x="8591629" y="1282096"/>
          <a:ext cx="2537925" cy="1709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69">
                  <a:extLst>
                    <a:ext uri="{9D8B030D-6E8A-4147-A177-3AD203B41FA5}">
                      <a16:colId xmlns:a16="http://schemas.microsoft.com/office/drawing/2014/main" val="842927131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1663509690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963932423"/>
                    </a:ext>
                  </a:extLst>
                </a:gridCol>
              </a:tblGrid>
              <a:tr h="40001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5975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9912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66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Metrics</a:t>
            </a:r>
            <a:r>
              <a:rPr lang="nl-NL" sz="3600" dirty="0"/>
              <a:t> in </a:t>
            </a:r>
            <a:r>
              <a:rPr lang="nl-NL" sz="360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nl-NL" sz="1800" dirty="0"/>
              <a:t> bevat allerlei prestatie maten:</a:t>
            </a:r>
          </a:p>
          <a:p>
            <a:pPr marL="0" indent="0">
              <a:buNone/>
            </a:pPr>
            <a:r>
              <a:rPr lang="nl-NL" sz="1800" dirty="0">
                <a:hlinkClick r:id="rId3"/>
              </a:rPr>
              <a:t>https://scikit-learn.org/stable/modules/model_evaluation.html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Twee argumenten: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nl-NL" sz="1800" dirty="0"/>
              <a:t>	Daadwerkelijke score uit training data.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nl-NL" sz="1800" dirty="0"/>
              <a:t>	Voorspelling van het model.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Retourwaarde:</a:t>
            </a:r>
          </a:p>
          <a:p>
            <a:pPr marL="0" indent="0">
              <a:buNone/>
            </a:pPr>
            <a:r>
              <a:rPr lang="nl-NL" sz="1800" dirty="0"/>
              <a:t>Prestatie score voor het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0.5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0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Prestaties goed meten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Train-data</a:t>
            </a:r>
          </a:p>
          <a:p>
            <a:r>
              <a:rPr lang="nl-NL" sz="1800" dirty="0"/>
              <a:t> Modellen minimaliseren foutmarge op </a:t>
            </a:r>
            <a:r>
              <a:rPr lang="nl-NL" sz="1800" u="sng" dirty="0"/>
              <a:t>trainingsdata</a:t>
            </a:r>
            <a:r>
              <a:rPr lang="nl-NL" sz="1800" dirty="0"/>
              <a:t>.</a:t>
            </a:r>
          </a:p>
          <a:p>
            <a:r>
              <a:rPr lang="nl-NL" sz="1800" dirty="0"/>
              <a:t>Bij complex model kan optimalisatie doorschieten: </a:t>
            </a:r>
            <a:r>
              <a:rPr lang="nl-NL" sz="1800" u="sng" dirty="0" err="1"/>
              <a:t>overfitting</a:t>
            </a:r>
            <a:r>
              <a:rPr lang="nl-NL" sz="1800" dirty="0"/>
              <a:t>.</a:t>
            </a:r>
          </a:p>
          <a:p>
            <a:r>
              <a:rPr lang="nl-NL" sz="1800" dirty="0"/>
              <a:t>Het complexe model generaliseert slecht naar nieuwe data.</a:t>
            </a:r>
          </a:p>
          <a:p>
            <a:r>
              <a:rPr lang="nl-NL" sz="1800" dirty="0"/>
              <a:t>Prestaties op train-data </a:t>
            </a:r>
            <a:r>
              <a:rPr lang="nl-NL" sz="1800" u="sng" dirty="0"/>
              <a:t>niet representatief</a:t>
            </a:r>
            <a:r>
              <a:rPr lang="nl-NL" sz="1800" dirty="0"/>
              <a:t> voor werkelijkheid!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Test-data</a:t>
            </a:r>
          </a:p>
          <a:p>
            <a:r>
              <a:rPr lang="nl-NL" sz="1800" dirty="0"/>
              <a:t>Data die </a:t>
            </a:r>
            <a:r>
              <a:rPr lang="nl-NL" sz="1800" u="sng" dirty="0"/>
              <a:t>niet</a:t>
            </a:r>
            <a:r>
              <a:rPr lang="nl-NL" sz="1800" dirty="0"/>
              <a:t> gebruikt zijn bij het trainen van het model.</a:t>
            </a:r>
          </a:p>
          <a:p>
            <a:r>
              <a:rPr lang="nl-NL" sz="1800" dirty="0"/>
              <a:t>Het model kan zich niet aanpassen aan deze data.</a:t>
            </a:r>
          </a:p>
          <a:p>
            <a:r>
              <a:rPr lang="nl-NL" sz="1800" dirty="0"/>
              <a:t>Prestaties op test-data </a:t>
            </a:r>
            <a:r>
              <a:rPr lang="nl-NL" sz="1800" u="sng" dirty="0"/>
              <a:t>wel representatief</a:t>
            </a:r>
            <a:r>
              <a:rPr lang="nl-NL" sz="1800" dirty="0"/>
              <a:t> voor werkelijkheid.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8C5FC-6B4D-E548-CE0D-FE6EF961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05" y="1188235"/>
            <a:ext cx="2575995" cy="50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ML en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Train – validatie – test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79451"/>
              </p:ext>
            </p:extLst>
          </p:nvPr>
        </p:nvGraphicFramePr>
        <p:xfrm>
          <a:off x="990601" y="3131703"/>
          <a:ext cx="9956074" cy="1294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8786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1 - 60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Validatie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 dataset:		Gebruikt om model op te trainen.</a:t>
            </a:r>
          </a:p>
          <a:p>
            <a:pPr marL="0" indent="0">
              <a:buNone/>
            </a:pPr>
            <a:r>
              <a:rPr lang="nl-NL" sz="2000" dirty="0"/>
              <a:t>Validatie dataset:		Gebruikt om modellen te vergelijken.</a:t>
            </a:r>
          </a:p>
          <a:p>
            <a:pPr marL="0" indent="0">
              <a:buNone/>
            </a:pPr>
            <a:r>
              <a:rPr lang="nl-NL" sz="2000" dirty="0"/>
              <a:t>Test dataset:		Gebruikt voor accurate schatting prestaties.</a:t>
            </a:r>
          </a:p>
        </p:txBody>
      </p:sp>
    </p:spTree>
    <p:extLst>
      <p:ext uri="{BB962C8B-B14F-4D97-AF65-F5344CB8AC3E}">
        <p14:creationId xmlns:p14="http://schemas.microsoft.com/office/powerpoint/2010/main" val="4286542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Train – validatie – test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/>
        </p:nvGraphicFramePr>
        <p:xfrm>
          <a:off x="990601" y="3131703"/>
          <a:ext cx="9956074" cy="1294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8786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1 - 60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Validatie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 dataset:		Gebruikt om model op te trainen.</a:t>
            </a:r>
          </a:p>
          <a:p>
            <a:pPr marL="0" indent="0">
              <a:buNone/>
            </a:pPr>
            <a:r>
              <a:rPr lang="nl-NL" sz="2000" dirty="0"/>
              <a:t>Validatie dataset:		Gebruikt om modellen te vergelijken.</a:t>
            </a:r>
          </a:p>
          <a:p>
            <a:pPr marL="0" indent="0">
              <a:buNone/>
            </a:pPr>
            <a:r>
              <a:rPr lang="nl-NL" sz="2000" dirty="0"/>
              <a:t>Test dataset:		Gebruikt voor accurate schatting prestaties.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BF9-4A62-B7FA-CA3F-13472063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22" y="4575445"/>
            <a:ext cx="7803556" cy="201185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D627D57-DAA1-66EB-04AD-B24ABD950046}"/>
              </a:ext>
            </a:extLst>
          </p:cNvPr>
          <p:cNvSpPr/>
          <p:nvPr/>
        </p:nvSpPr>
        <p:spPr>
          <a:xfrm>
            <a:off x="9568542" y="6119948"/>
            <a:ext cx="293915" cy="2939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6329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Cross-</a:t>
            </a:r>
            <a:r>
              <a:rPr lang="nl-NL" sz="3600" dirty="0" err="1"/>
              <a:t>validation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765692"/>
          <a:ext cx="9949542" cy="3445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365246139"/>
                    </a:ext>
                  </a:extLst>
                </a:gridCol>
                <a:gridCol w="1151305">
                  <a:extLst>
                    <a:ext uri="{9D8B030D-6E8A-4147-A177-3AD203B41FA5}">
                      <a16:colId xmlns:a16="http://schemas.microsoft.com/office/drawing/2014/main" val="186541686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1686534602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940577431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1 - 20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21 - 40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41 - 60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92242"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Split</a:t>
                      </a:r>
                      <a:endParaRPr lang="en-NL" b="1" dirty="0"/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17752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1721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137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36602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Met cross-</a:t>
            </a:r>
            <a:r>
              <a:rPr lang="nl-NL" sz="2000" dirty="0" err="1"/>
              <a:t>validation</a:t>
            </a:r>
            <a:r>
              <a:rPr lang="nl-NL" sz="2000" dirty="0"/>
              <a:t> splits je de data meerdere keren in een train en test set.</a:t>
            </a:r>
          </a:p>
          <a:p>
            <a:pPr marL="0" indent="0">
              <a:buNone/>
            </a:pPr>
            <a:r>
              <a:rPr lang="nl-NL" sz="2000" dirty="0"/>
              <a:t>De test verschuift per split en bevat dus steeds andere records.</a:t>
            </a:r>
          </a:p>
        </p:txBody>
      </p:sp>
    </p:spTree>
    <p:extLst>
      <p:ext uri="{BB962C8B-B14F-4D97-AF65-F5344CB8AC3E}">
        <p14:creationId xmlns:p14="http://schemas.microsoft.com/office/powerpoint/2010/main" val="2415594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Selecteren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9350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Hoe interpreteer je prestatiematen; wat is een goede baseline?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Afhankelijk van:</a:t>
            </a:r>
          </a:p>
          <a:p>
            <a:pPr>
              <a:buFontTx/>
              <a:buChar char="-"/>
            </a:pPr>
            <a:r>
              <a:rPr lang="nl-NL" sz="2000" dirty="0"/>
              <a:t>Je doelstellingen.</a:t>
            </a:r>
          </a:p>
          <a:p>
            <a:pPr>
              <a:buFontTx/>
              <a:buChar char="-"/>
            </a:pPr>
            <a:r>
              <a:rPr lang="nl-NL" sz="2000" dirty="0"/>
              <a:t>De huidige aanpak.</a:t>
            </a:r>
          </a:p>
          <a:p>
            <a:pPr>
              <a:buFontTx/>
              <a:buChar char="-"/>
            </a:pPr>
            <a:r>
              <a:rPr lang="nl-NL" sz="2000" dirty="0"/>
              <a:t>De kosten en baten van fout of goed zitten.</a:t>
            </a:r>
          </a:p>
          <a:p>
            <a:pPr>
              <a:buFontTx/>
              <a:buChar char="-"/>
            </a:pPr>
            <a:r>
              <a:rPr lang="nl-NL" sz="2000" dirty="0"/>
              <a:t>De verdeling van de labels.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Dummy model kan als baseline dienen om prestaties mee te vergelijken.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BB83854-E0D4-A042-4256-40EB19321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750576"/>
              </p:ext>
            </p:extLst>
          </p:nvPr>
        </p:nvGraphicFramePr>
        <p:xfrm>
          <a:off x="8854439" y="1608667"/>
          <a:ext cx="2346960" cy="196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988D5BE-0125-BB94-413B-E0A7D016F525}"/>
              </a:ext>
            </a:extLst>
          </p:cNvPr>
          <p:cNvSpPr txBox="1"/>
          <p:nvPr/>
        </p:nvSpPr>
        <p:spPr>
          <a:xfrm>
            <a:off x="8854439" y="4150706"/>
            <a:ext cx="2346959" cy="498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err="1"/>
              <a:t>Voorspel</a:t>
            </a:r>
            <a:r>
              <a:rPr lang="en-US" sz="1400" dirty="0"/>
              <a:t> </a:t>
            </a:r>
            <a:r>
              <a:rPr lang="en-US" sz="1400" dirty="0" err="1"/>
              <a:t>altijd</a:t>
            </a:r>
            <a:r>
              <a:rPr lang="en-US" sz="1400" dirty="0"/>
              <a:t> "Nee"</a:t>
            </a:r>
            <a:endParaRPr lang="en-NL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48356-D71D-5919-CAA6-47C5BAF24AA4}"/>
              </a:ext>
            </a:extLst>
          </p:cNvPr>
          <p:cNvSpPr/>
          <p:nvPr/>
        </p:nvSpPr>
        <p:spPr>
          <a:xfrm>
            <a:off x="8854439" y="5215213"/>
            <a:ext cx="2346959" cy="498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95% </a:t>
            </a:r>
            <a:r>
              <a:rPr lang="en-US" sz="1400" dirty="0" err="1"/>
              <a:t>accuraat</a:t>
            </a:r>
            <a:endParaRPr lang="en-NL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857AB0-E7AE-3E3F-6602-EE0C8118D28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027919" y="3570817"/>
            <a:ext cx="0" cy="579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2EF5B5-EDE7-7EB4-A39F-D8A5F5CAA92C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10027919" y="4648849"/>
            <a:ext cx="0" cy="56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93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Dummy modellen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sklearn.dummy.DummyClassifier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most_frequent</a:t>
            </a:r>
            <a:r>
              <a:rPr lang="nl-NL" sz="1600" dirty="0"/>
              <a:t>		Voorspel meest algemene waarde.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dirty="0"/>
              <a:t> 		Voorspel uit vergelijkbare verdeling.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nl-NL" sz="1600" dirty="0"/>
              <a:t>		Voorspel uit uniforme verdeling.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600" dirty="0"/>
              <a:t>		Voorspel constante waarde.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sklearn.dummy.DummyRegressor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600" dirty="0"/>
              <a:t> 			Voorspel gemiddelde waarde.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nl-NL" sz="1600" dirty="0"/>
              <a:t> 	Voorspel een mediaan / kwantiel.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600" dirty="0"/>
              <a:t>		Voorspel constante waarde.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sklearn.dummy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[[25, 25], [50, 50]]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[50, 100]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dummy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strategy=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"mean"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dummy.predict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[75, 75]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91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/4_validation.ipynb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Bundel de data preparatie en het model met een Pipeline.</a:t>
            </a:r>
          </a:p>
          <a:p>
            <a:pPr lvl="1"/>
            <a:r>
              <a:rPr lang="nl-NL" sz="1600" noProof="0" dirty="0"/>
              <a:t>Gebruik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noProof="0" dirty="0"/>
              <a:t> als strategie voor het dummy model.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Splits de data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Gebruik 70% van de data om te trainen en 30% om te testen.</a:t>
            </a:r>
          </a:p>
          <a:p>
            <a:pPr lvl="1"/>
            <a:r>
              <a:rPr lang="nl-NL" sz="1600" noProof="0" dirty="0"/>
              <a:t>Welk model doet het beter op de train set? En op de test set?</a:t>
            </a:r>
          </a:p>
          <a:p>
            <a:pPr lvl="1"/>
            <a:r>
              <a:rPr lang="nl-NL" sz="1600" dirty="0"/>
              <a:t>Is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1600" dirty="0"/>
              <a:t> accurater dan altijd "No" voorspellen? </a:t>
            </a:r>
            <a:r>
              <a:rPr lang="nl-NL" sz="1600"/>
              <a:t>Waarom?</a:t>
            </a:r>
            <a:endParaRPr lang="nl-NL" sz="1600" noProof="0" dirty="0"/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nl-NL" sz="2000" noProof="0" dirty="0"/>
              <a:t> om de data 5 keer op te splitsen.</a:t>
            </a:r>
          </a:p>
          <a:p>
            <a:pPr lvl="1"/>
            <a:r>
              <a:rPr lang="nl-NL" sz="1600" dirty="0"/>
              <a:t>Zijn de prestaties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1600" dirty="0"/>
              <a:t> consistent over de splits?</a:t>
            </a:r>
          </a:p>
          <a:p>
            <a:pPr lvl="1"/>
            <a:r>
              <a:rPr lang="nl-NL" sz="1600" noProof="0" dirty="0"/>
              <a:t>Wat zou er aan de hand kunnen zijn?</a:t>
            </a:r>
          </a:p>
          <a:p>
            <a:pPr lvl="1"/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660283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Modellen in productie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133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9A2C42-5C7C-8DA1-D81E-2E20B336CB22}"/>
              </a:ext>
            </a:extLst>
          </p:cNvPr>
          <p:cNvSpPr/>
          <p:nvPr/>
        </p:nvSpPr>
        <p:spPr>
          <a:xfrm>
            <a:off x="838200" y="1972101"/>
            <a:ext cx="2834640" cy="37496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Validatie / Selectie</a:t>
            </a:r>
          </a:p>
          <a:p>
            <a:pPr algn="ctr"/>
            <a:endParaRPr lang="nl-NL" b="1" dirty="0"/>
          </a:p>
          <a:p>
            <a:r>
              <a:rPr lang="nl-NL" dirty="0"/>
              <a:t>Optimaliseer </a:t>
            </a:r>
            <a:r>
              <a:rPr lang="nl-NL" u="sng" dirty="0"/>
              <a:t>specificatie</a:t>
            </a:r>
            <a:r>
              <a:rPr lang="nl-NL" dirty="0"/>
              <a:t> van je model: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data preparatie</a:t>
            </a:r>
          </a:p>
          <a:p>
            <a:pPr marL="285750" indent="-285750">
              <a:buFontTx/>
              <a:buChar char="-"/>
            </a:pPr>
            <a:r>
              <a:rPr lang="nl-NL" dirty="0"/>
              <a:t>features</a:t>
            </a:r>
          </a:p>
          <a:p>
            <a:pPr marL="285750" indent="-285750">
              <a:buFontTx/>
              <a:buChar char="-"/>
            </a:pPr>
            <a:r>
              <a:rPr lang="nl-NL" dirty="0"/>
              <a:t>algoritme</a:t>
            </a:r>
          </a:p>
          <a:p>
            <a:pPr marL="285750" indent="-285750">
              <a:buFontTx/>
              <a:buChar char="-"/>
            </a:pPr>
            <a:r>
              <a:rPr lang="nl-NL" dirty="0"/>
              <a:t>instellingen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933C2-3D5A-0ACA-5AFE-5351303887C6}"/>
              </a:ext>
            </a:extLst>
          </p:cNvPr>
          <p:cNvSpPr/>
          <p:nvPr/>
        </p:nvSpPr>
        <p:spPr>
          <a:xfrm>
            <a:off x="4678680" y="1972100"/>
            <a:ext cx="2834640" cy="37496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Finale training</a:t>
            </a:r>
          </a:p>
          <a:p>
            <a:pPr algn="ctr"/>
            <a:endParaRPr lang="nl-NL" b="1" dirty="0"/>
          </a:p>
          <a:p>
            <a:r>
              <a:rPr lang="nl-NL" dirty="0"/>
              <a:t>Optimaliseer </a:t>
            </a:r>
            <a:r>
              <a:rPr lang="nl-NL" u="sng" dirty="0"/>
              <a:t>gewichten</a:t>
            </a:r>
            <a:r>
              <a:rPr lang="nl-NL" dirty="0"/>
              <a:t> van je model.</a:t>
            </a:r>
          </a:p>
          <a:p>
            <a:endParaRPr lang="nl-NL" dirty="0"/>
          </a:p>
          <a:p>
            <a:r>
              <a:rPr lang="nl-NL" dirty="0"/>
              <a:t>Train je model op </a:t>
            </a:r>
            <a:r>
              <a:rPr lang="nl-NL" u="sng" dirty="0"/>
              <a:t>alle beschikbare data</a:t>
            </a:r>
            <a:r>
              <a:rPr lang="nl-NL" dirty="0"/>
              <a:t> om zoveel </a:t>
            </a:r>
            <a:r>
              <a:rPr lang="nl-NL"/>
              <a:t>mogelijk informatie </a:t>
            </a:r>
            <a:r>
              <a:rPr lang="nl-NL" dirty="0"/>
              <a:t>te vangen.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364A3-4528-7390-21E7-3B1FEFCDC7BA}"/>
              </a:ext>
            </a:extLst>
          </p:cNvPr>
          <p:cNvSpPr/>
          <p:nvPr/>
        </p:nvSpPr>
        <p:spPr>
          <a:xfrm>
            <a:off x="8519160" y="1972100"/>
            <a:ext cx="2834640" cy="37496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Uitrol</a:t>
            </a:r>
          </a:p>
          <a:p>
            <a:pPr algn="ctr"/>
            <a:endParaRPr lang="nl-NL" b="1" dirty="0"/>
          </a:p>
          <a:p>
            <a:r>
              <a:rPr lang="nl-NL" dirty="0"/>
              <a:t>Gebruik het finale model in het bedrijfsproces.</a:t>
            </a:r>
          </a:p>
          <a:p>
            <a:endParaRPr lang="nl-NL" dirty="0"/>
          </a:p>
          <a:p>
            <a:r>
              <a:rPr lang="nl-NL" dirty="0"/>
              <a:t>Uitdagingen qua:</a:t>
            </a:r>
          </a:p>
          <a:p>
            <a:pPr marL="285750" indent="-285750">
              <a:buFontTx/>
              <a:buChar char="-"/>
            </a:pPr>
            <a:r>
              <a:rPr lang="nl-NL" dirty="0"/>
              <a:t>Techniek</a:t>
            </a:r>
          </a:p>
          <a:p>
            <a:pPr marL="285750" indent="-285750">
              <a:buFontTx/>
              <a:buChar char="-"/>
            </a:pPr>
            <a:r>
              <a:rPr lang="nl-NL" dirty="0"/>
              <a:t>Gebruik</a:t>
            </a:r>
          </a:p>
          <a:p>
            <a:pPr marL="285750" indent="-285750">
              <a:buFontTx/>
              <a:buChar char="-"/>
            </a:pPr>
            <a:r>
              <a:rPr lang="nl-NL" dirty="0"/>
              <a:t>Duurzaamheid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21C4F3-49E6-41AF-A714-DA2393DC82DA}"/>
              </a:ext>
            </a:extLst>
          </p:cNvPr>
          <p:cNvSpPr/>
          <p:nvPr/>
        </p:nvSpPr>
        <p:spPr>
          <a:xfrm>
            <a:off x="3921880" y="3616657"/>
            <a:ext cx="506364" cy="4627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AE0CBB-182F-60CC-5E30-302DBE0D772C}"/>
              </a:ext>
            </a:extLst>
          </p:cNvPr>
          <p:cNvSpPr/>
          <p:nvPr/>
        </p:nvSpPr>
        <p:spPr>
          <a:xfrm>
            <a:off x="7763058" y="3616657"/>
            <a:ext cx="506364" cy="4627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292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MLOps</a:t>
            </a:r>
            <a:r>
              <a:rPr lang="nl-NL" sz="3600" noProof="0" dirty="0"/>
              <a:t> cyclus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C3E92-5216-597F-6D18-5A36D8DB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0" y="1687460"/>
            <a:ext cx="7720559" cy="39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frameworks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75CAA6-3461-D17A-D9A6-2304019D8466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F1BCE1-B698-3A93-E90A-113B364B3AFE}"/>
              </a:ext>
            </a:extLst>
          </p:cNvPr>
          <p:cNvSpPr txBox="1"/>
          <p:nvPr/>
        </p:nvSpPr>
        <p:spPr>
          <a:xfrm>
            <a:off x="1210738" y="3685485"/>
            <a:ext cx="962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Complexiteit modellen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2F921-723B-5393-646C-CAC75091C053}"/>
              </a:ext>
            </a:extLst>
          </p:cNvPr>
          <p:cNvSpPr txBox="1"/>
          <p:nvPr/>
        </p:nvSpPr>
        <p:spPr>
          <a:xfrm>
            <a:off x="1201730" y="4304392"/>
            <a:ext cx="2216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Kleine datasets</a:t>
            </a:r>
          </a:p>
          <a:p>
            <a:endParaRPr lang="nl-NL" dirty="0"/>
          </a:p>
          <a:p>
            <a:r>
              <a:rPr lang="nl-NL" dirty="0"/>
              <a:t>Gestructureerde data</a:t>
            </a:r>
          </a:p>
          <a:p>
            <a:endParaRPr lang="nl-NL" dirty="0"/>
          </a:p>
          <a:p>
            <a:r>
              <a:rPr lang="nl-NL" dirty="0"/>
              <a:t>Begrijpelijk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123A2-80E5-F3E7-1C0B-8C21DBE90121}"/>
              </a:ext>
            </a:extLst>
          </p:cNvPr>
          <p:cNvSpPr txBox="1"/>
          <p:nvPr/>
        </p:nvSpPr>
        <p:spPr>
          <a:xfrm>
            <a:off x="8388495" y="4306998"/>
            <a:ext cx="2454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/>
              <a:t>Grote datasets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Ongestructureerde data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"Black box"</a:t>
            </a:r>
          </a:p>
        </p:txBody>
      </p:sp>
    </p:spTree>
    <p:extLst>
      <p:ext uri="{BB962C8B-B14F-4D97-AF65-F5344CB8AC3E}">
        <p14:creationId xmlns:p14="http://schemas.microsoft.com/office/powerpoint/2010/main" val="2346225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5F7BFA-C6F7-340C-2E64-ABBE0EEF3BB6}"/>
              </a:ext>
            </a:extLst>
          </p:cNvPr>
          <p:cNvGrpSpPr/>
          <p:nvPr/>
        </p:nvGrpSpPr>
        <p:grpSpPr>
          <a:xfrm>
            <a:off x="4518768" y="1631858"/>
            <a:ext cx="1032841" cy="1232258"/>
            <a:chOff x="4518061" y="1732274"/>
            <a:chExt cx="1032841" cy="1232258"/>
          </a:xfrm>
        </p:grpSpPr>
        <p:pic>
          <p:nvPicPr>
            <p:cNvPr id="4" name="Graphic 3" descr="Scientist">
              <a:extLst>
                <a:ext uri="{FF2B5EF4-FFF2-40B4-BE49-F238E27FC236}">
                  <a16:creationId xmlns:a16="http://schemas.microsoft.com/office/drawing/2014/main" id="{1FDE4056-6A38-A8B7-FCDF-CFF4414F3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9476" y="1732274"/>
              <a:ext cx="1031426" cy="10314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5A75EE-B2B1-0DEB-BF43-9307B82D8785}"/>
                </a:ext>
              </a:extLst>
            </p:cNvPr>
            <p:cNvSpPr txBox="1"/>
            <p:nvPr/>
          </p:nvSpPr>
          <p:spPr>
            <a:xfrm>
              <a:off x="4518061" y="2687533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Scientist</a:t>
              </a:r>
              <a:endParaRPr lang="en-NL" sz="12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8001DC-506D-2869-D6A8-9379D514B144}"/>
              </a:ext>
            </a:extLst>
          </p:cNvPr>
          <p:cNvCxnSpPr>
            <a:endCxn id="8" idx="3"/>
          </p:cNvCxnSpPr>
          <p:nvPr/>
        </p:nvCxnSpPr>
        <p:spPr>
          <a:xfrm flipH="1">
            <a:off x="3559629" y="2247987"/>
            <a:ext cx="9013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9F043-07F8-B8F8-CD83-6489E6E77DA7}"/>
              </a:ext>
            </a:extLst>
          </p:cNvPr>
          <p:cNvCxnSpPr/>
          <p:nvPr/>
        </p:nvCxnSpPr>
        <p:spPr>
          <a:xfrm flipH="1">
            <a:off x="3559629" y="2289022"/>
            <a:ext cx="959139" cy="120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0AA6A3-911D-66EB-13A6-831A34F5841C}"/>
              </a:ext>
            </a:extLst>
          </p:cNvPr>
          <p:cNvGrpSpPr/>
          <p:nvPr/>
        </p:nvGrpSpPr>
        <p:grpSpPr>
          <a:xfrm>
            <a:off x="9910033" y="1680049"/>
            <a:ext cx="1033272" cy="1125738"/>
            <a:chOff x="10039676" y="1605738"/>
            <a:chExt cx="1033272" cy="1125738"/>
          </a:xfrm>
        </p:grpSpPr>
        <p:pic>
          <p:nvPicPr>
            <p:cNvPr id="20" name="Graphic 19" descr="Users">
              <a:extLst>
                <a:ext uri="{FF2B5EF4-FFF2-40B4-BE49-F238E27FC236}">
                  <a16:creationId xmlns:a16="http://schemas.microsoft.com/office/drawing/2014/main" id="{C81F13C8-A21B-E783-BB1E-DCEF71DE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39676" y="1605738"/>
              <a:ext cx="1033272" cy="103327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0557EE-51C2-C27B-629A-C2C49E0A0069}"/>
                </a:ext>
              </a:extLst>
            </p:cNvPr>
            <p:cNvSpPr txBox="1"/>
            <p:nvPr/>
          </p:nvSpPr>
          <p:spPr>
            <a:xfrm>
              <a:off x="10138986" y="2454477"/>
              <a:ext cx="861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/>
                <a:t>Gebruikers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9DA817-2FD0-8B66-B34D-1BD9480EEF1F}"/>
              </a:ext>
            </a:extLst>
          </p:cNvPr>
          <p:cNvCxnSpPr>
            <a:endCxn id="9" idx="3"/>
          </p:cNvCxnSpPr>
          <p:nvPr/>
        </p:nvCxnSpPr>
        <p:spPr>
          <a:xfrm flipH="1">
            <a:off x="8951326" y="2242918"/>
            <a:ext cx="901333" cy="5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99A209-B0FF-CF20-021E-FE29DED8E91F}"/>
              </a:ext>
            </a:extLst>
          </p:cNvPr>
          <p:cNvCxnSpPr>
            <a:endCxn id="21" idx="2"/>
          </p:cNvCxnSpPr>
          <p:nvPr/>
        </p:nvCxnSpPr>
        <p:spPr>
          <a:xfrm flipV="1">
            <a:off x="10426669" y="2805787"/>
            <a:ext cx="13466" cy="1249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1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63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8709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60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4E1512-B176-C987-55F0-450AC67257BB}"/>
              </a:ext>
            </a:extLst>
          </p:cNvPr>
          <p:cNvSpPr/>
          <p:nvPr/>
        </p:nvSpPr>
        <p:spPr>
          <a:xfrm>
            <a:off x="9460315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bruikbaar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663AF7-537D-1621-4A0E-8B0A76613855}"/>
              </a:ext>
            </a:extLst>
          </p:cNvPr>
          <p:cNvCxnSpPr>
            <a:stCxn id="30" idx="0"/>
            <a:endCxn id="14" idx="2"/>
          </p:cNvCxnSpPr>
          <p:nvPr/>
        </p:nvCxnSpPr>
        <p:spPr>
          <a:xfrm flipV="1">
            <a:off x="10426887" y="4916462"/>
            <a:ext cx="0" cy="897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44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zijn bruikbare voorspellingen?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E08-92A4-9F30-EF70-67DFBC8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Wat is het doel:</a:t>
            </a:r>
          </a:p>
          <a:p>
            <a:pPr>
              <a:buFontTx/>
              <a:buChar char="-"/>
            </a:pPr>
            <a:r>
              <a:rPr lang="nl-NL" sz="2000" noProof="0" dirty="0"/>
              <a:t>Accuratesse:		Zo goed mogelijk voorspellen.</a:t>
            </a:r>
          </a:p>
          <a:p>
            <a:pPr>
              <a:buFontTx/>
              <a:buChar char="-"/>
            </a:pPr>
            <a:r>
              <a:rPr lang="nl-NL" sz="2000" noProof="0" dirty="0"/>
              <a:t>Uitlegbaarheid:</a:t>
            </a:r>
            <a:r>
              <a:rPr lang="nl-NL" sz="2000" dirty="0"/>
              <a:t>	Voorspellingen kunnen begrijpen.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Complexe modellen voorspellen vaak beter, maar zijn lastiger te doorgronden.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Machine Learning is zeker niet altijd de beste oplossing…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Combinatie ML en menselijke expertise vaak als beste gezien.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ACE177-C83D-970C-108C-637B28AF0FC4}"/>
              </a:ext>
            </a:extLst>
          </p:cNvPr>
          <p:cNvGrpSpPr/>
          <p:nvPr/>
        </p:nvGrpSpPr>
        <p:grpSpPr>
          <a:xfrm>
            <a:off x="8753900" y="1456267"/>
            <a:ext cx="2599899" cy="4476705"/>
            <a:chOff x="8215952" y="1456267"/>
            <a:chExt cx="2599899" cy="44767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08C088-3339-E008-7FF9-2949D03D0AF4}"/>
                </a:ext>
              </a:extLst>
            </p:cNvPr>
            <p:cNvSpPr/>
            <p:nvPr/>
          </p:nvSpPr>
          <p:spPr>
            <a:xfrm>
              <a:off x="9082585" y="1456267"/>
              <a:ext cx="1733265" cy="7186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ML Model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C0EE75-99B5-4598-4A0D-4155D6E69AEF}"/>
                </a:ext>
              </a:extLst>
            </p:cNvPr>
            <p:cNvSpPr/>
            <p:nvPr/>
          </p:nvSpPr>
          <p:spPr>
            <a:xfrm>
              <a:off x="9082586" y="2547410"/>
              <a:ext cx="1733265" cy="718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Voorspelling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7448841-6F2A-FCE5-BFD4-3EAF7BEF3429}"/>
                </a:ext>
              </a:extLst>
            </p:cNvPr>
            <p:cNvSpPr/>
            <p:nvPr/>
          </p:nvSpPr>
          <p:spPr>
            <a:xfrm>
              <a:off x="8215952" y="3880156"/>
              <a:ext cx="1733265" cy="71860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Beoordelaar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E000946-0C0B-4212-E065-7CA4B0B8A498}"/>
                </a:ext>
              </a:extLst>
            </p:cNvPr>
            <p:cNvSpPr/>
            <p:nvPr/>
          </p:nvSpPr>
          <p:spPr>
            <a:xfrm>
              <a:off x="9082585" y="5214364"/>
              <a:ext cx="1733265" cy="71860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Beslissing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5196E5-3199-0E92-9DF7-FDB28E865F1E}"/>
                </a:ext>
              </a:extLst>
            </p:cNvPr>
            <p:cNvCxnSpPr/>
            <p:nvPr/>
          </p:nvCxnSpPr>
          <p:spPr>
            <a:xfrm>
              <a:off x="10437744" y="3266018"/>
              <a:ext cx="0" cy="19483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8FA404-95A0-593C-5402-77D6EE835493}"/>
                </a:ext>
              </a:extLst>
            </p:cNvPr>
            <p:cNvSpPr txBox="1"/>
            <p:nvPr/>
          </p:nvSpPr>
          <p:spPr>
            <a:xfrm>
              <a:off x="9082585" y="3252160"/>
              <a:ext cx="1733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/>
                <a:t>zeker?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8D34123-1D53-02CF-88D6-5128BA7C3974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9949218" y="2174875"/>
              <a:ext cx="1" cy="372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571E1D-765B-E75A-D722-541B6FCC6E2B}"/>
                </a:ext>
              </a:extLst>
            </p:cNvPr>
            <p:cNvCxnSpPr/>
            <p:nvPr/>
          </p:nvCxnSpPr>
          <p:spPr>
            <a:xfrm>
              <a:off x="9444249" y="3266018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8B8A80-A904-F0C1-CAEF-FC2F9555D76D}"/>
                </a:ext>
              </a:extLst>
            </p:cNvPr>
            <p:cNvCxnSpPr/>
            <p:nvPr/>
          </p:nvCxnSpPr>
          <p:spPr>
            <a:xfrm>
              <a:off x="9444249" y="4599495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2375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Lineaire modellen:</a:t>
            </a:r>
          </a:p>
          <a:p>
            <a:pPr>
              <a:buFontTx/>
              <a:buChar char="-"/>
            </a:pPr>
            <a:r>
              <a:rPr lang="nl-NL" sz="2000" dirty="0"/>
              <a:t>Optelsom van de (individuele) variabelen.</a:t>
            </a:r>
          </a:p>
          <a:p>
            <a:pPr>
              <a:buFontTx/>
              <a:buChar char="-"/>
            </a:pPr>
            <a:r>
              <a:rPr lang="nl-NL" sz="2000" dirty="0"/>
              <a:t>Gewichten geven richting en impact aan.</a:t>
            </a:r>
          </a:p>
          <a:p>
            <a:pPr>
              <a:buFontTx/>
              <a:buChar char="-"/>
            </a:pPr>
            <a:r>
              <a:rPr lang="nl-NL" sz="2000" dirty="0"/>
              <a:t>Model als geheel redelijk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Optelsom model gewichten * kenmerken.</a:t>
            </a:r>
          </a:p>
          <a:p>
            <a:pPr>
              <a:buFontTx/>
              <a:buChar char="-"/>
            </a:pPr>
            <a:r>
              <a:rPr lang="nl-NL" sz="2000" dirty="0"/>
              <a:t>Goed uitlegbaar hoe voorspelling tot stand kwam.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E7C3A-6BB2-D6F9-3862-7117D352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994" y="1456267"/>
            <a:ext cx="3561805" cy="173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D077A-7822-FAA5-5287-C596CC3C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54" y="3503459"/>
            <a:ext cx="2738845" cy="26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03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RandomForest</a:t>
            </a:r>
            <a:r>
              <a:rPr lang="nl-NL" sz="2000" b="1" dirty="0"/>
              <a:t> modellen:</a:t>
            </a:r>
          </a:p>
          <a:p>
            <a:pPr>
              <a:buFontTx/>
              <a:buChar char="-"/>
            </a:pPr>
            <a:r>
              <a:rPr lang="nl-NL" sz="2000" dirty="0"/>
              <a:t>Combinatie van veel (eenvoudige) modellen.</a:t>
            </a:r>
          </a:p>
          <a:p>
            <a:pPr>
              <a:buFontTx/>
              <a:buChar char="-"/>
            </a:pPr>
            <a:r>
              <a:rPr lang="nl-NL" sz="2000" dirty="0"/>
              <a:t>Complex samenspel tussen variabelen.</a:t>
            </a:r>
          </a:p>
          <a:p>
            <a:pPr>
              <a:buFontTx/>
              <a:buChar char="-"/>
            </a:pPr>
            <a:r>
              <a:rPr lang="nl-NL" sz="2000" dirty="0"/>
              <a:t>Model als geheel niet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Bijdragen van variabelen niet uit te rekenen.</a:t>
            </a:r>
          </a:p>
          <a:p>
            <a:pPr>
              <a:buFontTx/>
              <a:buChar char="-"/>
            </a:pPr>
            <a:r>
              <a:rPr lang="nl-NL" sz="2000" dirty="0"/>
              <a:t>Via wat-als-scenario's zou je impact kunnen meten.</a:t>
            </a:r>
          </a:p>
          <a:p>
            <a:pPr>
              <a:buFontTx/>
              <a:buChar char="-"/>
            </a:pPr>
            <a:r>
              <a:rPr lang="nl-NL" sz="2000" dirty="0"/>
              <a:t>Lastig vanwege vele splitsingen en </a:t>
            </a:r>
            <a:r>
              <a:rPr lang="nl-NL" sz="2000" dirty="0" err="1"/>
              <a:t>submodellen</a:t>
            </a:r>
            <a:r>
              <a:rPr lang="nl-NL" sz="2000" dirty="0"/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D06B62-AC6F-1BE4-CE49-A0CB9084B63B}"/>
              </a:ext>
            </a:extLst>
          </p:cNvPr>
          <p:cNvGrpSpPr/>
          <p:nvPr/>
        </p:nvGrpSpPr>
        <p:grpSpPr>
          <a:xfrm>
            <a:off x="8497436" y="1603613"/>
            <a:ext cx="2608433" cy="3939888"/>
            <a:chOff x="8715800" y="1378425"/>
            <a:chExt cx="2608433" cy="3939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9451075" y="137842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&gt; 75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8799393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Inkomen &lt; 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10184645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0.75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BD938-5769-F7C4-8A16-F7902439B9DB}"/>
                </a:ext>
              </a:extLst>
            </p:cNvPr>
            <p:cNvSpPr/>
            <p:nvPr/>
          </p:nvSpPr>
          <p:spPr>
            <a:xfrm>
              <a:off x="9451075" y="3600976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&lt; 35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0FFEF3-B524-F405-EBA5-80BD1C90E731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flipH="1">
              <a:off x="9369187" y="1978926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145B51-624D-3813-B915-DCC0BBCF4E96}"/>
                </a:ext>
              </a:extLst>
            </p:cNvPr>
            <p:cNvCxnSpPr>
              <a:stCxn id="3" idx="2"/>
              <a:endCxn id="6" idx="0"/>
            </p:cNvCxnSpPr>
            <p:nvPr/>
          </p:nvCxnSpPr>
          <p:spPr>
            <a:xfrm>
              <a:off x="10020869" y="1978926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FF00F6-9C9B-B0E6-4984-A8D0590CCA16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369187" y="3095762"/>
              <a:ext cx="651682" cy="505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069EEB-C286-5961-200F-E013C8B63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5800" y="3092982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C749AF-EE07-48E4-2D6A-E8265E3A333E}"/>
                </a:ext>
              </a:extLst>
            </p:cNvPr>
            <p:cNvSpPr/>
            <p:nvPr/>
          </p:nvSpPr>
          <p:spPr>
            <a:xfrm>
              <a:off x="8799393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2.1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127CCA3-47A7-64A1-4E06-BC6B82BF8A37}"/>
                </a:ext>
              </a:extLst>
            </p:cNvPr>
            <p:cNvSpPr/>
            <p:nvPr/>
          </p:nvSpPr>
          <p:spPr>
            <a:xfrm>
              <a:off x="10184645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4.5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10E3395-E21F-CA68-67B5-8F62191E5A9E}"/>
                </a:ext>
              </a:extLst>
            </p:cNvPr>
            <p:cNvCxnSpPr>
              <a:stCxn id="7" idx="2"/>
              <a:endCxn id="35" idx="0"/>
            </p:cNvCxnSpPr>
            <p:nvPr/>
          </p:nvCxnSpPr>
          <p:spPr>
            <a:xfrm flipH="1">
              <a:off x="9369187" y="4201477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A737A8-403E-B8E4-430C-9456400393A8}"/>
                </a:ext>
              </a:extLst>
            </p:cNvPr>
            <p:cNvCxnSpPr>
              <a:cxnSpLocks/>
              <a:stCxn id="7" idx="2"/>
              <a:endCxn id="36" idx="0"/>
            </p:cNvCxnSpPr>
            <p:nvPr/>
          </p:nvCxnSpPr>
          <p:spPr>
            <a:xfrm>
              <a:off x="10020869" y="4201477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869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Shapley</a:t>
            </a:r>
            <a:r>
              <a:rPr lang="nl-NL" sz="2000" b="1" dirty="0"/>
              <a:t> </a:t>
            </a:r>
            <a:r>
              <a:rPr lang="nl-NL" sz="2000" b="1" dirty="0" err="1"/>
              <a:t>Values</a:t>
            </a:r>
            <a:r>
              <a:rPr lang="nl-NL" sz="2000" b="1" dirty="0"/>
              <a:t>  / SHAP</a:t>
            </a:r>
          </a:p>
          <a:p>
            <a:pPr>
              <a:buFontTx/>
              <a:buChar char="-"/>
            </a:pPr>
            <a:r>
              <a:rPr lang="nl-NL" sz="2000" dirty="0"/>
              <a:t>Bijdrage score proportioneel over features verdelen.</a:t>
            </a:r>
          </a:p>
          <a:p>
            <a:pPr>
              <a:buFontTx/>
              <a:buChar char="-"/>
            </a:pPr>
            <a:r>
              <a:rPr lang="nl-NL" sz="2000" dirty="0"/>
              <a:t>Bereken score voor alle mogelijke feature combinaties.</a:t>
            </a:r>
          </a:p>
          <a:p>
            <a:pPr>
              <a:buFontTx/>
              <a:buChar char="-"/>
            </a:pPr>
            <a:r>
              <a:rPr lang="nl-NL" sz="2000" dirty="0"/>
              <a:t>Vergelijk combinaties met en zonder feature.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ABE375-5952-92B1-0A37-1343D03FC961}"/>
              </a:ext>
            </a:extLst>
          </p:cNvPr>
          <p:cNvGrpSpPr/>
          <p:nvPr/>
        </p:nvGrpSpPr>
        <p:grpSpPr>
          <a:xfrm>
            <a:off x="7847462" y="1431682"/>
            <a:ext cx="3428032" cy="1997318"/>
            <a:chOff x="7440223" y="1456265"/>
            <a:chExt cx="4368057" cy="25450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8680462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7440223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9920701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Geslacht</a:t>
              </a:r>
            </a:p>
            <a:p>
              <a:pPr algn="ctr"/>
              <a:r>
                <a:rPr lang="nl-NL" sz="1200" dirty="0"/>
                <a:t>Vrouw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5DFB2-4DF7-EDBB-0955-1249E13A3103}"/>
                </a:ext>
              </a:extLst>
            </p:cNvPr>
            <p:cNvSpPr txBox="1"/>
            <p:nvPr/>
          </p:nvSpPr>
          <p:spPr>
            <a:xfrm>
              <a:off x="11060289" y="1571849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75</a:t>
              </a:r>
              <a:endParaRPr lang="en-NL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3E36A4-02C1-DFA4-45DB-A9526F597178}"/>
                </a:ext>
              </a:extLst>
            </p:cNvPr>
            <p:cNvSpPr/>
            <p:nvPr/>
          </p:nvSpPr>
          <p:spPr>
            <a:xfrm>
              <a:off x="7440223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223868-C2E9-FC50-16F9-BB342026D0A0}"/>
                </a:ext>
              </a:extLst>
            </p:cNvPr>
            <p:cNvSpPr txBox="1"/>
            <p:nvPr/>
          </p:nvSpPr>
          <p:spPr>
            <a:xfrm>
              <a:off x="11060289" y="2258372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45</a:t>
              </a:r>
              <a:endParaRPr lang="en-N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FCB823-6804-1191-9AE9-317E4D1173A5}"/>
                </a:ext>
              </a:extLst>
            </p:cNvPr>
            <p:cNvSpPr txBox="1"/>
            <p:nvPr/>
          </p:nvSpPr>
          <p:spPr>
            <a:xfrm>
              <a:off x="11060289" y="2944895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55</a:t>
              </a:r>
              <a:endParaRPr lang="en-NL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270FDB-1E2C-EABF-6627-927FD47D074A}"/>
                </a:ext>
              </a:extLst>
            </p:cNvPr>
            <p:cNvSpPr/>
            <p:nvPr/>
          </p:nvSpPr>
          <p:spPr>
            <a:xfrm>
              <a:off x="8680462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577CE1-85D2-8A98-FDA1-23DDD61AA4B4}"/>
                </a:ext>
              </a:extLst>
            </p:cNvPr>
            <p:cNvSpPr/>
            <p:nvPr/>
          </p:nvSpPr>
          <p:spPr>
            <a:xfrm>
              <a:off x="7440223" y="282931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34AA7-27C5-6D04-A28B-76AAA1F2051A}"/>
                </a:ext>
              </a:extLst>
            </p:cNvPr>
            <p:cNvSpPr txBox="1"/>
            <p:nvPr/>
          </p:nvSpPr>
          <p:spPr>
            <a:xfrm>
              <a:off x="11060289" y="3631949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25</a:t>
              </a:r>
              <a:endParaRPr lang="en-NL" dirty="0"/>
            </a:p>
          </p:txBody>
        </p:sp>
        <p:pic>
          <p:nvPicPr>
            <p:cNvPr id="27" name="Graphic 26" descr="Close">
              <a:extLst>
                <a:ext uri="{FF2B5EF4-FFF2-40B4-BE49-F238E27FC236}">
                  <a16:creationId xmlns:a16="http://schemas.microsoft.com/office/drawing/2014/main" id="{C43825B5-7748-81AF-50FF-950520B9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27732" y="3631949"/>
              <a:ext cx="369332" cy="369332"/>
            </a:xfrm>
            <a:prstGeom prst="rect">
              <a:avLst/>
            </a:prstGeom>
          </p:spPr>
        </p:pic>
        <p:pic>
          <p:nvPicPr>
            <p:cNvPr id="28" name="Graphic 27" descr="Close">
              <a:extLst>
                <a:ext uri="{FF2B5EF4-FFF2-40B4-BE49-F238E27FC236}">
                  <a16:creationId xmlns:a16="http://schemas.microsoft.com/office/drawing/2014/main" id="{34AF1D44-1B95-FF91-6CBE-C6B9105B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80217" y="3631949"/>
              <a:ext cx="369332" cy="369332"/>
            </a:xfrm>
            <a:prstGeom prst="rect">
              <a:avLst/>
            </a:prstGeom>
          </p:spPr>
        </p:pic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3B592BB8-496B-C201-C6C1-B444C5F7E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32703" y="3631949"/>
              <a:ext cx="369332" cy="369332"/>
            </a:xfrm>
            <a:prstGeom prst="rect">
              <a:avLst/>
            </a:prstGeom>
          </p:spPr>
        </p:pic>
        <p:pic>
          <p:nvPicPr>
            <p:cNvPr id="30" name="Graphic 29" descr="Close">
              <a:extLst>
                <a:ext uri="{FF2B5EF4-FFF2-40B4-BE49-F238E27FC236}">
                  <a16:creationId xmlns:a16="http://schemas.microsoft.com/office/drawing/2014/main" id="{864683EA-D664-5BF2-0446-EA4A2018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5590" y="2944895"/>
              <a:ext cx="369332" cy="369332"/>
            </a:xfrm>
            <a:prstGeom prst="rect">
              <a:avLst/>
            </a:prstGeom>
          </p:spPr>
        </p:pic>
        <p:pic>
          <p:nvPicPr>
            <p:cNvPr id="33" name="Graphic 32" descr="Close">
              <a:extLst>
                <a:ext uri="{FF2B5EF4-FFF2-40B4-BE49-F238E27FC236}">
                  <a16:creationId xmlns:a16="http://schemas.microsoft.com/office/drawing/2014/main" id="{6E5D6306-61F0-EB1C-1153-71E91701D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05829" y="2258372"/>
              <a:ext cx="369332" cy="369332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9B30939-1164-7837-DD6D-E8F908DDAD35}"/>
              </a:ext>
            </a:extLst>
          </p:cNvPr>
          <p:cNvSpPr/>
          <p:nvPr/>
        </p:nvSpPr>
        <p:spPr>
          <a:xfrm>
            <a:off x="9794130" y="2509243"/>
            <a:ext cx="894344" cy="471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Geslacht</a:t>
            </a:r>
          </a:p>
          <a:p>
            <a:pPr algn="ctr"/>
            <a:r>
              <a:rPr lang="nl-NL" sz="1200" dirty="0"/>
              <a:t>Vrouw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1680B9-C923-B7F1-296D-14AAEA199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6" t="22858" r="4774"/>
          <a:stretch/>
        </p:blipFill>
        <p:spPr>
          <a:xfrm>
            <a:off x="6096000" y="4491802"/>
            <a:ext cx="5120640" cy="934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8E6F0-B8C2-0981-26CB-9C768136A3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372" b="2246"/>
          <a:stretch/>
        </p:blipFill>
        <p:spPr>
          <a:xfrm>
            <a:off x="1156876" y="3560894"/>
            <a:ext cx="3630601" cy="27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26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Tot slot…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Begrijp de </a:t>
            </a:r>
            <a:r>
              <a:rPr lang="nl-NL" sz="2000" b="1" dirty="0" err="1"/>
              <a:t>use</a:t>
            </a:r>
            <a:r>
              <a:rPr lang="nl-NL" sz="2000" b="1" dirty="0"/>
              <a:t> case:</a:t>
            </a:r>
          </a:p>
          <a:p>
            <a:pPr>
              <a:buFontTx/>
              <a:buChar char="-"/>
            </a:pPr>
            <a:r>
              <a:rPr lang="nl-NL" sz="2000" dirty="0"/>
              <a:t>Wat is de (echte) vraag?</a:t>
            </a:r>
          </a:p>
          <a:p>
            <a:pPr>
              <a:buFontTx/>
              <a:buChar char="-"/>
            </a:pPr>
            <a:r>
              <a:rPr lang="nl-NL" sz="2000" dirty="0"/>
              <a:t>Wat zijn de hypothese en zijn ze meetbaar?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Data is altijd de sleutel tot succes:</a:t>
            </a:r>
          </a:p>
          <a:p>
            <a:pPr>
              <a:buFontTx/>
              <a:buChar char="-"/>
            </a:pPr>
            <a:r>
              <a:rPr lang="nl-NL" sz="2000" dirty="0"/>
              <a:t>Belangrijker dan algoritme.</a:t>
            </a:r>
          </a:p>
          <a:p>
            <a:pPr>
              <a:buFontTx/>
              <a:buChar char="-"/>
            </a:pPr>
            <a:r>
              <a:rPr lang="nl-NL" sz="2000" dirty="0"/>
              <a:t>Vaak een ondergeschoven kindje.</a:t>
            </a:r>
          </a:p>
          <a:p>
            <a:pPr>
              <a:buFontTx/>
              <a:buChar char="-"/>
            </a:pPr>
            <a:r>
              <a:rPr lang="nl-NL" sz="2000" dirty="0"/>
              <a:t>Zorg dat je de data door en door kent.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Maak een plan voor de uitrol:</a:t>
            </a:r>
          </a:p>
          <a:p>
            <a:pPr>
              <a:buFontTx/>
              <a:buChar char="-"/>
            </a:pPr>
            <a:r>
              <a:rPr lang="nl-NL" sz="2000" dirty="0"/>
              <a:t>Naar productie is lastig; begin er op tijd aan!</a:t>
            </a:r>
          </a:p>
          <a:p>
            <a:pPr>
              <a:buFontTx/>
              <a:buChar char="-"/>
            </a:pPr>
            <a:r>
              <a:rPr lang="nl-NL" sz="2000" dirty="0"/>
              <a:t>Schets realistische verwachtingen.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309383-7F85-6E7A-F6E3-9B31129E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66370">
            <a:off x="8507961" y="3320327"/>
            <a:ext cx="2834951" cy="28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5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frameworks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E57A9A-AFC4-C498-3A54-914F85369A61}"/>
              </a:ext>
            </a:extLst>
          </p:cNvPr>
          <p:cNvGrpSpPr/>
          <p:nvPr/>
        </p:nvGrpSpPr>
        <p:grpSpPr>
          <a:xfrm>
            <a:off x="8076045" y="4504402"/>
            <a:ext cx="2756930" cy="1398377"/>
            <a:chOff x="7293591" y="4314423"/>
            <a:chExt cx="2756930" cy="13983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488DC3-6414-14BB-E1C6-3BE9AFCE377B}"/>
                </a:ext>
              </a:extLst>
            </p:cNvPr>
            <p:cNvSpPr/>
            <p:nvPr/>
          </p:nvSpPr>
          <p:spPr>
            <a:xfrm>
              <a:off x="7293591" y="4697486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SpaCy</a:t>
              </a:r>
              <a:r>
                <a:rPr lang="nl-NL" dirty="0"/>
                <a:t> </a:t>
              </a:r>
            </a:p>
            <a:p>
              <a:pPr algn="ctr"/>
              <a:r>
                <a:rPr lang="nl-NL" dirty="0"/>
                <a:t>NLTK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D25AF-3F94-656D-09F2-3C2F6177585D}"/>
                </a:ext>
              </a:extLst>
            </p:cNvPr>
            <p:cNvSpPr/>
            <p:nvPr/>
          </p:nvSpPr>
          <p:spPr>
            <a:xfrm>
              <a:off x="7293591" y="4314423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/>
                <a:t>Taal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5D64CE-1FB0-2D19-C119-42342A9C5153}"/>
              </a:ext>
            </a:extLst>
          </p:cNvPr>
          <p:cNvGrpSpPr/>
          <p:nvPr/>
        </p:nvGrpSpPr>
        <p:grpSpPr>
          <a:xfrm>
            <a:off x="4643395" y="4504402"/>
            <a:ext cx="2756928" cy="1398373"/>
            <a:chOff x="3756288" y="4314423"/>
            <a:chExt cx="2756931" cy="13983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70765D-3A84-BC81-EE9C-61DA59F9A0DD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Sktime</a:t>
              </a:r>
              <a:endParaRPr lang="nl-NL" dirty="0"/>
            </a:p>
            <a:p>
              <a:pPr algn="ctr"/>
              <a:r>
                <a:rPr lang="nl-NL" dirty="0" err="1"/>
                <a:t>PyFlux</a:t>
              </a:r>
              <a:endParaRPr lang="nl-NL" dirty="0"/>
            </a:p>
            <a:p>
              <a:pPr algn="ctr"/>
              <a:r>
                <a:rPr lang="nl-NL" dirty="0" err="1"/>
                <a:t>Prophet</a:t>
              </a:r>
              <a:endParaRPr lang="nl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47C395-6417-FE82-93FC-AE20CEE356A1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Tijdreeksen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1079BF-1AB1-F78C-A525-47DC26228534}"/>
              </a:ext>
            </a:extLst>
          </p:cNvPr>
          <p:cNvGrpSpPr/>
          <p:nvPr/>
        </p:nvGrpSpPr>
        <p:grpSpPr>
          <a:xfrm>
            <a:off x="1210740" y="4504402"/>
            <a:ext cx="2756929" cy="1398373"/>
            <a:chOff x="3756288" y="4314423"/>
            <a:chExt cx="2756931" cy="13983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2CDF7F-FA3A-CB88-2FA2-22FED616A9FF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PyMC</a:t>
              </a:r>
              <a:endParaRPr lang="nl-NL" dirty="0"/>
            </a:p>
            <a:p>
              <a:pPr algn="ctr"/>
              <a:r>
                <a:rPr lang="nl-NL" dirty="0" err="1"/>
                <a:t>Pyro</a:t>
              </a:r>
              <a:endParaRPr lang="nl-NL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BAF762-DD5C-74F3-9DB8-43FF78C3E92C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Probabilistisch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E83CE2-7002-F104-CFE0-2DEEF065C2CF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prstDash val="dash"/>
            <a:headEnd type="none" w="sm" len="sm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Werkwijze </a:t>
            </a:r>
            <a:r>
              <a:rPr lang="nl-NL" sz="3600" noProof="0" dirty="0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Data preparatie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trainen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valideren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/>
              <a:t>Model selecteren</a:t>
            </a:r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scikit-learn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Data preparatie</a:t>
            </a:r>
          </a:p>
          <a:p>
            <a:pPr algn="ctr"/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impute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feature_extraction</a:t>
            </a:r>
            <a:endParaRPr lang="nl-NL" dirty="0"/>
          </a:p>
          <a:p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trainen</a:t>
            </a:r>
            <a:endParaRPr lang="nl-NL" dirty="0"/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linear_model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valideren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metrics</a:t>
            </a:r>
            <a:endParaRPr lang="nl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selecteren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model_selection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Scikit-learn</a:t>
            </a:r>
            <a:r>
              <a:rPr lang="nl-NL" sz="3600" noProof="0" dirty="0"/>
              <a:t> en </a:t>
            </a:r>
            <a:r>
              <a:rPr lang="nl-NL" sz="3600" noProof="0" dirty="0" err="1"/>
              <a:t>numpy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input.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[1, 2, 3]})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scaling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is 2D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 [-1.22474487],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[ 0.       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[ 1.22474487]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Gebaseerd op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NL" sz="1800" dirty="0"/>
              <a:t> en niet op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Ondersteuning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800" dirty="0"/>
              <a:t> wordt beter: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dirty="0"/>
              <a:t> als invoer mogelijk.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Kolomnamen via methodes beschikbaar.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Uitvoer converteren naar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</a:t>
            </a:r>
            <a:r>
              <a:rPr lang="nl-NL" sz="3600" dirty="0"/>
              <a:t>I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dataset: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0_data/banking/bank-additional-full.csv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Beschrijving van de data: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0_data/banking/_description.md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Exploreer de data op jouw manier!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05834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2225</Words>
  <Application>Microsoft Office PowerPoint</Application>
  <PresentationFormat>Widescreen</PresentationFormat>
  <Paragraphs>724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Office Theme</vt:lpstr>
      <vt:lpstr>Python - Cursus</vt:lpstr>
      <vt:lpstr>Agenda</vt:lpstr>
      <vt:lpstr>ML en Python</vt:lpstr>
      <vt:lpstr>Overzicht frameworks</vt:lpstr>
      <vt:lpstr>Overzicht frameworks</vt:lpstr>
      <vt:lpstr>Werkwijze Machine Learning</vt:lpstr>
      <vt:lpstr>Modules scikit-learn API</vt:lpstr>
      <vt:lpstr>Scikit-learn en numpy</vt:lpstr>
      <vt:lpstr>Oefeningen I</vt:lpstr>
      <vt:lpstr>Data Preparatie</vt:lpstr>
      <vt:lpstr>Waarom is preparatie nodig?</vt:lpstr>
      <vt:lpstr>Stateless</vt:lpstr>
      <vt:lpstr>Transformers in scikit-learn</vt:lpstr>
      <vt:lpstr>Transformers in scikit-learn</vt:lpstr>
      <vt:lpstr>Transformers in scikit-learn</vt:lpstr>
      <vt:lpstr>Modules in scikit-learn</vt:lpstr>
      <vt:lpstr>Oefeningen II</vt:lpstr>
      <vt:lpstr>Transformer class</vt:lpstr>
      <vt:lpstr>Oefeningen III</vt:lpstr>
      <vt:lpstr>Modelleren</vt:lpstr>
      <vt:lpstr>Modellen in scikit-learn</vt:lpstr>
      <vt:lpstr>Modellen in scikit-learn</vt:lpstr>
      <vt:lpstr>Modellen in scikit-learn</vt:lpstr>
      <vt:lpstr>Modules in scikit-learn</vt:lpstr>
      <vt:lpstr>Oefeningen III</vt:lpstr>
      <vt:lpstr>Valideren</vt:lpstr>
      <vt:lpstr>Valideren van een model</vt:lpstr>
      <vt:lpstr>Metrics in scikit-learn</vt:lpstr>
      <vt:lpstr>Prestaties goed meten</vt:lpstr>
      <vt:lpstr>Train – validatie – test</vt:lpstr>
      <vt:lpstr>Train – validatie – test</vt:lpstr>
      <vt:lpstr>Cross-validation</vt:lpstr>
      <vt:lpstr>Selecteren</vt:lpstr>
      <vt:lpstr>Valideren van een model</vt:lpstr>
      <vt:lpstr>Dummy modellen</vt:lpstr>
      <vt:lpstr>Oefeningen IV</vt:lpstr>
      <vt:lpstr>Modellen in productie</vt:lpstr>
      <vt:lpstr>Naar productie!</vt:lpstr>
      <vt:lpstr>MLOps cyclus</vt:lpstr>
      <vt:lpstr>Naar productie!</vt:lpstr>
      <vt:lpstr>Productie problemen</vt:lpstr>
      <vt:lpstr>Productie problemen</vt:lpstr>
      <vt:lpstr>Productie problemen</vt:lpstr>
      <vt:lpstr>Productie problemen</vt:lpstr>
      <vt:lpstr>Wat zijn bruikbare voorspellingen?</vt:lpstr>
      <vt:lpstr>Uitlegbaarheid: model en voorspelling</vt:lpstr>
      <vt:lpstr>Uitlegbaarheid: model en voorspelling</vt:lpstr>
      <vt:lpstr>Uitlegbaarheid: model en voorspelling</vt:lpstr>
      <vt:lpstr>Tot slot…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Koning, Lukas</cp:lastModifiedBy>
  <cp:revision>289</cp:revision>
  <dcterms:created xsi:type="dcterms:W3CDTF">2023-02-09T08:00:02Z</dcterms:created>
  <dcterms:modified xsi:type="dcterms:W3CDTF">2024-09-18T09:51:45Z</dcterms:modified>
</cp:coreProperties>
</file>