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348" r:id="rId8"/>
    <p:sldId id="260" r:id="rId9"/>
    <p:sldId id="327" r:id="rId10"/>
    <p:sldId id="328" r:id="rId11"/>
    <p:sldId id="332" r:id="rId12"/>
    <p:sldId id="333" r:id="rId13"/>
    <p:sldId id="334" r:id="rId14"/>
    <p:sldId id="335" r:id="rId15"/>
    <p:sldId id="336" r:id="rId16"/>
    <p:sldId id="330" r:id="rId17"/>
    <p:sldId id="342" r:id="rId18"/>
    <p:sldId id="337" r:id="rId19"/>
    <p:sldId id="295" r:id="rId20"/>
    <p:sldId id="347" r:id="rId21"/>
    <p:sldId id="323" r:id="rId22"/>
    <p:sldId id="326" r:id="rId23"/>
    <p:sldId id="305" r:id="rId24"/>
    <p:sldId id="303" r:id="rId25"/>
    <p:sldId id="312" r:id="rId26"/>
    <p:sldId id="314" r:id="rId27"/>
    <p:sldId id="313" r:id="rId28"/>
    <p:sldId id="338" r:id="rId29"/>
    <p:sldId id="306" r:id="rId30"/>
    <p:sldId id="339" r:id="rId31"/>
    <p:sldId id="315" r:id="rId32"/>
    <p:sldId id="316" r:id="rId33"/>
    <p:sldId id="343" r:id="rId34"/>
    <p:sldId id="319" r:id="rId35"/>
    <p:sldId id="317" r:id="rId36"/>
    <p:sldId id="318" r:id="rId37"/>
    <p:sldId id="320" r:id="rId38"/>
    <p:sldId id="321" r:id="rId39"/>
    <p:sldId id="340" r:id="rId40"/>
    <p:sldId id="341" r:id="rId41"/>
    <p:sldId id="262" r:id="rId42"/>
    <p:sldId id="264" r:id="rId43"/>
    <p:sldId id="272" r:id="rId44"/>
    <p:sldId id="266" r:id="rId45"/>
    <p:sldId id="346" r:id="rId46"/>
    <p:sldId id="344" r:id="rId47"/>
    <p:sldId id="267" r:id="rId48"/>
    <p:sldId id="268" r:id="rId49"/>
    <p:sldId id="345" r:id="rId50"/>
    <p:sldId id="263" r:id="rId51"/>
    <p:sldId id="349" r:id="rId52"/>
    <p:sldId id="350" r:id="rId53"/>
    <p:sldId id="354" r:id="rId54"/>
    <p:sldId id="351" r:id="rId55"/>
    <p:sldId id="352" r:id="rId56"/>
    <p:sldId id="353" r:id="rId5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Deel je code op in overzichtelijk stukken:</a:t>
            </a:r>
          </a:p>
          <a:p>
            <a:pPr>
              <a:buFontTx/>
              <a:buChar char="-"/>
            </a:pPr>
            <a:r>
              <a:rPr lang="nl-NL" sz="2000" dirty="0"/>
              <a:t>Aparte modules of Notebooks.</a:t>
            </a:r>
          </a:p>
          <a:p>
            <a:pPr>
              <a:buFontTx/>
              <a:buChar char="-"/>
            </a:pPr>
            <a:r>
              <a:rPr lang="nl-NL" sz="2000" dirty="0"/>
              <a:t>Verschillende classes of functies.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Onderdelen hebben één duidelijk doel:</a:t>
            </a:r>
          </a:p>
          <a:p>
            <a:pPr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Makkelijker om problemen te lokaliseren.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1C82-0EAB-59E1-565A-7474C8A08B03}"/>
              </a:ext>
            </a:extLst>
          </p:cNvPr>
          <p:cNvSpPr/>
          <p:nvPr/>
        </p:nvSpPr>
        <p:spPr>
          <a:xfrm>
            <a:off x="8363534" y="1456267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prepare_sales.py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4D079-2048-FF62-6E34-93CCB1F07CD4}"/>
              </a:ext>
            </a:extLst>
          </p:cNvPr>
          <p:cNvSpPr/>
          <p:nvPr/>
        </p:nvSpPr>
        <p:spPr>
          <a:xfrm>
            <a:off x="8363534" y="2089372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features.py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2846C-D449-7B8C-0C62-40DE36EF634E}"/>
              </a:ext>
            </a:extLst>
          </p:cNvPr>
          <p:cNvSpPr/>
          <p:nvPr/>
        </p:nvSpPr>
        <p:spPr>
          <a:xfrm>
            <a:off x="8363534" y="4311286"/>
            <a:ext cx="2990265" cy="54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explore_sales.ipynb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39EF7B-7839-B402-EF04-C688233A3712}"/>
              </a:ext>
            </a:extLst>
          </p:cNvPr>
          <p:cNvSpPr/>
          <p:nvPr/>
        </p:nvSpPr>
        <p:spPr>
          <a:xfrm>
            <a:off x="8363535" y="4971868"/>
            <a:ext cx="2990265" cy="544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model_linear.ipynb</a:t>
            </a:r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41EE4-D954-D500-BBE8-6880ECC6E994}"/>
              </a:ext>
            </a:extLst>
          </p:cNvPr>
          <p:cNvSpPr/>
          <p:nvPr/>
        </p:nvSpPr>
        <p:spPr>
          <a:xfrm>
            <a:off x="8363534" y="5632450"/>
            <a:ext cx="2990265" cy="544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model_ensemble.ipynb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4D4449-02ED-BF53-E80A-0362937C398F}"/>
              </a:ext>
            </a:extLst>
          </p:cNvPr>
          <p:cNvSpPr/>
          <p:nvPr/>
        </p:nvSpPr>
        <p:spPr>
          <a:xfrm>
            <a:off x="8363534" y="2734161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model.py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ReaderA</a:t>
            </a:r>
            <a:endParaRPr lang="nl-N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ReaderB</a:t>
            </a:r>
            <a:endParaRPr lang="nl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Features</a:t>
            </a:r>
            <a:endParaRPr lang="nl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nl-N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</a:t>
            </a:r>
            <a:endParaRPr lang="en-NL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de onderdelen één voor één.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ReaderA</a:t>
            </a:r>
            <a:endParaRPr lang="nl-N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ReaderB</a:t>
            </a:r>
            <a:endParaRPr lang="nl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Features</a:t>
            </a:r>
            <a:endParaRPr lang="nl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nl-N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</a:t>
            </a:r>
            <a:endParaRPr lang="en-NL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 err="1"/>
              <a:t>Eenvoud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Implementeer alleen wat nu /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Extra code is complexer, moet onderhouden en getest worden, etc.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Probeer je code </a:t>
            </a:r>
            <a:r>
              <a:rPr lang="nl-NL" sz="2000" dirty="0" err="1"/>
              <a:t>uitbreidbaar</a:t>
            </a:r>
            <a:r>
              <a:rPr lang="nl-NL" sz="2000" dirty="0"/>
              <a:t>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4688037"/>
            <a:ext cx="4279900" cy="17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vs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functie of loop.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Maar… Herhaling voorkomen betekent vaak meer abstractie en complexiteit. Doe het alleen als code vaak herhaalt wordt.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rec["age"]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(rec["age"])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rec["items"]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(rec["items"])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rec["price"]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(rec["price"])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"age", "items, "price":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Gebruik documentatie om keuzes toe te lichten: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omitted in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rid of excess whitespace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Bonus: </a:t>
            </a:r>
            <a:r>
              <a:rPr lang="nl-NL" sz="2000" noProof="0" dirty="0" err="1"/>
              <a:t>Packaging</a:t>
            </a: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Instellingen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 inlezen en dag filteren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Totalen berekenen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Gemiddelden per klant uitrekenen.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Klant / product met de hoogste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Snelle </a:t>
            </a:r>
            <a:r>
              <a:rPr lang="nl-NL" sz="2000" dirty="0" err="1"/>
              <a:t>debugging</a:t>
            </a:r>
            <a:r>
              <a:rPr lang="nl-NL" sz="2000" dirty="0"/>
              <a:t> of feedback aan gebruiker.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Geen verschillende niveaus; je print iets wel of niet.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Lange termijn, helpt code stabiel draaiend te houden.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bijvoorbeeld bestanden.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controle door 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Logging</a:t>
            </a:r>
            <a:r>
              <a:rPr lang="nl-NL" sz="2000" dirty="0"/>
              <a:t> kent 5 niveaus: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Hiërarchisch: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toont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20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for developers.")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for end users.")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("Warning messages.")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recoverable.")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unrecoverable.")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logger.info("Reading sales data.")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("Sales file: '../sales.csv'.")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("Read: 233 transactions.")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aanzetten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gebruik je de naam van de module :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Of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TestLogger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logger = logging.getLogger(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"TestLogger"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logger = logging.getLogger(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4A5F7-5AD6-5F72-2184-3CDBDBF41345}"/>
              </a:ext>
            </a:extLst>
          </p:cNvPr>
          <p:cNvCxnSpPr>
            <a:cxnSpLocks/>
            <a:stCxn id="15" idx="2"/>
            <a:endCxn id="3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E705C-2B29-B659-463A-BA1D79CA8AD6}"/>
              </a:ext>
            </a:extLst>
          </p:cNvPr>
          <p:cNvCxnSpPr>
            <a:cxnSpLocks/>
            <a:stCxn id="15" idx="2"/>
            <a:endCxn id="18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logberichten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%(message)s	#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Logging level.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Logger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Time of the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%(module)s	# Module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Function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)d	# Line number.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Zorg dat de rapportage naar een tekst bestand wordt geschreven.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code.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Log tenminste: tijdstip</a:t>
            </a:r>
            <a:r>
              <a:rPr lang="nl-NL" sz="2000" noProof="0"/>
              <a:t>, niveau, </a:t>
            </a:r>
            <a:r>
              <a:rPr lang="nl-NL" sz="2000" noProof="0" dirty="0"/>
              <a:t>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wat er mis gaat.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Daarboven staat WAAR het fout ging (regel + functie).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["x"]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["x"].</a:t>
            </a:r>
            <a:r>
              <a:rPr lang="nl-NL" sz="1600" b="1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filna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("data.csv")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__name__ == "__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DataFrame.filna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48982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bestaat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cast_age(age):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cast_age(age):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except (ValueError, TypeError):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manier om de fout op te lossen.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Geen fouten opgetreden</a:t>
            </a:r>
          </a:p>
          <a:p>
            <a:pPr marL="0" indent="0">
              <a:buNone/>
            </a:pPr>
            <a:r>
              <a:rPr lang="nl-NL" sz="2000" noProof="0" dirty="0"/>
              <a:t>&gt; 0	= 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{record['naam']}"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afgeven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een foutmelding te geven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gaat verder zoals een normale standaard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een gebruikersvriendelijke foutmelding toe voor:</a:t>
            </a:r>
          </a:p>
          <a:p>
            <a:pPr lvl="1"/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nl-NL" sz="2000" noProof="0" dirty="0"/>
              <a:t> bij het inlezen van sales data.</a:t>
            </a:r>
          </a:p>
          <a:p>
            <a:pPr lvl="1"/>
            <a:r>
              <a:rPr lang="nl-NL" sz="2000" noProof="0" dirty="0"/>
              <a:t>Beëindig het programma 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NL" sz="20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Code schrijven is een creatief proces!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Veel oplossingen, maar wat is de "beste"?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Ontwerp principes helpen betere code te 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Goede code is:</a:t>
            </a:r>
          </a:p>
          <a:p>
            <a:pPr>
              <a:buFontTx/>
              <a:buChar char="-"/>
            </a:pPr>
            <a:r>
              <a:rPr lang="nl-NL" sz="2000" dirty="0"/>
              <a:t>Leesbaar.</a:t>
            </a:r>
          </a:p>
          <a:p>
            <a:pPr>
              <a:buFontTx/>
              <a:buChar char="-"/>
            </a:pPr>
            <a:r>
              <a:rPr lang="nl-NL" sz="20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2000" dirty="0"/>
              <a:t>Zo eenvoudig mogelijk.</a:t>
            </a:r>
          </a:p>
          <a:p>
            <a:pPr>
              <a:buFontTx/>
              <a:buChar char="-"/>
            </a:pPr>
            <a:r>
              <a:rPr lang="nl-NL" sz="20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Beautiful is better than ugly.</a:t>
            </a:r>
          </a:p>
          <a:p>
            <a:pPr marL="0" indent="0">
              <a:buNone/>
            </a:pPr>
            <a:r>
              <a:rPr lang="en-GB" sz="2000" dirty="0"/>
              <a:t>Explicit is better than implicit.</a:t>
            </a:r>
          </a:p>
          <a:p>
            <a:pPr marL="0" indent="0">
              <a:buNone/>
            </a:pPr>
            <a:r>
              <a:rPr lang="en-GB" sz="2000" dirty="0"/>
              <a:t>Simple is better than complex.</a:t>
            </a:r>
          </a:p>
          <a:p>
            <a:pPr marL="0" indent="0">
              <a:buNone/>
            </a:pPr>
            <a:r>
              <a:rPr lang="en-GB" sz="2000" dirty="0"/>
              <a:t>Complex is better than complicated.</a:t>
            </a:r>
          </a:p>
          <a:p>
            <a:pPr marL="0" indent="0">
              <a:buNone/>
            </a:pPr>
            <a:r>
              <a:rPr lang="en-GB" sz="2000" dirty="0"/>
              <a:t>Flat is better than nested.</a:t>
            </a:r>
          </a:p>
          <a:p>
            <a:pPr marL="0" indent="0">
              <a:buNone/>
            </a:pPr>
            <a:r>
              <a:rPr lang="en-GB" sz="2000" dirty="0"/>
              <a:t>Sparse is better than dense.</a:t>
            </a:r>
          </a:p>
          <a:p>
            <a:pPr marL="0" indent="0">
              <a:buNone/>
            </a:pPr>
            <a:r>
              <a:rPr lang="en-GB" sz="2000" dirty="0"/>
              <a:t>Readability counts.</a:t>
            </a:r>
          </a:p>
          <a:p>
            <a:pPr marL="0" indent="0">
              <a:buNone/>
            </a:pPr>
            <a:r>
              <a:rPr lang="en-GB" sz="2000" dirty="0"/>
              <a:t>Special cases aren't special enough to break the rules.</a:t>
            </a:r>
          </a:p>
          <a:p>
            <a:pPr marL="0" indent="0">
              <a:buNone/>
            </a:pPr>
            <a:r>
              <a:rPr lang="en-GB" sz="2000" dirty="0"/>
              <a:t>Although practicality beats purity.</a:t>
            </a:r>
          </a:p>
          <a:p>
            <a:pPr marL="0" indent="0">
              <a:buNone/>
            </a:pPr>
            <a:r>
              <a:rPr lang="en-GB" sz="2000" dirty="0"/>
              <a:t>Errors should never pass silently.</a:t>
            </a:r>
          </a:p>
          <a:p>
            <a:pPr marL="0" indent="0">
              <a:buNone/>
            </a:pPr>
            <a:r>
              <a:rPr lang="en-GB" sz="2000" dirty="0"/>
              <a:t>Unless explicitly silenced.</a:t>
            </a:r>
          </a:p>
          <a:p>
            <a:pPr marL="0" indent="0">
              <a:buNone/>
            </a:pPr>
            <a:r>
              <a:rPr lang="en-GB" sz="2000" dirty="0"/>
              <a:t>In the face of ambiguity, refuse the temptation to guess.</a:t>
            </a:r>
          </a:p>
          <a:p>
            <a:pPr marL="0" indent="0">
              <a:buNone/>
            </a:pPr>
            <a:r>
              <a:rPr lang="en-GB" sz="2000" dirty="0"/>
              <a:t>There should be one-- and preferably only one --obvious way to do it.</a:t>
            </a:r>
          </a:p>
          <a:p>
            <a:pPr marL="0" indent="0">
              <a:buNone/>
            </a:pPr>
            <a:r>
              <a:rPr lang="en-GB" sz="2000" dirty="0"/>
              <a:t>Although that way may not be obvious at first unless you're Dutch.</a:t>
            </a:r>
          </a:p>
          <a:p>
            <a:pPr marL="0" indent="0">
              <a:buNone/>
            </a:pPr>
            <a:r>
              <a:rPr lang="en-GB" sz="2000" dirty="0"/>
              <a:t>Now is better than never.</a:t>
            </a:r>
          </a:p>
          <a:p>
            <a:pPr marL="0" indent="0">
              <a:buNone/>
            </a:pPr>
            <a:r>
              <a:rPr lang="en-GB" sz="2000" dirty="0"/>
              <a:t>Although never is often better than *right* now.</a:t>
            </a:r>
          </a:p>
          <a:p>
            <a:pPr marL="0" indent="0">
              <a:buNone/>
            </a:pPr>
            <a:r>
              <a:rPr lang="en-GB" sz="2000" dirty="0"/>
              <a:t>If the implementation is hard to explain, it's a bad idea.</a:t>
            </a:r>
          </a:p>
          <a:p>
            <a:pPr marL="0" indent="0">
              <a:buNone/>
            </a:pPr>
            <a:r>
              <a:rPr lang="en-GB" sz="2000" dirty="0"/>
              <a:t>If the implementation is easy to explain, it may be a good idea.</a:t>
            </a:r>
          </a:p>
          <a:p>
            <a:pPr marL="0" indent="0">
              <a:buNone/>
            </a:pPr>
            <a:r>
              <a:rPr lang="en-GB" sz="2000" dirty="0"/>
              <a:t>Namespaces are one honking great idea -- let's do more of those!</a:t>
            </a:r>
            <a:endParaRPr lang="nl-NL" sz="2000" dirty="0"/>
          </a:p>
          <a:p>
            <a:pPr marL="0" indent="0">
              <a:buNone/>
            </a:pPr>
            <a:endParaRPr lang="en-GB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251949" y="1456267"/>
            <a:ext cx="210185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Implementatie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846660"/>
            <a:chOff x="838200" y="2893298"/>
            <a:chExt cx="4089400" cy="18466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(numbers)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sum(numbers)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u="sng" dirty="0"/>
              <a:t>Functionaliteit hetzelfde</a:t>
            </a:r>
            <a:r>
              <a:rPr lang="nl-NL" sz="1600" dirty="0"/>
              <a:t> gebleven, ook al is de code is veranderd?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enkel effect op gebruik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pytest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690688"/>
            <a:ext cx="42926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594600" y="1321356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7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690688"/>
            <a:ext cx="42926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mean(["A"])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("non-numeric input.")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mean(["A"])</a:t>
            </a:r>
          </a:p>
        </p:txBody>
      </p: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Kopieer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 uit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2_production_code/exercises/4_testing.py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Pas eventueel de code van de functie aan.</a:t>
            </a:r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3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391400" y="1825625"/>
            <a:ext cx="3962400" cy="2449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 ([1, 2, 3], 2)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</a:t>
            </a:r>
            <a:r>
              <a:rPr lang="nl-NL" sz="2000" dirty="0" err="1"/>
              <a:t>decorator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is een functie die een waarde teruggeeft.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wordt als argument meegegeven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wordt voor elke test opnieuw uitgevoerd!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633D3-2D63-4848-FF83-3007E3949C33}"/>
              </a:ext>
            </a:extLst>
          </p:cNvPr>
          <p:cNvSpPr/>
          <p:nvPr/>
        </p:nvSpPr>
        <p:spPr>
          <a:xfrm>
            <a:off x="7391400" y="1825625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updating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Kopieer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Points2D</a:t>
            </a:r>
            <a:r>
              <a:rPr lang="nl-NL" sz="2000" dirty="0"/>
              <a:t> class uit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2_production_code/exercises/4_testing.py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Points2D</a:t>
            </a:r>
            <a:r>
              <a:rPr lang="nl-NL" sz="2000" dirty="0"/>
              <a:t> 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Gebruik voor alle tests deze punten: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1), (1, 3), (4, 1), (4, 3)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verplaatsen met positieve en negatieve waardes.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schalen met positieve en negatieve waardes.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Volg voor de opmaak van je code de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geldige invoer.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afgeeft.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in de vorm invoer == resultaat.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bestand of </a:t>
            </a:r>
            <a:r>
              <a:rPr lang="nl-NL" sz="1600" dirty="0" err="1"/>
              <a:t>pickle</a:t>
            </a:r>
            <a:r>
              <a:rPr lang="nl-NL" sz="1600" dirty="0"/>
              <a:t>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Package 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Een package bevat minimaal: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-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/>
              <a:t> directory met je code.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nl-NL" sz="2000" dirty="0"/>
              <a:t> directory voor unit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/>
              <a:t> voor installatie.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9FDB3-73D9-C9D2-B8B9-D7E54E12E33B}"/>
              </a:ext>
            </a:extLst>
          </p:cNvPr>
          <p:cNvSpPr txBox="1">
            <a:spLocks/>
          </p:cNvSpPr>
          <p:nvPr/>
        </p:nvSpPr>
        <p:spPr>
          <a:xfrm>
            <a:off x="6832602" y="1250950"/>
            <a:ext cx="4946650" cy="497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├──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└── hello.py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tests/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└── test_hello.py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setup.py</a:t>
            </a:r>
          </a:p>
        </p:txBody>
      </p:sp>
    </p:spTree>
    <p:extLst>
      <p:ext uri="{BB962C8B-B14F-4D97-AF65-F5344CB8AC3E}">
        <p14:creationId xmlns:p14="http://schemas.microsoft.com/office/powerpoint/2010/main" val="2483510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  <a:r>
              <a:rPr lang="nl-NL" dirty="0" err="1"/>
              <a:t>src</a:t>
            </a:r>
            <a:r>
              <a:rPr lang="nl-NL" dirty="0"/>
              <a:t>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65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Directory met naam van het package.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marL="0" indent="0">
              <a:buNone/>
            </a:pPr>
            <a:r>
              <a:rPr lang="nl-NL" sz="2000" dirty="0"/>
              <a:t>Vereist om package te kunnen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</a:p>
          <a:p>
            <a:pPr marL="0" indent="0">
              <a:buNone/>
            </a:pPr>
            <a:r>
              <a:rPr lang="nl-NL" sz="2000" dirty="0"/>
              <a:t>Module met broncode voor het package.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...</a:t>
            </a:r>
          </a:p>
          <a:p>
            <a:pPr marL="0" indent="0">
              <a:buNone/>
            </a:pPr>
            <a:r>
              <a:rPr lang="nl-NL" sz="2000" dirty="0"/>
              <a:t>Importeren code vanuit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/>
              <a:t> module.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9FDB3-73D9-C9D2-B8B9-D7E54E12E33B}"/>
              </a:ext>
            </a:extLst>
          </p:cNvPr>
          <p:cNvSpPr txBox="1">
            <a:spLocks/>
          </p:cNvSpPr>
          <p:nvPr/>
        </p:nvSpPr>
        <p:spPr>
          <a:xfrm>
            <a:off x="6832602" y="1250950"/>
            <a:ext cx="4946650" cy="497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├──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└── hello.py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21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Installatie: setup.py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Package installatie verloopt via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setuptools.setup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/>
              <a:t>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F87996-0CE0-0AED-7E7B-2DF6C41A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06048"/>
              </p:ext>
            </p:extLst>
          </p:nvPr>
        </p:nvGraphicFramePr>
        <p:xfrm>
          <a:off x="838200" y="2351616"/>
          <a:ext cx="10515600" cy="3627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1180346052"/>
                    </a:ext>
                  </a:extLst>
                </a:gridCol>
                <a:gridCol w="4235450">
                  <a:extLst>
                    <a:ext uri="{9D8B030D-6E8A-4147-A177-3AD203B41FA5}">
                      <a16:colId xmlns:a16="http://schemas.microsoft.com/office/drawing/2014/main" val="2878682439"/>
                    </a:ext>
                  </a:extLst>
                </a:gridCol>
                <a:gridCol w="3854450">
                  <a:extLst>
                    <a:ext uri="{9D8B030D-6E8A-4147-A177-3AD203B41FA5}">
                      <a16:colId xmlns:a16="http://schemas.microsoft.com/office/drawing/2014/main" val="3712121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noProof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Beschrijving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Voorbeeld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4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Package naam, gebruikt voor import.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Package versie.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0.1.0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1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keywords</a:t>
                      </a:r>
                    </a:p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url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Descriptieve informatie over het package.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"Python packaging demo"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python,packaging,demo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"https://www.github.com/"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</a:t>
                      </a:r>
                    </a:p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author_email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Auteursinformatie.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6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packages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Alle packages in de </a:t>
                      </a:r>
                      <a:r>
                        <a:rPr lang="nl-NL" sz="16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nl-NL" sz="1600" noProof="0" dirty="0"/>
                        <a:t> directory.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package_dir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Bron directory voor ieder package.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{"": "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"}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install_requires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Afhankelijkheden voor het package.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["pandas==1.5.3"]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6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79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/>
              <a:t>Installeren vanuit de package folder (waar setup.py staat):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>
                <a:cs typeface="Courier New" panose="02070309020205020404" pitchFamily="49" charset="0"/>
              </a:rPr>
              <a:t> 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black		=&gt;	Rigide:          vrijwel geen configuratie, altijd hetzelfde resultaat.</a:t>
            </a:r>
          </a:p>
          <a:p>
            <a:pPr>
              <a:buFontTx/>
              <a:buChar char="-"/>
            </a:pPr>
            <a:r>
              <a:rPr lang="nl-NL" sz="2000" dirty="0"/>
              <a:t>autopep8</a:t>
            </a:r>
            <a:r>
              <a:rPr lang="nl-NL" sz="2000" noProof="0" dirty="0"/>
              <a:t>	=&gt;	Flexibeler:  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>
              <a:buFontTx/>
              <a:buChar char="-"/>
            </a:pPr>
            <a:r>
              <a:rPr lang="nl-NL" sz="2000" noProof="0" dirty="0" err="1"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	=&gt;	Strikt, maar wel configureerbaar.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flake8		=&gt;	Minder strikt, mist wel eens iets…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Tip: Gebruik </a:t>
            </a:r>
            <a:r>
              <a:rPr lang="nl-NL" sz="2000" b="1" dirty="0" err="1">
                <a:cs typeface="Courier New" panose="02070309020205020404" pitchFamily="49" charset="0"/>
              </a:rPr>
              <a:t>precommit</a:t>
            </a:r>
            <a:r>
              <a:rPr lang="nl-NL" sz="2000" b="1" dirty="0">
                <a:cs typeface="Courier New" panose="02070309020205020404" pitchFamily="49" charset="0"/>
              </a:rPr>
              <a:t> om checks voor elke git </a:t>
            </a:r>
            <a:r>
              <a:rPr lang="nl-NL" sz="2000" b="1" dirty="0" err="1">
                <a:cs typeface="Courier New" panose="02070309020205020404" pitchFamily="49" charset="0"/>
              </a:rPr>
              <a:t>commit</a:t>
            </a:r>
            <a:r>
              <a:rPr lang="nl-NL" sz="2000" b="1" dirty="0">
                <a:cs typeface="Courier New" panose="02070309020205020404" pitchFamily="49" charset="0"/>
              </a:rPr>
              <a:t> te doen!</a:t>
            </a: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</a:t>
            </a:r>
            <a:r>
              <a:rPr lang="nl-NL" sz="3600" noProof="0" dirty="0" err="1"/>
              <a:t>Settings</a:t>
            </a:r>
            <a:r>
              <a:rPr lang="nl-NL" sz="3600" noProof="0" dirty="0"/>
              <a:t>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Auto-</a:t>
            </a:r>
            <a:r>
              <a:rPr lang="nl-NL" sz="2000" b="1" noProof="0" dirty="0" err="1"/>
              <a:t>formatter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                     &gt;    "Python &gt; </a:t>
            </a:r>
            <a:r>
              <a:rPr lang="nl-NL" sz="2000" dirty="0" err="1">
                <a:cs typeface="Courier New" panose="02070309020205020404" pitchFamily="49" charset="0"/>
              </a:rPr>
              <a:t>Formatting</a:t>
            </a:r>
            <a:r>
              <a:rPr lang="nl-NL" sz="2000" dirty="0">
                <a:cs typeface="Courier New" panose="02070309020205020404" pitchFamily="49" charset="0"/>
              </a:rPr>
              <a:t>"    &gt;      Python: </a:t>
            </a:r>
            <a:r>
              <a:rPr lang="nl-NL" sz="2000" dirty="0" err="1">
                <a:cs typeface="Courier New" panose="02070309020205020404" pitchFamily="49" charset="0"/>
              </a:rPr>
              <a:t>Formatting</a:t>
            </a:r>
            <a:r>
              <a:rPr lang="nl-NL" sz="2000" dirty="0">
                <a:cs typeface="Courier New" panose="02070309020205020404" pitchFamily="49" charset="0"/>
              </a:rPr>
              <a:t> Provider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Command Palette    &gt;    Format Document            /       SHIFT + ALT + F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                     &gt;    "Python &gt;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r>
              <a:rPr lang="nl-NL" sz="2000" dirty="0">
                <a:cs typeface="Courier New" panose="02070309020205020404" pitchFamily="49" charset="0"/>
              </a:rPr>
              <a:t>"             &gt;    Python &gt;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r>
              <a:rPr lang="nl-NL" sz="2000" dirty="0">
                <a:cs typeface="Courier New" panose="02070309020205020404" pitchFamily="49" charset="0"/>
              </a:rPr>
              <a:t>: </a:t>
            </a:r>
            <a:r>
              <a:rPr lang="nl-NL" sz="2000" dirty="0" err="1">
                <a:cs typeface="Courier New" panose="02070309020205020404" pitchFamily="49" charset="0"/>
              </a:rPr>
              <a:t>Pylint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cs typeface="Courier New" panose="02070309020205020404" pitchFamily="49" charset="0"/>
              </a:rPr>
              <a:t>enabled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                                                                                        &gt;    Python &gt;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r>
              <a:rPr lang="nl-NL" sz="2000" dirty="0">
                <a:cs typeface="Courier New" panose="02070309020205020404" pitchFamily="49" charset="0"/>
              </a:rPr>
              <a:t>: Lint On Save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Command Palette    &gt;    "lint"                                    &gt;    Python: Run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9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Code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Docstrings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Commentaren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niet wat de code doet…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</a:t>
            </a:r>
            <a:r>
              <a:rPr lang="nl-NL" sz="2000" u="sng" noProof="0" dirty="0">
                <a:cs typeface="Courier New" panose="02070309020205020404" pitchFamily="49" charset="0"/>
              </a:rPr>
              <a:t>waarom</a:t>
            </a:r>
            <a:r>
              <a:rPr lang="nl-NL" sz="20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BA98A-F66A-76CE-4B3A-B1A1DE1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6266"/>
            <a:ext cx="4655855" cy="3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5778</TotalTime>
  <Words>3796</Words>
  <Application>Microsoft Office PowerPoint</Application>
  <PresentationFormat>Widescreen</PresentationFormat>
  <Paragraphs>826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Goede principes</vt:lpstr>
      <vt:lpstr>Zen of Python</vt:lpstr>
      <vt:lpstr>Leesbaar: PEP8 richtlijnen</vt:lpstr>
      <vt:lpstr>Leesbaar: Auto-formatting en linting</vt:lpstr>
      <vt:lpstr>Leesbaar: Settings in VS Code</vt:lpstr>
      <vt:lpstr>Leesbaar: Project documenteren</vt:lpstr>
      <vt:lpstr>Leesbaar: Code documenteren</vt:lpstr>
      <vt:lpstr>Leesbaar: Notebooks documenteren</vt:lpstr>
      <vt:lpstr>Structuur</vt:lpstr>
      <vt:lpstr>Structuur: Stappenplan</vt:lpstr>
      <vt:lpstr>Structuur: Stappenplan</vt:lpstr>
      <vt:lpstr>Structuur: Stappenplan</vt:lpstr>
      <vt:lpstr>Structuur: Stappenplan</vt:lpstr>
      <vt:lpstr>Eenvoud</vt:lpstr>
      <vt:lpstr>Eenvoud: DRY vs WET</vt:lpstr>
      <vt:lpstr>Expliciet is beter dan impliciet</vt:lpstr>
      <vt:lpstr>Oefeningen I</vt:lpstr>
      <vt:lpstr>Oplossing I</vt:lpstr>
      <vt:lpstr>Logging</vt:lpstr>
      <vt:lpstr>Print versus logging</vt:lpstr>
      <vt:lpstr>Berichten en niveaus</vt:lpstr>
      <vt:lpstr>Logging aanzetten</vt:lpstr>
      <vt:lpstr>Een eigen logger maken</vt:lpstr>
      <vt:lpstr>Logging configureren</vt:lpstr>
      <vt:lpstr>Logging configureren</vt:lpstr>
      <vt:lpstr>Logging configureren</vt:lpstr>
      <vt:lpstr>Opmaak logberichten</vt:lpstr>
      <vt:lpstr>Oefeningen II</vt:lpstr>
      <vt:lpstr>Foutmeldingen</vt:lpstr>
      <vt:lpstr>Foutmeldingen zijn belangrijk!</vt:lpstr>
      <vt:lpstr>Fouten worden doorgegeven</vt:lpstr>
      <vt:lpstr>Veelvoorkomende fouten</vt:lpstr>
      <vt:lpstr>Foutmeldingen afhandelen</vt:lpstr>
      <vt:lpstr>Wanneer zelf afhandelen?</vt:lpstr>
      <vt:lpstr>Python afsluiten</vt:lpstr>
      <vt:lpstr>Foutmelding afgeven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Oefeningen V</vt:lpstr>
      <vt:lpstr>Tips &amp; Tricks</vt:lpstr>
      <vt:lpstr>Packaging</vt:lpstr>
      <vt:lpstr>Package structuur</vt:lpstr>
      <vt:lpstr>Inhoud src directory</vt:lpstr>
      <vt:lpstr>Installatie: setup.py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495</cp:revision>
  <dcterms:created xsi:type="dcterms:W3CDTF">2022-11-09T07:34:24Z</dcterms:created>
  <dcterms:modified xsi:type="dcterms:W3CDTF">2023-03-13T20:26:16Z</dcterms:modified>
</cp:coreProperties>
</file>