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62" r:id="rId7"/>
    <p:sldId id="259" r:id="rId8"/>
    <p:sldId id="297" r:id="rId9"/>
    <p:sldId id="296" r:id="rId10"/>
    <p:sldId id="268" r:id="rId11"/>
    <p:sldId id="263" r:id="rId12"/>
    <p:sldId id="266" r:id="rId13"/>
    <p:sldId id="299" r:id="rId14"/>
    <p:sldId id="278" r:id="rId15"/>
    <p:sldId id="279" r:id="rId16"/>
    <p:sldId id="281" r:id="rId17"/>
    <p:sldId id="280" r:id="rId18"/>
    <p:sldId id="282" r:id="rId19"/>
    <p:sldId id="270" r:id="rId20"/>
    <p:sldId id="291" r:id="rId21"/>
    <p:sldId id="273" r:id="rId22"/>
    <p:sldId id="289" r:id="rId23"/>
    <p:sldId id="271" r:id="rId24"/>
    <p:sldId id="284" r:id="rId25"/>
    <p:sldId id="292" r:id="rId26"/>
    <p:sldId id="295" r:id="rId27"/>
    <p:sldId id="305" r:id="rId28"/>
    <p:sldId id="306" r:id="rId29"/>
    <p:sldId id="310" r:id="rId30"/>
    <p:sldId id="311" r:id="rId31"/>
    <p:sldId id="298" r:id="rId32"/>
    <p:sldId id="274" r:id="rId33"/>
    <p:sldId id="272" r:id="rId34"/>
    <p:sldId id="301" r:id="rId35"/>
    <p:sldId id="283" r:id="rId36"/>
    <p:sldId id="293" r:id="rId37"/>
    <p:sldId id="294" r:id="rId38"/>
    <p:sldId id="276" r:id="rId39"/>
    <p:sldId id="302" r:id="rId40"/>
    <p:sldId id="303" r:id="rId41"/>
    <p:sldId id="304" r:id="rId42"/>
    <p:sldId id="329" r:id="rId43"/>
    <p:sldId id="312" r:id="rId44"/>
    <p:sldId id="313" r:id="rId45"/>
    <p:sldId id="323" r:id="rId46"/>
    <p:sldId id="324" r:id="rId47"/>
    <p:sldId id="325" r:id="rId48"/>
    <p:sldId id="326" r:id="rId49"/>
    <p:sldId id="327" r:id="rId5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40" autoAdjust="0"/>
  </p:normalViewPr>
  <p:slideViewPr>
    <p:cSldViewPr snapToGrid="0">
      <p:cViewPr varScale="1">
        <p:scale>
          <a:sx n="120" d="100"/>
          <a:sy n="120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22/02/2023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Makkelijk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Uitgebreide en flexibele functionaliteit.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</a:t>
            </a:r>
            <a:r>
              <a:rPr lang="nl-NL" sz="2000" noProof="0" dirty="0" err="1"/>
              <a:t>Jupyter</a:t>
            </a:r>
            <a:r>
              <a:rPr lang="nl-NL" sz="2000" noProof="0" dirty="0"/>
              <a:t>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 err="1"/>
              <a:t>ipykernel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  <a:p>
            <a:pPr algn="ctr"/>
            <a:r>
              <a:rPr lang="en-US" dirty="0"/>
              <a:t>Interpreter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77A969-4956-DF4A-287E-F9B51FDF131E}"/>
              </a:ext>
            </a:extLst>
          </p:cNvPr>
          <p:cNvSpPr txBox="1"/>
          <p:nvPr/>
        </p:nvSpPr>
        <p:spPr>
          <a:xfrm>
            <a:off x="10172700" y="171549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64262-5A85-D4D9-AFA2-759507FC74B7}"/>
              </a:ext>
            </a:extLst>
          </p:cNvPr>
          <p:cNvSpPr txBox="1"/>
          <p:nvPr/>
        </p:nvSpPr>
        <p:spPr>
          <a:xfrm>
            <a:off x="10172700" y="3275111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21585-74E6-56A7-0481-563FFC8F57BD}"/>
              </a:ext>
            </a:extLst>
          </p:cNvPr>
          <p:cNvSpPr txBox="1"/>
          <p:nvPr/>
        </p:nvSpPr>
        <p:spPr>
          <a:xfrm>
            <a:off x="10172700" y="4838622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9467" y="4775193"/>
            <a:ext cx="6062133" cy="1380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386456"/>
            <a:ext cx="3031067" cy="4741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Source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Git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2006221" y="1390445"/>
            <a:ext cx="2117425" cy="2366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stage + commit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429173-6524-3EF6-3D98-B2EA425D8009}"/>
              </a:ext>
            </a:extLst>
          </p:cNvPr>
          <p:cNvSpPr/>
          <p:nvPr/>
        </p:nvSpPr>
        <p:spPr>
          <a:xfrm>
            <a:off x="4251279" y="2593075"/>
            <a:ext cx="6010321" cy="116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changes (diff)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7C490-746E-CBA8-F3D7-B1A52F69E82D}"/>
              </a:ext>
            </a:extLst>
          </p:cNvPr>
          <p:cNvSpPr/>
          <p:nvPr/>
        </p:nvSpPr>
        <p:spPr>
          <a:xfrm>
            <a:off x="1624084" y="2866030"/>
            <a:ext cx="382137" cy="38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4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Zie: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 (project)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Command palette (CTRL + SHIFT + 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Snel uitvoeren standaard commando's.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Python: wat is het?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Windows: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Correcte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</a:t>
            </a:r>
            <a:r>
              <a:rPr lang="nl-NL" sz="2000"/>
              <a:t>het object weer.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179493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17949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1794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17949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None, "", [], {}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{n}!".format(n=name)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"Henk,44".split(",")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(["Henk", "44"])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842863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int(3.7)</a:t>
            </a:r>
            <a:r>
              <a:rPr lang="nl-NL" sz="2000" dirty="0"/>
              <a:t>?</a:t>
            </a:r>
            <a:endParaRPr lang="nl-NL" sz="2000" noProof="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"abc"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En 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 = [[0] * 3] * 3</a:t>
            </a:r>
            <a:r>
              <a:rPr lang="nl-NL" sz="2000" dirty="0"/>
              <a:t>?</a:t>
            </a:r>
          </a:p>
          <a:p>
            <a:pPr marL="457200" lvl="1" indent="0">
              <a:buNone/>
            </a:pPr>
            <a:r>
              <a:rPr lang="nl-NL" sz="2000" dirty="0"/>
              <a:t>En 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m[0][0] = 1</a:t>
            </a:r>
            <a:r>
              <a:rPr lang="nl-NL" sz="200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Maak een template dat onderstaand </a:t>
            </a:r>
            <a:r>
              <a:rPr lang="nl-NL" sz="2000" noProof="0" dirty="0" err="1"/>
              <a:t>dict</a:t>
            </a:r>
            <a:r>
              <a:rPr lang="nl-NL" sz="2000" noProof="0" dirty="0"/>
              <a:t> naar CSV omzet:</a:t>
            </a:r>
          </a:p>
          <a:p>
            <a:pPr marL="0" indent="0">
              <a:buNone/>
            </a:pPr>
            <a:r>
              <a:rPr lang="nl-NL" sz="2000" noProof="0" dirty="0"/>
              <a:t>    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{"name": "Jan",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"Jansen", 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": 45}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9DAE97-165D-2317-E548-C65CD2E2B3EF}"/>
              </a:ext>
            </a:extLst>
          </p:cNvPr>
          <p:cNvSpPr/>
          <p:nvPr/>
        </p:nvSpPr>
        <p:spPr>
          <a:xfrm>
            <a:off x="838198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3]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A1CA8-B3F4-84C3-6FE9-2787FC91D918}"/>
              </a:ext>
            </a:extLst>
          </p:cNvPr>
          <p:cNvSpPr/>
          <p:nvPr/>
        </p:nvSpPr>
        <p:spPr>
          <a:xfrm>
            <a:off x="5985937" y="2139950"/>
            <a:ext cx="4571999" cy="2362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457199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dirty="0"/>
              <a:t>?</a:t>
            </a:r>
            <a:endParaRPr lang="nl-NL" sz="2000" noProof="0" dirty="0"/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het relevant?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61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if … elif … else</a:t>
            </a:r>
            <a:r>
              <a:rPr lang="nl-NL" sz="200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/>
              <a:t>conditionele code.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Combineer condities 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/>
              <a:t> /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/>
              <a:t>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2000"/>
              <a:t> test je of een waarde voorkomt in</a:t>
            </a:r>
          </a:p>
          <a:p>
            <a:pPr>
              <a:spcBef>
                <a:spcPts val="1000"/>
              </a:spcBef>
            </a:pPr>
            <a:r>
              <a:rPr lang="nl-NL" sz="2000"/>
              <a:t>een tuple / list.</a:t>
            </a:r>
          </a:p>
          <a:p>
            <a:pPr>
              <a:spcBef>
                <a:spcPts val="1000"/>
              </a:spcBef>
            </a:pPr>
            <a:endParaRPr lang="nl-NL" sz="2000"/>
          </a:p>
          <a:p>
            <a:pPr>
              <a:spcBef>
                <a:spcPts val="1000"/>
              </a:spcBef>
            </a:pPr>
            <a:r>
              <a:rPr lang="nl-NL" sz="2000"/>
              <a:t>Met 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2, 3):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# 1, 2, 3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i, x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((1, 2):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print(i, x)    # 0 1, 1 2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 0 or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120: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(</a:t>
            </a:r>
            <a:r>
              <a:rPr lang="nl-NL" sz="1600" dirty="0" err="1"/>
              <a:t>tuple</a:t>
            </a:r>
            <a:r>
              <a:rPr lang="nl-NL" sz="1600" dirty="0"/>
              <a:t>, list) 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Tel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het aantal iteraties.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kun je aangeven waar de telling begint.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naar de volgende loop te gaan.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  <a:p>
            <a:pPr>
              <a:spcBef>
                <a:spcPts val="1000"/>
              </a:spcBef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k, v in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print(k, v)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val.lower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te </a:t>
            </a:r>
            <a:r>
              <a:rPr lang="nl-NL" sz="1600" dirty="0" err="1"/>
              <a:t>loopen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een "</a:t>
            </a:r>
            <a:r>
              <a:rPr lang="nl-NL" sz="1600" dirty="0" err="1"/>
              <a:t>comprehension</a:t>
            </a:r>
            <a:r>
              <a:rPr lang="nl-NL" sz="1600" dirty="0"/>
              <a:t>" als je alle items van een lijst wilt bewerken.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Ook voor een </a:t>
            </a:r>
            <a:r>
              <a:rPr lang="nl-NL" sz="1600" dirty="0" err="1"/>
              <a:t>dict</a:t>
            </a:r>
            <a:r>
              <a:rPr lang="nl-NL" sz="1600" dirty="0"/>
              <a:t> kun je een </a:t>
            </a:r>
            <a:r>
              <a:rPr lang="nl-NL" sz="1600" dirty="0" err="1"/>
              <a:t>comprehension</a:t>
            </a:r>
            <a:r>
              <a:rPr lang="nl-NL" sz="1600" dirty="0"/>
              <a:t>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(name="Anoniem"):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% 2 == 0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Spring 2 spaties in voor de functie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Argumenten zet je tussen de haken,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eventueel met standaard waarde.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2000" dirty="0"/>
              <a:t> om waardes terug te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geven uit een 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open(&lt;file&gt;, &lt;mode&gt;)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h.close</a:t>
            </a:r>
            <a:r>
              <a:rPr lang="nl-NL" sz="2000" noProof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open(&lt;file&gt;, "r") as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nl-NL" sz="2000" dirty="0"/>
              <a:t> open je een bestand: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nl-NL" sz="2000" dirty="0"/>
              <a:t> om te lezen.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2000" dirty="0"/>
              <a:t> om te (over) schrijven.</a:t>
            </a:r>
          </a:p>
          <a:p>
            <a:pPr marL="342900" indent="-342900">
              <a:spcBef>
                <a:spcPts val="1000"/>
              </a:spcBef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2000" dirty="0"/>
              <a:t> om aan te vullen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2000" dirty="0"/>
              <a:t> om een bestand te sluiten.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De contextmanager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biedt een elegante manier om bestanden te openen en sluiten.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fh.readlines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in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print(line)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fh.write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&gt;) 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lees je de volledige inhoud van het bestand als string.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krijg je iedere regel uit het bestand terug in een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 loop door de regels van een bestand heen lopen.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schrijf je een string naar het bestand.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een script dat: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Een CSV-bestand inleest en verwerkt.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Voor elk persoon de faculteit van de leeftijd berekent.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resultaten wegschrijft naar een nieuw CSV-bestand.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 (</a:t>
            </a:r>
            <a:r>
              <a:rPr lang="nl-NL" sz="2000" noProof="0"/>
              <a:t>opdelen in functies</a:t>
            </a:r>
            <a:r>
              <a:rPr lang="nl-NL" sz="2000" noProof="0" dirty="0"/>
              <a:t>).</a:t>
            </a:r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Zorg voor </a:t>
            </a:r>
            <a:r>
              <a:rPr lang="nl-NL" sz="2000" noProof="0" dirty="0" err="1"/>
              <a:t>logging</a:t>
            </a:r>
            <a:r>
              <a:rPr lang="nl-NL" sz="2000" noProof="0" dirty="0"/>
              <a:t> naar de terminal.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CSV-data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Henk,man,44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Ingrid,vrouw,37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Jaap,man,56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script komen in de </a:t>
            </a:r>
            <a:r>
              <a:rPr lang="nl-NL" sz="2000" b="1" noProof="0" dirty="0"/>
              <a:t>globale</a:t>
            </a:r>
            <a:r>
              <a:rPr lang="nl-NL" sz="2000" noProof="0" dirty="0"/>
              <a:t>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Objecten in een functie komen in een </a:t>
            </a:r>
            <a:r>
              <a:rPr lang="nl-NL" sz="2000" b="1" noProof="0" dirty="0"/>
              <a:t>lokale</a:t>
            </a:r>
            <a:r>
              <a:rPr lang="nl-NL" sz="2000" noProof="0" dirty="0"/>
              <a:t> namespace.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60400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3924300"/>
            <a:ext cx="4749800" cy="2252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 = "Globale variabele"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l = "Lokale variabele"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verschillende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globaal, buitenste en binnenste.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Variabelen "leven" in hun eigen namespace; dit is hun "scope".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variabele niet in scope is, zoekt Python hoger in de namespace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zoekvolgorde is:</a:t>
            </a:r>
          </a:p>
          <a:p>
            <a:pPr marL="0" indent="0">
              <a:buNone/>
            </a:pPr>
            <a:r>
              <a:rPr lang="nl-NL" sz="2000" noProof="0" dirty="0"/>
              <a:t>lokaal  &gt;  omvattend  &gt;  globaal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4749800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"globale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buitenste():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"buitenste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binnenste()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Lokale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Omvattende namespace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ysClr val="windowText" lastClr="000000"/>
                </a:solidFill>
              </a:rPr>
              <a:t>Globale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Built-ins</a:t>
            </a: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is de waarde van g in het eerste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Wat is de waarde van g in het tweede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noProof="0" dirty="0"/>
              <a:t> statement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Waardoor komt het verschil?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dirty="0"/>
              <a:t>Wat als we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nl-NL" sz="2000" dirty="0"/>
              <a:t> als argument hadden meegegeven?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g = "world"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"hello"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functie_b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print(g)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en hergebruik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hergebruikt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voor = "Jan"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 = "Jansen"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volledige_naam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groet(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/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 hebben een speciale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l-NL" sz="2000" noProof="0" dirty="0"/>
              <a:t> wordt bijvoorbeeld gebruikt om een object te initialiseren (de </a:t>
            </a:r>
            <a:r>
              <a:rPr lang="nl-NL" sz="2000" noProof="0" dirty="0" err="1"/>
              <a:t>constructor</a:t>
            </a:r>
            <a:r>
              <a:rPr lang="nl-NL" sz="2000" noProof="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Er zijn veel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methodes, zie het data model voor meer info: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Persoon("Henk", "Jansen")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Persoon("Ingrid", "Maassen")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Statische en private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wanneer een methode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 niet nodig heeft.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Private methodes of attributen bestaan niet in Python.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een </a:t>
            </a:r>
            <a:r>
              <a:rPr lang="nl-NL" sz="2000" noProof="0" dirty="0" err="1"/>
              <a:t>undersc</a:t>
            </a:r>
            <a:r>
              <a:rPr lang="nl-NL" sz="2000" dirty="0"/>
              <a:t>ore om te signaleren dat een methode privaat is.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bewerk_naam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naam.strip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(naam) &gt;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Normale methodes worden gebruikt op een instantie…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definieer je methodes die op de class zelf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/>
              <a:t>Clas</a:t>
            </a:r>
            <a:r>
              <a:rPr lang="nl-NL" sz="2000" dirty="0"/>
              <a:t>s methodes worden 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van_csv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voor, achter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(voor, achter)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Maak persoon aan vanuit CSV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Persoon.van_csv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Henk,Jansen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1F31E-EFE7-2088-6547-845DD4CD334B}"/>
              </a:ext>
            </a:extLst>
          </p:cNvPr>
          <p:cNvGrpSpPr/>
          <p:nvPr/>
        </p:nvGrpSpPr>
        <p:grpSpPr>
          <a:xfrm>
            <a:off x="6096000" y="1682506"/>
            <a:ext cx="5604933" cy="3492987"/>
            <a:chOff x="5545666" y="724430"/>
            <a:chExt cx="5604933" cy="34929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8A90BB-468A-6D0A-002C-262602B18B4B}"/>
                </a:ext>
              </a:extLst>
            </p:cNvPr>
            <p:cNvSpPr/>
            <p:nvPr/>
          </p:nvSpPr>
          <p:spPr>
            <a:xfrm>
              <a:off x="7514167" y="724430"/>
              <a:ext cx="1667933" cy="13075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Voertuig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afmetingen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prijs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7514166" y="2909848"/>
              <a:ext cx="1667933" cy="130756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Auto</a:t>
              </a:r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zitplaatsen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airco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7325D-D211-A5CE-6947-92EF15DD9D6B}"/>
                </a:ext>
              </a:extLst>
            </p:cNvPr>
            <p:cNvSpPr/>
            <p:nvPr/>
          </p:nvSpPr>
          <p:spPr>
            <a:xfrm>
              <a:off x="9482666" y="2909849"/>
              <a:ext cx="1667933" cy="1307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Fiets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materiaal</a:t>
              </a:r>
            </a:p>
            <a:p>
              <a:pPr marL="285750" indent="-285750">
                <a:buFontTx/>
                <a:buChar char="-"/>
              </a:pPr>
              <a:r>
                <a:rPr lang="nl-NL" sz="1400" dirty="0"/>
                <a:t>schijfremmen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5545666" y="2909848"/>
              <a:ext cx="1667933" cy="13075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r>
                <a:rPr lang="nl-NL" b="1" dirty="0"/>
                <a:t>Vrachtwagen</a:t>
              </a:r>
              <a:endParaRPr lang="nl-NL" dirty="0"/>
            </a:p>
            <a:p>
              <a:pPr marL="285750" indent="-285750">
                <a:buFontTx/>
                <a:buChar char="-"/>
              </a:pP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aantal_assen</a:t>
              </a:r>
              <a:endParaRPr lang="nl-NL" sz="1400" dirty="0"/>
            </a:p>
            <a:p>
              <a:pPr marL="285750" indent="-285750">
                <a:buFontTx/>
                <a:buChar char="-"/>
              </a:pPr>
              <a:r>
                <a:rPr lang="nl-NL" sz="1400" dirty="0" err="1"/>
                <a:t>max_lading</a:t>
              </a:r>
              <a:endParaRPr lang="nl-NL" sz="1400" dirty="0"/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6AA4622-4E45-61DD-9BD4-049BD243D7DA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 rot="5400000">
              <a:off x="6924960" y="1486674"/>
              <a:ext cx="877848" cy="196850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C7873-5F95-3A57-2507-53B1F8234C85}"/>
                </a:ext>
              </a:extLst>
            </p:cNvPr>
            <p:cNvCxnSpPr>
              <a:stCxn id="8" idx="2"/>
              <a:endCxn id="19" idx="0"/>
            </p:cNvCxnSpPr>
            <p:nvPr/>
          </p:nvCxnSpPr>
          <p:spPr>
            <a:xfrm rot="16200000" flipH="1">
              <a:off x="8893459" y="1486674"/>
              <a:ext cx="877849" cy="1968499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B8FE0B-0300-8DD6-DF7A-614F3B346ABB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8348133" y="2032000"/>
              <a:ext cx="1" cy="87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properties</a:t>
            </a:r>
            <a:r>
              <a:rPr lang="nl-NL" sz="2000" noProof="0" dirty="0"/>
              <a:t>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Schrijf code die: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Data inleest voor </a:t>
            </a:r>
            <a:r>
              <a:rPr lang="nl-NL" sz="2000" noProof="0" dirty="0" err="1"/>
              <a:t>SensorA</a:t>
            </a:r>
            <a:r>
              <a:rPr lang="nl-NL" sz="2000" noProof="0" dirty="0"/>
              <a:t> en </a:t>
            </a:r>
            <a:r>
              <a:rPr lang="nl-NL" sz="2000" noProof="0" dirty="0" err="1"/>
              <a:t>SensorB</a:t>
            </a:r>
            <a:r>
              <a:rPr lang="nl-NL" sz="2000" noProof="0" dirty="0"/>
              <a:t>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De data combineert o.b.v. het tijdstip van de meting.</a:t>
            </a:r>
          </a:p>
          <a:p>
            <a:pPr marL="457200" indent="-457200">
              <a:buAutoNum type="arabicPeriod"/>
            </a:pPr>
            <a:r>
              <a:rPr lang="nl-NL" sz="2000" noProof="0" dirty="0"/>
              <a:t>Maak classes voor beide sensoren en het combineren.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Bonuspunten: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Zorg voor een nette structuur.</a:t>
            </a:r>
          </a:p>
          <a:p>
            <a:pPr>
              <a:buFontTx/>
              <a:buChar char="-"/>
            </a:pPr>
            <a:r>
              <a:rPr lang="nl-NL" sz="2000" dirty="0"/>
              <a:t>Hergebruik code waar mogelijk.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goede documentatie.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SensorA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20220201T13:0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SensorB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8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2773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Ook packages moeten beschikbaar zijn bij de eindgebruiker.</a:t>
            </a:r>
          </a:p>
          <a:p>
            <a:r>
              <a:rPr lang="nl-NL" sz="2000" dirty="0"/>
              <a:t>Zowel pure Python packages als packages in C / Rust / Go...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BD495C-FAD0-8929-5171-4AA6C25602D0}"/>
              </a:ext>
            </a:extLst>
          </p:cNvPr>
          <p:cNvCxnSpPr>
            <a:stCxn id="19" idx="1"/>
            <a:endCxn id="8" idx="2"/>
          </p:cNvCxnSpPr>
          <p:nvPr/>
        </p:nvCxnSpPr>
        <p:spPr>
          <a:xfrm flipH="1" flipV="1">
            <a:off x="1672167" y="2650068"/>
            <a:ext cx="5064476" cy="123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F72D5C-8207-576D-B803-C438C18250F7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7570610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Distributie met virtuele omgevingen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8AD5B-D911-6ADB-8A30-27C44CBE9DFD}"/>
              </a:ext>
            </a:extLst>
          </p:cNvPr>
          <p:cNvSpPr/>
          <p:nvPr/>
        </p:nvSpPr>
        <p:spPr>
          <a:xfrm>
            <a:off x="838200" y="1456267"/>
            <a:ext cx="2548467" cy="4720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204ED-EA82-B378-3376-EFDDF50F88E7}"/>
              </a:ext>
            </a:extLst>
          </p:cNvPr>
          <p:cNvSpPr/>
          <p:nvPr/>
        </p:nvSpPr>
        <p:spPr>
          <a:xfrm>
            <a:off x="994833" y="2006601"/>
            <a:ext cx="2235201" cy="39962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 system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EF3B5-77E3-5EC9-4749-99D0C3618CDF}"/>
              </a:ext>
            </a:extLst>
          </p:cNvPr>
          <p:cNvSpPr/>
          <p:nvPr/>
        </p:nvSpPr>
        <p:spPr>
          <a:xfrm>
            <a:off x="1164166" y="2556935"/>
            <a:ext cx="1896534" cy="32850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Applicaties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6CEB2-D13F-D0E3-022E-0BD76F950249}"/>
              </a:ext>
            </a:extLst>
          </p:cNvPr>
          <p:cNvSpPr/>
          <p:nvPr/>
        </p:nvSpPr>
        <p:spPr>
          <a:xfrm>
            <a:off x="1346200" y="3096685"/>
            <a:ext cx="1532467" cy="2567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0A639F-9CA4-77AE-C749-8396D23DE15C}"/>
              </a:ext>
            </a:extLst>
          </p:cNvPr>
          <p:cNvSpPr/>
          <p:nvPr/>
        </p:nvSpPr>
        <p:spPr>
          <a:xfrm>
            <a:off x="1566333" y="3647018"/>
            <a:ext cx="1092201" cy="1839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Packages</a:t>
            </a:r>
            <a:endParaRPr lang="en-NL" dirty="0">
              <a:solidFill>
                <a:sysClr val="windowText" lastClr="00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887BF95-0A93-06F9-A3E6-0A35F09BF39F}"/>
              </a:ext>
            </a:extLst>
          </p:cNvPr>
          <p:cNvSpPr/>
          <p:nvPr/>
        </p:nvSpPr>
        <p:spPr>
          <a:xfrm>
            <a:off x="4445000" y="1456267"/>
            <a:ext cx="6908800" cy="999066"/>
          </a:xfrm>
          <a:prstGeom prst="wedgeRectCallout">
            <a:avLst>
              <a:gd name="adj1" fmla="val -68084"/>
              <a:gd name="adj2" fmla="val -233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Machine</a:t>
            </a:r>
          </a:p>
          <a:p>
            <a:pPr algn="ctr"/>
            <a:r>
              <a:rPr lang="en-US" dirty="0"/>
              <a:t>Hardware + OS + </a:t>
            </a:r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2279DDA-AD71-F6E3-D77F-38005ABD9406}"/>
              </a:ext>
            </a:extLst>
          </p:cNvPr>
          <p:cNvSpPr/>
          <p:nvPr/>
        </p:nvSpPr>
        <p:spPr>
          <a:xfrm>
            <a:off x="4445000" y="2633134"/>
            <a:ext cx="6908800" cy="999066"/>
          </a:xfrm>
          <a:prstGeom prst="wedgeRectCallout">
            <a:avLst>
              <a:gd name="adj1" fmla="val -72251"/>
              <a:gd name="adj2" fmla="val -1991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Docker</a:t>
            </a:r>
          </a:p>
          <a:p>
            <a:pPr algn="ctr"/>
            <a:r>
              <a:rPr lang="en-US" dirty="0" err="1"/>
              <a:t>Applicaties</a:t>
            </a:r>
            <a:r>
              <a:rPr lang="en-US" dirty="0"/>
              <a:t> + Python + Packages</a:t>
            </a:r>
            <a:endParaRPr lang="en-NL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223656E-6FF4-76FB-DA71-C8EC2814C8A8}"/>
              </a:ext>
            </a:extLst>
          </p:cNvPr>
          <p:cNvSpPr/>
          <p:nvPr/>
        </p:nvSpPr>
        <p:spPr>
          <a:xfrm>
            <a:off x="4445000" y="3810001"/>
            <a:ext cx="6908800" cy="999066"/>
          </a:xfrm>
          <a:prstGeom prst="wedgeRectCallout">
            <a:avLst>
              <a:gd name="adj1" fmla="val -74334"/>
              <a:gd name="adj2" fmla="val -2500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Anaconda</a:t>
            </a:r>
          </a:p>
          <a:p>
            <a:pPr algn="ctr"/>
            <a:r>
              <a:rPr lang="en-US" dirty="0"/>
              <a:t>Python + Packages</a:t>
            </a:r>
            <a:endParaRPr lang="en-NL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15092BF-DCC0-F424-9E5A-EA29A8B1F79A}"/>
              </a:ext>
            </a:extLst>
          </p:cNvPr>
          <p:cNvSpPr/>
          <p:nvPr/>
        </p:nvSpPr>
        <p:spPr>
          <a:xfrm>
            <a:off x="4445000" y="4986867"/>
            <a:ext cx="6908800" cy="999066"/>
          </a:xfrm>
          <a:prstGeom prst="wedgeRectCallout">
            <a:avLst>
              <a:gd name="adj1" fmla="val -78133"/>
              <a:gd name="adj2" fmla="val -2500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venv</a:t>
            </a:r>
            <a:r>
              <a:rPr lang="en-US" b="1" dirty="0"/>
              <a:t> / </a:t>
            </a:r>
            <a:r>
              <a:rPr lang="en-US" b="1" dirty="0" err="1"/>
              <a:t>virtualenv</a:t>
            </a:r>
            <a:endParaRPr lang="en-US" b="1" dirty="0"/>
          </a:p>
          <a:p>
            <a:pPr algn="ctr"/>
            <a:r>
              <a:rPr lang="en-US" dirty="0" err="1"/>
              <a:t>Alleen</a:t>
            </a:r>
            <a:r>
              <a:rPr lang="en-US" dirty="0"/>
              <a:t> packages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van Python code inclusief installatie-script (bv.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noProof="0" dirty="0"/>
              <a:t>)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zelf een lokaal package maken.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gesteld via </a:t>
            </a:r>
            <a:r>
              <a:rPr lang="nl-NL" sz="2000" noProof="0" dirty="0" err="1"/>
              <a:t>repo's</a:t>
            </a:r>
            <a:r>
              <a:rPr lang="nl-NL" sz="2000" noProof="0" dirty="0"/>
              <a:t>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verloopt via: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 + dependencies.</a:t>
            </a:r>
          </a:p>
          <a:p>
            <a:pPr>
              <a:buFontTx/>
              <a:buChar char="-"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installeert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D4E5D3-CCCF-E7E9-3C49-D465FF2413C9}"/>
              </a:ext>
            </a:extLst>
          </p:cNvPr>
          <p:cNvGrpSpPr/>
          <p:nvPr/>
        </p:nvGrpSpPr>
        <p:grpSpPr>
          <a:xfrm>
            <a:off x="6604000" y="2885285"/>
            <a:ext cx="4986861" cy="660397"/>
            <a:chOff x="6604000" y="2336800"/>
            <a:chExt cx="4986861" cy="66039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7ACB78-B334-DACA-AAC2-A3DE8767C473}"/>
                </a:ext>
              </a:extLst>
            </p:cNvPr>
            <p:cNvSpPr/>
            <p:nvPr/>
          </p:nvSpPr>
          <p:spPr>
            <a:xfrm>
              <a:off x="6841064" y="2573864"/>
              <a:ext cx="4749797" cy="423333"/>
            </a:xfrm>
            <a:prstGeom prst="rect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  <a:alpha val="50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  <a:alpha val="50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  <a:alpha val="50000"/>
                  </a:schemeClr>
                </a:gs>
              </a:gsLst>
            </a:gra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D26F24-1644-483D-C6D2-26F1B0C4F010}"/>
                </a:ext>
              </a:extLst>
            </p:cNvPr>
            <p:cNvSpPr/>
            <p:nvPr/>
          </p:nvSpPr>
          <p:spPr>
            <a:xfrm>
              <a:off x="6722532" y="2455332"/>
              <a:ext cx="4749797" cy="4233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9F8CDF-EDA0-AEFA-678C-C6B88000B456}"/>
                </a:ext>
              </a:extLst>
            </p:cNvPr>
            <p:cNvSpPr/>
            <p:nvPr/>
          </p:nvSpPr>
          <p:spPr>
            <a:xfrm>
              <a:off x="6604000" y="2336800"/>
              <a:ext cx="4749797" cy="42333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pandas-1.3.5-cp37-cp37m-win_amd64.whl</a:t>
              </a:r>
              <a:endParaRPr lang="en-NL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78896" y="1879600"/>
            <a:ext cx="3" cy="1005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4000" y="4389871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8978899" y="3308618"/>
            <a:ext cx="0" cy="10812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9" y="4813204"/>
            <a:ext cx="0" cy="96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json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Werk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wordt gezocht op systeem locaties, zie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welke paden doorzocht worden.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Bij een import doorzoekt Python eerst in de huidige directory.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2879</Words>
  <Application>Microsoft Office PowerPoint</Application>
  <PresentationFormat>Widescreen</PresentationFormat>
  <Paragraphs>712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Corbel Light</vt:lpstr>
      <vt:lpstr>Courier New</vt:lpstr>
      <vt:lpstr>Office Theme</vt:lpstr>
      <vt:lpstr>Python - Traineeship</vt:lpstr>
      <vt:lpstr>Agenda</vt:lpstr>
      <vt:lpstr>Python</vt:lpstr>
      <vt:lpstr>Sterke en zwakke punten</vt:lpstr>
      <vt:lpstr>Hoe werkt Python?</vt:lpstr>
      <vt:lpstr>Hoe werkt Python?</vt:lpstr>
      <vt:lpstr>Distributie met virtuele omgevingen</vt:lpstr>
      <vt:lpstr>Wat is een package?</vt:lpstr>
      <vt:lpstr>Werken met packages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Code: Git interface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</vt:lpstr>
      <vt:lpstr>Mutable of immutable</vt:lpstr>
      <vt:lpstr>Kun je het wijzigen?</vt:lpstr>
      <vt:lpstr>Welke types kun je wijzigen?</vt:lpstr>
      <vt:lpstr>Waarom is het relevant?</vt:lpstr>
      <vt:lpstr>Basis syntax II</vt:lpstr>
      <vt:lpstr>Conditionele logica</vt:lpstr>
      <vt:lpstr>De for loop</vt:lpstr>
      <vt:lpstr>De for loop</vt:lpstr>
      <vt:lpstr>Functies</vt:lpstr>
      <vt:lpstr>Werken met bestanden</vt:lpstr>
      <vt:lpstr>Werken met bestanden</vt:lpstr>
      <vt:lpstr>Oefening</vt:lpstr>
      <vt:lpstr>Namespaces en scopes</vt:lpstr>
      <vt:lpstr>Wat is een namespace?</vt:lpstr>
      <vt:lpstr>Wat is een scope?</vt:lpstr>
      <vt:lpstr>Oefeningen</vt:lpstr>
      <vt:lpstr>Classes</vt:lpstr>
      <vt:lpstr>Waarom classes?</vt:lpstr>
      <vt:lpstr>Dunder methodes</vt:lpstr>
      <vt:lpstr>Statische en private methodes</vt:lpstr>
      <vt:lpstr>Class methodes</vt:lpstr>
      <vt:lpstr>Overerving</vt:lpstr>
      <vt:lpstr>Oefening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231</cp:revision>
  <dcterms:created xsi:type="dcterms:W3CDTF">2022-11-09T07:34:24Z</dcterms:created>
  <dcterms:modified xsi:type="dcterms:W3CDTF">2023-02-22T07:04:45Z</dcterms:modified>
</cp:coreProperties>
</file>