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257" r:id="rId3"/>
    <p:sldId id="300" r:id="rId4"/>
    <p:sldId id="309" r:id="rId5"/>
    <p:sldId id="288" r:id="rId6"/>
    <p:sldId id="329" r:id="rId7"/>
    <p:sldId id="332" r:id="rId8"/>
    <p:sldId id="333" r:id="rId9"/>
    <p:sldId id="334" r:id="rId10"/>
    <p:sldId id="335" r:id="rId11"/>
    <p:sldId id="336" r:id="rId12"/>
    <p:sldId id="330" r:id="rId13"/>
    <p:sldId id="337" r:id="rId14"/>
    <p:sldId id="325" r:id="rId15"/>
    <p:sldId id="260" r:id="rId16"/>
    <p:sldId id="327" r:id="rId17"/>
    <p:sldId id="328" r:id="rId18"/>
    <p:sldId id="323" r:id="rId19"/>
    <p:sldId id="326" r:id="rId20"/>
    <p:sldId id="305" r:id="rId21"/>
    <p:sldId id="303" r:id="rId22"/>
    <p:sldId id="312" r:id="rId23"/>
    <p:sldId id="314" r:id="rId24"/>
    <p:sldId id="313" r:id="rId25"/>
    <p:sldId id="306" r:id="rId26"/>
    <p:sldId id="315" r:id="rId27"/>
    <p:sldId id="316" r:id="rId28"/>
    <p:sldId id="317" r:id="rId29"/>
    <p:sldId id="319" r:id="rId30"/>
    <p:sldId id="318" r:id="rId31"/>
    <p:sldId id="320" r:id="rId32"/>
    <p:sldId id="321" r:id="rId3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1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94" y="82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20/02/2023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008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301848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in stappen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1A313-A02E-8800-0BD9-6CC29475730C}"/>
              </a:ext>
            </a:extLst>
          </p:cNvPr>
          <p:cNvSpPr/>
          <p:nvPr/>
        </p:nvSpPr>
        <p:spPr>
          <a:xfrm>
            <a:off x="8173616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DataReaderA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33611-E8AC-50A2-DAD9-9880D3A50E83}"/>
              </a:ext>
            </a:extLst>
          </p:cNvPr>
          <p:cNvSpPr/>
          <p:nvPr/>
        </p:nvSpPr>
        <p:spPr>
          <a:xfrm>
            <a:off x="10227519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DataReaderB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2C42F-BF92-0EB2-9971-561B82EF4906}"/>
              </a:ext>
            </a:extLst>
          </p:cNvPr>
          <p:cNvSpPr/>
          <p:nvPr/>
        </p:nvSpPr>
        <p:spPr>
          <a:xfrm>
            <a:off x="9335085" y="2523931"/>
            <a:ext cx="1455575" cy="110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DataPrep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A2F56-F4E7-2D0F-B089-5BA61D119F5F}"/>
              </a:ext>
            </a:extLst>
          </p:cNvPr>
          <p:cNvSpPr/>
          <p:nvPr/>
        </p:nvSpPr>
        <p:spPr>
          <a:xfrm>
            <a:off x="9335084" y="4334070"/>
            <a:ext cx="1455575" cy="1101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nl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E423F5-650C-A086-E073-A4DE757A5FA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01404" y="1782049"/>
            <a:ext cx="1161469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B32535-B912-23DF-4958-586A82C3587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062873" y="1782049"/>
            <a:ext cx="892434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219129-1A66-CC59-6D24-11076B65228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0062872" y="3624943"/>
            <a:ext cx="1" cy="70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BD9468-4880-8F4F-E838-4ED4364A1235}"/>
              </a:ext>
            </a:extLst>
          </p:cNvPr>
          <p:cNvSpPr/>
          <p:nvPr/>
        </p:nvSpPr>
        <p:spPr>
          <a:xfrm>
            <a:off x="7344683" y="2523928"/>
            <a:ext cx="1455575" cy="11010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61625-B853-0580-F8E0-A1C95BD1CBBE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8072471" y="1782049"/>
            <a:ext cx="828933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ECB597-CCEE-DCD9-A198-373DACE7C6F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8072471" y="1782049"/>
            <a:ext cx="2882836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265C84-7D79-E40F-152A-DE4ACA8106A1}"/>
              </a:ext>
            </a:extLst>
          </p:cNvPr>
          <p:cNvSpPr txBox="1"/>
          <p:nvPr/>
        </p:nvSpPr>
        <p:spPr>
          <a:xfrm>
            <a:off x="7739935" y="1999101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64AD8-229B-E1BF-6636-7FDBBDB5C73D}"/>
              </a:ext>
            </a:extLst>
          </p:cNvPr>
          <p:cNvSpPr txBox="1"/>
          <p:nvPr/>
        </p:nvSpPr>
        <p:spPr>
          <a:xfrm>
            <a:off x="10708359" y="1999101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41FBC-63B9-CBC0-48E2-8C29512FAC41}"/>
              </a:ext>
            </a:extLst>
          </p:cNvPr>
          <p:cNvSpPr txBox="1"/>
          <p:nvPr/>
        </p:nvSpPr>
        <p:spPr>
          <a:xfrm>
            <a:off x="10076946" y="3825617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458D59-A6A9-7E2C-27E2-EAD7E00D1E87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8800258" y="3074435"/>
            <a:ext cx="53482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617AD0-27F8-A68F-9FED-16303765BA71}"/>
              </a:ext>
            </a:extLst>
          </p:cNvPr>
          <p:cNvCxnSpPr>
            <a:stCxn id="12" idx="4"/>
            <a:endCxn id="8" idx="1"/>
          </p:cNvCxnSpPr>
          <p:nvPr/>
        </p:nvCxnSpPr>
        <p:spPr>
          <a:xfrm>
            <a:off x="8072471" y="3624941"/>
            <a:ext cx="1262613" cy="125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78347A-9159-A84E-2D8C-64DBD9698383}"/>
              </a:ext>
            </a:extLst>
          </p:cNvPr>
          <p:cNvSpPr txBox="1"/>
          <p:nvPr/>
        </p:nvSpPr>
        <p:spPr>
          <a:xfrm>
            <a:off x="7760606" y="3825617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15695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in stappen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 de interfaces uit tussen de verschillende onderdelen.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Implementeer de functionaliteit in code.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1A313-A02E-8800-0BD9-6CC29475730C}"/>
              </a:ext>
            </a:extLst>
          </p:cNvPr>
          <p:cNvSpPr/>
          <p:nvPr/>
        </p:nvSpPr>
        <p:spPr>
          <a:xfrm>
            <a:off x="8173616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DataReaderA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633611-E8AC-50A2-DAD9-9880D3A50E83}"/>
              </a:ext>
            </a:extLst>
          </p:cNvPr>
          <p:cNvSpPr/>
          <p:nvPr/>
        </p:nvSpPr>
        <p:spPr>
          <a:xfrm>
            <a:off x="10227519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DataReaderB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2C42F-BF92-0EB2-9971-561B82EF4906}"/>
              </a:ext>
            </a:extLst>
          </p:cNvPr>
          <p:cNvSpPr/>
          <p:nvPr/>
        </p:nvSpPr>
        <p:spPr>
          <a:xfrm>
            <a:off x="9335085" y="2523931"/>
            <a:ext cx="1455575" cy="110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DataPrep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A2F56-F4E7-2D0F-B089-5BA61D119F5F}"/>
              </a:ext>
            </a:extLst>
          </p:cNvPr>
          <p:cNvSpPr/>
          <p:nvPr/>
        </p:nvSpPr>
        <p:spPr>
          <a:xfrm>
            <a:off x="9335084" y="4334070"/>
            <a:ext cx="1455575" cy="1101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nl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E423F5-650C-A086-E073-A4DE757A5FA9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901404" y="1782049"/>
            <a:ext cx="1161469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B32535-B912-23DF-4958-586A82C3587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0062873" y="1782049"/>
            <a:ext cx="892434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219129-1A66-CC59-6D24-11076B65228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0062872" y="3624943"/>
            <a:ext cx="1" cy="70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BD9468-4880-8F4F-E838-4ED4364A1235}"/>
              </a:ext>
            </a:extLst>
          </p:cNvPr>
          <p:cNvSpPr/>
          <p:nvPr/>
        </p:nvSpPr>
        <p:spPr>
          <a:xfrm>
            <a:off x="7344683" y="2523928"/>
            <a:ext cx="1455575" cy="110101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  <a:endParaRPr lang="en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061625-B853-0580-F8E0-A1C95BD1CBBE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8072471" y="1782049"/>
            <a:ext cx="828933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ECB597-CCEE-DCD9-A198-373DACE7C6FC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8072471" y="1782049"/>
            <a:ext cx="2882836" cy="741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265C84-7D79-E40F-152A-DE4ACA8106A1}"/>
              </a:ext>
            </a:extLst>
          </p:cNvPr>
          <p:cNvSpPr txBox="1"/>
          <p:nvPr/>
        </p:nvSpPr>
        <p:spPr>
          <a:xfrm>
            <a:off x="7739935" y="1999101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64AD8-229B-E1BF-6636-7FDBBDB5C73D}"/>
              </a:ext>
            </a:extLst>
          </p:cNvPr>
          <p:cNvSpPr txBox="1"/>
          <p:nvPr/>
        </p:nvSpPr>
        <p:spPr>
          <a:xfrm>
            <a:off x="10708359" y="1999101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41FBC-63B9-CBC0-48E2-8C29512FAC41}"/>
              </a:ext>
            </a:extLst>
          </p:cNvPr>
          <p:cNvSpPr txBox="1"/>
          <p:nvPr/>
        </p:nvSpPr>
        <p:spPr>
          <a:xfrm>
            <a:off x="10076946" y="3825617"/>
            <a:ext cx="985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</a:t>
            </a:r>
            <a:endParaRPr lang="en-NL" sz="14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458D59-A6A9-7E2C-27E2-EAD7E00D1E87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8800258" y="3074435"/>
            <a:ext cx="53482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617AD0-27F8-A68F-9FED-16303765BA71}"/>
              </a:ext>
            </a:extLst>
          </p:cNvPr>
          <p:cNvCxnSpPr>
            <a:stCxn id="12" idx="4"/>
            <a:endCxn id="8" idx="1"/>
          </p:cNvCxnSpPr>
          <p:nvPr/>
        </p:nvCxnSpPr>
        <p:spPr>
          <a:xfrm>
            <a:off x="8072471" y="3624941"/>
            <a:ext cx="1262613" cy="125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378347A-9159-A84E-2D8C-64DBD9698383}"/>
              </a:ext>
            </a:extLst>
          </p:cNvPr>
          <p:cNvSpPr txBox="1"/>
          <p:nvPr/>
        </p:nvSpPr>
        <p:spPr>
          <a:xfrm>
            <a:off x="7760606" y="3825617"/>
            <a:ext cx="514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Path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106715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Simpel is beter dan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Implementeer alleen wat nu / op korte termijn nodig is.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je code </a:t>
            </a:r>
            <a:r>
              <a:rPr lang="nl-NL" sz="2000" dirty="0" err="1"/>
              <a:t>uitbreidbaar</a:t>
            </a:r>
            <a:r>
              <a:rPr lang="nl-NL" sz="2000" dirty="0"/>
              <a:t> voor wanneer dat nodig is.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Alleen noodzakelijke configuratie; kies verstandige standaard instellingen.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Vermijd herhaling; hergebruik je code zoveel mogelijk.</a:t>
            </a:r>
          </a:p>
        </p:txBody>
      </p:sp>
    </p:spTree>
    <p:extLst>
      <p:ext uri="{BB962C8B-B14F-4D97-AF65-F5344CB8AC3E}">
        <p14:creationId xmlns:p14="http://schemas.microsoft.com/office/powerpoint/2010/main" val="3032967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/>
              <a:t>Expliciet is beter dan impliciet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Maak keuzes expliciet, bijvoorbeeld:</a:t>
            </a:r>
          </a:p>
          <a:p>
            <a:pPr lvl="1">
              <a:buFontTx/>
              <a:buChar char="-"/>
            </a:pPr>
            <a:r>
              <a:rPr lang="nl-NL" sz="1600" dirty="0"/>
              <a:t>Wat is het doel van een class / functie?</a:t>
            </a:r>
          </a:p>
          <a:p>
            <a:pPr lvl="1">
              <a:buFontTx/>
              <a:buChar char="-"/>
            </a:pPr>
            <a:r>
              <a:rPr lang="nl-NL" sz="1600" dirty="0"/>
              <a:t>Wat zijn geldige opties / waardes?</a:t>
            </a:r>
          </a:p>
          <a:p>
            <a:pPr lvl="1">
              <a:buFontTx/>
              <a:buChar char="-"/>
            </a:pPr>
            <a:r>
              <a:rPr lang="nl-NL" sz="1600" dirty="0"/>
              <a:t>Wat gebeurt er met ongeldige waardes?</a:t>
            </a:r>
          </a:p>
          <a:p>
            <a:pPr lvl="1">
              <a:buFontTx/>
              <a:buChar char="-"/>
            </a:pPr>
            <a:r>
              <a:rPr lang="nl-NL" sz="1600" dirty="0"/>
              <a:t>Wat gebeurt er met ontbrekende waardes?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Gebruik commentaar om keuzes toe te lichten.</a:t>
            </a:r>
          </a:p>
          <a:p>
            <a:pPr lvl="1">
              <a:buFontTx/>
              <a:buChar char="-"/>
            </a:pPr>
            <a:r>
              <a:rPr lang="nl-NL" sz="1600" dirty="0" err="1"/>
              <a:t>Docstrings</a:t>
            </a:r>
            <a:r>
              <a:rPr lang="nl-NL" sz="1600" dirty="0"/>
              <a:t> voor classes en functies.</a:t>
            </a:r>
          </a:p>
          <a:p>
            <a:pPr lvl="1">
              <a:buFontTx/>
              <a:buChar char="-"/>
            </a:pPr>
            <a:r>
              <a:rPr lang="nl-NL" sz="1600" dirty="0"/>
              <a:t>Commentaar in je code.</a:t>
            </a:r>
          </a:p>
          <a:p>
            <a:pPr lvl="1">
              <a:buFontTx/>
              <a:buChar char="-"/>
            </a:pPr>
            <a:r>
              <a:rPr lang="nl-NL" sz="1600" dirty="0"/>
              <a:t>Leg uit </a:t>
            </a:r>
            <a:r>
              <a:rPr lang="nl-NL" sz="1600" u="sng" dirty="0"/>
              <a:t>waarom</a:t>
            </a:r>
            <a:r>
              <a:rPr lang="nl-NL" sz="1600" dirty="0"/>
              <a:t> je een bepaalde aanpak kiest.</a:t>
            </a:r>
          </a:p>
          <a:p>
            <a:pPr lvl="1">
              <a:buFontTx/>
              <a:buChar char="-"/>
            </a:pPr>
            <a:r>
              <a:rPr lang="nl-NL" sz="1600" dirty="0"/>
              <a:t>Wat je code doet zou duidelijk moeten zijn.</a:t>
            </a:r>
          </a:p>
        </p:txBody>
      </p:sp>
    </p:spTree>
    <p:extLst>
      <p:ext uri="{BB962C8B-B14F-4D97-AF65-F5344CB8AC3E}">
        <p14:creationId xmlns:p14="http://schemas.microsoft.com/office/powerpoint/2010/main" val="178004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Documentatie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919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Documentatie over het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README.md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het doel van het project.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de aanpak op hoofdlijnen.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Beschrijf het gebruik (voorbeelden).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Beschrijf het installatie proces.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BB40-7A31-16F7-9FD4-11E302FEB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6" y="1456267"/>
            <a:ext cx="5566988" cy="48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1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Documentatie in </a:t>
            </a:r>
            <a:r>
              <a:rPr lang="nl-NL" sz="3600" dirty="0"/>
              <a:t>de </a:t>
            </a:r>
            <a:r>
              <a:rPr lang="nl-NL" sz="3600" noProof="0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Numpy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docstrings</a:t>
            </a: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je functies / methodes / classes.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Vat doel samen op de eerste regel.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argumenten en retourwaardes.</a:t>
            </a:r>
          </a:p>
          <a:p>
            <a:pPr marL="0" indent="0">
              <a:buNone/>
            </a:pPr>
            <a:endParaRPr lang="nl-NL" sz="2000" b="1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Commentaren</a:t>
            </a:r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niet wat de code doet…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Omschrijf </a:t>
            </a:r>
            <a:r>
              <a:rPr lang="nl-NL" sz="2000" u="sng" noProof="0" dirty="0">
                <a:cs typeface="Courier New" panose="02070309020205020404" pitchFamily="49" charset="0"/>
              </a:rPr>
              <a:t>waarom</a:t>
            </a:r>
            <a:r>
              <a:rPr lang="nl-NL" sz="2000" noProof="0" dirty="0">
                <a:cs typeface="Courier New" panose="02070309020205020404" pitchFamily="49" charset="0"/>
              </a:rPr>
              <a:t> je bepaalde keuzes maakt.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3BA98A-F66A-76CE-4B3A-B1A1DE1A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67" y="1456266"/>
            <a:ext cx="4655855" cy="38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0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Documentatie in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nl-NL" sz="2000" noProof="0" dirty="0">
                <a:cs typeface="Courier New" panose="02070309020205020404" pitchFamily="49" charset="0"/>
              </a:rPr>
              <a:t>Geef het Notebook een descriptieve naam!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Omschrijf doel van het Notebook in eerste cel.</a:t>
            </a:r>
          </a:p>
          <a:p>
            <a:pPr>
              <a:buFontTx/>
              <a:buChar char="-"/>
            </a:pPr>
            <a:endParaRPr lang="nl-NL" sz="2000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Gebruik kopjes voor secties in het Notebook.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Documenteer code zoals gebruikelijk.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Ruim Notebooks regelmatig op!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5B03C0-3C43-2436-4168-E252ED7D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109" y="724430"/>
            <a:ext cx="4735883" cy="57792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2723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Logging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Print versus </a:t>
            </a:r>
            <a:r>
              <a:rPr lang="nl-NL" sz="3600" noProof="0" dirty="0" err="1"/>
              <a:t>logging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Print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Handig voor snelle, eenvoudige</a:t>
            </a:r>
          </a:p>
          <a:p>
            <a:pPr marL="0" indent="0">
              <a:buNone/>
            </a:pPr>
            <a:r>
              <a:rPr lang="nl-NL" sz="2000" dirty="0"/>
              <a:t>interactieve </a:t>
            </a:r>
            <a:r>
              <a:rPr lang="nl-NL" sz="2000" dirty="0" err="1"/>
              <a:t>debugging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alleen naar de terminal.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alleen wat je opgeeft; geen extra diagnostische informatie.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Print kent geen verschillende niveaus; je print iets wel of niet.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noProof="0" dirty="0" err="1"/>
              <a:t>Logging</a:t>
            </a:r>
            <a:endParaRPr lang="nl-NL" sz="2000" b="1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Helpt codebase stabiel draaiend te houden.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Meer kanalen dan alleen de terminal.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Extra informatie beschikbaar, zoals tijdstip, regelnummer, functienaam.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Geeft meer controle door verschillende niveaus (vb. debug / info / error).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Goede principes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Documentatie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README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Docstrings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Opmaak en stijl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PEP8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Autoformatting</a:t>
            </a:r>
            <a:r>
              <a:rPr lang="nl-NL" sz="1600" noProof="0" dirty="0"/>
              <a:t> en </a:t>
            </a:r>
            <a:r>
              <a:rPr lang="nl-NL" sz="1600" noProof="0" dirty="0" err="1"/>
              <a:t>linting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 err="1"/>
              <a:t>Logging</a:t>
            </a:r>
            <a:endParaRPr lang="nl-NL" sz="20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Fouten afhandelen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Unit </a:t>
            </a:r>
            <a:r>
              <a:rPr lang="nl-NL" sz="2000" dirty="0" err="1"/>
              <a:t>testing</a:t>
            </a:r>
            <a:endParaRPr lang="nl-NL" sz="20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Je kunt loggen op 5 niveaus:</a:t>
            </a: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20 = logging.INFO</a:t>
            </a: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logging.ERROR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50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logging.CRITICAL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Niveaus zijn hiërarchisch: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nl-NL" sz="2000" dirty="0">
                <a:cs typeface="Courier New" panose="02070309020205020404" pitchFamily="49" charset="0"/>
              </a:rPr>
              <a:t> krijg je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nl-NL" sz="2000" dirty="0">
                <a:cs typeface="Courier New" panose="02070309020205020404" pitchFamily="49" charset="0"/>
              </a:rPr>
              <a:t> /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DEBUG:</a:t>
            </a:r>
            <a:r>
              <a:rPr lang="nl-NL" sz="2000" dirty="0">
                <a:cs typeface="Courier New" panose="02070309020205020404" pitchFamily="49" charset="0"/>
              </a:rPr>
              <a:t> alle details voor ontwikkelaars.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INFO:</a:t>
            </a:r>
            <a:r>
              <a:rPr lang="nl-NL" sz="1800" dirty="0">
                <a:cs typeface="Courier New" panose="02070309020205020404" pitchFamily="49" charset="0"/>
              </a:rPr>
              <a:t> Rode draad / flow van het programma.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Berichten en niveaus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("Debug info voor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developers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.")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logger.info("Info voor gebruikers.")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logger.warning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("Waarschuwingen!".)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logger.error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("Fout: herstelbaar.")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logger.critical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("Fout: onherstelbaar.")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logger.info("Inlezen CRM populatie.")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logger.debug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("CRM server: ... Database: ...")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logger.info("Data 233 instellingen ingelezen.")</a:t>
            </a:r>
          </a:p>
        </p:txBody>
      </p:sp>
    </p:spTree>
    <p:extLst>
      <p:ext uri="{BB962C8B-B14F-4D97-AF65-F5344CB8AC3E}">
        <p14:creationId xmlns:p14="http://schemas.microsoft.com/office/powerpoint/2010/main" val="3457849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Python maakt altijd een root logger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root logger is direct toegankelijk via: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Goed gebruik:</a:t>
            </a:r>
          </a:p>
          <a:p>
            <a:pPr marL="0" indent="0">
              <a:buNone/>
            </a:pPr>
            <a:r>
              <a:rPr lang="nl-NL" sz="2000" dirty="0"/>
              <a:t>Eindgebruiker configureert de root logger.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zet je </a:t>
            </a:r>
            <a:r>
              <a:rPr lang="nl-NL" sz="3600" noProof="0" dirty="0" err="1"/>
              <a:t>logging</a:t>
            </a:r>
            <a:r>
              <a:rPr lang="nl-NL" sz="3600" noProof="0" dirty="0"/>
              <a:t> op?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Referentie naar de root logger</a:t>
            </a: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root_logger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 bericht met de root logger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logging.info("&lt;log bericht&gt;")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root_logger.info("&lt;log bericht&gt;")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Configureer de root logger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Kan alleen VOOR eerste logbericht!</a:t>
            </a:r>
          </a:p>
          <a:p>
            <a:pPr marL="0" indent="0"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(level=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logging.DEBUG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03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Maak nieuwe logger objecten aan via: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(&lt;naam&gt;)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Meestal gebruik je de naam van de module via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nl-NL" sz="2000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maak je een eigen logger aan?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3" y="1456267"/>
            <a:ext cx="5190054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logger met eigen naam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logger met naam van huidige module</a:t>
            </a: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logger =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logging.getLogger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(__name__)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23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berichten; nieuwe loggers hebben deze niet standaard.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vorm te geven.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configureer ik mijn logger?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EDDF17-20B8-988E-BDD3-7CEA83D109B2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7778501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653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Een logger object kan zowel log berichten maken als ontvangen.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Berichten doorgestuurd via hiërarchie, eindigen bij root logger.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Handler</a:t>
            </a:r>
            <a:r>
              <a:rPr lang="nl-NL" sz="2000" dirty="0"/>
              <a:t> regelt het wegschrijven van berichten; nieuwe loggers hebben deze niet standaard.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Handlers</a:t>
            </a:r>
            <a:r>
              <a:rPr lang="nl-NL" sz="2000" dirty="0"/>
              <a:t> gebruiken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Formatter</a:t>
            </a:r>
            <a:r>
              <a:rPr lang="nl-NL" sz="2000" dirty="0"/>
              <a:t> om berichten vorm te geven.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configureer ik mijn logger?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9C1E0AE-7A98-998B-0E6A-F116381B207A}"/>
              </a:ext>
            </a:extLst>
          </p:cNvPr>
          <p:cNvSpPr/>
          <p:nvPr/>
        </p:nvSpPr>
        <p:spPr>
          <a:xfrm>
            <a:off x="7095790" y="1455536"/>
            <a:ext cx="1365421" cy="9576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Logger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C841A-F90A-2572-CDC6-8174DC48A228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8461211" y="1934360"/>
            <a:ext cx="15271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29E75A7-B604-3383-C0F6-1C89A18AFFCC}"/>
              </a:ext>
            </a:extLst>
          </p:cNvPr>
          <p:cNvSpPr/>
          <p:nvPr/>
        </p:nvSpPr>
        <p:spPr>
          <a:xfrm>
            <a:off x="9988379" y="1455536"/>
            <a:ext cx="1365421" cy="9576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Root</a:t>
            </a:r>
          </a:p>
          <a:p>
            <a:pPr algn="ctr"/>
            <a:r>
              <a:rPr lang="en-US" sz="1600" dirty="0"/>
              <a:t>Logger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9498D-C85D-FB4F-334C-1521A5D56A2F}"/>
              </a:ext>
            </a:extLst>
          </p:cNvPr>
          <p:cNvSpPr txBox="1"/>
          <p:nvPr/>
        </p:nvSpPr>
        <p:spPr>
          <a:xfrm>
            <a:off x="8641686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LogRecord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5FAF45-F25E-60BA-BE62-20514435B757}"/>
              </a:ext>
            </a:extLst>
          </p:cNvPr>
          <p:cNvSpPr/>
          <p:nvPr/>
        </p:nvSpPr>
        <p:spPr>
          <a:xfrm>
            <a:off x="7095790" y="3090902"/>
            <a:ext cx="1365421" cy="95764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Handler</a:t>
            </a:r>
            <a:endParaRPr lang="en-NL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03C6AD-1473-FBFF-6AD7-2D105E0D79E2}"/>
              </a:ext>
            </a:extLst>
          </p:cNvPr>
          <p:cNvCxnSpPr>
            <a:cxnSpLocks/>
          </p:cNvCxnSpPr>
          <p:nvPr/>
        </p:nvCxnSpPr>
        <p:spPr>
          <a:xfrm>
            <a:off x="5946742" y="1934360"/>
            <a:ext cx="113012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57E544C-45E8-39BE-2917-7BAF7CFF5799}"/>
              </a:ext>
            </a:extLst>
          </p:cNvPr>
          <p:cNvSpPr txBox="1"/>
          <p:nvPr/>
        </p:nvSpPr>
        <p:spPr>
          <a:xfrm>
            <a:off x="5839335" y="1554892"/>
            <a:ext cx="11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LogRecord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EDDF17-20B8-988E-BDD3-7CEA83D109B2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7778501" y="2413184"/>
            <a:ext cx="0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AF36631-5414-AEA6-5E5F-28E4D94C73E8}"/>
              </a:ext>
            </a:extLst>
          </p:cNvPr>
          <p:cNvSpPr/>
          <p:nvPr/>
        </p:nvSpPr>
        <p:spPr>
          <a:xfrm>
            <a:off x="7076871" y="4726265"/>
            <a:ext cx="1365421" cy="9576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Formatter</a:t>
            </a:r>
            <a:endParaRPr lang="en-NL" sz="16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E69D5E-E5BA-AA9A-37A3-6EBBE65AB8A8}"/>
              </a:ext>
            </a:extLst>
          </p:cNvPr>
          <p:cNvCxnSpPr>
            <a:endCxn id="18" idx="2"/>
          </p:cNvCxnSpPr>
          <p:nvPr/>
        </p:nvCxnSpPr>
        <p:spPr>
          <a:xfrm flipV="1">
            <a:off x="7778500" y="4048547"/>
            <a:ext cx="1" cy="6777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3C3CA6-F60B-1080-6D2E-88C8586B291A}"/>
              </a:ext>
            </a:extLst>
          </p:cNvPr>
          <p:cNvSpPr/>
          <p:nvPr/>
        </p:nvSpPr>
        <p:spPr>
          <a:xfrm>
            <a:off x="9988379" y="3090902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Stream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Handler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ECA78C-5D85-E7F8-1A19-20546500DEAE}"/>
              </a:ext>
            </a:extLst>
          </p:cNvPr>
          <p:cNvSpPr/>
          <p:nvPr/>
        </p:nvSpPr>
        <p:spPr>
          <a:xfrm>
            <a:off x="9988379" y="4726265"/>
            <a:ext cx="1365421" cy="9576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Formatter</a:t>
            </a:r>
            <a:endParaRPr lang="en-NL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AC7F7E-C986-BCB3-4818-686C37178466}"/>
              </a:ext>
            </a:extLst>
          </p:cNvPr>
          <p:cNvCxnSpPr>
            <a:stCxn id="15" idx="2"/>
            <a:endCxn id="31" idx="0"/>
          </p:cNvCxnSpPr>
          <p:nvPr/>
        </p:nvCxnSpPr>
        <p:spPr>
          <a:xfrm>
            <a:off x="10671090" y="2413184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8CD2AE-146C-A655-BE30-7EE810B9B5BE}"/>
              </a:ext>
            </a:extLst>
          </p:cNvPr>
          <p:cNvCxnSpPr>
            <a:stCxn id="32" idx="0"/>
            <a:endCxn id="31" idx="2"/>
          </p:cNvCxnSpPr>
          <p:nvPr/>
        </p:nvCxnSpPr>
        <p:spPr>
          <a:xfrm flipV="1">
            <a:off x="10671090" y="4048547"/>
            <a:ext cx="0" cy="6777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74C9ED-AE6C-D972-875A-B1AE72D848BB}"/>
              </a:ext>
            </a:extLst>
          </p:cNvPr>
          <p:cNvSpPr txBox="1"/>
          <p:nvPr/>
        </p:nvSpPr>
        <p:spPr>
          <a:xfrm>
            <a:off x="9443237" y="5862872"/>
            <a:ext cx="2455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380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0B364B-D07E-1F58-2A8E-EF2360CDE504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45719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 logger biedt additionele informatie over je programma.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Je kunt de informatievelden opnemen in een format-string.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Deze format-string geef je mee in de configuratie van de (root) logger.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en informatie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517B9-97D0-8255-B24E-1BBE65010D0C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1CBFA1-5B79-5C98-537C-218F1FDF4FAF}"/>
              </a:ext>
            </a:extLst>
          </p:cNvPr>
          <p:cNvSpPr txBox="1">
            <a:spLocks/>
          </p:cNvSpPr>
          <p:nvPr/>
        </p:nvSpPr>
        <p:spPr>
          <a:xfrm>
            <a:off x="5969012" y="1456267"/>
            <a:ext cx="5384788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Inhoud log bericht.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niveau.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%(name)s		# Naam van de logger.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	# Huidige tijdstip.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%(module)	# Naam van de module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	# Naam van de functie</a:t>
            </a: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lineno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	# Regelnummer log bericht.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Stel format voor root logger in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)s|%(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)s"</a:t>
            </a:r>
          </a:p>
          <a:p>
            <a:pPr marL="0" indent="0"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logging.basicConfig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(format=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29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Foutmeldingen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355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zijn belangrijk!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Foutmeldingen zijn cruciaal om te begrijpen waarom een fout optreed.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standaard foutmeldingen zijn vrij intimiderend. Lees ze als volgt: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Helemaal onderaan staat WAT er fout ging.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Stappen erboven geven aan WAAR het fout ging (regel + functie).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Er is een stap voor elke functie.</a:t>
            </a: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0F5630D-EEF0-CCE3-3F60-2E0058022FD5}"/>
              </a:ext>
            </a:extLst>
          </p:cNvPr>
          <p:cNvGrpSpPr/>
          <p:nvPr/>
        </p:nvGrpSpPr>
        <p:grpSpPr>
          <a:xfrm>
            <a:off x="5832414" y="1456267"/>
            <a:ext cx="5872776" cy="2357000"/>
            <a:chOff x="5794314" y="2437250"/>
            <a:chExt cx="5872776" cy="235700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EE59864-1479-CF8B-75B9-A942DCB31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5999" y="2437250"/>
              <a:ext cx="5571091" cy="23570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81A9FC-A45B-4512-9528-9F8C3CE13F4E}"/>
                </a:ext>
              </a:extLst>
            </p:cNvPr>
            <p:cNvSpPr/>
            <p:nvPr/>
          </p:nvSpPr>
          <p:spPr>
            <a:xfrm>
              <a:off x="6096000" y="4583668"/>
              <a:ext cx="5571090" cy="2095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CCEB728-D0D3-8BA2-332F-ADF68D23481D}"/>
                </a:ext>
              </a:extLst>
            </p:cNvPr>
            <p:cNvSpPr txBox="1"/>
            <p:nvPr/>
          </p:nvSpPr>
          <p:spPr>
            <a:xfrm>
              <a:off x="5807012" y="417357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1034F2-938E-1CA3-CEDE-21DB7C577148}"/>
                </a:ext>
              </a:extLst>
            </p:cNvPr>
            <p:cNvSpPr txBox="1"/>
            <p:nvPr/>
          </p:nvSpPr>
          <p:spPr>
            <a:xfrm>
              <a:off x="5794314" y="38079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260536-56D5-BF8A-A914-6AB77191D70C}"/>
                </a:ext>
              </a:extLst>
            </p:cNvPr>
            <p:cNvSpPr txBox="1"/>
            <p:nvPr/>
          </p:nvSpPr>
          <p:spPr>
            <a:xfrm>
              <a:off x="5794314" y="341553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4C77FC-CF3F-20DE-2E39-2265DFCEC664}"/>
                </a:ext>
              </a:extLst>
            </p:cNvPr>
            <p:cNvSpPr txBox="1"/>
            <p:nvPr/>
          </p:nvSpPr>
          <p:spPr>
            <a:xfrm>
              <a:off x="5794314" y="301458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AD9634B-A279-CB49-A26B-62028E20CF5A}"/>
                </a:ext>
              </a:extLst>
            </p:cNvPr>
            <p:cNvSpPr txBox="1"/>
            <p:nvPr/>
          </p:nvSpPr>
          <p:spPr>
            <a:xfrm>
              <a:off x="5794314" y="26526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  <a:endParaRPr lang="en-NL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7C5908-09CB-1E8C-662D-C7688ED81E73}"/>
                </a:ext>
              </a:extLst>
            </p:cNvPr>
            <p:cNvSpPr/>
            <p:nvPr/>
          </p:nvSpPr>
          <p:spPr>
            <a:xfrm>
              <a:off x="8096250" y="3014584"/>
              <a:ext cx="14478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F92EF8-7129-E76A-ABC1-1A4CEA2FB5BF}"/>
                </a:ext>
              </a:extLst>
            </p:cNvPr>
            <p:cNvSpPr/>
            <p:nvPr/>
          </p:nvSpPr>
          <p:spPr>
            <a:xfrm>
              <a:off x="8096250" y="3406200"/>
              <a:ext cx="26797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088225A-6869-3625-8DB1-0FF40970587D}"/>
                </a:ext>
              </a:extLst>
            </p:cNvPr>
            <p:cNvSpPr/>
            <p:nvPr/>
          </p:nvSpPr>
          <p:spPr>
            <a:xfrm>
              <a:off x="8096250" y="3797816"/>
              <a:ext cx="245110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B489380-24B9-9B69-9C7C-EBF2A95EC52D}"/>
                </a:ext>
              </a:extLst>
            </p:cNvPr>
            <p:cNvSpPr/>
            <p:nvPr/>
          </p:nvSpPr>
          <p:spPr>
            <a:xfrm>
              <a:off x="8096250" y="4183598"/>
              <a:ext cx="1962150" cy="2095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178559C-C6E6-6F91-1889-F6E09EAD99BD}"/>
              </a:ext>
            </a:extLst>
          </p:cNvPr>
          <p:cNvSpPr/>
          <p:nvPr/>
        </p:nvSpPr>
        <p:spPr>
          <a:xfrm>
            <a:off x="6134099" y="4138228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7F82A7-4637-1AFC-DDB6-2BDCDFA7597C}"/>
              </a:ext>
            </a:extLst>
          </p:cNvPr>
          <p:cNvSpPr/>
          <p:nvPr/>
        </p:nvSpPr>
        <p:spPr>
          <a:xfrm>
            <a:off x="7428981" y="4970270"/>
            <a:ext cx="2981327" cy="3746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gemiddelde_leeftijd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1228C-0823-8CCC-1CAA-B2D1F8F3BFC7}"/>
              </a:ext>
            </a:extLst>
          </p:cNvPr>
          <p:cNvSpPr/>
          <p:nvPr/>
        </p:nvSpPr>
        <p:spPr>
          <a:xfrm>
            <a:off x="8723863" y="5802313"/>
            <a:ext cx="2981327" cy="3746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check_leeftijd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4E8065E1-98B8-E8FC-FADB-1095838B7A81}"/>
              </a:ext>
            </a:extLst>
          </p:cNvPr>
          <p:cNvSpPr/>
          <p:nvPr/>
        </p:nvSpPr>
        <p:spPr>
          <a:xfrm rot="5400000">
            <a:off x="9213850" y="4400740"/>
            <a:ext cx="406399" cy="446146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1F6BF42C-27FA-1C1E-DF6D-83EA239E60C3}"/>
              </a:ext>
            </a:extLst>
          </p:cNvPr>
          <p:cNvSpPr/>
          <p:nvPr/>
        </p:nvSpPr>
        <p:spPr>
          <a:xfrm rot="5400000">
            <a:off x="10502900" y="5227255"/>
            <a:ext cx="406399" cy="446146"/>
          </a:xfrm>
          <a:prstGeom prst="ben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24175-1AAE-CBD5-62B2-419672E059E9}"/>
              </a:ext>
            </a:extLst>
          </p:cNvPr>
          <p:cNvSpPr txBox="1"/>
          <p:nvPr/>
        </p:nvSpPr>
        <p:spPr>
          <a:xfrm>
            <a:off x="9686923" y="4383529"/>
            <a:ext cx="79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aanroep</a:t>
            </a:r>
            <a:endParaRPr lang="en-N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D2C502-996D-4483-8A10-A1F466764F4C}"/>
              </a:ext>
            </a:extLst>
          </p:cNvPr>
          <p:cNvSpPr txBox="1"/>
          <p:nvPr/>
        </p:nvSpPr>
        <p:spPr>
          <a:xfrm>
            <a:off x="10970141" y="5216431"/>
            <a:ext cx="79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aanroep</a:t>
            </a:r>
            <a:endParaRPr lang="en-NL" sz="14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28AC5169-04EE-9B92-04E7-07FDF410C4F8}"/>
              </a:ext>
            </a:extLst>
          </p:cNvPr>
          <p:cNvSpPr/>
          <p:nvPr/>
        </p:nvSpPr>
        <p:spPr>
          <a:xfrm rot="16200000">
            <a:off x="8224873" y="5468303"/>
            <a:ext cx="406399" cy="44614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FF0D2B0B-19C1-F776-D2AB-7B031CB0FA1F}"/>
              </a:ext>
            </a:extLst>
          </p:cNvPr>
          <p:cNvSpPr/>
          <p:nvPr/>
        </p:nvSpPr>
        <p:spPr>
          <a:xfrm rot="16200000">
            <a:off x="6924159" y="4675163"/>
            <a:ext cx="406399" cy="446146"/>
          </a:xfrm>
          <a:prstGeom prst="ben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956A4-3977-9205-C7DC-742F9331F087}"/>
              </a:ext>
            </a:extLst>
          </p:cNvPr>
          <p:cNvSpPr txBox="1"/>
          <p:nvPr/>
        </p:nvSpPr>
        <p:spPr>
          <a:xfrm>
            <a:off x="7672227" y="5604834"/>
            <a:ext cx="48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fout</a:t>
            </a:r>
            <a:endParaRPr lang="en-NL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EC3C81-C185-F4B0-E8AD-7BBC0D07536E}"/>
              </a:ext>
            </a:extLst>
          </p:cNvPr>
          <p:cNvSpPr txBox="1"/>
          <p:nvPr/>
        </p:nvSpPr>
        <p:spPr>
          <a:xfrm>
            <a:off x="6372879" y="4822731"/>
            <a:ext cx="485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fout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268150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Foutmeldin</a:t>
            </a:r>
            <a:r>
              <a:rPr lang="nl-NL" sz="3600" dirty="0"/>
              <a:t>gen afhandelen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Standaard: foutmeldingen worden geprint en Python stopt je script.</a:t>
            </a:r>
          </a:p>
          <a:p>
            <a:pPr marL="0" indent="0">
              <a:buNone/>
            </a:pPr>
            <a:r>
              <a:rPr lang="nl-NL" sz="200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Maar…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Je kunt </a:t>
            </a:r>
            <a:r>
              <a:rPr lang="nl-NL" sz="2000" noProof="0" dirty="0" err="1"/>
              <a:t>oo</a:t>
            </a:r>
            <a:r>
              <a:rPr lang="nl-NL" sz="2000" dirty="0"/>
              <a:t>k zelf bepalen hoe je met foutmeldingen om wilt gaan.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Hiervoor gebruik je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2000" noProof="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converteer_leeftijd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converteer_leeftijd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(leeftijd):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</p:spTree>
    <p:extLst>
      <p:ext uri="{BB962C8B-B14F-4D97-AF65-F5344CB8AC3E}">
        <p14:creationId xmlns:p14="http://schemas.microsoft.com/office/powerpoint/2010/main" val="2342474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Veelvoorkomende fouten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835C346-C0F2-2D49-8AB4-005767C62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492673"/>
              </p:ext>
            </p:extLst>
          </p:nvPr>
        </p:nvGraphicFramePr>
        <p:xfrm>
          <a:off x="958850" y="1532466"/>
          <a:ext cx="10248900" cy="461433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25700">
                  <a:extLst>
                    <a:ext uri="{9D8B030D-6E8A-4147-A177-3AD203B41FA5}">
                      <a16:colId xmlns:a16="http://schemas.microsoft.com/office/drawing/2014/main" val="3079449778"/>
                    </a:ext>
                  </a:extLst>
                </a:gridCol>
                <a:gridCol w="7823200">
                  <a:extLst>
                    <a:ext uri="{9D8B030D-6E8A-4147-A177-3AD203B41FA5}">
                      <a16:colId xmlns:a16="http://schemas.microsoft.com/office/drawing/2014/main" val="1481204893"/>
                    </a:ext>
                  </a:extLst>
                </a:gridCol>
              </a:tblGrid>
              <a:tr h="512704">
                <a:tc>
                  <a:txBody>
                    <a:bodyPr/>
                    <a:lstStyle/>
                    <a:p>
                      <a:r>
                        <a:rPr lang="nl-NL" noProof="0"/>
                        <a:t>Type fout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Wanneer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92633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code.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5450790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Variabele of object bestaat niet.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14058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Ongeldige waarde voor data type,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int("a").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25474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Verkeerd data type,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int(None)</a:t>
                      </a:r>
                      <a:r>
                        <a:rPr lang="nl-NL" noProof="0" dirty="0"/>
                        <a:t> of </a:t>
                      </a:r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3.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2875052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Index buiten berijk lijst, bijvoorbeeld </a:t>
                      </a:r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x[3]</a:t>
                      </a:r>
                      <a:r>
                        <a:rPr lang="nl-NL" noProof="0"/>
                        <a:t> als </a:t>
                      </a:r>
                      <a:r>
                        <a:rPr lang="nl-NL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82213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Sleutel zit niet in </a:t>
                      </a:r>
                      <a:r>
                        <a:rPr lang="nl-NL" noProof="0" dirty="0" err="1"/>
                        <a:t>dict</a:t>
                      </a:r>
                      <a:r>
                        <a:rPr lang="nl-NL" noProof="0" dirty="0"/>
                        <a:t>, bijvoorbeeld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x["c"]</a:t>
                      </a:r>
                      <a:r>
                        <a:rPr lang="nl-NL" noProof="0" dirty="0"/>
                        <a:t> als </a:t>
                      </a:r>
                      <a:r>
                        <a:rPr lang="nl-NL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{"a": 1, "b": 2}.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33888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 module die je importeert bestaat niet in je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6207776"/>
                  </a:ext>
                </a:extLst>
              </a:tr>
              <a:tr h="512704">
                <a:tc>
                  <a:txBody>
                    <a:bodyPr/>
                    <a:lstStyle/>
                    <a:p>
                      <a:r>
                        <a:rPr lang="nl-NL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nl-NL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Algemene foutmelding tijdens draaien van je code.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53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08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Goede </a:t>
            </a:r>
            <a:r>
              <a:rPr lang="en-US" noProof="0" dirty="0" err="1"/>
              <a:t>principes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044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Wanneer zelf</a:t>
            </a:r>
            <a:r>
              <a:rPr lang="nl-NL" sz="3600" dirty="0"/>
              <a:t> afhandelen?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Betere afhandeling:</a:t>
            </a:r>
          </a:p>
          <a:p>
            <a:pPr marL="0" indent="0">
              <a:buNone/>
            </a:pPr>
            <a:r>
              <a:rPr lang="nl-NL" sz="2000" dirty="0"/>
              <a:t>Je hebt een manier om de fout op te vangen i.p.v. script te stoppen.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Betere informatie: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Wie is je gebruiker: </a:t>
            </a:r>
            <a:r>
              <a:rPr lang="nl-NL" sz="2000" noProof="0" dirty="0"/>
              <a:t>Developers kunnen Python fouten lezen, anderen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Is de standaard melding informatief genoeg?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record in data: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leeftijd = int(record["leeftijd"])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logging.warning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"Ongeldige leeftijd voor: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record['naam']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</p:spTree>
    <p:extLst>
      <p:ext uri="{BB962C8B-B14F-4D97-AF65-F5344CB8AC3E}">
        <p14:creationId xmlns:p14="http://schemas.microsoft.com/office/powerpoint/2010/main" val="213760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Exit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Je kunt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gebruiken om Python te stoppen.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Bijvoorbeeld na het geven van een gebruiksvriendelijk foutmelding.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Zo kun je voorkomen dat een stack </a:t>
            </a:r>
            <a:r>
              <a:rPr lang="nl-NL" sz="2000" dirty="0" err="1"/>
              <a:t>trace</a:t>
            </a:r>
            <a:r>
              <a:rPr lang="nl-NL" sz="2000" dirty="0"/>
              <a:t> geprint wordt.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int(leeftijd)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{leeftijd} valt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"buiten geldig bereik (0 – 120)."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143757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Raise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Met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2000" noProof="0" dirty="0"/>
              <a:t> kun je zelf een foutmelding afgeven, ook als Python geen fout ziet.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De afhandeling werkt net zoals een standaard foutmelding van Python.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68BA1-1C81-749D-5CC8-F3CF85C4B902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 &lt; leeftijd &lt; 120: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f"Leeftijd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{leeftijd} valt 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"buiten geldig bereik (0 – 120)."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132315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Code schrijven is een creatief proces!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Veel oplossingen, maar welke is “de beste”?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Ontwerpprincipes helpen om betere code te 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Goede code is…</a:t>
            </a:r>
          </a:p>
          <a:p>
            <a:pPr>
              <a:buFontTx/>
              <a:buChar char="-"/>
            </a:pPr>
            <a:r>
              <a:rPr lang="nl-NL" sz="2000" dirty="0"/>
              <a:t>Leesbaar en gestructureerd.</a:t>
            </a:r>
          </a:p>
          <a:p>
            <a:pPr>
              <a:buFontTx/>
              <a:buChar char="-"/>
            </a:pPr>
            <a:r>
              <a:rPr lang="nl-NL" sz="2000" dirty="0"/>
              <a:t>Zo eenvoudig mogelijk.</a:t>
            </a:r>
          </a:p>
          <a:p>
            <a:pPr>
              <a:buFontTx/>
              <a:buChar char="-"/>
            </a:pPr>
            <a:r>
              <a:rPr lang="nl-NL" sz="2000" dirty="0"/>
              <a:t>Expliciet in wat het doet.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Beautiful is better than ugly.</a:t>
            </a:r>
          </a:p>
          <a:p>
            <a:pPr marL="0" indent="0">
              <a:buNone/>
            </a:pPr>
            <a:r>
              <a:rPr lang="en-GB" sz="2000" dirty="0"/>
              <a:t>Explicit is better than implicit.</a:t>
            </a:r>
          </a:p>
          <a:p>
            <a:pPr marL="0" indent="0">
              <a:buNone/>
            </a:pPr>
            <a:r>
              <a:rPr lang="en-GB" sz="2000" dirty="0"/>
              <a:t>Simple is better than complex.</a:t>
            </a:r>
          </a:p>
          <a:p>
            <a:pPr marL="0" indent="0">
              <a:buNone/>
            </a:pPr>
            <a:r>
              <a:rPr lang="en-GB" sz="2000" dirty="0"/>
              <a:t>Complex is better than complicated.</a:t>
            </a:r>
          </a:p>
          <a:p>
            <a:pPr marL="0" indent="0">
              <a:buNone/>
            </a:pPr>
            <a:r>
              <a:rPr lang="en-GB" sz="2000" dirty="0"/>
              <a:t>Flat is better than nested.</a:t>
            </a:r>
          </a:p>
          <a:p>
            <a:pPr marL="0" indent="0">
              <a:buNone/>
            </a:pPr>
            <a:r>
              <a:rPr lang="en-GB" sz="2000" dirty="0"/>
              <a:t>Sparse is better than dense.</a:t>
            </a:r>
          </a:p>
          <a:p>
            <a:pPr marL="0" indent="0">
              <a:buNone/>
            </a:pPr>
            <a:r>
              <a:rPr lang="en-GB" sz="2000" dirty="0"/>
              <a:t>Readability counts.</a:t>
            </a:r>
          </a:p>
          <a:p>
            <a:pPr marL="0" indent="0">
              <a:buNone/>
            </a:pPr>
            <a:r>
              <a:rPr lang="en-GB" sz="2000" dirty="0"/>
              <a:t>Special cases aren't special enough to break the rules.</a:t>
            </a:r>
          </a:p>
          <a:p>
            <a:pPr marL="0" indent="0">
              <a:buNone/>
            </a:pPr>
            <a:r>
              <a:rPr lang="en-GB" sz="2000" dirty="0"/>
              <a:t>Although practicality beats purity.</a:t>
            </a:r>
          </a:p>
          <a:p>
            <a:pPr marL="0" indent="0">
              <a:buNone/>
            </a:pPr>
            <a:r>
              <a:rPr lang="en-GB" sz="2000" dirty="0"/>
              <a:t>Errors should never pass silently.</a:t>
            </a:r>
          </a:p>
          <a:p>
            <a:pPr marL="0" indent="0">
              <a:buNone/>
            </a:pPr>
            <a:r>
              <a:rPr lang="en-GB" sz="2000" dirty="0"/>
              <a:t>Unless explicitly silenced.</a:t>
            </a:r>
          </a:p>
          <a:p>
            <a:pPr marL="0" indent="0">
              <a:buNone/>
            </a:pPr>
            <a:r>
              <a:rPr lang="en-GB" sz="2000" dirty="0"/>
              <a:t>In the face of ambiguity, refuse the temptation to guess.</a:t>
            </a:r>
          </a:p>
          <a:p>
            <a:pPr marL="0" indent="0">
              <a:buNone/>
            </a:pPr>
            <a:r>
              <a:rPr lang="en-GB" sz="2000" dirty="0"/>
              <a:t>There should be one-- and preferably only one --obvious way to do it.</a:t>
            </a:r>
          </a:p>
          <a:p>
            <a:pPr marL="0" indent="0">
              <a:buNone/>
            </a:pPr>
            <a:r>
              <a:rPr lang="en-GB" sz="2000" dirty="0"/>
              <a:t>Although that way may not be obvious at first unless you're Dutch.</a:t>
            </a:r>
          </a:p>
          <a:p>
            <a:pPr marL="0" indent="0">
              <a:buNone/>
            </a:pPr>
            <a:r>
              <a:rPr lang="en-GB" sz="2000" dirty="0"/>
              <a:t>Now is better than never.</a:t>
            </a:r>
          </a:p>
          <a:p>
            <a:pPr marL="0" indent="0">
              <a:buNone/>
            </a:pPr>
            <a:r>
              <a:rPr lang="en-GB" sz="2000" dirty="0"/>
              <a:t>Although never is often better than *right* now.</a:t>
            </a:r>
          </a:p>
          <a:p>
            <a:pPr marL="0" indent="0">
              <a:buNone/>
            </a:pPr>
            <a:r>
              <a:rPr lang="en-GB" sz="2000" dirty="0"/>
              <a:t>If the implementation is hard to explain, it's a bad idea.</a:t>
            </a:r>
          </a:p>
          <a:p>
            <a:pPr marL="0" indent="0">
              <a:buNone/>
            </a:pPr>
            <a:r>
              <a:rPr lang="en-GB" sz="2000" dirty="0"/>
              <a:t>If the implementation is easy to explain, it may be a good idea.</a:t>
            </a:r>
          </a:p>
          <a:p>
            <a:pPr marL="0" indent="0">
              <a:buNone/>
            </a:pPr>
            <a:r>
              <a:rPr lang="en-GB" sz="2000" dirty="0"/>
              <a:t>Namespaces are one honking great idea -- let's do more of those!</a:t>
            </a:r>
            <a:endParaRPr lang="nl-NL" sz="2000" dirty="0"/>
          </a:p>
          <a:p>
            <a:pPr marL="0" indent="0">
              <a:buNone/>
            </a:pPr>
            <a:endParaRPr lang="en-GB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4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Samenvatting PEP8 richtlijnen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Volg voor de opmaak van je code de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1700" noProof="0" dirty="0">
                <a:hlinkClick r:id="rId2"/>
              </a:rPr>
              <a:t>https://peps.python.org/pep-0008/</a:t>
            </a:r>
            <a:endParaRPr lang="nl-NL" sz="17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b="1" noProof="0" dirty="0"/>
              <a:t>Belangrijkste punten:</a:t>
            </a:r>
          </a:p>
          <a:p>
            <a:pPr>
              <a:buFontTx/>
              <a:buChar char="-"/>
            </a:pPr>
            <a:r>
              <a:rPr lang="nl-NL" sz="2000" noProof="0" dirty="0"/>
              <a:t>Gebruik 4 spaties om in te springen.</a:t>
            </a:r>
          </a:p>
          <a:p>
            <a:pPr>
              <a:buFontTx/>
              <a:buChar char="-"/>
            </a:pPr>
            <a:r>
              <a:rPr lang="nl-NL" sz="2000" noProof="0" dirty="0"/>
              <a:t>Regels van maximaal 88 karakters.</a:t>
            </a:r>
          </a:p>
          <a:p>
            <a:pPr>
              <a:buFontTx/>
              <a:buChar char="-"/>
            </a:pPr>
            <a:r>
              <a:rPr lang="nl-NL" sz="2000" noProof="0" dirty="0"/>
              <a:t>Breek lange regels af met haken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nl-NL" sz="2000" noProof="0" dirty="0"/>
              <a:t>.</a:t>
            </a:r>
          </a:p>
          <a:p>
            <a:pPr>
              <a:buFontTx/>
              <a:buChar char="-"/>
            </a:pPr>
            <a:r>
              <a:rPr lang="nl-NL" sz="2000" noProof="0" dirty="0"/>
              <a:t>Gebruik correcte naamgeving:</a:t>
            </a:r>
          </a:p>
          <a:p>
            <a:pPr lvl="1">
              <a:buFontTx/>
              <a:buChar char="-"/>
            </a:pPr>
            <a:endParaRPr lang="nl-NL" sz="17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naam_variabele</a:t>
            </a:r>
            <a:endParaRPr lang="nl-NL" sz="17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naam_functie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NaamClass</a:t>
            </a:r>
            <a:endParaRPr lang="nl-NL" sz="1700" noProof="0" dirty="0"/>
          </a:p>
          <a:p>
            <a:pPr lvl="1">
              <a:buFontTx/>
              <a:buChar char="-"/>
            </a:pPr>
            <a:r>
              <a:rPr lang="nl-NL" sz="17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NAAM_CONSTANTE</a:t>
            </a: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3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Auto-</a:t>
            </a:r>
            <a:r>
              <a:rPr lang="nl-NL" sz="3600" noProof="0" dirty="0" err="1"/>
              <a:t>formatting</a:t>
            </a:r>
            <a:r>
              <a:rPr lang="nl-NL" sz="3600" noProof="0" dirty="0"/>
              <a:t> en </a:t>
            </a:r>
            <a:r>
              <a:rPr lang="nl-NL" sz="3600" noProof="0" dirty="0" err="1"/>
              <a:t>linting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Automatische opmaak volgens PEP8 richtlijnen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black			Geopinieerd: geen configuratie, altijd hetzelfde resultaat.</a:t>
            </a:r>
          </a:p>
          <a:p>
            <a:pPr>
              <a:buFontTx/>
              <a:buChar char="-"/>
            </a:pPr>
            <a:r>
              <a:rPr lang="nl-NL" sz="2000" dirty="0"/>
              <a:t>autopep8</a:t>
            </a:r>
            <a:r>
              <a:rPr lang="nl-NL" sz="2000" noProof="0" dirty="0"/>
              <a:t>		Flexibeler: meer configuratie opties, verschillende resultaten.</a:t>
            </a:r>
          </a:p>
          <a:p>
            <a:pPr marL="0" indent="0">
              <a:buNone/>
            </a:pPr>
            <a:endParaRPr lang="nl-NL" sz="2000" noProof="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 err="1">
                <a:cs typeface="Courier New" panose="02070309020205020404" pitchFamily="49" charset="0"/>
              </a:rPr>
              <a:t>Linting</a:t>
            </a:r>
            <a:r>
              <a:rPr lang="nl-NL" sz="2000" b="1" dirty="0">
                <a:cs typeface="Courier New" panose="02070309020205020404" pitchFamily="49" charset="0"/>
              </a:rPr>
              <a:t>; </a:t>
            </a:r>
            <a:r>
              <a:rPr lang="nl-NL" sz="2000" b="1" noProof="0" dirty="0">
                <a:cs typeface="Courier New" panose="02070309020205020404" pitchFamily="49" charset="0"/>
              </a:rPr>
              <a:t>automatische controle van je code:</a:t>
            </a:r>
            <a:br>
              <a:rPr lang="nl-NL" sz="2000" b="1" noProof="0" dirty="0">
                <a:cs typeface="Courier New" panose="02070309020205020404" pitchFamily="49" charset="0"/>
              </a:rPr>
            </a:br>
            <a:endParaRPr lang="nl-NL" sz="2000" b="1" noProof="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noProof="0" dirty="0" err="1">
                <a:cs typeface="Courier New" panose="02070309020205020404" pitchFamily="49" charset="0"/>
              </a:rPr>
              <a:t>pylint</a:t>
            </a:r>
            <a:r>
              <a:rPr lang="nl-NL" sz="2000" noProof="0" dirty="0">
                <a:cs typeface="Courier New" panose="02070309020205020404" pitchFamily="49" charset="0"/>
              </a:rPr>
              <a:t>			Strikt, maar wel configureerbaar.</a:t>
            </a: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flake8			Minder strikt, mist wel eens iets…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11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aanbrengen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Deel je code op in overzichtelijk stukken:</a:t>
            </a:r>
          </a:p>
          <a:p>
            <a:pPr>
              <a:buFontTx/>
              <a:buChar char="-"/>
            </a:pPr>
            <a:r>
              <a:rPr lang="nl-NL" sz="2000" dirty="0"/>
              <a:t>Classes en functies</a:t>
            </a:r>
          </a:p>
          <a:p>
            <a:pPr>
              <a:buFontTx/>
              <a:buChar char="-"/>
            </a:pPr>
            <a:r>
              <a:rPr lang="nl-NL" sz="2000" dirty="0"/>
              <a:t>Verschillende modules / Notebooks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Onderdelen hebben één duidelijk doel:</a:t>
            </a:r>
          </a:p>
          <a:p>
            <a:pPr>
              <a:buFontTx/>
              <a:buChar char="-"/>
            </a:pPr>
            <a:r>
              <a:rPr lang="en-US" sz="2000" dirty="0"/>
              <a:t>Separation of concerns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Makkelijker om problemen te lokaliseren.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Overzichtelijk interfaces tussen verschillende onderdelen.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E1C82-0EAB-59E1-565A-7474C8A08B03}"/>
              </a:ext>
            </a:extLst>
          </p:cNvPr>
          <p:cNvSpPr/>
          <p:nvPr/>
        </p:nvSpPr>
        <p:spPr>
          <a:xfrm>
            <a:off x="8173616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Sales</a:t>
            </a:r>
          </a:p>
          <a:p>
            <a:pPr algn="ctr"/>
            <a:r>
              <a:rPr lang="en-US" dirty="0"/>
              <a:t>Reader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4D079-2048-FF62-6E34-93CCB1F07CD4}"/>
              </a:ext>
            </a:extLst>
          </p:cNvPr>
          <p:cNvSpPr/>
          <p:nvPr/>
        </p:nvSpPr>
        <p:spPr>
          <a:xfrm>
            <a:off x="10227519" y="681037"/>
            <a:ext cx="1455575" cy="110101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  <a:p>
            <a:pPr algn="ctr"/>
            <a:r>
              <a:rPr lang="en-US" dirty="0"/>
              <a:t>Reader</a:t>
            </a: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2846C-D449-7B8C-0C62-40DE36EF634E}"/>
              </a:ext>
            </a:extLst>
          </p:cNvPr>
          <p:cNvSpPr/>
          <p:nvPr/>
        </p:nvSpPr>
        <p:spPr>
          <a:xfrm>
            <a:off x="9335085" y="2523931"/>
            <a:ext cx="1455575" cy="11010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Preparation</a:t>
            </a:r>
            <a:endParaRPr lang="nl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D09748-B95D-3D0D-83CF-7462BD07B7AE}"/>
              </a:ext>
            </a:extLst>
          </p:cNvPr>
          <p:cNvSpPr/>
          <p:nvPr/>
        </p:nvSpPr>
        <p:spPr>
          <a:xfrm>
            <a:off x="9335084" y="4334070"/>
            <a:ext cx="1455575" cy="11010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Predictive</a:t>
            </a:r>
          </a:p>
          <a:p>
            <a:pPr algn="ctr"/>
            <a:r>
              <a:rPr lang="en-US" dirty="0"/>
              <a:t>Model</a:t>
            </a:r>
            <a:endParaRPr lang="nl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812749-C466-0426-26E4-18BB3CA3E0F3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8901404" y="1782049"/>
            <a:ext cx="1161469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857B9E-2017-9D0F-F4F8-C7ABECC9904C}"/>
              </a:ext>
            </a:extLst>
          </p:cNvPr>
          <p:cNvCxnSpPr>
            <a:endCxn id="8" idx="0"/>
          </p:cNvCxnSpPr>
          <p:nvPr/>
        </p:nvCxnSpPr>
        <p:spPr>
          <a:xfrm flipH="1">
            <a:off x="10062873" y="1782049"/>
            <a:ext cx="1009357" cy="741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843087-6FB9-AB9F-989F-D024994E9EC1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10062872" y="3624943"/>
            <a:ext cx="1" cy="709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154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in stappen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inlezen.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B opschonen.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Dataset A &amp; B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Koppeling controleren.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Model om Y te voorspellen uit A en B.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4797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Structuur in stappen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84750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dirty="0"/>
              <a:t>Maak een overzicht van taken die uitgevoerd moeten worden.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Maak functies / classes / modules voor iedere taak.  Werk functionaliteit uit in commentaren.</a:t>
            </a:r>
          </a:p>
          <a:p>
            <a:pPr marL="457200" indent="-457200">
              <a:buAutoNum type="arabicPeriod"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0A3FE-4D68-CB32-6FD5-6DA938A26983}"/>
              </a:ext>
            </a:extLst>
          </p:cNvPr>
          <p:cNvSpPr txBox="1">
            <a:spLocks/>
          </p:cNvSpPr>
          <p:nvPr/>
        </p:nvSpPr>
        <p:spPr>
          <a:xfrm>
            <a:off x="6369052" y="1456267"/>
            <a:ext cx="4984750" cy="47206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"""Module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dataset A."""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DataReaderA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"""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dataset A."""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_load(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"""Load dataset A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file."""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fill_missings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strategy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missing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."""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37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4144</TotalTime>
  <Words>2026</Words>
  <Application>Microsoft Office PowerPoint</Application>
  <PresentationFormat>Widescreen</PresentationFormat>
  <Paragraphs>443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Goede principes</vt:lpstr>
      <vt:lpstr>Zen of Python</vt:lpstr>
      <vt:lpstr>Samenvatting PEP8 richtlijnen</vt:lpstr>
      <vt:lpstr>Auto-formatting en linting</vt:lpstr>
      <vt:lpstr>Structuur aanbrengen</vt:lpstr>
      <vt:lpstr>Structuur in stappen</vt:lpstr>
      <vt:lpstr>Structuur in stappen</vt:lpstr>
      <vt:lpstr>Structuur in stappen</vt:lpstr>
      <vt:lpstr>Structuur in stappen</vt:lpstr>
      <vt:lpstr>Simpel is beter dan complex</vt:lpstr>
      <vt:lpstr>Expliciet is beter dan impliciet</vt:lpstr>
      <vt:lpstr>Documentatie</vt:lpstr>
      <vt:lpstr>Documentatie over het project</vt:lpstr>
      <vt:lpstr>Documentatie in de code</vt:lpstr>
      <vt:lpstr>Documentatie in Notebooks</vt:lpstr>
      <vt:lpstr>Logging</vt:lpstr>
      <vt:lpstr>Print versus logging</vt:lpstr>
      <vt:lpstr>Berichten en niveaus</vt:lpstr>
      <vt:lpstr>Hoe zet je logging op?</vt:lpstr>
      <vt:lpstr>Hoe maak je een eigen logger aan?</vt:lpstr>
      <vt:lpstr>Hoe configureer ik mijn logger?</vt:lpstr>
      <vt:lpstr>Hoe configureer ik mijn logger?</vt:lpstr>
      <vt:lpstr>Opmaak en informatie</vt:lpstr>
      <vt:lpstr>Foutmeldingen</vt:lpstr>
      <vt:lpstr>Foutmeldingen zijn belangrijk!</vt:lpstr>
      <vt:lpstr>Foutmeldingen afhandelen</vt:lpstr>
      <vt:lpstr>Veelvoorkomende fouten</vt:lpstr>
      <vt:lpstr>Wanneer zelf afhandelen?</vt:lpstr>
      <vt:lpstr>Exit</vt:lpstr>
      <vt:lpstr>Raise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 Koning</cp:lastModifiedBy>
  <cp:revision>336</cp:revision>
  <dcterms:created xsi:type="dcterms:W3CDTF">2022-11-09T07:34:24Z</dcterms:created>
  <dcterms:modified xsi:type="dcterms:W3CDTF">2023-02-20T11:01:32Z</dcterms:modified>
</cp:coreProperties>
</file>