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34" r:id="rId2"/>
    <p:sldId id="257" r:id="rId3"/>
    <p:sldId id="267" r:id="rId4"/>
    <p:sldId id="326" r:id="rId5"/>
    <p:sldId id="330" r:id="rId6"/>
    <p:sldId id="328" r:id="rId7"/>
    <p:sldId id="329" r:id="rId8"/>
    <p:sldId id="295" r:id="rId9"/>
    <p:sldId id="331" r:id="rId10"/>
    <p:sldId id="350" r:id="rId11"/>
    <p:sldId id="333" r:id="rId12"/>
    <p:sldId id="349" r:id="rId13"/>
    <p:sldId id="352" r:id="rId14"/>
    <p:sldId id="351" r:id="rId15"/>
    <p:sldId id="335" r:id="rId16"/>
    <p:sldId id="272" r:id="rId17"/>
    <p:sldId id="336" r:id="rId18"/>
    <p:sldId id="337" r:id="rId19"/>
    <p:sldId id="338" r:id="rId20"/>
    <p:sldId id="341" r:id="rId21"/>
    <p:sldId id="342" r:id="rId22"/>
    <p:sldId id="346" r:id="rId23"/>
    <p:sldId id="344" r:id="rId24"/>
    <p:sldId id="348" r:id="rId25"/>
    <p:sldId id="347" r:id="rId26"/>
    <p:sldId id="343" r:id="rId27"/>
    <p:sldId id="339" r:id="rId28"/>
    <p:sldId id="340" r:id="rId2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2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6699" autoAdjust="0"/>
  </p:normalViewPr>
  <p:slideViewPr>
    <p:cSldViewPr snapToGrid="0">
      <p:cViewPr varScale="1">
        <p:scale>
          <a:sx n="120" d="100"/>
          <a:sy n="120" d="100"/>
        </p:scale>
        <p:origin x="494" y="82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F57F2-0494-4F4F-A7AD-E8F59CFB368A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3769-E08E-4B35-9D6F-66127FF567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64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696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88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user_guide/basics.html#basics-dtyp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67600" y="1456267"/>
          <a:ext cx="3886200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010129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14506087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COL_A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COL_B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COL_C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Descriptieve statistieken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Groeperen en aggregeren</a:t>
            </a:r>
          </a:p>
          <a:p>
            <a:pPr marL="0" indent="0">
              <a:buNone/>
            </a:pPr>
            <a:endParaRPr lang="nl-NL" sz="2200" dirty="0"/>
          </a:p>
          <a:p>
            <a:pPr>
              <a:buFontTx/>
              <a:buChar char="-"/>
            </a:pPr>
            <a:r>
              <a:rPr lang="nl-NL" sz="2200" dirty="0" err="1"/>
              <a:t>DataFrames</a:t>
            </a:r>
            <a:r>
              <a:rPr lang="nl-NL" sz="2200" dirty="0"/>
              <a:t> samenvoegen</a:t>
            </a:r>
          </a:p>
        </p:txBody>
      </p: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Selecties maken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07916"/>
              </p:ext>
            </p:extLst>
          </p:nvPr>
        </p:nvGraphicFramePr>
        <p:xfrm>
          <a:off x="990598" y="1449493"/>
          <a:ext cx="10363200" cy="496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2">
                  <a:extLst>
                    <a:ext uri="{9D8B030D-6E8A-4147-A177-3AD203B41FA5}">
                      <a16:colId xmlns:a16="http://schemas.microsoft.com/office/drawing/2014/main" val="1080309392"/>
                    </a:ext>
                  </a:extLst>
                </a:gridCol>
                <a:gridCol w="3752427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3740571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47742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Selectie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Voorbeelden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5217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&lt;str&gt;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kolom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en-US" b="0" dirty="0"/>
                        <a:t>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5217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&lt;list&gt;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Kolom(men) </a:t>
                      </a:r>
                      <a:r>
                        <a:rPr lang="en-US" b="0" dirty="0" err="1"/>
                        <a:t>als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en-US" b="0" dirty="0"/>
                        <a:t>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90056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Rijen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en-US" b="0" dirty="0"/>
                        <a:t>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[0:3]</a:t>
                      </a:r>
                    </a:p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a":"c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  <a:tr h="128652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&lt;slice&gt;, &lt;list&gt;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Rijen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kolommen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en-US" b="0" dirty="0"/>
                        <a:t>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969017"/>
                  </a:ext>
                </a:extLst>
              </a:tr>
              <a:tr h="128652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&lt;slice&gt;, &lt;list&gt;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Vergelijkbaar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loc[…],</a:t>
                      </a:r>
                      <a:r>
                        <a:rPr lang="en-US" b="0" dirty="0"/>
                        <a:t> maar </a:t>
                      </a:r>
                      <a:r>
                        <a:rPr lang="en-US" b="0" dirty="0" err="1"/>
                        <a:t>gebruikt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positionele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indexering</a:t>
                      </a:r>
                      <a:r>
                        <a:rPr lang="en-US" b="0" dirty="0"/>
                        <a:t>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[0, 2]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846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0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aggregaties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360B9A-479E-188B-9A82-317F3C019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64357"/>
              </p:ext>
            </p:extLst>
          </p:nvPr>
        </p:nvGraphicFramePr>
        <p:xfrm>
          <a:off x="1435100" y="2967566"/>
          <a:ext cx="215265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821506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4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572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CB2778-3980-4801-3195-685621F5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0279"/>
              </p:ext>
            </p:extLst>
          </p:nvPr>
        </p:nvGraphicFramePr>
        <p:xfrm>
          <a:off x="5302250" y="2967566"/>
          <a:ext cx="1987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68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1097982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[0,  1]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[2]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[3, 4]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3A2CC6D-23F8-50EB-5C7D-6EBCF0EE1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20947"/>
              </p:ext>
            </p:extLst>
          </p:nvPr>
        </p:nvGraphicFramePr>
        <p:xfrm>
          <a:off x="9004300" y="2967566"/>
          <a:ext cx="133114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Totaal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C1D827-6957-C87B-5E5F-2423F10265A4}"/>
              </a:ext>
            </a:extLst>
          </p:cNvPr>
          <p:cNvCxnSpPr/>
          <p:nvPr/>
        </p:nvCxnSpPr>
        <p:spPr>
          <a:xfrm>
            <a:off x="37147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E3B03-7F92-D019-BFAF-EE31F678E2E6}"/>
              </a:ext>
            </a:extLst>
          </p:cNvPr>
          <p:cNvCxnSpPr/>
          <p:nvPr/>
        </p:nvCxnSpPr>
        <p:spPr>
          <a:xfrm>
            <a:off x="73723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7E0F6B-95D9-89BF-543F-031E1E902882}"/>
              </a:ext>
            </a:extLst>
          </p:cNvPr>
          <p:cNvSpPr txBox="1"/>
          <p:nvPr/>
        </p:nvSpPr>
        <p:spPr>
          <a:xfrm>
            <a:off x="3721100" y="3251200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86129-5328-0A26-03A2-BC738057ED45}"/>
              </a:ext>
            </a:extLst>
          </p:cNvPr>
          <p:cNvSpPr txBox="1"/>
          <p:nvPr/>
        </p:nvSpPr>
        <p:spPr>
          <a:xfrm>
            <a:off x="7372350" y="325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B48DEE-91E5-C551-194C-CA2004CE4E18}"/>
              </a:ext>
            </a:extLst>
          </p:cNvPr>
          <p:cNvSpPr txBox="1"/>
          <p:nvPr/>
        </p:nvSpPr>
        <p:spPr>
          <a:xfrm>
            <a:off x="14351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245F8-59F1-9C6D-7262-5BBE7D3AB89D}"/>
              </a:ext>
            </a:extLst>
          </p:cNvPr>
          <p:cNvSpPr txBox="1"/>
          <p:nvPr/>
        </p:nvSpPr>
        <p:spPr>
          <a:xfrm>
            <a:off x="52197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DataFrameGroupBy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2D396-C4F3-F48A-0F67-97D9B3213864}"/>
              </a:ext>
            </a:extLst>
          </p:cNvPr>
          <p:cNvSpPr txBox="1"/>
          <p:nvPr/>
        </p:nvSpPr>
        <p:spPr>
          <a:xfrm>
            <a:off x="9004300" y="2638502"/>
            <a:ext cx="1331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8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Samenvoegen: Methodes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pandas.concat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[df1, df2, df3, …],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="&lt;index / columns&gt;"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DataFrame.join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join_type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&gt;",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DataFrame.merge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on="&lt;column&gt;",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join_type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&gt;",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pandas.concat(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[df1, df2, df3, …],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axis="&lt;index / columns&gt;"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DataFrame.join(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df,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how="&lt;join_type&gt;",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DataFrame.merge(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df,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on="&lt;column&gt;",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how="&lt;join_type&gt;",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376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Samenvoegen: Welke rijen?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2556E-4C66-437A-8D79-7F84EB4742DE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E2554-5D5F-43FF-A69D-6EDFF73A3EBE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5DF19C-F724-401A-AD9A-6B381B077C47}"/>
              </a:ext>
            </a:extLst>
          </p:cNvPr>
          <p:cNvCxnSpPr/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941794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713872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INNER JOIN</a:t>
            </a:r>
            <a:endParaRPr lang="en-NL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4D04EEA-CCC7-4019-B302-761644690E18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A936D6-C210-4CFB-9A1F-D93E584A15A1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A36028-978B-417D-B364-DFCAC252A870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EC57CE91-797A-48FF-8825-0985E5D10286}"/>
              </a:ext>
            </a:extLst>
          </p:cNvPr>
          <p:cNvSpPr/>
          <p:nvPr/>
        </p:nvSpPr>
        <p:spPr>
          <a:xfrm>
            <a:off x="7263166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 dirty="0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E9FCAE8B-C186-49BD-86DD-C82F215D765C}"/>
              </a:ext>
            </a:extLst>
          </p:cNvPr>
          <p:cNvSpPr/>
          <p:nvPr/>
        </p:nvSpPr>
        <p:spPr>
          <a:xfrm>
            <a:off x="9035244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C30BA-9D73-4F5F-B57E-322C2449B219}"/>
              </a:ext>
            </a:extLst>
          </p:cNvPr>
          <p:cNvSpPr txBox="1"/>
          <p:nvPr/>
        </p:nvSpPr>
        <p:spPr>
          <a:xfrm>
            <a:off x="6159574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OUTER JOIN</a:t>
            </a:r>
            <a:endParaRPr lang="en-NL" dirty="0"/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F1434FC-083A-4FFE-B12F-40188FA1CAD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69042A1-B808-4358-828F-C81279C3DEE5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D92C89-B8DC-42E1-A60A-E1DFF14B2582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B73295A5-66CA-4D76-AF34-D9E3BE02A576}"/>
              </a:ext>
            </a:extLst>
          </p:cNvPr>
          <p:cNvSpPr/>
          <p:nvPr/>
        </p:nvSpPr>
        <p:spPr>
          <a:xfrm>
            <a:off x="1941793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1F4CE88A-4E81-4728-B6D5-AB33E433D710}"/>
              </a:ext>
            </a:extLst>
          </p:cNvPr>
          <p:cNvSpPr/>
          <p:nvPr/>
        </p:nvSpPr>
        <p:spPr>
          <a:xfrm>
            <a:off x="3713872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405D9-9735-4C6D-88E9-CBD9336928B5}"/>
              </a:ext>
            </a:extLst>
          </p:cNvPr>
          <p:cNvSpPr txBox="1"/>
          <p:nvPr/>
        </p:nvSpPr>
        <p:spPr>
          <a:xfrm>
            <a:off x="838202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LEFT JOIN</a:t>
            </a:r>
            <a:endParaRPr lang="en-NL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E23D8136-5FDF-4BC3-B73B-4EA78EB3EF63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EEDD1-7EF6-4FC9-BF19-F99361F17504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BB58122-A24C-4848-906B-F3A1DCA2696E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078E1513-33AD-40D8-B1B6-D61254AFB3ED}"/>
              </a:ext>
            </a:extLst>
          </p:cNvPr>
          <p:cNvSpPr/>
          <p:nvPr/>
        </p:nvSpPr>
        <p:spPr>
          <a:xfrm>
            <a:off x="7263165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8D3699F4-8C4A-433E-BAC4-0EE946A4E183}"/>
              </a:ext>
            </a:extLst>
          </p:cNvPr>
          <p:cNvSpPr/>
          <p:nvPr/>
        </p:nvSpPr>
        <p:spPr>
          <a:xfrm>
            <a:off x="9035244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931E2-77F8-40A8-8539-B2EF72200795}"/>
              </a:ext>
            </a:extLst>
          </p:cNvPr>
          <p:cNvSpPr txBox="1"/>
          <p:nvPr/>
        </p:nvSpPr>
        <p:spPr>
          <a:xfrm>
            <a:off x="6159574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RIGHT JOIN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264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Plotting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68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Basis: </a:t>
            </a:r>
            <a:r>
              <a:rPr lang="nl-NL" sz="2000" dirty="0" err="1"/>
              <a:t>matplotlib</a:t>
            </a:r>
            <a:endParaRPr lang="nl-NL" sz="2000" dirty="0"/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Seaborn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Pandas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Plotnine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Voordelen:</a:t>
            </a:r>
          </a:p>
          <a:p>
            <a:pPr lvl="1">
              <a:buFontTx/>
              <a:buChar char="-"/>
            </a:pPr>
            <a:r>
              <a:rPr lang="nl-NL" sz="1200" dirty="0"/>
              <a:t>Standaard backend voor Python.</a:t>
            </a:r>
          </a:p>
          <a:p>
            <a:pPr lvl="1">
              <a:buFontTx/>
              <a:buChar char="-"/>
            </a:pPr>
            <a:r>
              <a:rPr lang="nl-NL" sz="1200" dirty="0"/>
              <a:t>Geen conversie naar Javascript.</a:t>
            </a:r>
          </a:p>
          <a:p>
            <a:pPr lvl="1">
              <a:buFontTx/>
              <a:buChar char="-"/>
            </a:pPr>
            <a:endParaRPr lang="nl-NL" sz="1200" dirty="0"/>
          </a:p>
          <a:p>
            <a:pPr>
              <a:buFontTx/>
              <a:buChar char="-"/>
            </a:pPr>
            <a:r>
              <a:rPr lang="nl-NL" sz="1600" dirty="0"/>
              <a:t>Nadelen:</a:t>
            </a:r>
          </a:p>
          <a:p>
            <a:pPr lvl="1">
              <a:buFontTx/>
              <a:buChar char="-"/>
            </a:pPr>
            <a:r>
              <a:rPr lang="nl-NL" sz="1200" dirty="0"/>
              <a:t>Minder gebruiksvriendelijk.</a:t>
            </a:r>
          </a:p>
          <a:p>
            <a:pPr lvl="1">
              <a:buFontTx/>
              <a:buChar char="-"/>
            </a:pPr>
            <a:r>
              <a:rPr lang="nl-NL" sz="1200" dirty="0"/>
              <a:t>Uiterlijk minder mooi.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Basis: Javascript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Altair</a:t>
            </a:r>
          </a:p>
          <a:p>
            <a:pPr>
              <a:buFontTx/>
              <a:buChar char="-"/>
            </a:pPr>
            <a:r>
              <a:rPr lang="nl-NL" sz="1600" dirty="0" err="1"/>
              <a:t>Plotly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Voordelen:</a:t>
            </a:r>
          </a:p>
          <a:p>
            <a:pPr lvl="1">
              <a:buFontTx/>
              <a:buChar char="-"/>
            </a:pPr>
            <a:r>
              <a:rPr lang="nl-NL" sz="1200" dirty="0"/>
              <a:t>Mooie, interactieve plots.</a:t>
            </a:r>
          </a:p>
          <a:p>
            <a:pPr lvl="1">
              <a:buFontTx/>
              <a:buChar char="-"/>
            </a:pPr>
            <a:r>
              <a:rPr lang="nl-NL" sz="1200" dirty="0"/>
              <a:t>Gebruiksvriendelijke API.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Nadelen:</a:t>
            </a:r>
          </a:p>
          <a:p>
            <a:pPr lvl="1">
              <a:buFontTx/>
              <a:buChar char="-"/>
            </a:pPr>
            <a:r>
              <a:rPr lang="nl-NL" sz="1200" dirty="0"/>
              <a:t>Vereist apart Javascript backend.</a:t>
            </a:r>
          </a:p>
          <a:p>
            <a:pPr lvl="1">
              <a:buFontTx/>
              <a:buChar char="-"/>
            </a:pPr>
            <a:r>
              <a:rPr lang="nl-NL" sz="1200" dirty="0"/>
              <a:t>Soms lastiger te exporteren.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Matplotlib overzicht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Matplotlib</a:t>
            </a:r>
            <a:r>
              <a:rPr lang="nl-NL" sz="2000" dirty="0"/>
              <a:t> kent de volgende class structuur: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Figure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Bevat één of meer grafieken. Biedt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FigureCanvas</a:t>
            </a:r>
            <a:r>
              <a:rPr lang="nl-NL" sz="2000" dirty="0"/>
              <a:t> waar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Artists</a:t>
            </a:r>
            <a:r>
              <a:rPr lang="nl-NL" sz="2000" dirty="0"/>
              <a:t> op tekenen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Axes</a:t>
            </a:r>
            <a:r>
              <a:rPr lang="nl-NL" sz="2000" b="1" dirty="0"/>
              <a:t>  </a:t>
            </a:r>
            <a:r>
              <a:rPr lang="nl-NL" sz="2000" dirty="0"/>
              <a:t>(artist: container)</a:t>
            </a:r>
          </a:p>
          <a:p>
            <a:pPr marL="0" indent="0">
              <a:buNone/>
            </a:pPr>
            <a:r>
              <a:rPr lang="nl-NL" sz="2000" dirty="0"/>
              <a:t>Container voor alle objecten van 1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Tekst / </a:t>
            </a:r>
            <a:r>
              <a:rPr lang="nl-NL" sz="2000" b="1" dirty="0" err="1"/>
              <a:t>Axis</a:t>
            </a:r>
            <a:r>
              <a:rPr lang="nl-NL" sz="2000" b="1" dirty="0"/>
              <a:t> / Line2D</a:t>
            </a:r>
            <a:r>
              <a:rPr lang="nl-NL" sz="2000" dirty="0"/>
              <a:t>  (artist: </a:t>
            </a:r>
            <a:r>
              <a:rPr lang="nl-NL" sz="2000" dirty="0" err="1"/>
              <a:t>primitive</a:t>
            </a:r>
            <a:r>
              <a:rPr lang="nl-NL" sz="2000" dirty="0"/>
              <a:t>)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Alles dat op een Canvas getekend wordt: Teksten, assen, vormen, et cetera.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51496-7D9D-A53C-324F-580132361F47}"/>
              </a:ext>
            </a:extLst>
          </p:cNvPr>
          <p:cNvSpPr/>
          <p:nvPr/>
        </p:nvSpPr>
        <p:spPr>
          <a:xfrm>
            <a:off x="6739963" y="1608668"/>
            <a:ext cx="4797987" cy="4720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Figure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DD14A-F1D2-3D3A-6F75-2A3D5B530066}"/>
              </a:ext>
            </a:extLst>
          </p:cNvPr>
          <p:cNvGrpSpPr/>
          <p:nvPr/>
        </p:nvGrpSpPr>
        <p:grpSpPr>
          <a:xfrm>
            <a:off x="7042152" y="2296783"/>
            <a:ext cx="4159247" cy="1771488"/>
            <a:chOff x="6959600" y="2036897"/>
            <a:chExt cx="4489447" cy="20015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6E3084-6CD9-E9CC-636C-35F9E7E28646}"/>
                </a:ext>
              </a:extLst>
            </p:cNvPr>
            <p:cNvGrpSpPr/>
            <p:nvPr/>
          </p:nvGrpSpPr>
          <p:grpSpPr>
            <a:xfrm>
              <a:off x="6959600" y="2351211"/>
              <a:ext cx="4470400" cy="1687227"/>
              <a:chOff x="6959600" y="2152122"/>
              <a:chExt cx="4470400" cy="16872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1AD3E6-4AB8-B325-9B3B-589552FAB0ED}"/>
                  </a:ext>
                </a:extLst>
              </p:cNvPr>
              <p:cNvSpPr/>
              <p:nvPr/>
            </p:nvSpPr>
            <p:spPr>
              <a:xfrm>
                <a:off x="7188200" y="2152122"/>
                <a:ext cx="4241800" cy="14102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48D798-96B5-C2BA-48EB-0F8A731F456F}"/>
                  </a:ext>
                </a:extLst>
              </p:cNvPr>
              <p:cNvSpPr txBox="1"/>
              <p:nvPr/>
            </p:nvSpPr>
            <p:spPr>
              <a:xfrm>
                <a:off x="7188200" y="3562350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043052-A982-A6A9-18EA-F470F4822FD3}"/>
                  </a:ext>
                </a:extLst>
              </p:cNvPr>
              <p:cNvSpPr txBox="1"/>
              <p:nvPr/>
            </p:nvSpPr>
            <p:spPr>
              <a:xfrm>
                <a:off x="6959600" y="2190242"/>
                <a:ext cx="228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6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5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92BD6-6ECE-8E07-9F8D-6B6E329D1860}"/>
                </a:ext>
              </a:extLst>
            </p:cNvPr>
            <p:cNvSpPr txBox="1"/>
            <p:nvPr/>
          </p:nvSpPr>
          <p:spPr>
            <a:xfrm>
              <a:off x="7194549" y="2036897"/>
              <a:ext cx="4254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Graph 1 - Title</a:t>
              </a:r>
              <a:endParaRPr lang="en-NL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506DAE-67DF-5A38-B710-561AEB95F98A}"/>
              </a:ext>
            </a:extLst>
          </p:cNvPr>
          <p:cNvGrpSpPr/>
          <p:nvPr/>
        </p:nvGrpSpPr>
        <p:grpSpPr>
          <a:xfrm>
            <a:off x="7056391" y="4366824"/>
            <a:ext cx="4165129" cy="1765016"/>
            <a:chOff x="6953251" y="4237216"/>
            <a:chExt cx="4495796" cy="19942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F30461-8384-C173-7E06-62BF04289BC9}"/>
                </a:ext>
              </a:extLst>
            </p:cNvPr>
            <p:cNvSpPr/>
            <p:nvPr/>
          </p:nvSpPr>
          <p:spPr>
            <a:xfrm>
              <a:off x="7194549" y="4544218"/>
              <a:ext cx="4241800" cy="1410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F5E82-D973-8B20-A442-667CE3C3B500}"/>
                </a:ext>
              </a:extLst>
            </p:cNvPr>
            <p:cNvSpPr txBox="1"/>
            <p:nvPr/>
          </p:nvSpPr>
          <p:spPr>
            <a:xfrm>
              <a:off x="6953251" y="4563372"/>
              <a:ext cx="228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  <a:p>
              <a:endParaRPr lang="en-US" sz="1200" dirty="0"/>
            </a:p>
            <a:p>
              <a:r>
                <a:rPr lang="en-US" sz="1200" dirty="0"/>
                <a:t>6</a:t>
              </a:r>
            </a:p>
            <a:p>
              <a:endParaRPr lang="en-US" sz="1200" dirty="0"/>
            </a:p>
            <a:p>
              <a:r>
                <a:rPr lang="en-US" sz="1200" dirty="0"/>
                <a:t>4</a:t>
              </a:r>
            </a:p>
            <a:p>
              <a:endParaRPr lang="en-US" sz="1200" dirty="0"/>
            </a:p>
            <a:p>
              <a:r>
                <a:rPr lang="en-US" sz="1200" dirty="0"/>
                <a:t>2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8EB422-FFAB-5E7C-435C-183DC77FE9B4}"/>
                </a:ext>
              </a:extLst>
            </p:cNvPr>
            <p:cNvGrpSpPr/>
            <p:nvPr/>
          </p:nvGrpSpPr>
          <p:grpSpPr>
            <a:xfrm>
              <a:off x="7188200" y="4237216"/>
              <a:ext cx="4260847" cy="1994229"/>
              <a:chOff x="7188200" y="4237216"/>
              <a:chExt cx="4260847" cy="19942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98EE26-3CDA-4C84-ABF0-B41760979741}"/>
                  </a:ext>
                </a:extLst>
              </p:cNvPr>
              <p:cNvSpPr txBox="1"/>
              <p:nvPr/>
            </p:nvSpPr>
            <p:spPr>
              <a:xfrm>
                <a:off x="7188200" y="5954446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B9FED3-E8F3-CAA3-45DB-212DCC93A3A8}"/>
                  </a:ext>
                </a:extLst>
              </p:cNvPr>
              <p:cNvSpPr txBox="1"/>
              <p:nvPr/>
            </p:nvSpPr>
            <p:spPr>
              <a:xfrm>
                <a:off x="7194549" y="4237216"/>
                <a:ext cx="4254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Graph 2 - Title</a:t>
                </a:r>
                <a:endParaRPr lang="en-NL" sz="1400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7692C7-4280-C946-367B-9BE8111B7ED5}"/>
              </a:ext>
            </a:extLst>
          </p:cNvPr>
          <p:cNvSpPr txBox="1"/>
          <p:nvPr/>
        </p:nvSpPr>
        <p:spPr>
          <a:xfrm>
            <a:off x="8728938" y="2829708"/>
            <a:ext cx="71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Text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8482F-D4C1-6A8B-56DF-BEB923836428}"/>
              </a:ext>
            </a:extLst>
          </p:cNvPr>
          <p:cNvSpPr txBox="1"/>
          <p:nvPr/>
        </p:nvSpPr>
        <p:spPr>
          <a:xfrm>
            <a:off x="8824125" y="3496853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XAxis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0E3AB0-8BF4-7DE5-DE0E-0B7CB7C4843E}"/>
              </a:ext>
            </a:extLst>
          </p:cNvPr>
          <p:cNvSpPr/>
          <p:nvPr/>
        </p:nvSpPr>
        <p:spPr>
          <a:xfrm>
            <a:off x="6868831" y="2178764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Axes[0]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42214E-6BC7-4D01-CDA4-E3C018ABEE12}"/>
              </a:ext>
            </a:extLst>
          </p:cNvPr>
          <p:cNvSpPr/>
          <p:nvPr/>
        </p:nvSpPr>
        <p:spPr>
          <a:xfrm>
            <a:off x="6868831" y="4255149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Axes[1]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B9D1E9-EA5B-67AF-23BD-68D794AEAC6C}"/>
              </a:ext>
            </a:extLst>
          </p:cNvPr>
          <p:cNvCxnSpPr>
            <a:cxnSpLocks/>
          </p:cNvCxnSpPr>
          <p:nvPr/>
        </p:nvCxnSpPr>
        <p:spPr>
          <a:xfrm>
            <a:off x="8107451" y="2617561"/>
            <a:ext cx="621487" cy="3573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0A33D4-FE2B-590E-6F74-8C812A310AD7}"/>
              </a:ext>
            </a:extLst>
          </p:cNvPr>
          <p:cNvSpPr txBox="1"/>
          <p:nvPr/>
        </p:nvSpPr>
        <p:spPr>
          <a:xfrm rot="5400000">
            <a:off x="6965933" y="3007624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YAxis</a:t>
            </a:r>
            <a:endParaRPr lang="en-NL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AA8AFD-2CAA-E734-C8FF-5F64113037A7}"/>
              </a:ext>
            </a:extLst>
          </p:cNvPr>
          <p:cNvCxnSpPr/>
          <p:nvPr/>
        </p:nvCxnSpPr>
        <p:spPr>
          <a:xfrm flipV="1">
            <a:off x="7392537" y="4910942"/>
            <a:ext cx="3665435" cy="83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D9BFD3-6ADD-E442-8EB2-3F8C94DAAB96}"/>
              </a:ext>
            </a:extLst>
          </p:cNvPr>
          <p:cNvSpPr txBox="1"/>
          <p:nvPr/>
        </p:nvSpPr>
        <p:spPr>
          <a:xfrm>
            <a:off x="8615825" y="4910942"/>
            <a:ext cx="946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Line2D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7211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Simpele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Eerste stap is </a:t>
            </a:r>
            <a:r>
              <a:rPr lang="nl-NL" sz="2000" dirty="0" err="1"/>
              <a:t>matplotlib</a:t>
            </a:r>
            <a:r>
              <a:rPr lang="nl-NL" sz="2000" dirty="0"/>
              <a:t> importeren: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 minimalistische manier: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plt.plot([1,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Maar… geen enkele controle over de figuur zoals grootte, titel, et cetera.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462F4-CF6B-ABC9-02E9-9972F2C3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98" y="1608667"/>
            <a:ext cx="4238002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6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Betere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Figuur aanmaken: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=(8, 4))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/>
              <a:t> aanmaken: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(1, 1, 1)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Plotten op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cs typeface="Courier New" panose="02070309020205020404" pitchFamily="49" charset="0"/>
              </a:rPr>
              <a:t> met titel: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Awesome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Grafiek tonen: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AC738-CAF4-E20D-9AE5-ACDFFC2A7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31" y="1594445"/>
            <a:ext cx="4772603" cy="26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 err="1"/>
              <a:t>Pandas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en waarom?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Series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Series.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DataFrames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</a:t>
            </a:r>
            <a:r>
              <a:rPr lang="nl-NL" sz="1600" noProof="0" dirty="0" err="1"/>
              <a:t>DataFrames</a:t>
            </a:r>
            <a:r>
              <a:rPr lang="nl-NL" sz="1600" noProof="0" dirty="0"/>
              <a:t>.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Plotting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Frameworks</a:t>
            </a:r>
            <a:r>
              <a:rPr lang="nl-NL" sz="1600" dirty="0"/>
              <a:t>: voor- en nadelen.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Matplotlib</a:t>
            </a:r>
            <a:endParaRPr lang="nl-NL" sz="16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Veelgebruikte grafiek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4AEBF68-6AC5-7C42-58E4-503D340FA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46384"/>
              </p:ext>
            </p:extLst>
          </p:nvPr>
        </p:nvGraphicFramePr>
        <p:xfrm>
          <a:off x="838200" y="1234407"/>
          <a:ext cx="10515600" cy="53096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0976">
                  <a:extLst>
                    <a:ext uri="{9D8B030D-6E8A-4147-A177-3AD203B41FA5}">
                      <a16:colId xmlns:a16="http://schemas.microsoft.com/office/drawing/2014/main" val="2570628491"/>
                    </a:ext>
                  </a:extLst>
                </a:gridCol>
                <a:gridCol w="3582537">
                  <a:extLst>
                    <a:ext uri="{9D8B030D-6E8A-4147-A177-3AD203B41FA5}">
                      <a16:colId xmlns:a16="http://schemas.microsoft.com/office/drawing/2014/main" val="3218142476"/>
                    </a:ext>
                  </a:extLst>
                </a:gridCol>
                <a:gridCol w="3487003">
                  <a:extLst>
                    <a:ext uri="{9D8B030D-6E8A-4147-A177-3AD203B41FA5}">
                      <a16:colId xmlns:a16="http://schemas.microsoft.com/office/drawing/2014/main" val="1739448569"/>
                    </a:ext>
                  </a:extLst>
                </a:gridCol>
                <a:gridCol w="2005084">
                  <a:extLst>
                    <a:ext uri="{9D8B030D-6E8A-4147-A177-3AD203B41FA5}">
                      <a16:colId xmlns:a16="http://schemas.microsoft.com/office/drawing/2014/main" val="9219875"/>
                    </a:ext>
                  </a:extLst>
                </a:gridCol>
              </a:tblGrid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hist(x, bins,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74027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color,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8164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Staaf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bar(x, y,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width)</a:t>
                      </a: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height)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02565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Spreiding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87900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H/V </a:t>
                      </a:r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axhline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axvline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6244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Gestapeld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stackplot(x, y1, y2, labels,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52263"/>
                  </a:ext>
                </a:extLst>
              </a:tr>
            </a:tbl>
          </a:graphicData>
        </a:graphic>
      </p:graphicFrame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BFCBA65-8FE8-8B55-BA94-5E9FECC0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137" y="1297677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9B631-78DB-90E9-EE71-1A4D11EB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137" y="2181667"/>
            <a:ext cx="157589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39223-4BBC-8AB7-5094-730511C5A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4137" y="3071686"/>
            <a:ext cx="157183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5A1226-31CC-EAB2-C83A-00E833D17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4137" y="3961705"/>
            <a:ext cx="1566609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86F15-0742-6218-12C0-855FD14CA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2974" y="4841209"/>
            <a:ext cx="1567772" cy="746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6A9543-CDB5-C816-9251-78B0EEC46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4136" y="5724404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084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Plotten in stijl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Verschillende stijlen beschikbaar via </a:t>
            </a:r>
            <a:r>
              <a:rPr lang="nl-NL" sz="2000" dirty="0" err="1"/>
              <a:t>matplotlib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mpl.style.available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Om globaal de stijl in te stellen: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mpl.style.use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name&gt;")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Voorbeelden: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seaborn-v0_8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fivethirtyeight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tableau-colorblind10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490B4-75DD-E869-DACA-83948D2E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770" y="724430"/>
            <a:ext cx="3093720" cy="16668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DBC6F-D521-A83E-82C9-AC1AF15D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770" y="2690125"/>
            <a:ext cx="3093720" cy="16468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578EF-0BBF-372D-5F1C-D40C51F2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15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ED9F54-E6BF-6CCF-2363-FB42C0B64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770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044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Assen opmaken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Nuttige methodes om assen op te maken: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ax.set_xlim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((&lt;min&gt;, &lt;max&gt;))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([...])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ax.set_xticklabels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([...])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ax.set_xscale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("log")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ax.set_yscale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1CE38-98DA-2C8A-0065-ADD1FF06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54" y="1608667"/>
            <a:ext cx="4471425" cy="4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6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 annotaties om waardes in de grafieken weer te geven.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Annotatie is eigen object met x en y coördinaten.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Maak annotaties met een </a:t>
            </a:r>
            <a:r>
              <a:rPr lang="nl-NL" sz="2000" dirty="0" err="1"/>
              <a:t>for</a:t>
            </a:r>
            <a:r>
              <a:rPr lang="nl-NL" sz="2000" dirty="0"/>
              <a:t>-loop:</a:t>
            </a: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4, 5, 6]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[4, 2, 5, 8, 9, 5]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zip(x, y):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ax.annotate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60C1D-E3FA-37BF-09EA-EAC28507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23" y="1608667"/>
            <a:ext cx="4480569" cy="26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6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D2DD5F-86A1-8116-A0AD-27E4D5BB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1" y="1593060"/>
            <a:ext cx="4531042" cy="2681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Argumenten</a:t>
            </a:r>
            <a:r>
              <a:rPr lang="en-US" sz="2000" dirty="0"/>
              <a:t> </a:t>
            </a:r>
            <a:r>
              <a:rPr lang="en-US" sz="2000" dirty="0" err="1"/>
              <a:t>voor</a:t>
            </a:r>
            <a:r>
              <a:rPr lang="en-US" sz="2000" dirty="0"/>
              <a:t> de </a:t>
            </a:r>
            <a:r>
              <a:rPr lang="en-US" sz="2000" dirty="0" err="1"/>
              <a:t>opmaak</a:t>
            </a:r>
            <a:r>
              <a:rPr lang="en-US" sz="2000" dirty="0"/>
              <a:t> van </a:t>
            </a:r>
            <a:r>
              <a:rPr lang="en-US" sz="2000" dirty="0" err="1"/>
              <a:t>annotaties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xytext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textcoords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horizontalalignment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ha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verticalalignment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747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Legenda opmaken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Staafdiagrammen maken een Patch aan voor iedere categorie.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Via </a:t>
            </a:r>
            <a:r>
              <a:rPr lang="nl-NL" sz="2000" dirty="0" err="1"/>
              <a:t>ax.patches</a:t>
            </a:r>
            <a:r>
              <a:rPr lang="nl-NL" sz="2000" dirty="0"/>
              <a:t> kun je bij deze Patch objecten en hun afmetingen.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Je kunt dit gebruiken om annotaties te maken:</a:t>
            </a:r>
          </a:p>
        </p:txBody>
      </p:sp>
    </p:spTree>
    <p:extLst>
      <p:ext uri="{BB962C8B-B14F-4D97-AF65-F5344CB8AC3E}">
        <p14:creationId xmlns:p14="http://schemas.microsoft.com/office/powerpoint/2010/main" val="2461700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Data weergeven als kleuren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Doel: Een continue variabele weergeven met kleuren.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nl-NL" sz="2000" dirty="0"/>
              <a:t> koppelt continue waardes aan RGBA-kleurwaardes.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kleurwaardes kun je vervolgens gebruiken in een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r>
              <a:rPr lang="nl-NL" sz="2000" dirty="0"/>
              <a:t> kun je een legenda toevoegen voor de kleurwaardes.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1CE38-98DA-2C8A-0065-ADD1FF06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54" y="1608667"/>
            <a:ext cx="4471425" cy="4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8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Meerdere grafieken in een figuur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Subplots werken via een "</a:t>
            </a:r>
            <a:r>
              <a:rPr lang="nl-NL" sz="1600" dirty="0" err="1"/>
              <a:t>grid</a:t>
            </a:r>
            <a:r>
              <a:rPr lang="nl-NL" sz="1600" dirty="0"/>
              <a:t>".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Je kunt een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aanmaken met: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&lt;index&gt;)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3 x 3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index 3: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(3, 3, 3)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3 x 3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index 1 en 2: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 3,  (1, 2))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12881"/>
              </p:ext>
            </p:extLst>
          </p:nvPr>
        </p:nvGraphicFramePr>
        <p:xfrm>
          <a:off x="6612383" y="1608667"/>
          <a:ext cx="4589016" cy="32744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9672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9671049" y="1608667"/>
            <a:ext cx="1530350" cy="10837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612383" y="1612632"/>
            <a:ext cx="3058666" cy="108373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6669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 controle met </a:t>
            </a:r>
            <a:r>
              <a:rPr lang="nl-NL" sz="3600" noProof="0" dirty="0" err="1"/>
              <a:t>GridSpec</a:t>
            </a:r>
            <a:r>
              <a:rPr lang="nl-NL" sz="3600" noProof="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890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Alternatieve manier 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GridSpec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fig.add_gridspec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(2, 3)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Via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GridSpec</a:t>
            </a:r>
            <a:r>
              <a:rPr lang="nl-NL" sz="1600" dirty="0">
                <a:cs typeface="Courier New" panose="02070309020205020404" pitchFamily="49" charset="0"/>
              </a:rPr>
              <a:t> kun je nu subplots toevoegen: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ax1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[0, 2])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ax1.plot([1, 2, 3], [4, 5, 6])</a:t>
            </a: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Ook complexere </a:t>
            </a:r>
            <a:r>
              <a:rPr lang="nl-NL" sz="1600" dirty="0" err="1">
                <a:cs typeface="Courier New" panose="02070309020205020404" pitchFamily="49" charset="0"/>
              </a:rPr>
              <a:t>layouts</a:t>
            </a:r>
            <a:r>
              <a:rPr lang="nl-NL" sz="1600" dirty="0">
                <a:cs typeface="Courier New" panose="02070309020205020404" pitchFamily="49" charset="0"/>
              </a:rPr>
              <a:t> die over meerdere indices gaan: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ax2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[0:3, 0:2])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ax2.plot([1, 2, 3], [6, 5, 4])</a:t>
            </a:r>
            <a:endParaRPr lang="nl-NL" sz="1600" dirty="0">
              <a:cs typeface="Courier New" panose="02070309020205020404" pitchFamily="49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49534"/>
              </p:ext>
            </p:extLst>
          </p:nvPr>
        </p:nvGraphicFramePr>
        <p:xfrm>
          <a:off x="6489507" y="1608667"/>
          <a:ext cx="4864293" cy="36439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780">
                  <a:extLst>
                    <a:ext uri="{9D8B030D-6E8A-4147-A177-3AD203B41FA5}">
                      <a16:colId xmlns:a16="http://schemas.microsoft.com/office/drawing/2014/main" val="4289324656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375598"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571092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9829037" y="1983310"/>
            <a:ext cx="1530350" cy="10874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767259" y="1982102"/>
            <a:ext cx="3058666" cy="32672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939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Pandas</a:t>
            </a:r>
            <a:r>
              <a:rPr lang="nl-NL" dirty="0"/>
              <a:t> (</a:t>
            </a:r>
            <a:r>
              <a:rPr lang="nl-NL" dirty="0" err="1"/>
              <a:t>numpy</a:t>
            </a:r>
            <a:r>
              <a:rPr lang="nl-NL" dirty="0"/>
              <a:t>)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433054" y="1083734"/>
            <a:ext cx="2920747" cy="1307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nl-NL" sz="1400" b="1" dirty="0" err="1"/>
              <a:t>Pandas</a:t>
            </a:r>
            <a:endParaRPr lang="nl-NL" sz="1400" b="1" dirty="0"/>
          </a:p>
          <a:p>
            <a:pPr algn="ctr"/>
            <a:r>
              <a:rPr lang="nl-NL" sz="1400" dirty="0"/>
              <a:t>(Python API)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BEB31B-D332-2CAC-897B-6FCC35C07281}"/>
              </a:ext>
            </a:extLst>
          </p:cNvPr>
          <p:cNvGrpSpPr/>
          <p:nvPr/>
        </p:nvGrpSpPr>
        <p:grpSpPr>
          <a:xfrm>
            <a:off x="8433054" y="3336882"/>
            <a:ext cx="2920746" cy="2979137"/>
            <a:chOff x="8263720" y="3336878"/>
            <a:chExt cx="2920746" cy="29791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8263720" y="3336878"/>
              <a:ext cx="2920746" cy="29791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nl-NL" sz="1400" b="1" dirty="0" err="1"/>
                <a:t>Numpy</a:t>
              </a:r>
              <a:endParaRPr lang="nl-NL" sz="1400" b="1" dirty="0"/>
            </a:p>
            <a:p>
              <a:pPr algn="ctr"/>
              <a:r>
                <a:rPr lang="nl-NL" sz="1400" dirty="0"/>
                <a:t>(Python API)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8369426" y="4783536"/>
              <a:ext cx="2664789" cy="145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sz="1400" b="1" dirty="0" err="1"/>
                <a:t>Computationele</a:t>
              </a:r>
              <a:r>
                <a:rPr lang="nl-NL" sz="1400" b="1" dirty="0"/>
                <a:t> ruimte</a:t>
              </a:r>
            </a:p>
            <a:p>
              <a:pPr algn="ctr"/>
              <a:r>
                <a:rPr lang="nl-NL" sz="1400" dirty="0"/>
                <a:t>(C code)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708432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Wat is </a:t>
            </a:r>
            <a:r>
              <a:rPr lang="nl-NL" sz="2000" b="1" noProof="0" dirty="0" err="1"/>
              <a:t>pandas</a:t>
            </a:r>
            <a:r>
              <a:rPr lang="nl-NL" sz="2000" b="1" noProof="0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is een package om efficiënt met data te werken via </a:t>
            </a:r>
            <a:r>
              <a:rPr lang="nl-NL" sz="2000" noProof="0" dirty="0" err="1"/>
              <a:t>DataFrames</a:t>
            </a:r>
            <a:r>
              <a:rPr lang="nl-NL" sz="2000" noProof="0" dirty="0"/>
              <a:t>; 2-dimensionele tabellen.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 err="1"/>
              <a:t>Pandas</a:t>
            </a:r>
            <a:r>
              <a:rPr lang="nl-NL" sz="2000" b="1" noProof="0" dirty="0"/>
              <a:t> is gebaseerd op </a:t>
            </a:r>
            <a:r>
              <a:rPr lang="nl-NL" sz="2000" b="1" noProof="0" dirty="0" err="1"/>
              <a:t>numpy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 err="1"/>
              <a:t>Pandas</a:t>
            </a:r>
            <a:r>
              <a:rPr lang="nl-NL" sz="2000" dirty="0"/>
              <a:t> stuurt instructies door naar </a:t>
            </a:r>
            <a:r>
              <a:rPr lang="nl-NL" sz="2000" dirty="0" err="1"/>
              <a:t>numpy</a:t>
            </a:r>
            <a:r>
              <a:rPr lang="nl-NL" sz="2000" dirty="0"/>
              <a:t>, dat het zware werk doet.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Wat is </a:t>
            </a:r>
            <a:r>
              <a:rPr lang="nl-NL" sz="2000" b="1" dirty="0" err="1"/>
              <a:t>numpy</a:t>
            </a:r>
            <a:r>
              <a:rPr lang="nl-NL" sz="2000" b="1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verwerkt de data in C; deze taal is veel sneller dan Python. </a:t>
            </a:r>
          </a:p>
          <a:p>
            <a:pPr marL="0" indent="0">
              <a:buNone/>
            </a:pPr>
            <a:r>
              <a:rPr lang="nl-NL" sz="2000" noProof="0" dirty="0"/>
              <a:t>Om dit te kunnen doen, worden de data overgebracht naar 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5747CC-CFFD-8E55-1AC0-43CED224AAD9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9893427" y="2391304"/>
            <a:ext cx="1" cy="9455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574EA7-482F-1B11-8E1B-7F47A916D567}"/>
              </a:ext>
            </a:extLst>
          </p:cNvPr>
          <p:cNvSpPr txBox="1"/>
          <p:nvPr/>
        </p:nvSpPr>
        <p:spPr>
          <a:xfrm>
            <a:off x="9910725" y="2710204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9A498-5536-A7F0-2F59-A17B16D13E1A}"/>
              </a:ext>
            </a:extLst>
          </p:cNvPr>
          <p:cNvCxnSpPr>
            <a:cxnSpLocks/>
          </p:cNvCxnSpPr>
          <p:nvPr/>
        </p:nvCxnSpPr>
        <p:spPr>
          <a:xfrm>
            <a:off x="9893427" y="4087504"/>
            <a:ext cx="0" cy="100311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0A59BF-2A2A-FCBB-2B04-A0B5B412C8D0}"/>
              </a:ext>
            </a:extLst>
          </p:cNvPr>
          <p:cNvSpPr txBox="1"/>
          <p:nvPr/>
        </p:nvSpPr>
        <p:spPr>
          <a:xfrm>
            <a:off x="9898450" y="433914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D6012-27D2-F4CB-D925-50C2BCB5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heeft andere data types dan Python, omdat het in C is geschreven.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slaat sommige data op via </a:t>
            </a:r>
            <a:r>
              <a:rPr lang="nl-NL" sz="2000" noProof="0" dirty="0" err="1"/>
              <a:t>numpy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Deze tabel geeft een overzicht van de basale data types: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Andere data 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5D7380-06FE-4A80-6464-13BF12A81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004770"/>
              </p:ext>
            </p:extLst>
          </p:nvPr>
        </p:nvGraphicFramePr>
        <p:xfrm>
          <a:off x="971550" y="3175000"/>
          <a:ext cx="9893299" cy="278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770">
                  <a:extLst>
                    <a:ext uri="{9D8B030D-6E8A-4147-A177-3AD203B41FA5}">
                      <a16:colId xmlns:a16="http://schemas.microsoft.com/office/drawing/2014/main" val="2862620184"/>
                    </a:ext>
                  </a:extLst>
                </a:gridCol>
                <a:gridCol w="3697630">
                  <a:extLst>
                    <a:ext uri="{9D8B030D-6E8A-4147-A177-3AD203B41FA5}">
                      <a16:colId xmlns:a16="http://schemas.microsoft.com/office/drawing/2014/main" val="4052530923"/>
                    </a:ext>
                  </a:extLst>
                </a:gridCol>
                <a:gridCol w="3644899">
                  <a:extLst>
                    <a:ext uri="{9D8B030D-6E8A-4147-A177-3AD203B41FA5}">
                      <a16:colId xmlns:a16="http://schemas.microsoft.com/office/drawing/2014/main" val="1687699138"/>
                    </a:ext>
                  </a:extLst>
                </a:gridCol>
              </a:tblGrid>
              <a:tr h="32203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1459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 / int32 / int16 / int8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12154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float64 / float32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60973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bool_ (byte)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42988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/ category / string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26827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60831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858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019308"/>
              </p:ext>
            </p:extLst>
          </p:nvPr>
        </p:nvGraphicFramePr>
        <p:xfrm>
          <a:off x="8839200" y="1456267"/>
          <a:ext cx="2565399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1504949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NAAM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1-dimensionale data structuur.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Optioneel: naam.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van </a:t>
            </a:r>
            <a:r>
              <a:rPr lang="nl-NL" sz="2000" u="sng" dirty="0"/>
              <a:t>hetzelfde</a:t>
            </a:r>
            <a:r>
              <a:rPr lang="nl-NL" sz="2000" dirty="0"/>
              <a:t> data type (automatische cast).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Index met labels voor de waardes.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Bewerkingen houden rekening met de index.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237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Selecties maken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Wiskundige bewerkingen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Beschrijvende statistieken en plots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Eigen functie toepassen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series[0:3]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series["2022-01-01":"2022-01-03"]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 ** 2 / 2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series_b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series.value_counts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series.plot.hist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series.map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x: x ** 2 /2)</a:t>
            </a:r>
          </a:p>
        </p:txBody>
      </p:sp>
    </p:spTree>
    <p:extLst>
      <p:ext uri="{BB962C8B-B14F-4D97-AF65-F5344CB8AC3E}">
        <p14:creationId xmlns:p14="http://schemas.microsoft.com/office/powerpoint/2010/main" val="122610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 data type krijgt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None])</a:t>
            </a:r>
            <a:r>
              <a:rPr lang="nl-NL" sz="2000" dirty="0"/>
              <a:t> en waarom?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 </a:t>
            </a:r>
            <a:r>
              <a:rPr lang="nl-NL" sz="2000" dirty="0" err="1"/>
              <a:t>Pandas</a:t>
            </a:r>
            <a:r>
              <a:rPr lang="nl-NL" sz="2000" dirty="0"/>
              <a:t> data type lost het bovenstaande "probleem" op?</a:t>
            </a:r>
          </a:p>
          <a:p>
            <a:pPr lvl="1"/>
            <a:r>
              <a:rPr lang="nl-NL" sz="1600" dirty="0"/>
              <a:t>Zie: </a:t>
            </a:r>
            <a:r>
              <a:rPr lang="nl-NL" sz="1600" dirty="0">
                <a:hlinkClick r:id="rId2"/>
              </a:rPr>
              <a:t>https://pandas.pydata.org/docs/user_guide/basics.html#basics-dtypes</a:t>
            </a:r>
            <a:endParaRPr lang="nl-NL" sz="1600" dirty="0"/>
          </a:p>
          <a:p>
            <a:pPr lvl="1"/>
            <a:r>
              <a:rPr lang="nl-NL" sz="1600" dirty="0"/>
              <a:t>Extra: Is dit type efficiënter of juist niet?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Schrijf een functie die een Series komma-gescheiden waardes opsplitst in een lijst.</a:t>
            </a:r>
          </a:p>
          <a:p>
            <a:pPr lvl="1"/>
            <a:r>
              <a:rPr lang="nl-NL" sz="1600" noProof="0" dirty="0"/>
              <a:t>Wat gebeurt er als je vervolgens </a:t>
            </a:r>
            <a:r>
              <a:rPr lang="nl-NL" sz="1600" noProof="0" dirty="0" err="1"/>
              <a:t>explode</a:t>
            </a:r>
            <a:r>
              <a:rPr lang="nl-NL" sz="1600" noProof="0" dirty="0"/>
              <a:t>() gebruikt?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dirty="0"/>
              <a:t>Schrijf een functie die de top 3 waardes behoud en de rest vervangt door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"anders"</a:t>
            </a:r>
            <a:r>
              <a:rPr lang="nl-NL" sz="2000" dirty="0"/>
              <a:t>.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Input:     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(["A", "A", "A", "B", "B", "C", "C",  "D", "E"])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Output: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(["A", "A", "A", "B", "B", "C", "C", "anders", "anders"]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154910"/>
              </p:ext>
            </p:extLst>
          </p:nvPr>
        </p:nvGraphicFramePr>
        <p:xfrm>
          <a:off x="7467600" y="1456267"/>
          <a:ext cx="3886200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010129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14506087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COL_A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COL_B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COL_C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2-dimensionale data structuur / tabel.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Elke kolom is een </a:t>
            </a:r>
            <a:r>
              <a:rPr lang="nl-NL" sz="2000" dirty="0" err="1"/>
              <a:t>pandas</a:t>
            </a:r>
            <a:r>
              <a:rPr lang="nl-NL" sz="2000" dirty="0"/>
              <a:t> Series.</a:t>
            </a:r>
          </a:p>
          <a:p>
            <a:pPr marL="0" indent="0">
              <a:buNone/>
            </a:pPr>
            <a:endParaRPr lang="nl-NL" sz="2200" dirty="0"/>
          </a:p>
          <a:p>
            <a:pPr>
              <a:buFontTx/>
              <a:buChar char="-"/>
            </a:pPr>
            <a:r>
              <a:rPr lang="nl-NL" sz="2200" dirty="0"/>
              <a:t>Zelfde functionaliteit als Series.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 kolommen delen dezelfde index.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Biedt veel ondersteunde functies.</a:t>
            </a:r>
          </a:p>
        </p:txBody>
      </p:sp>
    </p:spTree>
    <p:extLst>
      <p:ext uri="{BB962C8B-B14F-4D97-AF65-F5344CB8AC3E}">
        <p14:creationId xmlns:p14="http://schemas.microsoft.com/office/powerpoint/2010/main" val="168235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5381</TotalTime>
  <Words>1915</Words>
  <Application>Microsoft Office PowerPoint</Application>
  <PresentationFormat>Widescreen</PresentationFormat>
  <Paragraphs>564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Pandas (numpy)</vt:lpstr>
      <vt:lpstr>Hoe werkt het?</vt:lpstr>
      <vt:lpstr>Andere data types</vt:lpstr>
      <vt:lpstr>Pandas Series</vt:lpstr>
      <vt:lpstr>Pandas Series</vt:lpstr>
      <vt:lpstr>Oefeningen I</vt:lpstr>
      <vt:lpstr>Pandas DataFrame</vt:lpstr>
      <vt:lpstr>Pandas DataFrame</vt:lpstr>
      <vt:lpstr>Selecties maken</vt:lpstr>
      <vt:lpstr>Groeperen en aggregaties</vt:lpstr>
      <vt:lpstr>Samenvoegen: Methodes</vt:lpstr>
      <vt:lpstr>Samenvoegen: Welke rijen?</vt:lpstr>
      <vt:lpstr>Plotting</vt:lpstr>
      <vt:lpstr>Frameworks in Python</vt:lpstr>
      <vt:lpstr>Matplotlib overzicht</vt:lpstr>
      <vt:lpstr>Simpele grafiek maken</vt:lpstr>
      <vt:lpstr>Betere grafiek maken</vt:lpstr>
      <vt:lpstr>Veelgebruikte grafiek types</vt:lpstr>
      <vt:lpstr>Plotten in stijl</vt:lpstr>
      <vt:lpstr>Assen opmaken</vt:lpstr>
      <vt:lpstr>Annotaties</vt:lpstr>
      <vt:lpstr>Opmaak annotaties</vt:lpstr>
      <vt:lpstr>Legenda opmaken</vt:lpstr>
      <vt:lpstr>Data weergeven als kleuren</vt:lpstr>
      <vt:lpstr>Meerdere grafieken in een figuur</vt:lpstr>
      <vt:lpstr>Meer controle met GridSpec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417</cp:revision>
  <dcterms:created xsi:type="dcterms:W3CDTF">2022-11-09T07:34:24Z</dcterms:created>
  <dcterms:modified xsi:type="dcterms:W3CDTF">2023-03-16T15:42:29Z</dcterms:modified>
</cp:coreProperties>
</file>