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257" r:id="rId3"/>
    <p:sldId id="300" r:id="rId4"/>
    <p:sldId id="309" r:id="rId5"/>
    <p:sldId id="288" r:id="rId6"/>
    <p:sldId id="329" r:id="rId7"/>
    <p:sldId id="332" r:id="rId8"/>
    <p:sldId id="333" r:id="rId9"/>
    <p:sldId id="334" r:id="rId10"/>
    <p:sldId id="335" r:id="rId11"/>
    <p:sldId id="336" r:id="rId12"/>
    <p:sldId id="330" r:id="rId13"/>
    <p:sldId id="337" r:id="rId14"/>
    <p:sldId id="260" r:id="rId15"/>
    <p:sldId id="327" r:id="rId16"/>
    <p:sldId id="328" r:id="rId17"/>
    <p:sldId id="295" r:id="rId18"/>
    <p:sldId id="323" r:id="rId19"/>
    <p:sldId id="326" r:id="rId20"/>
    <p:sldId id="305" r:id="rId21"/>
    <p:sldId id="303" r:id="rId22"/>
    <p:sldId id="312" r:id="rId23"/>
    <p:sldId id="314" r:id="rId24"/>
    <p:sldId id="313" r:id="rId25"/>
    <p:sldId id="338" r:id="rId26"/>
    <p:sldId id="306" r:id="rId27"/>
    <p:sldId id="339" r:id="rId28"/>
    <p:sldId id="315" r:id="rId29"/>
    <p:sldId id="316" r:id="rId30"/>
    <p:sldId id="319" r:id="rId31"/>
    <p:sldId id="317" r:id="rId32"/>
    <p:sldId id="318" r:id="rId33"/>
    <p:sldId id="320" r:id="rId34"/>
    <p:sldId id="321" r:id="rId35"/>
    <p:sldId id="340" r:id="rId36"/>
    <p:sldId id="341" r:id="rId37"/>
    <p:sldId id="262" r:id="rId38"/>
    <p:sldId id="264" r:id="rId39"/>
    <p:sldId id="272" r:id="rId40"/>
    <p:sldId id="265" r:id="rId41"/>
    <p:sldId id="266" r:id="rId42"/>
    <p:sldId id="267" r:id="rId43"/>
    <p:sldId id="270" r:id="rId44"/>
    <p:sldId id="268" r:id="rId45"/>
    <p:sldId id="273" r:id="rId46"/>
    <p:sldId id="269" r:id="rId47"/>
    <p:sldId id="263" r:id="rId4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1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96699" autoAdjust="0"/>
  </p:normalViewPr>
  <p:slideViewPr>
    <p:cSldViewPr snapToGrid="0">
      <p:cViewPr varScale="1">
        <p:scale>
          <a:sx n="120" d="100"/>
          <a:sy n="120" d="100"/>
        </p:scale>
        <p:origin x="494" y="82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008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301848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 in stappen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Maak functies / classes / modules voor iedere taak.  Werk functionaliteit uit in commentaren.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Werk de interfaces uit tussen de verschillende onderdelen.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A1A313-A02E-8800-0BD9-6CC29475730C}"/>
              </a:ext>
            </a:extLst>
          </p:cNvPr>
          <p:cNvSpPr/>
          <p:nvPr/>
        </p:nvSpPr>
        <p:spPr>
          <a:xfrm>
            <a:off x="8173616" y="681037"/>
            <a:ext cx="1455575" cy="1101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DataReaderA</a:t>
            </a:r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633611-E8AC-50A2-DAD9-9880D3A50E83}"/>
              </a:ext>
            </a:extLst>
          </p:cNvPr>
          <p:cNvSpPr/>
          <p:nvPr/>
        </p:nvSpPr>
        <p:spPr>
          <a:xfrm>
            <a:off x="10227519" y="681037"/>
            <a:ext cx="1455575" cy="1101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DataReaderB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2C42F-BF92-0EB2-9971-561B82EF4906}"/>
              </a:ext>
            </a:extLst>
          </p:cNvPr>
          <p:cNvSpPr/>
          <p:nvPr/>
        </p:nvSpPr>
        <p:spPr>
          <a:xfrm>
            <a:off x="9335085" y="2523931"/>
            <a:ext cx="1455575" cy="11010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DataPrep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8A2F56-F4E7-2D0F-B089-5BA61D119F5F}"/>
              </a:ext>
            </a:extLst>
          </p:cNvPr>
          <p:cNvSpPr/>
          <p:nvPr/>
        </p:nvSpPr>
        <p:spPr>
          <a:xfrm>
            <a:off x="9335084" y="4334070"/>
            <a:ext cx="1455575" cy="11010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nl-N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E423F5-650C-A086-E073-A4DE757A5FA9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8901404" y="1782049"/>
            <a:ext cx="1161469" cy="74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B32535-B912-23DF-4958-586A82C3587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0062873" y="1782049"/>
            <a:ext cx="892434" cy="74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219129-1A66-CC59-6D24-11076B652284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10062872" y="3624943"/>
            <a:ext cx="1" cy="709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FBD9468-4880-8F4F-E838-4ED4364A1235}"/>
              </a:ext>
            </a:extLst>
          </p:cNvPr>
          <p:cNvSpPr/>
          <p:nvPr/>
        </p:nvSpPr>
        <p:spPr>
          <a:xfrm>
            <a:off x="7344683" y="2523928"/>
            <a:ext cx="1455575" cy="110101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  <a:endParaRPr lang="en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061625-B853-0580-F8E0-A1C95BD1CBBE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8072471" y="1782049"/>
            <a:ext cx="828933" cy="741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ECB597-CCEE-DCD9-A198-373DACE7C6FC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8072471" y="1782049"/>
            <a:ext cx="2882836" cy="741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265C84-7D79-E40F-152A-DE4ACA8106A1}"/>
              </a:ext>
            </a:extLst>
          </p:cNvPr>
          <p:cNvSpPr txBox="1"/>
          <p:nvPr/>
        </p:nvSpPr>
        <p:spPr>
          <a:xfrm>
            <a:off x="7739935" y="1999101"/>
            <a:ext cx="514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Path</a:t>
            </a:r>
            <a:endParaRPr lang="en-NL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C64AD8-229B-E1BF-6636-7FDBBDB5C73D}"/>
              </a:ext>
            </a:extLst>
          </p:cNvPr>
          <p:cNvSpPr txBox="1"/>
          <p:nvPr/>
        </p:nvSpPr>
        <p:spPr>
          <a:xfrm>
            <a:off x="10708359" y="1999101"/>
            <a:ext cx="98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DataFrame</a:t>
            </a:r>
            <a:endParaRPr lang="en-NL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341FBC-63B9-CBC0-48E2-8C29512FAC41}"/>
              </a:ext>
            </a:extLst>
          </p:cNvPr>
          <p:cNvSpPr txBox="1"/>
          <p:nvPr/>
        </p:nvSpPr>
        <p:spPr>
          <a:xfrm>
            <a:off x="10076946" y="3825617"/>
            <a:ext cx="98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DataFrame</a:t>
            </a:r>
            <a:endParaRPr lang="en-NL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458D59-A6A9-7E2C-27E2-EAD7E00D1E87}"/>
              </a:ext>
            </a:extLst>
          </p:cNvPr>
          <p:cNvCxnSpPr>
            <a:cxnSpLocks/>
            <a:stCxn id="12" idx="6"/>
            <a:endCxn id="7" idx="1"/>
          </p:cNvCxnSpPr>
          <p:nvPr/>
        </p:nvCxnSpPr>
        <p:spPr>
          <a:xfrm>
            <a:off x="8800258" y="3074435"/>
            <a:ext cx="53482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617AD0-27F8-A68F-9FED-16303765BA71}"/>
              </a:ext>
            </a:extLst>
          </p:cNvPr>
          <p:cNvCxnSpPr>
            <a:stCxn id="12" idx="4"/>
            <a:endCxn id="8" idx="1"/>
          </p:cNvCxnSpPr>
          <p:nvPr/>
        </p:nvCxnSpPr>
        <p:spPr>
          <a:xfrm>
            <a:off x="8072471" y="3624941"/>
            <a:ext cx="1262613" cy="1259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378347A-9159-A84E-2D8C-64DBD9698383}"/>
              </a:ext>
            </a:extLst>
          </p:cNvPr>
          <p:cNvSpPr txBox="1"/>
          <p:nvPr/>
        </p:nvSpPr>
        <p:spPr>
          <a:xfrm>
            <a:off x="7760606" y="3825617"/>
            <a:ext cx="514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Path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156951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 in stappen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Maak functies / classes / modules voor iedere taak.  Werk functionaliteit uit in commentaren.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Werk de interfaces uit tussen de verschillende onderdelen.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Implementeer de functionaliteit in code.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A1A313-A02E-8800-0BD9-6CC29475730C}"/>
              </a:ext>
            </a:extLst>
          </p:cNvPr>
          <p:cNvSpPr/>
          <p:nvPr/>
        </p:nvSpPr>
        <p:spPr>
          <a:xfrm>
            <a:off x="8173616" y="681037"/>
            <a:ext cx="1455575" cy="1101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DataReaderA</a:t>
            </a:r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633611-E8AC-50A2-DAD9-9880D3A50E83}"/>
              </a:ext>
            </a:extLst>
          </p:cNvPr>
          <p:cNvSpPr/>
          <p:nvPr/>
        </p:nvSpPr>
        <p:spPr>
          <a:xfrm>
            <a:off x="10227519" y="681037"/>
            <a:ext cx="1455575" cy="1101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DataReaderB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2C42F-BF92-0EB2-9971-561B82EF4906}"/>
              </a:ext>
            </a:extLst>
          </p:cNvPr>
          <p:cNvSpPr/>
          <p:nvPr/>
        </p:nvSpPr>
        <p:spPr>
          <a:xfrm>
            <a:off x="9335085" y="2523931"/>
            <a:ext cx="1455575" cy="11010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DataPrep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8A2F56-F4E7-2D0F-B089-5BA61D119F5F}"/>
              </a:ext>
            </a:extLst>
          </p:cNvPr>
          <p:cNvSpPr/>
          <p:nvPr/>
        </p:nvSpPr>
        <p:spPr>
          <a:xfrm>
            <a:off x="9335084" y="4334070"/>
            <a:ext cx="1455575" cy="11010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nl-N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E423F5-650C-A086-E073-A4DE757A5FA9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8901404" y="1782049"/>
            <a:ext cx="1161469" cy="74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B32535-B912-23DF-4958-586A82C3587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0062873" y="1782049"/>
            <a:ext cx="892434" cy="74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219129-1A66-CC59-6D24-11076B652284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10062872" y="3624943"/>
            <a:ext cx="1" cy="709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FBD9468-4880-8F4F-E838-4ED4364A1235}"/>
              </a:ext>
            </a:extLst>
          </p:cNvPr>
          <p:cNvSpPr/>
          <p:nvPr/>
        </p:nvSpPr>
        <p:spPr>
          <a:xfrm>
            <a:off x="7344683" y="2523928"/>
            <a:ext cx="1455575" cy="110101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  <a:endParaRPr lang="en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061625-B853-0580-F8E0-A1C95BD1CBBE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8072471" y="1782049"/>
            <a:ext cx="828933" cy="741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ECB597-CCEE-DCD9-A198-373DACE7C6FC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8072471" y="1782049"/>
            <a:ext cx="2882836" cy="741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265C84-7D79-E40F-152A-DE4ACA8106A1}"/>
              </a:ext>
            </a:extLst>
          </p:cNvPr>
          <p:cNvSpPr txBox="1"/>
          <p:nvPr/>
        </p:nvSpPr>
        <p:spPr>
          <a:xfrm>
            <a:off x="7739935" y="1999101"/>
            <a:ext cx="514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Path</a:t>
            </a:r>
            <a:endParaRPr lang="en-NL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C64AD8-229B-E1BF-6636-7FDBBDB5C73D}"/>
              </a:ext>
            </a:extLst>
          </p:cNvPr>
          <p:cNvSpPr txBox="1"/>
          <p:nvPr/>
        </p:nvSpPr>
        <p:spPr>
          <a:xfrm>
            <a:off x="10708359" y="1999101"/>
            <a:ext cx="98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DataFrame</a:t>
            </a:r>
            <a:endParaRPr lang="en-NL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341FBC-63B9-CBC0-48E2-8C29512FAC41}"/>
              </a:ext>
            </a:extLst>
          </p:cNvPr>
          <p:cNvSpPr txBox="1"/>
          <p:nvPr/>
        </p:nvSpPr>
        <p:spPr>
          <a:xfrm>
            <a:off x="10076946" y="3825617"/>
            <a:ext cx="98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DataFrame</a:t>
            </a:r>
            <a:endParaRPr lang="en-NL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458D59-A6A9-7E2C-27E2-EAD7E00D1E87}"/>
              </a:ext>
            </a:extLst>
          </p:cNvPr>
          <p:cNvCxnSpPr>
            <a:cxnSpLocks/>
            <a:stCxn id="12" idx="6"/>
            <a:endCxn id="7" idx="1"/>
          </p:cNvCxnSpPr>
          <p:nvPr/>
        </p:nvCxnSpPr>
        <p:spPr>
          <a:xfrm>
            <a:off x="8800258" y="3074435"/>
            <a:ext cx="53482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617AD0-27F8-A68F-9FED-16303765BA71}"/>
              </a:ext>
            </a:extLst>
          </p:cNvPr>
          <p:cNvCxnSpPr>
            <a:stCxn id="12" idx="4"/>
            <a:endCxn id="8" idx="1"/>
          </p:cNvCxnSpPr>
          <p:nvPr/>
        </p:nvCxnSpPr>
        <p:spPr>
          <a:xfrm>
            <a:off x="8072471" y="3624941"/>
            <a:ext cx="1262613" cy="1259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378347A-9159-A84E-2D8C-64DBD9698383}"/>
              </a:ext>
            </a:extLst>
          </p:cNvPr>
          <p:cNvSpPr txBox="1"/>
          <p:nvPr/>
        </p:nvSpPr>
        <p:spPr>
          <a:xfrm>
            <a:off x="7760606" y="3825617"/>
            <a:ext cx="514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Path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1067154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en-US" sz="3600" dirty="0"/>
              <a:t>Zo </a:t>
            </a:r>
            <a:r>
              <a:rPr lang="en-US" sz="3600" dirty="0" err="1"/>
              <a:t>eenvoudig</a:t>
            </a:r>
            <a:r>
              <a:rPr lang="en-US" sz="3600" dirty="0"/>
              <a:t> </a:t>
            </a:r>
            <a:r>
              <a:rPr lang="en-US" sz="3600" dirty="0" err="1"/>
              <a:t>mogelijk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Implementeer alleen wat nu / op korte termijn nodig is.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je code </a:t>
            </a:r>
            <a:r>
              <a:rPr lang="nl-NL" sz="2000" dirty="0" err="1"/>
              <a:t>uitbreidbaar</a:t>
            </a:r>
            <a:r>
              <a:rPr lang="nl-NL" sz="2000" dirty="0"/>
              <a:t> voor wanneer dat nodig is.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Alleen noodzakelijke configuratie; kies verstandige standaard instellingen.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Vermijd herhaling; hergebruik je code zoveel mogelijk.</a:t>
            </a:r>
          </a:p>
        </p:txBody>
      </p:sp>
    </p:spTree>
    <p:extLst>
      <p:ext uri="{BB962C8B-B14F-4D97-AF65-F5344CB8AC3E}">
        <p14:creationId xmlns:p14="http://schemas.microsoft.com/office/powerpoint/2010/main" val="3032967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Expliciet is beter dan impliciet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Maak keuzes expliciet, bijvoorbeeld:</a:t>
            </a:r>
          </a:p>
          <a:p>
            <a:pPr>
              <a:buFontTx/>
              <a:buChar char="-"/>
            </a:pPr>
            <a:r>
              <a:rPr lang="nl-NL" sz="2000" dirty="0"/>
              <a:t>Wat is het doel van een class / functie?</a:t>
            </a:r>
          </a:p>
          <a:p>
            <a:pPr>
              <a:buFontTx/>
              <a:buChar char="-"/>
            </a:pPr>
            <a:r>
              <a:rPr lang="nl-NL" sz="2000" dirty="0"/>
              <a:t>Wat zijn geldige opties / waardes?</a:t>
            </a:r>
          </a:p>
          <a:p>
            <a:pPr>
              <a:buFontTx/>
              <a:buChar char="-"/>
            </a:pPr>
            <a:r>
              <a:rPr lang="nl-NL" sz="2000" dirty="0"/>
              <a:t>Wat gebeurt er met ongeldige waardes?</a:t>
            </a:r>
          </a:p>
          <a:p>
            <a:pPr>
              <a:buFontTx/>
              <a:buChar char="-"/>
            </a:pPr>
            <a:r>
              <a:rPr lang="nl-NL" sz="2000" dirty="0"/>
              <a:t>Wat gebeurt er met ontbrekende waardes?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Gebruik documentatie om keuzes toe te lichten:</a:t>
            </a:r>
          </a:p>
          <a:p>
            <a:pPr>
              <a:buFontTx/>
              <a:buChar char="-"/>
            </a:pPr>
            <a:r>
              <a:rPr lang="nl-NL" sz="2000" dirty="0"/>
              <a:t>Leg uit </a:t>
            </a:r>
            <a:r>
              <a:rPr lang="nl-NL" sz="2000" u="sng" dirty="0"/>
              <a:t>waarom</a:t>
            </a:r>
            <a:r>
              <a:rPr lang="nl-NL" sz="2000" dirty="0"/>
              <a:t> je een bepaalde aanpak kiest.</a:t>
            </a:r>
          </a:p>
          <a:p>
            <a:pPr>
              <a:buFontTx/>
              <a:buChar char="-"/>
            </a:pPr>
            <a:r>
              <a:rPr lang="nl-NL" sz="2000" dirty="0"/>
              <a:t>Wat je code doet zou duidelijk moeten zijn.</a:t>
            </a:r>
          </a:p>
        </p:txBody>
      </p:sp>
    </p:spTree>
    <p:extLst>
      <p:ext uri="{BB962C8B-B14F-4D97-AF65-F5344CB8AC3E}">
        <p14:creationId xmlns:p14="http://schemas.microsoft.com/office/powerpoint/2010/main" val="1780047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Documentatie over het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README.md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het doel van het project.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de aanpak op hoofdlijnen.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Beschrijf het gebruik (voorbeelden).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Beschrijf het installatie proces.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8BB40-7A31-16F7-9FD4-11E302FEB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776" y="1456267"/>
            <a:ext cx="5566988" cy="481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17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Documentatie in </a:t>
            </a:r>
            <a:r>
              <a:rPr lang="nl-NL" sz="3600" dirty="0"/>
              <a:t>de </a:t>
            </a:r>
            <a:r>
              <a:rPr lang="nl-NL" sz="3600" noProof="0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Numpy</a:t>
            </a:r>
            <a:r>
              <a:rPr lang="nl-NL" sz="2000" b="1" noProof="0" dirty="0"/>
              <a:t> </a:t>
            </a:r>
            <a:r>
              <a:rPr lang="nl-NL" sz="2000" b="1" noProof="0" dirty="0" err="1"/>
              <a:t>docstrings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je functies / methodes / classes.</a:t>
            </a: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Vat doel samen op de eerste regel.</a:t>
            </a: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argumenten en retourwaardes.</a:t>
            </a:r>
          </a:p>
          <a:p>
            <a:pPr marL="0" indent="0">
              <a:buNone/>
            </a:pPr>
            <a:endParaRPr lang="nl-NL" sz="20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>
                <a:cs typeface="Courier New" panose="02070309020205020404" pitchFamily="49" charset="0"/>
              </a:rPr>
              <a:t>Commentaren</a:t>
            </a: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niet wat de code doet…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</a:t>
            </a:r>
            <a:r>
              <a:rPr lang="nl-NL" sz="2000" u="sng" noProof="0" dirty="0">
                <a:cs typeface="Courier New" panose="02070309020205020404" pitchFamily="49" charset="0"/>
              </a:rPr>
              <a:t>waarom</a:t>
            </a:r>
            <a:r>
              <a:rPr lang="nl-NL" sz="2000" noProof="0" dirty="0">
                <a:cs typeface="Courier New" panose="02070309020205020404" pitchFamily="49" charset="0"/>
              </a:rPr>
              <a:t> je bepaalde keuzes maakt.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3BA98A-F66A-76CE-4B3A-B1A1DE1A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867" y="1456266"/>
            <a:ext cx="4655855" cy="381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70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Documentatie in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Geef het Notebook een descriptieve naam!</a:t>
            </a: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Omschrijf doel van het Notebook in eerste cel.</a:t>
            </a: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Gebruik kopjes voor secties in het Notebook.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Documenteer code zoals gebruikelijk.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Ruim Notebooks regelmatig op!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5B03C0-3C43-2436-4168-E252ED7D5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109" y="724430"/>
            <a:ext cx="4735883" cy="57792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2723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exercises/1_refactor.py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Bekijk de code en verbeter deze.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Let daarbij op de volgende zaken: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lvl="1"/>
            <a:r>
              <a:rPr lang="nl-NL" sz="2000" dirty="0"/>
              <a:t>Kan de leesbaarheid van het script beter?</a:t>
            </a:r>
          </a:p>
          <a:p>
            <a:pPr lvl="1"/>
            <a:r>
              <a:rPr lang="nl-NL" sz="2000" dirty="0"/>
              <a:t>Welke taken voert het script uit?</a:t>
            </a:r>
          </a:p>
          <a:p>
            <a:pPr lvl="1"/>
            <a:r>
              <a:rPr lang="nl-NL" sz="2000" noProof="0" dirty="0"/>
              <a:t>Kun je deze taken beter scheiden?</a:t>
            </a:r>
          </a:p>
          <a:p>
            <a:pPr lvl="1"/>
            <a:r>
              <a:rPr lang="nl-NL" sz="2000" dirty="0"/>
              <a:t>Kun je de documentatie verbeteren?</a:t>
            </a:r>
          </a:p>
          <a:p>
            <a:pPr marL="0" indent="0">
              <a:buNone/>
            </a:pPr>
            <a:endParaRPr lang="nl-NL" sz="2000" b="1" dirty="0"/>
          </a:p>
          <a:p>
            <a:pPr marL="0" indent="0">
              <a:buNone/>
            </a:pPr>
            <a:r>
              <a:rPr lang="nl-NL" sz="2000" b="1" dirty="0"/>
              <a:t>Let op: </a:t>
            </a:r>
            <a:r>
              <a:rPr lang="nl-NL" sz="2000" b="1" noProof="0" dirty="0"/>
              <a:t>Gebruik allee</a:t>
            </a:r>
            <a:r>
              <a:rPr lang="nl-NL" sz="2000" b="1" dirty="0"/>
              <a:t>n de Python standaard bibliotheek (geen </a:t>
            </a:r>
            <a:r>
              <a:rPr lang="nl-NL" sz="2000" b="1" dirty="0" err="1"/>
              <a:t>pandas</a:t>
            </a:r>
            <a:r>
              <a:rPr lang="nl-NL" sz="2000" b="1" dirty="0"/>
              <a:t>)</a:t>
            </a:r>
            <a:endParaRPr lang="nl-NL" sz="2000" b="1" noProof="0" dirty="0"/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Logging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Print versus </a:t>
            </a:r>
            <a:r>
              <a:rPr lang="nl-NL" sz="3600" noProof="0" dirty="0" err="1"/>
              <a:t>logging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Print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Handig voor snelle, eenvoudige</a:t>
            </a:r>
          </a:p>
          <a:p>
            <a:pPr marL="0" indent="0">
              <a:buNone/>
            </a:pPr>
            <a:r>
              <a:rPr lang="nl-NL" sz="2000" dirty="0"/>
              <a:t>interactieve </a:t>
            </a:r>
            <a:r>
              <a:rPr lang="nl-NL" sz="2000" dirty="0" err="1"/>
              <a:t>debugging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Print alleen naar de terminal.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Print alleen wat je opgeeft; geen extra diagnostische informatie.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Print kent geen verschillende niveaus; je print iets wel of niet.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noProof="0" dirty="0" err="1"/>
              <a:t>Logging</a:t>
            </a:r>
            <a:endParaRPr lang="nl-NL" sz="2000" b="1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Helpt codebase stabiel draaiend te houden.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Meer kanalen dan alleen de terminal.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Extra informatie beschikbaar, zoals tijdstip, regelnummer, functienaam.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Geeft meer controle door verschillende niveaus (vb. debug / info / error).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0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Goede principes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Documentatie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README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Docstrings</a:t>
            </a:r>
            <a:endParaRPr lang="nl-NL" sz="1600" noProof="0" dirty="0"/>
          </a:p>
          <a:p>
            <a:pPr lvl="1">
              <a:spcAft>
                <a:spcPts val="600"/>
              </a:spcAft>
            </a:pPr>
            <a:r>
              <a:rPr lang="nl-NL" sz="1600" dirty="0" err="1"/>
              <a:t>Comments</a:t>
            </a:r>
            <a:endParaRPr lang="nl-NL" sz="1600" noProof="0" dirty="0"/>
          </a:p>
          <a:p>
            <a:pPr>
              <a:spcAft>
                <a:spcPts val="600"/>
              </a:spcAft>
            </a:pPr>
            <a:r>
              <a:rPr lang="nl-NL" sz="2000" noProof="0" dirty="0" err="1"/>
              <a:t>Logging</a:t>
            </a:r>
            <a:r>
              <a:rPr lang="nl-NL" sz="2000" noProof="0" dirty="0"/>
              <a:t> en fouten afhandelen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Unit </a:t>
            </a:r>
            <a:r>
              <a:rPr lang="nl-NL" sz="2000" dirty="0" err="1"/>
              <a:t>testing</a:t>
            </a:r>
            <a:endParaRPr lang="nl-NL" sz="2000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Logging</a:t>
            </a:r>
            <a:r>
              <a:rPr lang="nl-NL" sz="2000" dirty="0"/>
              <a:t> kent 5 niveaus: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 = logging.INFO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logging.ERROR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logging.CRITICAL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Niveaus zijn hiërarchisch: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nl-NL" sz="2000" dirty="0">
                <a:cs typeface="Courier New" panose="02070309020205020404" pitchFamily="49" charset="0"/>
              </a:rPr>
              <a:t> krijg je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nl-NL" sz="2000" dirty="0">
                <a:cs typeface="Courier New" panose="02070309020205020404" pitchFamily="49" charset="0"/>
              </a:rPr>
              <a:t> /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DEBUG:	</a:t>
            </a:r>
            <a:r>
              <a:rPr lang="nl-NL" sz="2000" dirty="0">
                <a:cs typeface="Courier New" panose="02070309020205020404" pitchFamily="49" charset="0"/>
              </a:rPr>
              <a:t>Alle details voor ontwikkelaars.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INFO:	</a:t>
            </a:r>
            <a:r>
              <a:rPr lang="nl-NL" sz="1800" dirty="0">
                <a:cs typeface="Courier New" panose="02070309020205020404" pitchFamily="49" charset="0"/>
              </a:rPr>
              <a:t>Rode draad / hoofdlijnen.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Berichten en niveaus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("Debug info voor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developers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.")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logger.info("Info voor gebruikers.")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logger.warning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("Waarschuwing!".)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logger.error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("Fout: herstelbaar.")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logger.critical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("Fout: onherstelbaar.")</a:t>
            </a: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logger.info("Inlezen van sales data.")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("Sales bestand: '../sales.csv'.")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("233 transacties ingelezen.")</a:t>
            </a:r>
          </a:p>
        </p:txBody>
      </p:sp>
    </p:spTree>
    <p:extLst>
      <p:ext uri="{BB962C8B-B14F-4D97-AF65-F5344CB8AC3E}">
        <p14:creationId xmlns:p14="http://schemas.microsoft.com/office/powerpoint/2010/main" val="3457849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Python maakt altijd een root logger aan.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root logger is toegankelijk via: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Goed gebruik:</a:t>
            </a:r>
          </a:p>
          <a:p>
            <a:pPr marL="0" indent="0">
              <a:buNone/>
            </a:pPr>
            <a:r>
              <a:rPr lang="nl-NL" sz="2000" dirty="0"/>
              <a:t>Eindgebruiker configureert de root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zet je </a:t>
            </a:r>
            <a:r>
              <a:rPr lang="nl-NL" sz="3600" noProof="0" dirty="0" err="1"/>
              <a:t>logging</a:t>
            </a:r>
            <a:r>
              <a:rPr lang="nl-NL" sz="3600" noProof="0" dirty="0"/>
              <a:t> op?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Referentie naar de root logger</a:t>
            </a:r>
          </a:p>
          <a:p>
            <a:pPr marL="0" indent="0"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root_logger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Log bericht met de root logger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logging.info("&lt;log bericht&gt;")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root_logger.info("&lt;log bericht&gt;")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Configureer de root logger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Moet VOOR het eerste logbericht!</a:t>
            </a:r>
          </a:p>
          <a:p>
            <a:pPr marL="0" indent="0"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(level=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03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Maak nieuwe logger objecten aan via: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(&lt;naam&gt;)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Vaak gebruik je de naam van de module :  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nl-NL" sz="2000" dirty="0"/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Of van de class: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class__.__name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Maak een eigen logger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logger met eigen naam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logger =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logger met naam van huidige module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logger =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(__name__)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23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Een logger object kan zowel log berichten aanmaken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configureer ik mijn logger?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53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Een logger object kan zowel log berichten aanmaken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regelt het wegschrijven van berichten. Standaard heeft alleen de root logger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StreamHandler</a:t>
            </a:r>
            <a:r>
              <a:rPr lang="nl-NL" sz="2000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configureer ik de </a:t>
            </a:r>
            <a:r>
              <a:rPr lang="nl-NL" sz="3600" noProof="0" dirty="0" err="1"/>
              <a:t>logging</a:t>
            </a:r>
            <a:r>
              <a:rPr lang="nl-NL" sz="3600" noProof="0" dirty="0"/>
              <a:t>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Handler</a:t>
            </a:r>
            <a:endParaRPr lang="en-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BB071E6-195C-1B7E-0BDC-62FD60A9F3E6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07C902-800E-89D4-7BBE-98D9003366FC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7778501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F4A5F7-5AD6-5F72-2184-3CDBDBF41345}"/>
              </a:ext>
            </a:extLst>
          </p:cNvPr>
          <p:cNvCxnSpPr>
            <a:cxnSpLocks/>
            <a:stCxn id="15" idx="2"/>
            <a:endCxn id="3" idx="3"/>
          </p:cNvCxnSpPr>
          <p:nvPr/>
        </p:nvCxnSpPr>
        <p:spPr>
          <a:xfrm flipH="1">
            <a:off x="8461211" y="2413184"/>
            <a:ext cx="2209879" cy="1156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380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Een logger object kan zowel log berichten aanmaken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regelt het wegschrijven van berichten. Alleen de root logger heeft standaard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StreamHandler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Handlers</a:t>
            </a:r>
            <a:r>
              <a:rPr lang="nl-NL" sz="2000" dirty="0"/>
              <a:t> gebruiken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  <a:r>
              <a:rPr lang="nl-NL" sz="2000" dirty="0"/>
              <a:t> om berichten vorm te geven.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configureer ik mijn logger?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5FAF45-F25E-60BA-BE62-20514435B757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EDDF17-20B8-988E-BDD3-7CEA83D109B2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7778501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AF36631-5414-AEA6-5E5F-28E4D94C73E8}"/>
              </a:ext>
            </a:extLst>
          </p:cNvPr>
          <p:cNvSpPr/>
          <p:nvPr/>
        </p:nvSpPr>
        <p:spPr>
          <a:xfrm>
            <a:off x="7076871" y="4726265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Formatter</a:t>
            </a:r>
            <a:endParaRPr lang="en-NL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E69D5E-E5BA-AA9A-37A3-6EBBE65AB8A8}"/>
              </a:ext>
            </a:extLst>
          </p:cNvPr>
          <p:cNvCxnSpPr>
            <a:endCxn id="18" idx="2"/>
          </p:cNvCxnSpPr>
          <p:nvPr/>
        </p:nvCxnSpPr>
        <p:spPr>
          <a:xfrm flipV="1">
            <a:off x="7778500" y="4048547"/>
            <a:ext cx="1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Handler</a:t>
            </a:r>
            <a:endParaRPr lang="en-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CA78C-5D85-E7F8-1A19-20546500DEAE}"/>
              </a:ext>
            </a:extLst>
          </p:cNvPr>
          <p:cNvSpPr/>
          <p:nvPr/>
        </p:nvSpPr>
        <p:spPr>
          <a:xfrm>
            <a:off x="9988379" y="4726265"/>
            <a:ext cx="1365421" cy="957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Formatter</a:t>
            </a:r>
            <a:endParaRPr lang="en-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8CD2AE-146C-A655-BE30-7EE810B9B5BE}"/>
              </a:ext>
            </a:extLst>
          </p:cNvPr>
          <p:cNvCxnSpPr>
            <a:stCxn id="32" idx="0"/>
            <a:endCxn id="31" idx="2"/>
          </p:cNvCxnSpPr>
          <p:nvPr/>
        </p:nvCxnSpPr>
        <p:spPr>
          <a:xfrm flipV="1">
            <a:off x="10671090" y="4048547"/>
            <a:ext cx="0" cy="6777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CE705C-2B29-B659-463A-BA1D79CA8AD6}"/>
              </a:ext>
            </a:extLst>
          </p:cNvPr>
          <p:cNvCxnSpPr>
            <a:cxnSpLocks/>
            <a:stCxn id="15" idx="2"/>
            <a:endCxn id="18" idx="3"/>
          </p:cNvCxnSpPr>
          <p:nvPr/>
        </p:nvCxnSpPr>
        <p:spPr>
          <a:xfrm flipH="1">
            <a:off x="8461211" y="2413184"/>
            <a:ext cx="2209879" cy="1156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771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opmaak van logberichten kun je instellen via een format-string.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logger biedt hiervoor standaard informatievelden aan (zie rechts).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Deze informatievelden kun je opnemen in de format-string.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Geef de format string mee in de configuratie van de (root)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Opmaak logberichten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2" y="1456267"/>
            <a:ext cx="538478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Inhoud log bericht.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niveau.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%(name)s		# Naam van de logger.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Huidige tijdstip.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%(module)	# Naam van de module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	# Naam van de functie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lineno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	# Regelnummer log bericht.</a:t>
            </a: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Stel format voor root logger in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)s|%(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)s|%(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)s"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(format=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29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 verbeterde code van de vorige opdracht.</a:t>
            </a:r>
            <a:br>
              <a:rPr lang="nl-NL" sz="2000" dirty="0"/>
            </a:br>
            <a:r>
              <a:rPr lang="nl-NL" sz="2000" dirty="0"/>
              <a:t>(of open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solutions/1_refactor.py</a:t>
            </a:r>
            <a:r>
              <a:rPr lang="nl-NL" sz="2000" noProof="0" dirty="0"/>
              <a:t>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Zorg dat de rapportage naar een tekst bestand wordt geschreven.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Voeg </a:t>
            </a:r>
            <a:r>
              <a:rPr lang="nl-NL" sz="2000" noProof="0" dirty="0" err="1"/>
              <a:t>logging</a:t>
            </a:r>
            <a:r>
              <a:rPr lang="nl-NL" sz="2000" noProof="0" dirty="0"/>
              <a:t> toe aan de code.</a:t>
            </a:r>
          </a:p>
          <a:p>
            <a:pPr marL="0" indent="0">
              <a:buNone/>
            </a:pPr>
            <a:endParaRPr lang="nl-NL" sz="2000" noProof="0" dirty="0"/>
          </a:p>
          <a:p>
            <a:pPr lvl="1"/>
            <a:r>
              <a:rPr lang="nl-NL" sz="2000" noProof="0" dirty="0"/>
              <a:t>Maak een eigen logger aan met de naam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SalesReporter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/>
              <a:t>.</a:t>
            </a:r>
          </a:p>
          <a:p>
            <a:pPr lvl="1"/>
            <a:r>
              <a:rPr lang="nl-NL" sz="2000" dirty="0"/>
              <a:t>Configureer de root logger zodat deze op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nl-NL" sz="2000" dirty="0"/>
              <a:t> niveau logt.</a:t>
            </a:r>
          </a:p>
          <a:p>
            <a:pPr lvl="1"/>
            <a:r>
              <a:rPr lang="nl-NL" sz="2000" noProof="0" dirty="0"/>
              <a:t>Toon tenminste: log tijdstip, log level, naam logger en bericht.</a:t>
            </a:r>
          </a:p>
        </p:txBody>
      </p:sp>
    </p:spTree>
    <p:extLst>
      <p:ext uri="{BB962C8B-B14F-4D97-AF65-F5344CB8AC3E}">
        <p14:creationId xmlns:p14="http://schemas.microsoft.com/office/powerpoint/2010/main" val="3377467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Foutmeldingen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355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zijn belangrijk!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Foutmeldingen zijn cruciaal om te begrijpen wat er mis gaat.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Standaard foutmeldingen zijn vrij intimiderend. Lees ze als volgt: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Onderaan staat WAT er fout ging.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Stappen erboven geven aan WAAR het fout ging (regel + functie).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dirty="0"/>
              <a:t>Elke functie aanroep is een stap.</a:t>
            </a: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0F5630D-EEF0-CCE3-3F60-2E0058022FD5}"/>
              </a:ext>
            </a:extLst>
          </p:cNvPr>
          <p:cNvGrpSpPr/>
          <p:nvPr/>
        </p:nvGrpSpPr>
        <p:grpSpPr>
          <a:xfrm>
            <a:off x="5832414" y="1456267"/>
            <a:ext cx="5872776" cy="2357000"/>
            <a:chOff x="5794314" y="2437250"/>
            <a:chExt cx="5872776" cy="235700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EE59864-1479-CF8B-75B9-A942DCB31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999" y="2437250"/>
              <a:ext cx="5571091" cy="2357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81A9FC-A45B-4512-9528-9F8C3CE13F4E}"/>
                </a:ext>
              </a:extLst>
            </p:cNvPr>
            <p:cNvSpPr/>
            <p:nvPr/>
          </p:nvSpPr>
          <p:spPr>
            <a:xfrm>
              <a:off x="6096000" y="4583668"/>
              <a:ext cx="5571090" cy="2095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CEB728-D0D3-8BA2-332F-ADF68D23481D}"/>
                </a:ext>
              </a:extLst>
            </p:cNvPr>
            <p:cNvSpPr txBox="1"/>
            <p:nvPr/>
          </p:nvSpPr>
          <p:spPr>
            <a:xfrm>
              <a:off x="5807012" y="41735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1034F2-938E-1CA3-CEDE-21DB7C577148}"/>
                </a:ext>
              </a:extLst>
            </p:cNvPr>
            <p:cNvSpPr txBox="1"/>
            <p:nvPr/>
          </p:nvSpPr>
          <p:spPr>
            <a:xfrm>
              <a:off x="5794314" y="38079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260536-56D5-BF8A-A914-6AB77191D70C}"/>
                </a:ext>
              </a:extLst>
            </p:cNvPr>
            <p:cNvSpPr txBox="1"/>
            <p:nvPr/>
          </p:nvSpPr>
          <p:spPr>
            <a:xfrm>
              <a:off x="5794314" y="34155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4C77FC-CF3F-20DE-2E39-2265DFCEC664}"/>
                </a:ext>
              </a:extLst>
            </p:cNvPr>
            <p:cNvSpPr txBox="1"/>
            <p:nvPr/>
          </p:nvSpPr>
          <p:spPr>
            <a:xfrm>
              <a:off x="5794314" y="30145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D9634B-A279-CB49-A26B-62028E20CF5A}"/>
                </a:ext>
              </a:extLst>
            </p:cNvPr>
            <p:cNvSpPr txBox="1"/>
            <p:nvPr/>
          </p:nvSpPr>
          <p:spPr>
            <a:xfrm>
              <a:off x="5794314" y="26526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D7C5908-09CB-1E8C-662D-C7688ED81E73}"/>
                </a:ext>
              </a:extLst>
            </p:cNvPr>
            <p:cNvSpPr/>
            <p:nvPr/>
          </p:nvSpPr>
          <p:spPr>
            <a:xfrm>
              <a:off x="8096250" y="3014584"/>
              <a:ext cx="144780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9F92EF8-7129-E76A-ABC1-1A4CEA2FB5BF}"/>
                </a:ext>
              </a:extLst>
            </p:cNvPr>
            <p:cNvSpPr/>
            <p:nvPr/>
          </p:nvSpPr>
          <p:spPr>
            <a:xfrm>
              <a:off x="8096250" y="3406200"/>
              <a:ext cx="267970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88225A-6869-3625-8DB1-0FF40970587D}"/>
                </a:ext>
              </a:extLst>
            </p:cNvPr>
            <p:cNvSpPr/>
            <p:nvPr/>
          </p:nvSpPr>
          <p:spPr>
            <a:xfrm>
              <a:off x="8096250" y="3797816"/>
              <a:ext cx="245110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B489380-24B9-9B69-9C7C-EBF2A95EC52D}"/>
                </a:ext>
              </a:extLst>
            </p:cNvPr>
            <p:cNvSpPr/>
            <p:nvPr/>
          </p:nvSpPr>
          <p:spPr>
            <a:xfrm>
              <a:off x="8096250" y="4183598"/>
              <a:ext cx="196215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178559C-C6E6-6F91-1889-F6E09EAD99BD}"/>
              </a:ext>
            </a:extLst>
          </p:cNvPr>
          <p:cNvSpPr/>
          <p:nvPr/>
        </p:nvSpPr>
        <p:spPr>
          <a:xfrm>
            <a:off x="6134099" y="4138228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7F82A7-4637-1AFC-DDB6-2BDCDFA7597C}"/>
              </a:ext>
            </a:extLst>
          </p:cNvPr>
          <p:cNvSpPr/>
          <p:nvPr/>
        </p:nvSpPr>
        <p:spPr>
          <a:xfrm>
            <a:off x="7428981" y="4970270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gemiddelde_leeftijd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1228C-0823-8CCC-1CAA-B2D1F8F3BFC7}"/>
              </a:ext>
            </a:extLst>
          </p:cNvPr>
          <p:cNvSpPr/>
          <p:nvPr/>
        </p:nvSpPr>
        <p:spPr>
          <a:xfrm>
            <a:off x="8723863" y="5802313"/>
            <a:ext cx="2981327" cy="3746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check_leeftijd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4E8065E1-98B8-E8FC-FADB-1095838B7A81}"/>
              </a:ext>
            </a:extLst>
          </p:cNvPr>
          <p:cNvSpPr/>
          <p:nvPr/>
        </p:nvSpPr>
        <p:spPr>
          <a:xfrm rot="5400000">
            <a:off x="9213850" y="4400740"/>
            <a:ext cx="406399" cy="446146"/>
          </a:xfrm>
          <a:prstGeom prst="ben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1F6BF42C-27FA-1C1E-DF6D-83EA239E60C3}"/>
              </a:ext>
            </a:extLst>
          </p:cNvPr>
          <p:cNvSpPr/>
          <p:nvPr/>
        </p:nvSpPr>
        <p:spPr>
          <a:xfrm rot="5400000">
            <a:off x="10502900" y="5227255"/>
            <a:ext cx="406399" cy="446146"/>
          </a:xfrm>
          <a:prstGeom prst="ben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424175-1AAE-CBD5-62B2-419672E059E9}"/>
              </a:ext>
            </a:extLst>
          </p:cNvPr>
          <p:cNvSpPr txBox="1"/>
          <p:nvPr/>
        </p:nvSpPr>
        <p:spPr>
          <a:xfrm>
            <a:off x="9686923" y="4383529"/>
            <a:ext cx="79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aanroep</a:t>
            </a:r>
            <a:endParaRPr lang="en-NL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D2C502-996D-4483-8A10-A1F466764F4C}"/>
              </a:ext>
            </a:extLst>
          </p:cNvPr>
          <p:cNvSpPr txBox="1"/>
          <p:nvPr/>
        </p:nvSpPr>
        <p:spPr>
          <a:xfrm>
            <a:off x="10970141" y="5216431"/>
            <a:ext cx="79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aanroep</a:t>
            </a:r>
            <a:endParaRPr lang="en-NL" sz="14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28AC5169-04EE-9B92-04E7-07FDF410C4F8}"/>
              </a:ext>
            </a:extLst>
          </p:cNvPr>
          <p:cNvSpPr/>
          <p:nvPr/>
        </p:nvSpPr>
        <p:spPr>
          <a:xfrm rot="16200000">
            <a:off x="8224873" y="5468303"/>
            <a:ext cx="406399" cy="446146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FF0D2B0B-19C1-F776-D2AB-7B031CB0FA1F}"/>
              </a:ext>
            </a:extLst>
          </p:cNvPr>
          <p:cNvSpPr/>
          <p:nvPr/>
        </p:nvSpPr>
        <p:spPr>
          <a:xfrm rot="16200000">
            <a:off x="6924159" y="4675163"/>
            <a:ext cx="406399" cy="446146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F956A4-3977-9205-C7DC-742F9331F087}"/>
              </a:ext>
            </a:extLst>
          </p:cNvPr>
          <p:cNvSpPr txBox="1"/>
          <p:nvPr/>
        </p:nvSpPr>
        <p:spPr>
          <a:xfrm>
            <a:off x="7672227" y="5604834"/>
            <a:ext cx="485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fout</a:t>
            </a:r>
            <a:endParaRPr lang="en-N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C3C81-C185-F4B0-E8AD-7BBC0D07536E}"/>
              </a:ext>
            </a:extLst>
          </p:cNvPr>
          <p:cNvSpPr txBox="1"/>
          <p:nvPr/>
        </p:nvSpPr>
        <p:spPr>
          <a:xfrm>
            <a:off x="6372879" y="4822731"/>
            <a:ext cx="485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fout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26815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Goede </a:t>
            </a:r>
            <a:r>
              <a:rPr lang="en-US" noProof="0" dirty="0" err="1"/>
              <a:t>principes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0448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Veelvoorkomende fouten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835C346-C0F2-2D49-8AB4-005767C62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492673"/>
              </p:ext>
            </p:extLst>
          </p:nvPr>
        </p:nvGraphicFramePr>
        <p:xfrm>
          <a:off x="958850" y="1532466"/>
          <a:ext cx="10248900" cy="461433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25700">
                  <a:extLst>
                    <a:ext uri="{9D8B030D-6E8A-4147-A177-3AD203B41FA5}">
                      <a16:colId xmlns:a16="http://schemas.microsoft.com/office/drawing/2014/main" val="3079449778"/>
                    </a:ext>
                  </a:extLst>
                </a:gridCol>
                <a:gridCol w="7823200">
                  <a:extLst>
                    <a:ext uri="{9D8B030D-6E8A-4147-A177-3AD203B41FA5}">
                      <a16:colId xmlns:a16="http://schemas.microsoft.com/office/drawing/2014/main" val="1481204893"/>
                    </a:ext>
                  </a:extLst>
                </a:gridCol>
              </a:tblGrid>
              <a:tr h="512704">
                <a:tc>
                  <a:txBody>
                    <a:bodyPr/>
                    <a:lstStyle/>
                    <a:p>
                      <a:r>
                        <a:rPr lang="nl-NL" noProof="0"/>
                        <a:t>Type fout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Wanneer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92633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code.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450790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Variabele of object bestaat niet.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14058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waarde voor data type, bijvoorbeeld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int("a").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5474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Verkeerd data type, bijvoorbeeld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int(None)</a:t>
                      </a:r>
                      <a:r>
                        <a:rPr lang="nl-NL" noProof="0" dirty="0"/>
                        <a:t> of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in 3.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87505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Index buiten berijk lijst, bijvoorbeeld </a:t>
                      </a:r>
                      <a:r>
                        <a:rPr lang="nl-NL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x[3]</a:t>
                      </a:r>
                      <a:r>
                        <a:rPr lang="nl-NL" noProof="0"/>
                        <a:t> als </a:t>
                      </a:r>
                      <a:r>
                        <a:rPr lang="nl-NL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3].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8221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Sleutel zit niet in </a:t>
                      </a:r>
                      <a:r>
                        <a:rPr lang="nl-NL" noProof="0" dirty="0" err="1"/>
                        <a:t>dict</a:t>
                      </a:r>
                      <a:r>
                        <a:rPr lang="nl-NL" noProof="0" dirty="0"/>
                        <a:t>, bijvoorbeeld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x["c"]</a:t>
                      </a:r>
                      <a:r>
                        <a:rPr lang="nl-NL" noProof="0" dirty="0"/>
                        <a:t> als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{"a": 1, "b": 2}.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33888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 module die je importeert bestaat niet in je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20777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Algemene foutmelding tijdens draaien van je code.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53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081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afhandelen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Standaard: </a:t>
            </a:r>
          </a:p>
          <a:p>
            <a:pPr marL="0" indent="0">
              <a:buNone/>
            </a:pPr>
            <a:r>
              <a:rPr lang="nl-NL" sz="2000" noProof="0" dirty="0"/>
              <a:t>Print foutmelding en stop Python script.</a:t>
            </a:r>
          </a:p>
          <a:p>
            <a:pPr marL="0" indent="0">
              <a:buNone/>
            </a:pPr>
            <a:r>
              <a:rPr lang="nl-NL" sz="200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Maar…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Je kunt </a:t>
            </a:r>
            <a:r>
              <a:rPr lang="nl-NL" sz="2000" noProof="0" dirty="0" err="1"/>
              <a:t>oo</a:t>
            </a:r>
            <a:r>
              <a:rPr lang="nl-NL" sz="2000" dirty="0"/>
              <a:t>k zelf bepalen hoe je met fouten om wilt gaan.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Hiervoor gebruik je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2000" noProof="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converteer_leeftijd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(leeftijd):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int(leeftijd)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converteer_leeftijd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(leeftijd):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int(leeftijd)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</p:txBody>
      </p:sp>
    </p:spTree>
    <p:extLst>
      <p:ext uri="{BB962C8B-B14F-4D97-AF65-F5344CB8AC3E}">
        <p14:creationId xmlns:p14="http://schemas.microsoft.com/office/powerpoint/2010/main" val="2342474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Wanneer zelf</a:t>
            </a:r>
            <a:r>
              <a:rPr lang="nl-NL" sz="3600" dirty="0"/>
              <a:t> afhandelen?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Betere afhandeling:</a:t>
            </a:r>
          </a:p>
          <a:p>
            <a:pPr marL="0" indent="0">
              <a:buNone/>
            </a:pPr>
            <a:r>
              <a:rPr lang="nl-NL" sz="2000" dirty="0"/>
              <a:t>Je hebt een manier om de fout op te lossen.</a:t>
            </a:r>
          </a:p>
          <a:p>
            <a:pPr marL="0" indent="0">
              <a:buNone/>
            </a:pPr>
            <a:endParaRPr lang="nl-NL" sz="2000" b="1" dirty="0"/>
          </a:p>
          <a:p>
            <a:pPr marL="0" indent="0">
              <a:buNone/>
            </a:pPr>
            <a:r>
              <a:rPr lang="nl-NL" sz="2000" b="1" dirty="0"/>
              <a:t>Betere informatie: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Wie is je gebruiker: </a:t>
            </a:r>
            <a:r>
              <a:rPr lang="nl-NL" sz="2000" noProof="0" dirty="0"/>
              <a:t>Developers kunnen Python fouten lezen, anderen niet.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Is de standaard melding informatief genoeg?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record in data: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leeftijd = int(record["leeftijd"])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"Ongeldige leeftijd voor: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record['naam']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continue</a:t>
            </a:r>
          </a:p>
        </p:txBody>
      </p:sp>
    </p:spTree>
    <p:extLst>
      <p:ext uri="{BB962C8B-B14F-4D97-AF65-F5344CB8AC3E}">
        <p14:creationId xmlns:p14="http://schemas.microsoft.com/office/powerpoint/2010/main" val="213760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Exit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Je kunt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gebruiken om Python te stoppen.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Bijvoorbeeld na het geven van een gebruiksvriendelijk foutmelding.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Zo kun je voorkomen dat een stack </a:t>
            </a:r>
            <a:r>
              <a:rPr lang="nl-NL" sz="2000" dirty="0" err="1"/>
              <a:t>trace</a:t>
            </a:r>
            <a:r>
              <a:rPr lang="nl-NL" sz="2000" dirty="0"/>
              <a:t> geprint wordt.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= int(leeftijd)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f"Leeftijd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{leeftijd} valt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"buiten geldig bereik (0 – 120)."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143757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Raise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Met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2000" noProof="0" dirty="0"/>
              <a:t> kun je zelf een foutmelding afgeven, ook als Python geen fout ziet.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De afhandeling werkt net zoals een standaard foutmelding van Python.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 &lt; leeftijd &lt; 120: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f"Leeftijd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{leeftijd} valt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"buiten geldig bereik (0 – 120)."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1323158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 verbeterde code van de vorige opdracht.</a:t>
            </a:r>
            <a:br>
              <a:rPr lang="nl-NL" sz="2000" dirty="0"/>
            </a:br>
            <a:r>
              <a:rPr lang="nl-NL" sz="2000" dirty="0"/>
              <a:t>(of open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solutions/2_refactor.py</a:t>
            </a:r>
            <a:r>
              <a:rPr lang="nl-NL" sz="2000" noProof="0" dirty="0"/>
              <a:t>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Voeg gebruikersvriendelijke foutmeldingen toe:</a:t>
            </a:r>
          </a:p>
          <a:p>
            <a:pPr marL="0" indent="0">
              <a:buNone/>
            </a:pPr>
            <a:endParaRPr lang="nl-NL" sz="2000" noProof="0" dirty="0"/>
          </a:p>
          <a:p>
            <a:pPr lvl="1"/>
            <a:r>
              <a:rPr lang="nl-NL" sz="2000" noProof="0" dirty="0"/>
              <a:t>Vang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FileNotFoundError</a:t>
            </a:r>
            <a:r>
              <a:rPr lang="nl-NL" sz="2000" noProof="0" dirty="0"/>
              <a:t> af bij het lezen van de sales data.</a:t>
            </a:r>
          </a:p>
          <a:p>
            <a:pPr lvl="1"/>
            <a:r>
              <a:rPr lang="nl-NL" sz="2000" dirty="0"/>
              <a:t>Log een gebruiksvriendelijke foutmelding.</a:t>
            </a:r>
          </a:p>
          <a:p>
            <a:pPr lvl="1"/>
            <a:r>
              <a:rPr lang="nl-NL" sz="2000" noProof="0" dirty="0" err="1"/>
              <a:t>Beeindig</a:t>
            </a:r>
            <a:r>
              <a:rPr lang="nl-NL" sz="2000" noProof="0" dirty="0"/>
              <a:t> het programma met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NL" sz="2000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7293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Unit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0461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zijn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Unit tests bewaken de functionaliteit van je code tijdens de ontwikkeling ervan.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95B197-C69B-B71D-48CF-F98149A9BB9F}"/>
              </a:ext>
            </a:extLst>
          </p:cNvPr>
          <p:cNvGrpSpPr/>
          <p:nvPr/>
        </p:nvGrpSpPr>
        <p:grpSpPr>
          <a:xfrm>
            <a:off x="838200" y="2893298"/>
            <a:ext cx="4089400" cy="1846660"/>
            <a:chOff x="838200" y="2893298"/>
            <a:chExt cx="4089400" cy="184666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15225-C44B-0243-8FC5-9EA77FB886F8}"/>
                </a:ext>
              </a:extLst>
            </p:cNvPr>
            <p:cNvSpPr txBox="1"/>
            <p:nvPr/>
          </p:nvSpPr>
          <p:spPr>
            <a:xfrm>
              <a:off x="838200" y="3262630"/>
              <a:ext cx="4089400" cy="14773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total(numbers):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total = 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for number in numbers: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+= number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total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835FFE-9750-B9DD-F204-4E791E3D99D0}"/>
                </a:ext>
              </a:extLst>
            </p:cNvPr>
            <p:cNvSpPr txBox="1"/>
            <p:nvPr/>
          </p:nvSpPr>
          <p:spPr>
            <a:xfrm>
              <a:off x="838200" y="2893298"/>
              <a:ext cx="1734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/>
                <a:t>Implementatie 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F65B2DB-914D-7F4B-AFA4-83CAA2E8CD02}"/>
              </a:ext>
            </a:extLst>
          </p:cNvPr>
          <p:cNvGrpSpPr/>
          <p:nvPr/>
        </p:nvGrpSpPr>
        <p:grpSpPr>
          <a:xfrm>
            <a:off x="838200" y="5338696"/>
            <a:ext cx="4089400" cy="744697"/>
            <a:chOff x="838200" y="4898429"/>
            <a:chExt cx="4089400" cy="74469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2B909D-879D-9857-4B15-59DA1E306C65}"/>
                </a:ext>
              </a:extLst>
            </p:cNvPr>
            <p:cNvSpPr txBox="1"/>
            <p:nvPr/>
          </p:nvSpPr>
          <p:spPr>
            <a:xfrm>
              <a:off x="838200" y="5273794"/>
              <a:ext cx="4089400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total([1, 2, 3]) =&gt; 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C3A641-F26E-6BE8-2808-58081FB41F1E}"/>
                </a:ext>
              </a:extLst>
            </p:cNvPr>
            <p:cNvSpPr txBox="1"/>
            <p:nvPr/>
          </p:nvSpPr>
          <p:spPr>
            <a:xfrm>
              <a:off x="838200" y="4898429"/>
              <a:ext cx="990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Unit test</a:t>
              </a:r>
              <a:endParaRPr lang="en-NL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5B0736-77C7-56E4-BDDD-E31B4FB54F2F}"/>
              </a:ext>
            </a:extLst>
          </p:cNvPr>
          <p:cNvGrpSpPr/>
          <p:nvPr/>
        </p:nvGrpSpPr>
        <p:grpSpPr>
          <a:xfrm>
            <a:off x="6096000" y="2893298"/>
            <a:ext cx="4089400" cy="1015663"/>
            <a:chOff x="838200" y="2893298"/>
            <a:chExt cx="4089400" cy="10156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AB8456-73CE-29D4-280F-A1928726336A}"/>
                </a:ext>
              </a:extLst>
            </p:cNvPr>
            <p:cNvSpPr txBox="1"/>
            <p:nvPr/>
          </p:nvSpPr>
          <p:spPr>
            <a:xfrm>
              <a:off x="838200" y="3262630"/>
              <a:ext cx="4089400" cy="6463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total(numbers):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sum(numbers)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E7694C-7868-63B8-0145-E97FCC7825B2}"/>
                </a:ext>
              </a:extLst>
            </p:cNvPr>
            <p:cNvSpPr txBox="1"/>
            <p:nvPr/>
          </p:nvSpPr>
          <p:spPr>
            <a:xfrm>
              <a:off x="838200" y="2893298"/>
              <a:ext cx="1734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/>
                <a:t>Implementatie 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6E4D7C-26E8-3AB2-4121-3AB569E5C2AE}"/>
              </a:ext>
            </a:extLst>
          </p:cNvPr>
          <p:cNvGrpSpPr/>
          <p:nvPr/>
        </p:nvGrpSpPr>
        <p:grpSpPr>
          <a:xfrm>
            <a:off x="6096000" y="5335679"/>
            <a:ext cx="4089400" cy="744697"/>
            <a:chOff x="838200" y="4898429"/>
            <a:chExt cx="4089400" cy="74469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BB627D-30E6-EA98-9473-AA5F7683221A}"/>
                </a:ext>
              </a:extLst>
            </p:cNvPr>
            <p:cNvSpPr txBox="1"/>
            <p:nvPr/>
          </p:nvSpPr>
          <p:spPr>
            <a:xfrm>
              <a:off x="838200" y="5273794"/>
              <a:ext cx="4089400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total([1, 2, 3]) =&gt; 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8FB134-D55B-A887-B029-F42E69C65B29}"/>
                </a:ext>
              </a:extLst>
            </p:cNvPr>
            <p:cNvSpPr txBox="1"/>
            <p:nvPr/>
          </p:nvSpPr>
          <p:spPr>
            <a:xfrm>
              <a:off x="838200" y="4898429"/>
              <a:ext cx="990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Unit test</a:t>
              </a:r>
              <a:endParaRPr lang="en-NL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6D4DBC7-C96A-2EEB-A2EB-E3F99A6F4251}"/>
              </a:ext>
            </a:extLst>
          </p:cNvPr>
          <p:cNvSpPr txBox="1"/>
          <p:nvPr/>
        </p:nvSpPr>
        <p:spPr>
          <a:xfrm>
            <a:off x="4221602" y="5572544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6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464C77-CCE4-0BE4-50F3-E2444961EFFD}"/>
              </a:ext>
            </a:extLst>
          </p:cNvPr>
          <p:cNvSpPr txBox="1"/>
          <p:nvPr/>
        </p:nvSpPr>
        <p:spPr>
          <a:xfrm>
            <a:off x="9479402" y="5572544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6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NL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69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van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Consistente functionaliteit is het doel.</a:t>
            </a:r>
          </a:p>
          <a:p>
            <a:pPr lvl="1"/>
            <a:r>
              <a:rPr lang="nl-NL" sz="1600" dirty="0"/>
              <a:t>Hoe de code aanvankelijk werkte is referentiekader.</a:t>
            </a:r>
          </a:p>
          <a:p>
            <a:pPr lvl="1"/>
            <a:r>
              <a:rPr lang="nl-NL" sz="1600" dirty="0"/>
              <a:t>Correct of incorrect is vaak subjectief.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Belangrijk tijdens ontwikkeling van je code.</a:t>
            </a:r>
          </a:p>
          <a:p>
            <a:pPr lvl="1"/>
            <a:r>
              <a:rPr lang="nl-NL" sz="1600" dirty="0"/>
              <a:t>Unit tests draai je tijdens de ontwikkeling!</a:t>
            </a:r>
          </a:p>
          <a:p>
            <a:pPr lvl="1"/>
            <a:r>
              <a:rPr lang="nl-NL" sz="1600" dirty="0"/>
              <a:t>Geen enkel effect op gebruik van je code.</a:t>
            </a:r>
          </a:p>
          <a:p>
            <a:pPr lvl="1"/>
            <a:r>
              <a:rPr lang="nl-NL" sz="1600" dirty="0"/>
              <a:t>Geen vervanging voor validatie invoer, foutafhandeling, et cetera.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Testen is vastleggen.</a:t>
            </a:r>
          </a:p>
          <a:p>
            <a:pPr lvl="1"/>
            <a:r>
              <a:rPr lang="nl-NL" sz="1600" dirty="0"/>
              <a:t>Tests maken gevolgen van wijzigingen inzichtelijk.</a:t>
            </a:r>
          </a:p>
          <a:p>
            <a:pPr lvl="1"/>
            <a:r>
              <a:rPr lang="nl-NL" sz="1600" dirty="0"/>
              <a:t>Tests geven concrete voorbeelden van de functionaliteit.</a:t>
            </a:r>
          </a:p>
          <a:p>
            <a:pPr lvl="1"/>
            <a:r>
              <a:rPr lang="nl-NL" sz="1600" dirty="0"/>
              <a:t>Tests moedigen grondige inspectie aan: Wat verwacht ik? Wat kan geschrapt worden?</a:t>
            </a:r>
          </a:p>
        </p:txBody>
      </p:sp>
    </p:spTree>
    <p:extLst>
      <p:ext uri="{BB962C8B-B14F-4D97-AF65-F5344CB8AC3E}">
        <p14:creationId xmlns:p14="http://schemas.microsoft.com/office/powerpoint/2010/main" val="33290736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Frameworks</a:t>
            </a:r>
            <a:r>
              <a:rPr lang="nl-NL" dirty="0"/>
              <a:t>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unittest</a:t>
            </a:r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Onderdeel van de standaard bibliotheek.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Langere code, </a:t>
            </a:r>
            <a:r>
              <a:rPr lang="nl-NL" sz="1600" dirty="0" err="1"/>
              <a:t>CamelCaps</a:t>
            </a:r>
            <a:r>
              <a:rPr lang="nl-NL" sz="1600" dirty="0"/>
              <a:t> syntax.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Minder flexibel / </a:t>
            </a:r>
            <a:r>
              <a:rPr lang="nl-NL" sz="1600" dirty="0" err="1"/>
              <a:t>uitbreidbaar</a:t>
            </a:r>
            <a:r>
              <a:rPr lang="nl-NL" sz="1600" dirty="0"/>
              <a:t>.</a:t>
            </a:r>
          </a:p>
          <a:p>
            <a:pPr marL="0" indent="0">
              <a:buNone/>
            </a:pPr>
            <a:endParaRPr lang="nl-NL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103E9E-1E62-1735-5E0B-0ED70F025F8E}"/>
              </a:ext>
            </a:extLst>
          </p:cNvPr>
          <p:cNvSpPr txBox="1">
            <a:spLocks/>
          </p:cNvSpPr>
          <p:nvPr/>
        </p:nvSpPr>
        <p:spPr>
          <a:xfrm>
            <a:off x="6705602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pytest</a:t>
            </a:r>
            <a:endParaRPr lang="nl-NL" sz="2000" dirty="0"/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Apart package (afhankelijkheid).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Kortere code, makkelijker om tests te schrijven.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Uitbreidbaar</a:t>
            </a:r>
            <a:r>
              <a:rPr lang="nl-NL" sz="1600" dirty="0"/>
              <a:t>, veel extensies beschikbaar.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41B282-99A9-5346-C358-F2CCCB0AC1B4}"/>
              </a:ext>
            </a:extLst>
          </p:cNvPr>
          <p:cNvCxnSpPr/>
          <p:nvPr/>
        </p:nvCxnSpPr>
        <p:spPr>
          <a:xfrm>
            <a:off x="57520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7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Zen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Code schrijven is een creatief proces!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Veel oplossingen, maar welke is “de beste”?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Ontwerpprincipes helpen om betere code te schrijven.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Goede code is…</a:t>
            </a:r>
          </a:p>
          <a:p>
            <a:pPr>
              <a:buFontTx/>
              <a:buChar char="-"/>
            </a:pPr>
            <a:r>
              <a:rPr lang="nl-NL" sz="2000" dirty="0"/>
              <a:t>Leesbaar en gestructureerd.</a:t>
            </a:r>
          </a:p>
          <a:p>
            <a:pPr>
              <a:buFontTx/>
              <a:buChar char="-"/>
            </a:pPr>
            <a:r>
              <a:rPr lang="nl-NL" sz="2000" dirty="0"/>
              <a:t>Zo eenvoudig mogelijk.</a:t>
            </a:r>
          </a:p>
          <a:p>
            <a:pPr>
              <a:buFontTx/>
              <a:buChar char="-"/>
            </a:pPr>
            <a:r>
              <a:rPr lang="nl-NL" sz="2000" dirty="0"/>
              <a:t>Expliciet in wat het doet.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/>
              <a:t>Beautiful is better than ugly.</a:t>
            </a:r>
          </a:p>
          <a:p>
            <a:pPr marL="0" indent="0">
              <a:buNone/>
            </a:pPr>
            <a:r>
              <a:rPr lang="en-GB" sz="2000" dirty="0"/>
              <a:t>Explicit is better than implicit.</a:t>
            </a:r>
          </a:p>
          <a:p>
            <a:pPr marL="0" indent="0">
              <a:buNone/>
            </a:pPr>
            <a:r>
              <a:rPr lang="en-GB" sz="2000" dirty="0"/>
              <a:t>Simple is better than complex.</a:t>
            </a:r>
          </a:p>
          <a:p>
            <a:pPr marL="0" indent="0">
              <a:buNone/>
            </a:pPr>
            <a:r>
              <a:rPr lang="en-GB" sz="2000" dirty="0"/>
              <a:t>Complex is better than complicated.</a:t>
            </a:r>
          </a:p>
          <a:p>
            <a:pPr marL="0" indent="0">
              <a:buNone/>
            </a:pPr>
            <a:r>
              <a:rPr lang="en-GB" sz="2000" dirty="0"/>
              <a:t>Flat is better than nested.</a:t>
            </a:r>
          </a:p>
          <a:p>
            <a:pPr marL="0" indent="0">
              <a:buNone/>
            </a:pPr>
            <a:r>
              <a:rPr lang="en-GB" sz="2000" dirty="0"/>
              <a:t>Sparse is better than dense.</a:t>
            </a:r>
          </a:p>
          <a:p>
            <a:pPr marL="0" indent="0">
              <a:buNone/>
            </a:pPr>
            <a:r>
              <a:rPr lang="en-GB" sz="2000" dirty="0"/>
              <a:t>Readability counts.</a:t>
            </a:r>
          </a:p>
          <a:p>
            <a:pPr marL="0" indent="0">
              <a:buNone/>
            </a:pPr>
            <a:r>
              <a:rPr lang="en-GB" sz="2000" dirty="0"/>
              <a:t>Special cases aren't special enough to break the rules.</a:t>
            </a:r>
          </a:p>
          <a:p>
            <a:pPr marL="0" indent="0">
              <a:buNone/>
            </a:pPr>
            <a:r>
              <a:rPr lang="en-GB" sz="2000" dirty="0"/>
              <a:t>Although practicality beats purity.</a:t>
            </a:r>
          </a:p>
          <a:p>
            <a:pPr marL="0" indent="0">
              <a:buNone/>
            </a:pPr>
            <a:r>
              <a:rPr lang="en-GB" sz="2000" dirty="0"/>
              <a:t>Errors should never pass silently.</a:t>
            </a:r>
          </a:p>
          <a:p>
            <a:pPr marL="0" indent="0">
              <a:buNone/>
            </a:pPr>
            <a:r>
              <a:rPr lang="en-GB" sz="2000" dirty="0"/>
              <a:t>Unless explicitly silenced.</a:t>
            </a:r>
          </a:p>
          <a:p>
            <a:pPr marL="0" indent="0">
              <a:buNone/>
            </a:pPr>
            <a:r>
              <a:rPr lang="en-GB" sz="2000" dirty="0"/>
              <a:t>In the face of ambiguity, refuse the temptation to guess.</a:t>
            </a:r>
          </a:p>
          <a:p>
            <a:pPr marL="0" indent="0">
              <a:buNone/>
            </a:pPr>
            <a:r>
              <a:rPr lang="en-GB" sz="2000" dirty="0"/>
              <a:t>There should be one-- and preferably only one --obvious way to do it.</a:t>
            </a:r>
          </a:p>
          <a:p>
            <a:pPr marL="0" indent="0">
              <a:buNone/>
            </a:pPr>
            <a:r>
              <a:rPr lang="en-GB" sz="2000" dirty="0"/>
              <a:t>Although that way may not be obvious at first unless you're Dutch.</a:t>
            </a:r>
          </a:p>
          <a:p>
            <a:pPr marL="0" indent="0">
              <a:buNone/>
            </a:pPr>
            <a:r>
              <a:rPr lang="en-GB" sz="2000" dirty="0"/>
              <a:t>Now is better than never.</a:t>
            </a:r>
          </a:p>
          <a:p>
            <a:pPr marL="0" indent="0">
              <a:buNone/>
            </a:pPr>
            <a:r>
              <a:rPr lang="en-GB" sz="2000" dirty="0"/>
              <a:t>Although never is often better than *right* now.</a:t>
            </a:r>
          </a:p>
          <a:p>
            <a:pPr marL="0" indent="0">
              <a:buNone/>
            </a:pPr>
            <a:r>
              <a:rPr lang="en-GB" sz="2000" dirty="0"/>
              <a:t>If the implementation is hard to explain, it's a bad idea.</a:t>
            </a:r>
          </a:p>
          <a:p>
            <a:pPr marL="0" indent="0">
              <a:buNone/>
            </a:pPr>
            <a:r>
              <a:rPr lang="en-GB" sz="2000" dirty="0"/>
              <a:t>If the implementation is easy to explain, it may be a good idea.</a:t>
            </a:r>
          </a:p>
          <a:p>
            <a:pPr marL="0" indent="0">
              <a:buNone/>
            </a:pPr>
            <a:r>
              <a:rPr lang="en-GB" sz="2000" dirty="0"/>
              <a:t>Namespaces are one honking great idea -- let's do more of those!</a:t>
            </a:r>
            <a:endParaRPr lang="nl-NL" sz="2000" dirty="0"/>
          </a:p>
          <a:p>
            <a:pPr marL="0" indent="0">
              <a:buNone/>
            </a:pPr>
            <a:endParaRPr lang="en-GB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2439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333423-ACB5-5ADB-CF84-4200CA8C5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NL" dirty="0"/>
              <a:t>Demo – Basale tests</a:t>
            </a:r>
          </a:p>
        </p:txBody>
      </p:sp>
    </p:spTree>
    <p:extLst>
      <p:ext uri="{BB962C8B-B14F-4D97-AF65-F5344CB8AC3E}">
        <p14:creationId xmlns:p14="http://schemas.microsoft.com/office/powerpoint/2010/main" val="20051081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Samenvatting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20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Unit tests zitten in een bestand met als naam: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test_&lt;module naam&gt;.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Tests zijn functies met als naam: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test_&lt;functie&gt;_&lt;omschrijving scenario&gt;.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Naam en </a:t>
            </a:r>
            <a:r>
              <a:rPr lang="nl-NL" sz="2000" dirty="0" err="1"/>
              <a:t>docstring</a:t>
            </a:r>
            <a:r>
              <a:rPr lang="nl-NL" sz="2000" dirty="0"/>
              <a:t> verduidelijken het doel van de test.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Één</a:t>
            </a:r>
            <a:r>
              <a:rPr lang="nl-NL" sz="2000" dirty="0"/>
              <a:t> functionaliteit per test; oftewel 1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nl-NL" sz="2000" dirty="0"/>
              <a:t> statement.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5D9D-7D1F-79AF-659B-A7B6754AA413}"/>
              </a:ext>
            </a:extLst>
          </p:cNvPr>
          <p:cNvSpPr/>
          <p:nvPr/>
        </p:nvSpPr>
        <p:spPr>
          <a:xfrm>
            <a:off x="7924800" y="1690688"/>
            <a:ext cx="3962400" cy="4486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"""Module with unit tests for helpers."""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test_mean_positive_numbers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"""Test mean for positive numbers."""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mean([1, 2, 3]) == 2.0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test_mean_negative_numbers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"""Test mean for negative numbers."""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mean([-1, -2, -3]) == -2.0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8D7CA-1C9E-24B6-C606-7DAC56592A78}"/>
              </a:ext>
            </a:extLst>
          </p:cNvPr>
          <p:cNvSpPr txBox="1"/>
          <p:nvPr/>
        </p:nvSpPr>
        <p:spPr>
          <a:xfrm>
            <a:off x="7924800" y="1321356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test_helpers.py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705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Parametriseren</a:t>
            </a:r>
            <a:r>
              <a:rPr lang="nl-NL" sz="2000" b="1" dirty="0"/>
              <a:t>: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Hergebruik van een unit test, maar met verschillende parameters</a:t>
            </a:r>
          </a:p>
          <a:p>
            <a:pPr>
              <a:buFontTx/>
              <a:buChar char="-"/>
            </a:pPr>
            <a:r>
              <a:rPr lang="nl-NL" sz="2000" dirty="0"/>
              <a:t>Gemakkelijk voor het testen van veel combinaties.</a:t>
            </a:r>
          </a:p>
          <a:p>
            <a:pPr>
              <a:buFontTx/>
              <a:buChar char="-"/>
            </a:pPr>
            <a:r>
              <a:rPr lang="nl-NL" sz="2000" dirty="0"/>
              <a:t>Optie: Beschrijvend ID voor de set parameters.</a:t>
            </a:r>
          </a:p>
        </p:txBody>
      </p:sp>
    </p:spTree>
    <p:extLst>
      <p:ext uri="{BB962C8B-B14F-4D97-AF65-F5344CB8AC3E}">
        <p14:creationId xmlns:p14="http://schemas.microsoft.com/office/powerpoint/2010/main" val="28080958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333423-ACB5-5ADB-CF84-4200CA8C5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NL" dirty="0"/>
              <a:t>Demo – Parameters</a:t>
            </a:r>
          </a:p>
        </p:txBody>
      </p:sp>
    </p:spTree>
    <p:extLst>
      <p:ext uri="{BB962C8B-B14F-4D97-AF65-F5344CB8AC3E}">
        <p14:creationId xmlns:p14="http://schemas.microsoft.com/office/powerpoint/2010/main" val="3678604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</a:t>
            </a:r>
            <a:r>
              <a:rPr lang="nl-NL" dirty="0" err="1"/>
              <a:t>Fixtures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Fixture</a:t>
            </a:r>
            <a:r>
              <a:rPr lang="nl-NL" sz="2000" b="1" dirty="0"/>
              <a:t>:</a:t>
            </a:r>
          </a:p>
          <a:p>
            <a:pPr>
              <a:buFontTx/>
              <a:buChar char="-"/>
            </a:pPr>
            <a:r>
              <a:rPr lang="nl-NL" sz="2000" dirty="0"/>
              <a:t>Code die kan worden meegegeven aan een test.</a:t>
            </a:r>
          </a:p>
          <a:p>
            <a:pPr>
              <a:buFontTx/>
              <a:buChar char="-"/>
            </a:pPr>
            <a:r>
              <a:rPr lang="nl-NL" sz="2000" dirty="0"/>
              <a:t>Gedefinieerd als functie die een waarde teruggeeft.</a:t>
            </a:r>
          </a:p>
          <a:p>
            <a:pPr>
              <a:buFontTx/>
              <a:buChar char="-"/>
            </a:pPr>
            <a:r>
              <a:rPr lang="nl-NL" sz="2000" dirty="0"/>
              <a:t>Wordt voor elke test opnieuw uitgevoerd!</a:t>
            </a:r>
          </a:p>
        </p:txBody>
      </p:sp>
    </p:spTree>
    <p:extLst>
      <p:ext uri="{BB962C8B-B14F-4D97-AF65-F5344CB8AC3E}">
        <p14:creationId xmlns:p14="http://schemas.microsoft.com/office/powerpoint/2010/main" val="38759078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333423-ACB5-5ADB-CF84-4200CA8C5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NL" dirty="0"/>
              <a:t>Demo – </a:t>
            </a:r>
            <a:r>
              <a:rPr lang="nl-NL" dirty="0" err="1"/>
              <a:t>Fixtures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69863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Samenvatting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2093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b="1" dirty="0"/>
              <a:t>Parameters:</a:t>
            </a:r>
          </a:p>
          <a:p>
            <a:pPr>
              <a:buFontTx/>
              <a:buChar char="-"/>
            </a:pPr>
            <a:r>
              <a:rPr lang="nl-NL" sz="2000" dirty="0"/>
              <a:t>Draai zelfde test met wisselende gegevens.</a:t>
            </a:r>
          </a:p>
          <a:p>
            <a:pPr>
              <a:buFontTx/>
              <a:buChar char="-"/>
            </a:pPr>
            <a:r>
              <a:rPr lang="nl-NL" sz="2000" dirty="0"/>
              <a:t>Meestal: invoer =&gt; verwachte uitkomst.</a:t>
            </a:r>
          </a:p>
          <a:p>
            <a:pPr>
              <a:buFontTx/>
              <a:buChar char="-"/>
            </a:pPr>
            <a:r>
              <a:rPr lang="nl-NL" sz="2000" dirty="0"/>
              <a:t>Geef parameter sets een descriptieve naam (</a:t>
            </a:r>
            <a:r>
              <a:rPr lang="nl-NL" sz="2000" dirty="0" err="1"/>
              <a:t>ids</a:t>
            </a:r>
            <a:r>
              <a:rPr lang="nl-NL" sz="2000" dirty="0"/>
              <a:t>).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Fixtures</a:t>
            </a:r>
            <a:r>
              <a:rPr lang="nl-NL" sz="2000" b="1" dirty="0"/>
              <a:t>:</a:t>
            </a:r>
          </a:p>
          <a:p>
            <a:pPr>
              <a:buFontTx/>
              <a:buChar char="-"/>
            </a:pPr>
            <a:r>
              <a:rPr lang="nl-NL" sz="2000" dirty="0"/>
              <a:t>Herbruikbare functie om waardes te genereren.</a:t>
            </a:r>
          </a:p>
          <a:p>
            <a:pPr>
              <a:buFontTx/>
              <a:buChar char="-"/>
            </a:pPr>
            <a:r>
              <a:rPr lang="nl-NL" sz="2000" dirty="0"/>
              <a:t>Aangemaakt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  <a:r>
              <a:rPr lang="nl-NL" sz="2000" dirty="0"/>
              <a:t> </a:t>
            </a:r>
            <a:r>
              <a:rPr lang="nl-NL" sz="2000" dirty="0" err="1"/>
              <a:t>decorator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/>
              <a:t>Meegegeven aan een test als argument.</a:t>
            </a:r>
          </a:p>
          <a:p>
            <a:pPr>
              <a:buFontTx/>
              <a:buChar char="-"/>
            </a:pPr>
            <a:r>
              <a:rPr lang="nl-NL" sz="2000" dirty="0"/>
              <a:t>Wordt voor elke test opnieuw aangemaakt!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5D9D-7D1F-79AF-659B-A7B6754AA413}"/>
              </a:ext>
            </a:extLst>
          </p:cNvPr>
          <p:cNvSpPr/>
          <p:nvPr/>
        </p:nvSpPr>
        <p:spPr>
          <a:xfrm>
            <a:off x="7924800" y="1173892"/>
            <a:ext cx="3962400" cy="24498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@pytest.mark.parametrize(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argnames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=["numbers", "expected"],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argvalues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([1, 2, 3], 2)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ids=["Positive numbers"]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expected):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"""Test mean using parameters."""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mean(numbers) == expected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728304-D7D4-9B8D-CDDD-474B3FE731E8}"/>
              </a:ext>
            </a:extLst>
          </p:cNvPr>
          <p:cNvSpPr/>
          <p:nvPr/>
        </p:nvSpPr>
        <p:spPr>
          <a:xfrm>
            <a:off x="7924800" y="4224866"/>
            <a:ext cx="3962400" cy="19330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default_config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"""Return default configuration."""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fillna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0}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test_update_config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default_config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"""Test updating configuration."""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02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Tips &amp;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sz="2000" dirty="0"/>
              <a:t>Test in ieder geval:</a:t>
            </a:r>
          </a:p>
          <a:p>
            <a:pPr lvl="1"/>
            <a:r>
              <a:rPr lang="nl-NL" sz="1600" dirty="0"/>
              <a:t>De functionaliteit met valide input.</a:t>
            </a:r>
          </a:p>
          <a:p>
            <a:pPr lvl="1"/>
            <a:r>
              <a:rPr lang="nl-NL" sz="1600" dirty="0"/>
              <a:t>Alle configuratie opties die je aanbiedt.</a:t>
            </a:r>
          </a:p>
          <a:p>
            <a:pPr lvl="1"/>
            <a:r>
              <a:rPr lang="nl-NL" sz="1600" dirty="0"/>
              <a:t>Alle foutmeldingen die je afvangt.</a:t>
            </a:r>
          </a:p>
          <a:p>
            <a:pPr lvl="1"/>
            <a:r>
              <a:rPr lang="nl-NL" sz="1600" dirty="0"/>
              <a:t>De meest voor-de-hand-liggende “</a:t>
            </a:r>
            <a:r>
              <a:rPr lang="nl-NL" sz="1600" dirty="0" err="1"/>
              <a:t>edge</a:t>
            </a:r>
            <a:r>
              <a:rPr lang="nl-NL" sz="1600" dirty="0"/>
              <a:t> cases”.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/>
              <a:t>Houd tests simpel in de vorm van input =&gt; output.</a:t>
            </a:r>
          </a:p>
          <a:p>
            <a:pPr lvl="1"/>
            <a:r>
              <a:rPr lang="nl-NL" sz="1600" dirty="0"/>
              <a:t>Bouw niet de te testen functionaliteit na!</a:t>
            </a:r>
          </a:p>
          <a:p>
            <a:pPr lvl="1"/>
            <a:r>
              <a:rPr lang="nl-NL" sz="1600" dirty="0"/>
              <a:t>Sla data eventueel op als CSV / </a:t>
            </a:r>
            <a:r>
              <a:rPr lang="nl-NL" sz="1600" dirty="0" err="1"/>
              <a:t>pickle</a:t>
            </a:r>
            <a:r>
              <a:rPr lang="nl-NL" sz="1600" dirty="0"/>
              <a:t> / </a:t>
            </a:r>
            <a:r>
              <a:rPr lang="nl-NL" sz="1600" dirty="0" err="1"/>
              <a:t>parquet</a:t>
            </a:r>
            <a:r>
              <a:rPr lang="nl-NL" sz="1600" dirty="0"/>
              <a:t> / etc.</a:t>
            </a:r>
          </a:p>
          <a:p>
            <a:endParaRPr lang="nl-NL" sz="2000" dirty="0"/>
          </a:p>
          <a:p>
            <a:r>
              <a:rPr lang="nl-NL" sz="2000" dirty="0"/>
              <a:t>Wacht niet te lang met tests schrijven!</a:t>
            </a:r>
          </a:p>
          <a:p>
            <a:endParaRPr lang="nl-NL" sz="2000" dirty="0"/>
          </a:p>
          <a:p>
            <a:r>
              <a:rPr lang="nl-NL" sz="2000" dirty="0"/>
              <a:t>Controleer de dekking van je tests.</a:t>
            </a:r>
          </a:p>
          <a:p>
            <a:pPr lvl="1"/>
            <a:r>
              <a:rPr lang="nl-NL" sz="1600" dirty="0"/>
              <a:t>Gebruik package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pytest-cov</a:t>
            </a:r>
            <a:r>
              <a:rPr lang="nl-NL" sz="1600" dirty="0"/>
              <a:t> voor </a:t>
            </a:r>
            <a:r>
              <a:rPr lang="nl-NL" sz="1600" dirty="0" err="1"/>
              <a:t>coverage</a:t>
            </a:r>
            <a:r>
              <a:rPr lang="nl-NL" sz="1600" dirty="0"/>
              <a:t> report.</a:t>
            </a:r>
          </a:p>
          <a:p>
            <a:pPr lvl="1"/>
            <a:r>
              <a:rPr lang="nl-NL" sz="1600" dirty="0"/>
              <a:t>Dekking zegt niet alles; zijn (alle) zinvolle scenario’s getest?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72615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PEP8 richtlijnen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Volg voor de opmaak van je code de PEP8 richtlijnen</a:t>
            </a:r>
            <a:r>
              <a:rPr lang="nl-NL" sz="2000" noProof="0" dirty="0"/>
              <a:t>:</a:t>
            </a:r>
          </a:p>
          <a:p>
            <a:pPr marL="0" indent="0">
              <a:buNone/>
            </a:pPr>
            <a:r>
              <a:rPr lang="nl-NL" sz="1700" noProof="0" dirty="0">
                <a:hlinkClick r:id="rId2"/>
              </a:rPr>
              <a:t>https://peps.python.org/pep-0008/</a:t>
            </a:r>
            <a:endParaRPr lang="nl-NL" sz="17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noProof="0" dirty="0"/>
              <a:t>Belangrijkste punten:</a:t>
            </a:r>
          </a:p>
          <a:p>
            <a:pPr>
              <a:buFontTx/>
              <a:buChar char="-"/>
            </a:pPr>
            <a:r>
              <a:rPr lang="nl-NL" sz="2000" noProof="0" dirty="0"/>
              <a:t>Gebruik 4 spaties om in te springen.</a:t>
            </a:r>
          </a:p>
          <a:p>
            <a:pPr>
              <a:buFontTx/>
              <a:buChar char="-"/>
            </a:pPr>
            <a:r>
              <a:rPr lang="nl-NL" sz="2000" noProof="0" dirty="0"/>
              <a:t>Regels van maximaal 88 karakters.</a:t>
            </a:r>
          </a:p>
          <a:p>
            <a:pPr>
              <a:buFontTx/>
              <a:buChar char="-"/>
            </a:pPr>
            <a:r>
              <a:rPr lang="nl-NL" sz="2000" noProof="0" dirty="0"/>
              <a:t>Breek lange regels af met haken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nl-NL" sz="2000" noProof="0" dirty="0"/>
              <a:t>.</a:t>
            </a:r>
          </a:p>
          <a:p>
            <a:pPr>
              <a:buFontTx/>
              <a:buChar char="-"/>
            </a:pPr>
            <a:r>
              <a:rPr lang="nl-NL" sz="2000" noProof="0" dirty="0"/>
              <a:t>Gebruik correcte naamgeving:</a:t>
            </a:r>
          </a:p>
          <a:p>
            <a:pPr lvl="1">
              <a:buFontTx/>
              <a:buChar char="-"/>
            </a:pPr>
            <a:endParaRPr lang="nl-NL" sz="17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Char char="-"/>
            </a:pPr>
            <a:r>
              <a:rPr lang="nl-NL" sz="17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naam_variabele</a:t>
            </a:r>
            <a:endParaRPr lang="nl-NL" sz="17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Char char="-"/>
            </a:pPr>
            <a:r>
              <a:rPr lang="nl-NL" sz="17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naam_functie</a:t>
            </a:r>
            <a:endParaRPr lang="nl-NL" sz="1700" noProof="0" dirty="0"/>
          </a:p>
          <a:p>
            <a:pPr lvl="1">
              <a:buFontTx/>
              <a:buChar char="-"/>
            </a:pPr>
            <a:r>
              <a:rPr lang="nl-NL" sz="17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NaamClass</a:t>
            </a:r>
            <a:endParaRPr lang="nl-NL" sz="1700" noProof="0" dirty="0"/>
          </a:p>
          <a:p>
            <a:pPr lvl="1">
              <a:buFontTx/>
              <a:buChar char="-"/>
            </a:pPr>
            <a:r>
              <a:rPr lang="nl-NL" sz="17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NAAM_CONSTANTE</a:t>
            </a:r>
          </a:p>
          <a:p>
            <a:pPr marL="0" indent="0">
              <a:buNone/>
            </a:pPr>
            <a:endParaRPr lang="nl-NL" sz="2000" noProof="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3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Auto-</a:t>
            </a:r>
            <a:r>
              <a:rPr lang="nl-NL" sz="3600" noProof="0" dirty="0" err="1"/>
              <a:t>formatting</a:t>
            </a:r>
            <a:r>
              <a:rPr lang="nl-NL" sz="3600" noProof="0" dirty="0"/>
              <a:t> en </a:t>
            </a:r>
            <a:r>
              <a:rPr lang="nl-NL" sz="3600" noProof="0" dirty="0" err="1"/>
              <a:t>linting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Automatische opmaak volgens PEP8 richtlijnen</a:t>
            </a:r>
            <a:r>
              <a:rPr lang="nl-NL" sz="2000" noProof="0" dirty="0"/>
              <a:t>:</a:t>
            </a:r>
          </a:p>
          <a:p>
            <a:pPr>
              <a:buFontTx/>
              <a:buChar char="-"/>
            </a:pPr>
            <a:r>
              <a:rPr lang="nl-NL" sz="2000" dirty="0"/>
              <a:t>black			Geopinieerd: geen configuratie, altijd hetzelfde resultaat.</a:t>
            </a:r>
          </a:p>
          <a:p>
            <a:pPr>
              <a:buFontTx/>
              <a:buChar char="-"/>
            </a:pPr>
            <a:r>
              <a:rPr lang="nl-NL" sz="2000" dirty="0"/>
              <a:t>autopep8</a:t>
            </a:r>
            <a:r>
              <a:rPr lang="nl-NL" sz="2000" noProof="0" dirty="0"/>
              <a:t>		Flexibeler: meer configuratie opties, verschillende resultaten.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 err="1">
                <a:cs typeface="Courier New" panose="02070309020205020404" pitchFamily="49" charset="0"/>
              </a:rPr>
              <a:t>Linting</a:t>
            </a:r>
            <a:r>
              <a:rPr lang="nl-NL" sz="2000" b="1" dirty="0">
                <a:cs typeface="Courier New" panose="02070309020205020404" pitchFamily="49" charset="0"/>
              </a:rPr>
              <a:t>; </a:t>
            </a:r>
            <a:r>
              <a:rPr lang="nl-NL" sz="2000" b="1" noProof="0" dirty="0">
                <a:cs typeface="Courier New" panose="02070309020205020404" pitchFamily="49" charset="0"/>
              </a:rPr>
              <a:t>automatische controle van je code:</a:t>
            </a:r>
          </a:p>
          <a:p>
            <a:pPr>
              <a:buFontTx/>
              <a:buChar char="-"/>
            </a:pPr>
            <a:r>
              <a:rPr lang="nl-NL" sz="2000" noProof="0" dirty="0" err="1">
                <a:cs typeface="Courier New" panose="02070309020205020404" pitchFamily="49" charset="0"/>
              </a:rPr>
              <a:t>pylint</a:t>
            </a:r>
            <a:r>
              <a:rPr lang="nl-NL" sz="2000" noProof="0" dirty="0">
                <a:cs typeface="Courier New" panose="02070309020205020404" pitchFamily="49" charset="0"/>
              </a:rPr>
              <a:t>			Strikt, maar wel configureerbaar.</a:t>
            </a: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flake8			Minder strikt, mist wel eens iets…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dirty="0">
                <a:cs typeface="Courier New" panose="02070309020205020404" pitchFamily="49" charset="0"/>
              </a:rPr>
              <a:t>Tip: Gebruik </a:t>
            </a:r>
            <a:r>
              <a:rPr lang="nl-NL" sz="2000" b="1" dirty="0" err="1">
                <a:cs typeface="Courier New" panose="02070309020205020404" pitchFamily="49" charset="0"/>
              </a:rPr>
              <a:t>precommit</a:t>
            </a:r>
            <a:r>
              <a:rPr lang="nl-NL" sz="2000" b="1" dirty="0">
                <a:cs typeface="Courier New" panose="02070309020205020404" pitchFamily="49" charset="0"/>
              </a:rPr>
              <a:t> om checks voor elke git </a:t>
            </a:r>
            <a:r>
              <a:rPr lang="nl-NL" sz="2000" b="1" dirty="0" err="1">
                <a:cs typeface="Courier New" panose="02070309020205020404" pitchFamily="49" charset="0"/>
              </a:rPr>
              <a:t>commit</a:t>
            </a:r>
            <a:r>
              <a:rPr lang="nl-NL" sz="2000" b="1" dirty="0">
                <a:cs typeface="Courier New" panose="02070309020205020404" pitchFamily="49" charset="0"/>
              </a:rPr>
              <a:t> te doen!</a:t>
            </a:r>
          </a:p>
        </p:txBody>
      </p:sp>
    </p:spTree>
    <p:extLst>
      <p:ext uri="{BB962C8B-B14F-4D97-AF65-F5344CB8AC3E}">
        <p14:creationId xmlns:p14="http://schemas.microsoft.com/office/powerpoint/2010/main" val="342771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 aanbrengen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Deel je code op in overzichtelijk stukken:</a:t>
            </a:r>
          </a:p>
          <a:p>
            <a:pPr>
              <a:buFontTx/>
              <a:buChar char="-"/>
            </a:pPr>
            <a:r>
              <a:rPr lang="nl-NL" sz="2000" dirty="0"/>
              <a:t>Classes en functies</a:t>
            </a:r>
          </a:p>
          <a:p>
            <a:pPr>
              <a:buFontTx/>
              <a:buChar char="-"/>
            </a:pPr>
            <a:r>
              <a:rPr lang="nl-NL" sz="2000" dirty="0"/>
              <a:t>Verschillende modules / Notebooks</a:t>
            </a:r>
          </a:p>
          <a:p>
            <a:pPr>
              <a:buFontTx/>
              <a:buChar char="-"/>
            </a:pPr>
            <a:r>
              <a:rPr lang="nl-NL" sz="2000" dirty="0"/>
              <a:t>Gebruik beschrijvende namen (niet Untitled-4.ipynb!).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Onderdelen hebben één duidelijk doel:</a:t>
            </a:r>
          </a:p>
          <a:p>
            <a:pPr>
              <a:buFontTx/>
              <a:buChar char="-"/>
            </a:pPr>
            <a:r>
              <a:rPr lang="en-US" sz="2000" dirty="0"/>
              <a:t>Separation of concerns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/>
              <a:t>Makkelijker om problemen te lokaliseren.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Houd interfaces tussen verschillende onderdelen overzichtelijk.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8E1C82-0EAB-59E1-565A-7474C8A08B03}"/>
              </a:ext>
            </a:extLst>
          </p:cNvPr>
          <p:cNvSpPr/>
          <p:nvPr/>
        </p:nvSpPr>
        <p:spPr>
          <a:xfrm>
            <a:off x="8173616" y="681037"/>
            <a:ext cx="1455575" cy="1101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Sales</a:t>
            </a:r>
          </a:p>
          <a:p>
            <a:pPr algn="ctr"/>
            <a:r>
              <a:rPr lang="en-US" dirty="0"/>
              <a:t>Reader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94D079-2048-FF62-6E34-93CCB1F07CD4}"/>
              </a:ext>
            </a:extLst>
          </p:cNvPr>
          <p:cNvSpPr/>
          <p:nvPr/>
        </p:nvSpPr>
        <p:spPr>
          <a:xfrm>
            <a:off x="10227519" y="681037"/>
            <a:ext cx="1455575" cy="1101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  <a:p>
            <a:pPr algn="ctr"/>
            <a:r>
              <a:rPr lang="en-US" dirty="0"/>
              <a:t>Reader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32846C-D449-7B8C-0C62-40DE36EF634E}"/>
              </a:ext>
            </a:extLst>
          </p:cNvPr>
          <p:cNvSpPr/>
          <p:nvPr/>
        </p:nvSpPr>
        <p:spPr>
          <a:xfrm>
            <a:off x="9335085" y="2523931"/>
            <a:ext cx="1455575" cy="11010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Preparation</a:t>
            </a:r>
            <a:endParaRPr lang="nl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D09748-B95D-3D0D-83CF-7462BD07B7AE}"/>
              </a:ext>
            </a:extLst>
          </p:cNvPr>
          <p:cNvSpPr/>
          <p:nvPr/>
        </p:nvSpPr>
        <p:spPr>
          <a:xfrm>
            <a:off x="9335084" y="4334070"/>
            <a:ext cx="1455575" cy="11010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Predictive</a:t>
            </a:r>
          </a:p>
          <a:p>
            <a:pPr algn="ctr"/>
            <a:r>
              <a:rPr lang="en-US" dirty="0"/>
              <a:t>Model</a:t>
            </a:r>
            <a:endParaRPr lang="nl-N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812749-C466-0426-26E4-18BB3CA3E0F3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8901404" y="1782049"/>
            <a:ext cx="1161469" cy="74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857B9E-2017-9D0F-F4F8-C7ABECC9904C}"/>
              </a:ext>
            </a:extLst>
          </p:cNvPr>
          <p:cNvCxnSpPr>
            <a:endCxn id="8" idx="0"/>
          </p:cNvCxnSpPr>
          <p:nvPr/>
        </p:nvCxnSpPr>
        <p:spPr>
          <a:xfrm flipH="1">
            <a:off x="10062873" y="1782049"/>
            <a:ext cx="1009357" cy="74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843087-6FB9-AB9F-989F-D024994E9EC1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10062872" y="3624943"/>
            <a:ext cx="1" cy="709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15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 in stappen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90A3FE-4D68-CB32-6FD5-6DA938A26983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inlezen.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opschonen.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B inlezen.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B opschonen.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&amp; B koppelen.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Koppeling controleren.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Model om Y te voorspellen uit A en B.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047979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 in stappen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Maak functies / classes / modules voor iedere taak.  Werk functionaliteit uit in commentaren.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90A3FE-4D68-CB32-6FD5-6DA938A26983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"""Module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dataset A."""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DataReaderA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"""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dataset A."""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_load(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"""Load dataset A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file."""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fill_missings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strategy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missing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."""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374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4504</TotalTime>
  <Words>2933</Words>
  <Application>Microsoft Office PowerPoint</Application>
  <PresentationFormat>Widescreen</PresentationFormat>
  <Paragraphs>622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Office Theme</vt:lpstr>
      <vt:lpstr>Python - Traineeship</vt:lpstr>
      <vt:lpstr>Agenda</vt:lpstr>
      <vt:lpstr>Goede principes</vt:lpstr>
      <vt:lpstr>Zen of Python</vt:lpstr>
      <vt:lpstr>Leesbaar: PEP8 richtlijnen</vt:lpstr>
      <vt:lpstr>Leesbaar: Auto-formatting en linting</vt:lpstr>
      <vt:lpstr>Structuur aanbrengen</vt:lpstr>
      <vt:lpstr>Structuur in stappen</vt:lpstr>
      <vt:lpstr>Structuur in stappen</vt:lpstr>
      <vt:lpstr>Structuur in stappen</vt:lpstr>
      <vt:lpstr>Structuur in stappen</vt:lpstr>
      <vt:lpstr>Zo eenvoudig mogelijk</vt:lpstr>
      <vt:lpstr>Expliciet is beter dan impliciet</vt:lpstr>
      <vt:lpstr>Documentatie over het project</vt:lpstr>
      <vt:lpstr>Documentatie in de code</vt:lpstr>
      <vt:lpstr>Documentatie in Notebooks</vt:lpstr>
      <vt:lpstr>Oefeningen I</vt:lpstr>
      <vt:lpstr>Logging</vt:lpstr>
      <vt:lpstr>Print versus logging</vt:lpstr>
      <vt:lpstr>Berichten en niveaus</vt:lpstr>
      <vt:lpstr>Hoe zet je logging op?</vt:lpstr>
      <vt:lpstr>Maak een eigen logger</vt:lpstr>
      <vt:lpstr>Hoe configureer ik mijn logger?</vt:lpstr>
      <vt:lpstr>Hoe configureer ik de logging?</vt:lpstr>
      <vt:lpstr>Hoe configureer ik mijn logger?</vt:lpstr>
      <vt:lpstr>Opmaak logberichten</vt:lpstr>
      <vt:lpstr>Oefeningen II</vt:lpstr>
      <vt:lpstr>Foutmeldingen</vt:lpstr>
      <vt:lpstr>Foutmeldingen zijn belangrijk!</vt:lpstr>
      <vt:lpstr>Veelvoorkomende fouten</vt:lpstr>
      <vt:lpstr>Foutmeldingen afhandelen</vt:lpstr>
      <vt:lpstr>Wanneer zelf afhandelen?</vt:lpstr>
      <vt:lpstr>Exit</vt:lpstr>
      <vt:lpstr>Raise</vt:lpstr>
      <vt:lpstr>Oefeningen III</vt:lpstr>
      <vt:lpstr>Unit tests</vt:lpstr>
      <vt:lpstr>Wat zijn unit tests?</vt:lpstr>
      <vt:lpstr>Doel van unit tests?</vt:lpstr>
      <vt:lpstr>Frameworks in Python</vt:lpstr>
      <vt:lpstr>Demo – Basale tests</vt:lpstr>
      <vt:lpstr>Samenvatting</vt:lpstr>
      <vt:lpstr>Hergebruik: Parameters</vt:lpstr>
      <vt:lpstr>Demo – Parameters</vt:lpstr>
      <vt:lpstr>Hergebruik: Fixtures</vt:lpstr>
      <vt:lpstr>Demo – Fixtures</vt:lpstr>
      <vt:lpstr>Samenvatting</vt:lpstr>
      <vt:lpstr>Tips &amp; Tricks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Lukas Koning</cp:lastModifiedBy>
  <cp:revision>393</cp:revision>
  <dcterms:created xsi:type="dcterms:W3CDTF">2022-11-09T07:34:24Z</dcterms:created>
  <dcterms:modified xsi:type="dcterms:W3CDTF">2023-02-26T08:08:24Z</dcterms:modified>
</cp:coreProperties>
</file>