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40" r:id="rId9"/>
    <p:sldId id="351" r:id="rId10"/>
    <p:sldId id="365" r:id="rId11"/>
    <p:sldId id="343" r:id="rId12"/>
    <p:sldId id="350" r:id="rId13"/>
    <p:sldId id="363" r:id="rId14"/>
    <p:sldId id="352" r:id="rId15"/>
    <p:sldId id="353" r:id="rId16"/>
    <p:sldId id="354" r:id="rId17"/>
    <p:sldId id="364" r:id="rId18"/>
    <p:sldId id="367" r:id="rId19"/>
    <p:sldId id="344" r:id="rId20"/>
    <p:sldId id="366" r:id="rId21"/>
    <p:sldId id="355" r:id="rId22"/>
    <p:sldId id="356" r:id="rId23"/>
    <p:sldId id="357" r:id="rId24"/>
    <p:sldId id="345" r:id="rId25"/>
    <p:sldId id="358" r:id="rId26"/>
    <p:sldId id="361" r:id="rId27"/>
    <p:sldId id="362" r:id="rId28"/>
    <p:sldId id="359" r:id="rId29"/>
    <p:sldId id="360" r:id="rId30"/>
    <p:sldId id="368" r:id="rId31"/>
    <p:sldId id="369" r:id="rId32"/>
    <p:sldId id="370" r:id="rId33"/>
    <p:sldId id="336" r:id="rId3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14/04/2023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_description.md</a:t>
            </a:r>
            <a:r>
              <a:rPr lang="nl-NL" sz="2000" dirty="0"/>
              <a:t> voor een beschrijving van de data.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Dagen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omzetten in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omzetten in tellingen van woorden.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in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Stateful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Transformatie afhankelijk van de data of steekproef.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Gemiddelde voor ontbrekende waardes.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Dummies</a:t>
            </a:r>
            <a:r>
              <a:rPr lang="nl-NL" sz="2000" dirty="0">
                <a:cs typeface="Courier New" panose="02070309020205020404" pitchFamily="49" charset="0"/>
              </a:rPr>
              <a:t> voor waardes in de data.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Waardes afkappen 2 SD boven het gemiddelde.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&gt;&gt;   Onderdeel van het model.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Transformatie alleen afhankelijk van definities of theorie.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Nul voor ontbrekende waardes. 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Dummy voor volwassen of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boven een vaste grens afkappen.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&gt;&gt;  Onderdeel van voorbereiding.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op </a:t>
            </a:r>
            <a:r>
              <a:rPr lang="nl-NL" sz="1600" u="sng" dirty="0"/>
              <a:t>categorische</a:t>
            </a:r>
            <a:r>
              <a:rPr lang="nl-NL" sz="1600" dirty="0"/>
              <a:t> kolommen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toe.</a:t>
            </a:r>
          </a:p>
          <a:p>
            <a:pPr lvl="1"/>
            <a:r>
              <a:rPr lang="nl-NL" sz="1600" noProof="0" dirty="0"/>
              <a:t>Pas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toe.</a:t>
            </a: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</a:t>
            </a:r>
            <a:r>
              <a:rPr lang="nl-NL" sz="2000" noProof="0" dirty="0" err="1"/>
              <a:t>Transformer</a:t>
            </a:r>
            <a:r>
              <a:rPr lang="nl-NL" sz="2000" noProof="0" dirty="0"/>
              <a:t> om data te "</a:t>
            </a:r>
            <a:r>
              <a:rPr lang="nl-NL" sz="2000" dirty="0" err="1"/>
              <a:t>Winsorizen</a:t>
            </a:r>
            <a:r>
              <a:rPr lang="nl-NL" sz="2000" dirty="0"/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clip()</a:t>
            </a:r>
            <a:r>
              <a:rPr lang="nl-NL" sz="1600" noProof="0" dirty="0"/>
              <a:t> voor het verplaatsen van extreme waardes.</a:t>
            </a:r>
          </a:p>
          <a:p>
            <a:pPr lvl="1"/>
            <a:r>
              <a:rPr lang="nl-NL" sz="1600" noProof="0" dirty="0"/>
              <a:t>Ga uit van een </a:t>
            </a:r>
            <a:r>
              <a:rPr lang="nl-NL" sz="1600" noProof="0" dirty="0" err="1"/>
              <a:t>pandas</a:t>
            </a:r>
            <a:r>
              <a:rPr lang="nl-NL" sz="1600" noProof="0" dirty="0"/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als invoer / uitvoer.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6CCD8-9BC5-C553-2F9C-65EB1B9F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790" y="2899953"/>
            <a:ext cx="3277009" cy="3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Basis ML proces: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Validatie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Natural Language Processing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Waar op te letten?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99068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6" y="4857824"/>
            <a:ext cx="17821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39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Maten voor kwaliteit van een model:</a:t>
            </a:r>
          </a:p>
          <a:p>
            <a:pPr>
              <a:buFontTx/>
              <a:buChar char="-"/>
            </a:pPr>
            <a:r>
              <a:rPr lang="nl-NL" sz="2000" dirty="0"/>
              <a:t>Continue:	RMSE, </a:t>
            </a:r>
            <a:r>
              <a:rPr lang="nl-NL" sz="2000" dirty="0" err="1"/>
              <a:t>mean</a:t>
            </a:r>
            <a:r>
              <a:rPr lang="nl-NL" sz="2000" dirty="0"/>
              <a:t> absolute error, etc.</a:t>
            </a:r>
          </a:p>
          <a:p>
            <a:pPr>
              <a:buFontTx/>
              <a:buChar char="-"/>
            </a:pPr>
            <a:r>
              <a:rPr lang="nl-NL" sz="2000" dirty="0"/>
              <a:t>Categorisch:	</a:t>
            </a:r>
            <a:r>
              <a:rPr lang="nl-NL" sz="2000" dirty="0" err="1"/>
              <a:t>Accuracy</a:t>
            </a:r>
            <a:r>
              <a:rPr lang="nl-NL" sz="2000" dirty="0"/>
              <a:t>, </a:t>
            </a:r>
            <a:r>
              <a:rPr lang="nl-NL" sz="2000" dirty="0" err="1"/>
              <a:t>precision</a:t>
            </a:r>
            <a:r>
              <a:rPr lang="nl-NL" sz="2000" dirty="0"/>
              <a:t>, </a:t>
            </a:r>
            <a:r>
              <a:rPr lang="nl-NL" sz="2000" dirty="0" err="1"/>
              <a:t>recall</a:t>
            </a:r>
            <a:r>
              <a:rPr lang="nl-NL" sz="2000" dirty="0"/>
              <a:t>, log </a:t>
            </a:r>
            <a:r>
              <a:rPr lang="nl-NL" sz="2000" dirty="0" err="1"/>
              <a:t>loss</a:t>
            </a:r>
            <a:r>
              <a:rPr lang="nl-NL" sz="2000" dirty="0"/>
              <a:t>, etc.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waar vergelijk je mee?</a:t>
            </a:r>
          </a:p>
          <a:p>
            <a:pPr>
              <a:buFontTx/>
              <a:buChar char="-"/>
            </a:pPr>
            <a:r>
              <a:rPr lang="nl-NL" sz="2000" dirty="0"/>
              <a:t>Kies altijd een baseline model!</a:t>
            </a:r>
          </a:p>
          <a:p>
            <a:pPr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 err="1"/>
              <a:t>DummyRegressor</a:t>
            </a:r>
            <a:r>
              <a:rPr lang="nl-NL" sz="2000" dirty="0"/>
              <a:t> of </a:t>
            </a:r>
            <a:r>
              <a:rPr lang="nl-NL" sz="2000" dirty="0" err="1"/>
              <a:t>DummyClassifier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Tot slot:</a:t>
            </a:r>
          </a:p>
          <a:p>
            <a:pPr>
              <a:buFontTx/>
              <a:buChar char="-"/>
            </a:pPr>
            <a:r>
              <a:rPr lang="nl-NL" sz="2000" dirty="0"/>
              <a:t>Valideer of de uitkomsten overeenkomen met de theorie!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9" y="1035154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57728"/>
              </p:ext>
            </p:extLst>
          </p:nvPr>
        </p:nvGraphicFramePr>
        <p:xfrm>
          <a:off x="8948058" y="4582537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In </a:t>
            </a:r>
            <a:r>
              <a:rPr lang="nl-NL" sz="1800" dirty="0" err="1"/>
              <a:t>sklearn.metrics</a:t>
            </a:r>
            <a:r>
              <a:rPr lang="nl-NL" sz="1800" dirty="0"/>
              <a:t> vind je prestatie maten voor modellen:</a:t>
            </a:r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Een enkele 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3,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Een dummy model kan een goede benchmark zijn om prestaties mee te vergelijken.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Dummy modellen voor continue en categorische uitkomsten: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sklearn.dummy.DummyRegressor</a:t>
            </a:r>
            <a:endParaRPr lang="nl-NL" sz="1800" b="1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8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800" dirty="0"/>
              <a:t> 	Voorspel een bepaald kwantiel.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800" dirty="0"/>
              <a:t>		Voorspel constante waarde.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 err="1"/>
              <a:t>sklearn.dummy.DummyClassifier</a:t>
            </a:r>
            <a:endParaRPr lang="nl-NL" sz="1800" b="1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/prior</a:t>
            </a:r>
            <a:r>
              <a:rPr lang="nl-NL" sz="1800" dirty="0"/>
              <a:t>	Voorspel meest voorkomende waarde.</a:t>
            </a:r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800" dirty="0"/>
              <a:t> 		Trek waarde uit vergelijkbare verdeling.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800" dirty="0"/>
              <a:t>		Trek waarde uit uniforme verdeling.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8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Maten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kwaliteit</a:t>
            </a:r>
            <a:r>
              <a:rPr lang="en-US" sz="2000" dirty="0"/>
              <a:t> van </a:t>
            </a:r>
            <a:r>
              <a:rPr lang="en-US" sz="2000" dirty="0" err="1"/>
              <a:t>een</a:t>
            </a:r>
            <a:r>
              <a:rPr lang="en-US" sz="2000" dirty="0"/>
              <a:t> model:</a:t>
            </a:r>
          </a:p>
          <a:p>
            <a:pPr>
              <a:buFontTx/>
              <a:buChar char="-"/>
            </a:pPr>
            <a:r>
              <a:rPr lang="en-US" sz="2000" dirty="0"/>
              <a:t>Continue:	RMSE, mean absolute error, etc.</a:t>
            </a:r>
          </a:p>
          <a:p>
            <a:pPr>
              <a:buFontTx/>
              <a:buChar char="-"/>
            </a:pPr>
            <a:r>
              <a:rPr lang="en-US" sz="2000" dirty="0" err="1"/>
              <a:t>Categorisch</a:t>
            </a:r>
            <a:r>
              <a:rPr lang="en-US" sz="2000" dirty="0"/>
              <a:t>:	Accuracy, precision, recall, log loss, etc.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waar vergelijk je mee?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Kies</a:t>
            </a:r>
            <a:r>
              <a:rPr lang="en-US" sz="2000" dirty="0"/>
              <a:t> </a:t>
            </a:r>
            <a:r>
              <a:rPr lang="en-US" sz="2000" dirty="0" err="1"/>
              <a:t>altijd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baseline model!</a:t>
            </a:r>
          </a:p>
          <a:p>
            <a:pPr>
              <a:buFontTx/>
              <a:buChar char="-"/>
            </a:pPr>
            <a:r>
              <a:rPr lang="en-US" sz="2000" dirty="0" err="1"/>
              <a:t>Gebruik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DummyRegressor</a:t>
            </a:r>
            <a:r>
              <a:rPr lang="en-US" sz="2000" dirty="0"/>
              <a:t> of </a:t>
            </a:r>
            <a:r>
              <a:rPr lang="en-US" sz="2000" dirty="0" err="1"/>
              <a:t>DummyClassifier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dirty="0"/>
              <a:t>Tot slot:</a:t>
            </a:r>
          </a:p>
          <a:p>
            <a:pPr>
              <a:buFontTx/>
              <a:buChar char="-"/>
            </a:pPr>
            <a:r>
              <a:rPr lang="en-US" sz="2000" dirty="0" err="1"/>
              <a:t>Valideer</a:t>
            </a:r>
            <a:r>
              <a:rPr lang="en-US" sz="2000" dirty="0"/>
              <a:t> of de </a:t>
            </a:r>
            <a:r>
              <a:rPr lang="en-US" sz="2000" dirty="0" err="1"/>
              <a:t>uitkomsten</a:t>
            </a:r>
            <a:r>
              <a:rPr lang="en-US" sz="2000" dirty="0"/>
              <a:t> </a:t>
            </a:r>
            <a:r>
              <a:rPr lang="en-US" sz="2000" dirty="0" err="1"/>
              <a:t>overeenkomen</a:t>
            </a:r>
            <a:r>
              <a:rPr lang="en-US" sz="2000" dirty="0"/>
              <a:t> met de </a:t>
            </a:r>
            <a:r>
              <a:rPr lang="en-US" sz="2000" dirty="0" err="1"/>
              <a:t>theorie</a:t>
            </a:r>
            <a:r>
              <a:rPr lang="en-US" sz="2000" dirty="0"/>
              <a:t>!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9" y="1035154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/>
        </p:nvGraphicFramePr>
        <p:xfrm>
          <a:off x="8948058" y="4582537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9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versus test data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Modellen minimaliseren foutmarge op de </a:t>
            </a:r>
            <a:r>
              <a:rPr lang="nl-NL" sz="2000" u="sng" dirty="0"/>
              <a:t>gegeven</a:t>
            </a:r>
            <a:r>
              <a:rPr lang="nl-NL" sz="2000" dirty="0"/>
              <a:t> data.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optimalisatie kan te ver doorschieten; dit heet "overfitting".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Door overfitting generaliseert het model niet goed naar de populatie.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modellen altijd op data die </a:t>
            </a:r>
            <a:r>
              <a:rPr lang="nl-NL" sz="2000" u="sng" dirty="0"/>
              <a:t>niet</a:t>
            </a:r>
            <a:r>
              <a:rPr lang="nl-NL" sz="2000" dirty="0"/>
              <a:t> gebruikt is bij het trainen; een test set.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Er is sprake van overfitting als prestaties op de train set veel beter zijn dan op de test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46399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159842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 op te letten?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965886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Ken je data!</a:t>
            </a:r>
          </a:p>
          <a:p>
            <a:pPr>
              <a:buFontTx/>
              <a:buChar char="-"/>
            </a:pPr>
            <a:r>
              <a:rPr lang="nl-NL" sz="2000" dirty="0"/>
              <a:t>Data is belangrijkste sleutel voor succes!</a:t>
            </a:r>
          </a:p>
          <a:p>
            <a:pPr>
              <a:buFontTx/>
              <a:buChar char="-"/>
            </a:pPr>
            <a:r>
              <a:rPr lang="nl-NL" sz="2000" dirty="0"/>
              <a:t>Ken de achterliggende concepten en processen.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dirty="0"/>
              <a:t>Wat is het doel?</a:t>
            </a:r>
          </a:p>
          <a:p>
            <a:pPr>
              <a:buFontTx/>
              <a:buChar char="-"/>
            </a:pPr>
            <a:r>
              <a:rPr lang="nl-NL" sz="2000" dirty="0"/>
              <a:t>Wat wil men bereiken en wat is daarvoor belangrijk?</a:t>
            </a:r>
          </a:p>
          <a:p>
            <a:pPr>
              <a:buFontTx/>
              <a:buChar char="-"/>
            </a:pPr>
            <a:r>
              <a:rPr lang="nl-NL" sz="2000" noProof="0" dirty="0"/>
              <a:t>Accuratesse, geen fouten maken, uitlegbaarheid?</a:t>
            </a:r>
          </a:p>
          <a:p>
            <a:pPr>
              <a:buFontTx/>
              <a:buChar char="-"/>
            </a:pPr>
            <a:r>
              <a:rPr lang="nl-NL" sz="2000" dirty="0"/>
              <a:t>ML is niet altijd </a:t>
            </a:r>
            <a:r>
              <a:rPr lang="nl-NL" sz="2000"/>
              <a:t>de beste </a:t>
            </a:r>
            <a:r>
              <a:rPr lang="nl-NL" sz="2000" dirty="0"/>
              <a:t>optie…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PyTorch</a:t>
              </a:r>
              <a:endParaRPr lang="en-US" dirty="0"/>
            </a:p>
            <a:p>
              <a:pPr algn="ctr"/>
              <a:r>
                <a:rPr lang="en-US" dirty="0" err="1"/>
                <a:t>Keras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Deep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scikit-learn</a:t>
              </a:r>
            </a:p>
            <a:p>
              <a:pPr algn="ctr"/>
              <a:r>
                <a:rPr lang="en-US" dirty="0" err="1"/>
                <a:t>LightGBM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Statistiek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statsmodels</a:t>
              </a:r>
              <a:endParaRPr lang="en-US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588930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4155743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5737" y="4774650"/>
            <a:ext cx="2208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Gestructureerde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 err="1"/>
              <a:t>Begrijpelijk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92918" y="4777256"/>
            <a:ext cx="24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Ongestructureerde</a:t>
            </a:r>
            <a:r>
              <a:rPr lang="en-US" dirty="0"/>
              <a:t> data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"Black box"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PyTorch</a:t>
              </a:r>
              <a:endParaRPr lang="en-US" dirty="0"/>
            </a:p>
            <a:p>
              <a:pPr algn="ctr"/>
              <a:r>
                <a:rPr lang="en-US" dirty="0" err="1"/>
                <a:t>Keras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Deep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scikit-learn</a:t>
              </a:r>
            </a:p>
            <a:p>
              <a:pPr algn="ctr"/>
              <a:r>
                <a:rPr lang="en-US" dirty="0" err="1"/>
                <a:t>LightGBM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Statistiek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statsmodels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9" y="4223553"/>
            <a:ext cx="1869824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Spacy </a:t>
              </a:r>
            </a:p>
            <a:p>
              <a:pPr algn="ctr"/>
              <a:r>
                <a:rPr lang="en-US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NLP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5161087" y="4223553"/>
            <a:ext cx="1869825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Sktime</a:t>
              </a:r>
              <a:endParaRPr lang="en-US" dirty="0"/>
            </a:p>
            <a:p>
              <a:pPr algn="ctr"/>
              <a:r>
                <a:rPr lang="en-US" dirty="0" err="1"/>
                <a:t>PyFlux</a:t>
              </a:r>
              <a:endParaRPr lang="en-US" dirty="0"/>
            </a:p>
            <a:p>
              <a:pPr algn="ctr"/>
              <a:r>
                <a:rPr lang="en-US" dirty="0"/>
                <a:t>Prophet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Time Series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2097844" y="4223553"/>
            <a:ext cx="1869825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PyMC</a:t>
              </a:r>
              <a:endParaRPr lang="en-US" dirty="0"/>
            </a:p>
            <a:p>
              <a:pPr algn="ctr"/>
              <a:r>
                <a:rPr lang="en-US" dirty="0"/>
                <a:t>Pyro</a:t>
              </a:r>
              <a:endParaRPr lang="en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Bayesian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976759-59E6-791E-895E-3D33EED4BAB9}"/>
              </a:ext>
            </a:extLst>
          </p:cNvPr>
          <p:cNvSpPr/>
          <p:nvPr/>
        </p:nvSpPr>
        <p:spPr>
          <a:xfrm>
            <a:off x="1027670" y="3435178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A23B4-4F3D-704D-183A-F13654888F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050192" y="2984158"/>
            <a:ext cx="0" cy="45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5FDA7C-9972-E89A-E01D-AD9300872448}"/>
              </a:ext>
            </a:extLst>
          </p:cNvPr>
          <p:cNvSpPr/>
          <p:nvPr/>
        </p:nvSpPr>
        <p:spPr>
          <a:xfrm>
            <a:off x="3724875" y="4549414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E69CA-4CA1-28A4-5D35-5E7AF725DF6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747397" y="4118281"/>
            <a:ext cx="0" cy="43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is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{"x":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transformation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Gebaseerd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2000" dirty="0"/>
              <a:t> en niet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Ondersteuning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 wordt beter: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 geldig als invoer.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Functies om kolomnamen te herleiden.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Uitvoer converteren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1487</Words>
  <Application>Microsoft Office PowerPoint</Application>
  <PresentationFormat>Widescreen</PresentationFormat>
  <Paragraphs>514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Overzicht Machine Learning</vt:lpstr>
      <vt:lpstr>Overzicht ML landschap</vt:lpstr>
      <vt:lpstr>Overzicht ML landschap</vt:lpstr>
      <vt:lpstr>Wekwijze Machine Learning</vt:lpstr>
      <vt:lpstr>Het scikit-learn API</vt:lpstr>
      <vt:lpstr>Scikit-learn API</vt:lpstr>
      <vt:lpstr>Het scikit-learn API</vt:lpstr>
      <vt:lpstr>Oefeningen I</vt:lpstr>
      <vt:lpstr>Data Preparatie</vt:lpstr>
      <vt:lpstr>Waarom is preparatie nodig?</vt:lpstr>
      <vt:lpstr>Stateless vs Stateful</vt:lpstr>
      <vt:lpstr>Preparatie in scikit-learn</vt:lpstr>
      <vt:lpstr>Preparatie in scikit-learn</vt:lpstr>
      <vt:lpstr>Preparatie in scikit-learn</vt:lpstr>
      <vt:lpstr>Modules in scikit-learn</vt:lpstr>
      <vt:lpstr>Oefeningen II</vt:lpstr>
      <vt:lpstr>Modelleren</vt:lpstr>
      <vt:lpstr>Modules in scikit-learn</vt:lpstr>
      <vt:lpstr>Modelleren in scikit-learn</vt:lpstr>
      <vt:lpstr>Modelleren in scikit-learn</vt:lpstr>
      <vt:lpstr>Modelleren in scikit-learn</vt:lpstr>
      <vt:lpstr>Valideren</vt:lpstr>
      <vt:lpstr>Valideren van een model</vt:lpstr>
      <vt:lpstr>Metrics in scikit-learn</vt:lpstr>
      <vt:lpstr>Dummy modellen</vt:lpstr>
      <vt:lpstr>Selecteren</vt:lpstr>
      <vt:lpstr>Valideren van een model</vt:lpstr>
      <vt:lpstr>Train versus test data</vt:lpstr>
      <vt:lpstr>Cross-validation</vt:lpstr>
      <vt:lpstr>Naar productie!</vt:lpstr>
      <vt:lpstr>Waar op te letten?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92</cp:revision>
  <dcterms:created xsi:type="dcterms:W3CDTF">2023-02-09T08:00:02Z</dcterms:created>
  <dcterms:modified xsi:type="dcterms:W3CDTF">2023-04-14T09:48:36Z</dcterms:modified>
</cp:coreProperties>
</file>