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295" r:id="rId9"/>
    <p:sldId id="331" r:id="rId10"/>
    <p:sldId id="350" r:id="rId11"/>
    <p:sldId id="333" r:id="rId12"/>
    <p:sldId id="354" r:id="rId13"/>
    <p:sldId id="353" r:id="rId14"/>
    <p:sldId id="349" r:id="rId15"/>
    <p:sldId id="355" r:id="rId16"/>
    <p:sldId id="352" r:id="rId17"/>
    <p:sldId id="351" r:id="rId18"/>
    <p:sldId id="356" r:id="rId19"/>
    <p:sldId id="335" r:id="rId20"/>
    <p:sldId id="272" r:id="rId21"/>
    <p:sldId id="336" r:id="rId22"/>
    <p:sldId id="337" r:id="rId23"/>
    <p:sldId id="338" r:id="rId24"/>
    <p:sldId id="341" r:id="rId25"/>
    <p:sldId id="342" r:id="rId26"/>
    <p:sldId id="357" r:id="rId27"/>
    <p:sldId id="346" r:id="rId28"/>
    <p:sldId id="344" r:id="rId29"/>
    <p:sldId id="348" r:id="rId30"/>
    <p:sldId id="358" r:id="rId31"/>
    <p:sldId id="339" r:id="rId32"/>
    <p:sldId id="340" r:id="rId33"/>
    <p:sldId id="359" r:id="rId34"/>
    <p:sldId id="343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699" autoAdjust="0"/>
  </p:normalViewPr>
  <p:slideViewPr>
    <p:cSldViewPr snapToGrid="0">
      <p:cViewPr varScale="1">
        <p:scale>
          <a:sx n="117" d="100"/>
          <a:sy n="117" d="100"/>
        </p:scale>
        <p:origin x="619" y="91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Notebook: 1_pandas_series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652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2_pandas_dataframe_basics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977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3_pandas_dataframe_manipulation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762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Notebook: 4_dataframe_aggregation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678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5_pandas_dataframe_merging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6_matplotlib_basic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321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16/09/2024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–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0]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/>
              <a:t>Beschrijvende informatie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Samenvoegen van </a:t>
            </a:r>
            <a:r>
              <a:rPr lang="nl-NL" sz="2000" dirty="0" err="1"/>
              <a:t>DataFrames</a:t>
            </a:r>
            <a:endParaRPr lang="nl-NL" sz="2000" dirty="0"/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33616"/>
              </p:ext>
            </p:extLst>
          </p:nvPr>
        </p:nvGraphicFramePr>
        <p:xfrm>
          <a:off x="990600" y="1278043"/>
          <a:ext cx="10515600" cy="4835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6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84701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  <a:gridCol w="3838303">
                  <a:extLst>
                    <a:ext uri="{9D8B030D-6E8A-4147-A177-3AD203B41FA5}">
                      <a16:colId xmlns:a16="http://schemas.microsoft.com/office/drawing/2014/main" val="4160273051"/>
                    </a:ext>
                  </a:extLst>
                </a:gridCol>
              </a:tblGrid>
              <a:tr h="422130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Selectie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 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Kolom(men)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NL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"2022-01-01"</a:t>
                      </a: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nl-NL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"2022-01-03"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Rijen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&lt;list&gt;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[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Rijen en kolommen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&lt;slice&gt;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"col_a"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Rijen en kolommen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865799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0:2]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0" noProof="0" dirty="0"/>
                        <a:t>Zoals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</a:t>
                      </a:r>
                      <a:r>
                        <a:rPr lang="nl-NL" sz="1600" b="0" noProof="0" dirty="0"/>
                        <a:t> maar numeriek.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73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</a:t>
            </a:r>
            <a:r>
              <a:rPr lang="nl-NL" sz="3600" dirty="0"/>
              <a:t>bewerken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00636"/>
              </p:ext>
            </p:extLst>
          </p:nvPr>
        </p:nvGraphicFramePr>
        <p:xfrm>
          <a:off x="990598" y="1449492"/>
          <a:ext cx="10344152" cy="49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019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5221133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3758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Nieuwe kolom aanmaken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df.assign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vat=0.21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kolommen.</a:t>
                      </a:r>
                    </a:p>
                    <a:p>
                      <a:r>
                        <a:rPr lang="nl-NL" b="0" noProof="0" dirty="0"/>
                        <a:t>(identiek aan Series)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1.21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.map(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rijen.</a:t>
                      </a:r>
                      <a:endParaRPr lang="nl-NL" b="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df.apply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lambda row: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eigenschappen van de data en neem een steekproef van de records.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Selecteer de 15 regels met de hoogste omzet; wat valt je op?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kolom toe met een line ID:</a:t>
            </a:r>
          </a:p>
          <a:p>
            <a:pPr lvl="1"/>
            <a:endParaRPr lang="nl-NL" sz="1600" dirty="0"/>
          </a:p>
          <a:p>
            <a:pPr lvl="1"/>
            <a:r>
              <a:rPr lang="nl-NL" sz="1600" dirty="0"/>
              <a:t>Samenvoeging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/>
              <a:t>.</a:t>
            </a:r>
          </a:p>
          <a:p>
            <a:pPr lvl="1"/>
            <a:r>
              <a:rPr lang="nl-NL" sz="1600" dirty="0"/>
              <a:t>Template: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&gt;-&lt;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Gebruik voor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cs typeface="Courier New" panose="02070309020205020404" pitchFamily="49" charset="0"/>
              </a:rPr>
              <a:t> vier getallen, vul aan met nullen.</a:t>
            </a:r>
          </a:p>
        </p:txBody>
      </p:sp>
    </p:spTree>
    <p:extLst>
      <p:ext uri="{BB962C8B-B14F-4D97-AF65-F5344CB8AC3E}">
        <p14:creationId xmlns:p14="http://schemas.microsoft.com/office/powerpoint/2010/main" val="121817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deze aggregaties per dag: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de klant met de </a:t>
            </a:r>
            <a:r>
              <a:rPr lang="nl-NL" sz="2000" u="sng" dirty="0"/>
              <a:t>meeste</a:t>
            </a:r>
            <a:r>
              <a:rPr lang="nl-NL" sz="2000" dirty="0"/>
              <a:t>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het product met de </a:t>
            </a:r>
            <a:r>
              <a:rPr lang="nl-NL" sz="2000" u="sng" dirty="0"/>
              <a:t>minste</a:t>
            </a:r>
            <a:r>
              <a:rPr lang="nl-NL" sz="2000" dirty="0"/>
              <a:t> omzet.</a:t>
            </a:r>
          </a:p>
        </p:txBody>
      </p:sp>
    </p:spTree>
    <p:extLst>
      <p:ext uri="{BB962C8B-B14F-4D97-AF65-F5344CB8AC3E}">
        <p14:creationId xmlns:p14="http://schemas.microsoft.com/office/powerpoint/2010/main" val="255763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Samenvoegen: Verschillende methodes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12545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Plakt </a:t>
            </a:r>
            <a:r>
              <a:rPr lang="nl-NL" sz="1800" u="sng" dirty="0">
                <a:cs typeface="Courier New" panose="02070309020205020404" pitchFamily="49" charset="0"/>
              </a:rPr>
              <a:t>meerdere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aan elkaar langs de rijen of kolommen.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 </a:t>
            </a:r>
            <a:r>
              <a:rPr lang="nl-NL" sz="1800" u="sng" dirty="0">
                <a:cs typeface="Courier New" panose="02070309020205020404" pitchFamily="49" charset="0"/>
              </a:rPr>
              <a:t>twee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hun </a:t>
            </a:r>
            <a:r>
              <a:rPr lang="nl-NL" sz="1800" u="sng" dirty="0">
                <a:cs typeface="Courier New" panose="02070309020205020404" pitchFamily="49" charset="0"/>
              </a:rPr>
              <a:t>indices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Voegt </a:t>
            </a:r>
            <a:r>
              <a:rPr lang="nl-NL" sz="1800" u="sng" dirty="0">
                <a:cs typeface="Courier New" panose="02070309020205020404" pitchFamily="49" charset="0"/>
              </a:rPr>
              <a:t>twee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</a:t>
            </a:r>
            <a:r>
              <a:rPr lang="nl-NL" sz="1800" u="sng" dirty="0">
                <a:cs typeface="Courier New" panose="02070309020205020404" pitchFamily="49" charset="0"/>
              </a:rPr>
              <a:t>gedeelde kolom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6915150" y="1608667"/>
            <a:ext cx="428624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[df1, df2, df3],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axis=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"rows"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"inner"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7BE195-127A-BF62-C86E-E7F845782D91}"/>
              </a:ext>
            </a:extLst>
          </p:cNvPr>
          <p:cNvCxnSpPr>
            <a:cxnSpLocks/>
          </p:cNvCxnSpPr>
          <p:nvPr/>
        </p:nvCxnSpPr>
        <p:spPr>
          <a:xfrm>
            <a:off x="6555232" y="1608667"/>
            <a:ext cx="0" cy="462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deze bestanden met </a:t>
            </a:r>
            <a:r>
              <a:rPr lang="nl-NL" sz="2000" dirty="0" err="1"/>
              <a:t>pandas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0_data/sales/customers.csv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0_data/sales/products.csv</a:t>
            </a:r>
            <a:endParaRPr lang="nl-NL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producten en klanten aan transacties te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 heet de klant met de hoogste omzet?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 heet het product met de laagste omzet?</a:t>
            </a:r>
          </a:p>
        </p:txBody>
      </p:sp>
    </p:spTree>
    <p:extLst>
      <p:ext uri="{BB962C8B-B14F-4D97-AF65-F5344CB8AC3E}">
        <p14:creationId xmlns:p14="http://schemas.microsoft.com/office/powerpoint/2010/main" val="194128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dirty="0"/>
              <a:t>Gebaseerd op: </a:t>
            </a:r>
            <a:r>
              <a:rPr lang="nl-NL" sz="1600" b="1" dirty="0" err="1"/>
              <a:t>matplotlib</a:t>
            </a:r>
            <a:endParaRPr lang="nl-NL" sz="1600" b="1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Standaard backend voor Python.</a:t>
            </a:r>
          </a:p>
          <a:p>
            <a:pPr>
              <a:buFontTx/>
              <a:buChar char="-"/>
            </a:pPr>
            <a:r>
              <a:rPr lang="nl-NL" sz="16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Minder gebruiksvriendelijk.</a:t>
            </a:r>
          </a:p>
          <a:p>
            <a:pPr>
              <a:buFontTx/>
              <a:buChar char="-"/>
            </a:pPr>
            <a:r>
              <a:rPr lang="nl-NL" sz="16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/>
              <a:t>Gebaseerd op: Javascript</a:t>
            </a:r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Mooie, interactieve plots.</a:t>
            </a:r>
          </a:p>
          <a:p>
            <a:pPr>
              <a:buFontTx/>
              <a:buChar char="-"/>
            </a:pPr>
            <a:r>
              <a:rPr lang="nl-NL" sz="16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Vereist apart Javascript backend.</a:t>
            </a:r>
          </a:p>
          <a:p>
            <a:pPr>
              <a:buFontTx/>
              <a:buChar char="-"/>
            </a:pPr>
            <a:r>
              <a:rPr lang="nl-NL" sz="16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Matplotlib</a:t>
            </a:r>
            <a:r>
              <a:rPr lang="nl-NL" sz="3600" dirty="0"/>
              <a:t> API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Maakt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 -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XAxis</a:t>
            </a:r>
            <a:r>
              <a:rPr lang="nl-NL" sz="2000" b="1" dirty="0"/>
              <a:t>, </a:t>
            </a:r>
            <a:r>
              <a:rPr lang="nl-NL" sz="2000" b="1" dirty="0" err="1"/>
              <a:t>YAxis</a:t>
            </a:r>
            <a:r>
              <a:rPr lang="nl-NL" sz="2000" b="1" dirty="0"/>
              <a:t>, </a:t>
            </a:r>
            <a:r>
              <a:rPr lang="nl-NL" sz="2000" b="1" dirty="0" err="1"/>
              <a:t>Text</a:t>
            </a:r>
            <a:r>
              <a:rPr lang="nl-NL" sz="2000" b="1" dirty="0"/>
              <a:t>, Line2D</a:t>
            </a:r>
            <a:r>
              <a:rPr lang="nl-NL" sz="2000" dirty="0"/>
              <a:t>  (Artist -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Dingen die op een Canvas worden getekend: Assenstelsels, teksten, lijnen,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Importeer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Teken een setje datapunten: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endParaRPr lang="nl-NL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weinig controle over de grafiek…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/>
              <a:t>aanmaken: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Figuur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1205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4242274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height,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width,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9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9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7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9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Kies een stijl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/>
              <a:t> die je aanspreekt.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volgende grafieken: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staafdiagram met omzet per klant (top 15).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lijndiagram met omzet per dag.</a:t>
            </a:r>
          </a:p>
        </p:txBody>
      </p:sp>
    </p:spTree>
    <p:extLst>
      <p:ext uri="{BB962C8B-B14F-4D97-AF65-F5344CB8AC3E}">
        <p14:creationId xmlns:p14="http://schemas.microsoft.com/office/powerpoint/2010/main" val="206608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103631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Labels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Schaal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Waardes op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labels=[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749362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Label waardes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Elke annotatie heeft eigen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data.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annotations.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Parameters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12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"center"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"middle"</a:t>
            </a:r>
            <a:endParaRPr lang="nl-NL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	(0, 5)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"offset points"</a:t>
            </a: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voor deze opdracht weer een lijndiagram van dagelijkse omzet.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titel toe en geef labels op voor de assen.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annotaties toe voor de omzet.</a:t>
            </a:r>
          </a:p>
        </p:txBody>
      </p:sp>
    </p:spTree>
    <p:extLst>
      <p:ext uri="{BB962C8B-B14F-4D97-AF65-F5344CB8AC3E}">
        <p14:creationId xmlns:p14="http://schemas.microsoft.com/office/powerpoint/2010/main" val="226194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</a:t>
            </a:r>
            <a:r>
              <a:rPr lang="nl-NL" sz="1600" dirty="0" err="1"/>
              <a:t>grid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</a:t>
            </a:r>
            <a:r>
              <a:rPr lang="nl-NL" sz="1600" b="1" dirty="0">
                <a:solidFill>
                  <a:schemeClr val="accent1"/>
                </a:solidFill>
                <a:cs typeface="Courier New" panose="02070309020205020404" pitchFamily="49" charset="0"/>
              </a:rPr>
              <a:t>1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indices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4 - 5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6612383" y="161501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2705100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voor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op rij 0 en kolom 2: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over meerdere rijen en kolommen: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grafiek met een histogram voor elke numerieke kolom.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een </a:t>
            </a:r>
            <a:r>
              <a:rPr lang="nl-NL" sz="2000" dirty="0" err="1"/>
              <a:t>GridSpec</a:t>
            </a:r>
            <a:r>
              <a:rPr lang="nl-NL" sz="2000" dirty="0"/>
              <a:t> en maak voor de numeriek kolommen:</a:t>
            </a:r>
          </a:p>
          <a:p>
            <a:pPr lvl="1"/>
            <a:r>
              <a:rPr lang="nl-NL" sz="2000" dirty="0"/>
              <a:t>Een groot histogram (3x3)</a:t>
            </a:r>
          </a:p>
          <a:p>
            <a:pPr lvl="1"/>
            <a:r>
              <a:rPr lang="nl-NL" sz="2000" dirty="0"/>
              <a:t>Drie kleine histogrammen (1x1) er verticaal naast.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70069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Bonus</a:t>
            </a:r>
            <a:r>
              <a:rPr lang="nl-NL" sz="3600" noProof="0"/>
              <a:t>: Data </a:t>
            </a:r>
            <a:r>
              <a:rPr lang="nl-NL" sz="3600" noProof="0" dirty="0"/>
              <a:t>in kleur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 API)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/>
                <a:t>Numpy</a:t>
              </a:r>
            </a:p>
            <a:p>
              <a:pPr algn="ctr"/>
              <a:r>
                <a:rPr lang="nl-NL" sz="1400" dirty="0"/>
                <a:t>(Python API)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/>
                <a:t>Numpy functies</a:t>
              </a:r>
            </a:p>
            <a:p>
              <a:pPr algn="ctr"/>
              <a:r>
                <a:rPr lang="nl-NL" sz="1400" dirty="0"/>
                <a:t>(C functies)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maakt data verwerken makkelijk en vooral efficiënt.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noProof="0" dirty="0"/>
              <a:t>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Numpy</a:t>
            </a:r>
            <a:r>
              <a:rPr lang="nl-NL" sz="2000" dirty="0"/>
              <a:t> doet het werk onder de motorkap; </a:t>
            </a:r>
            <a:r>
              <a:rPr lang="nl-NL" sz="2000" dirty="0" err="1"/>
              <a:t>pandas</a:t>
            </a:r>
            <a:r>
              <a:rPr lang="nl-NL" sz="2000" dirty="0"/>
              <a:t> roept bewerkingen aan in </a:t>
            </a:r>
            <a:r>
              <a:rPr lang="nl-NL" sz="2000" dirty="0" err="1"/>
              <a:t>numpy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is geschreven in C, dat veel sneller is dan Python. </a:t>
            </a:r>
          </a:p>
          <a:p>
            <a:pPr marL="0" indent="0">
              <a:buNone/>
            </a:pPr>
            <a:r>
              <a:rPr lang="nl-NL" sz="2000" noProof="0" dirty="0"/>
              <a:t>Maar: Data worden gekopieerd tussen Python en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/>
              <a:t>instructies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3812177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slaat data op in C, waarbij </a:t>
            </a:r>
            <a:r>
              <a:rPr lang="nl-NL" sz="2000" dirty="0"/>
              <a:t>data types </a:t>
            </a:r>
            <a:r>
              <a:rPr lang="nl-NL" sz="2000" noProof="0" dirty="0"/>
              <a:t>geconverteerd </a:t>
            </a:r>
            <a:r>
              <a:rPr lang="nl-NL" sz="2000" dirty="0"/>
              <a:t>worden</a:t>
            </a:r>
            <a:r>
              <a:rPr lang="nl-NL" sz="2000" noProof="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Hieronder staat een overzicht van zulke conversies: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Numpy</a:t>
            </a:r>
            <a:r>
              <a:rPr lang="nl-NL" sz="3600" noProof="0" dirty="0"/>
              <a:t> 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9B6BB-8C3E-DB74-8FDA-021ED4AB2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32" y="866231"/>
            <a:ext cx="6297455" cy="54561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7F8B0C-972A-6099-3F18-12C489B44BA2}"/>
              </a:ext>
            </a:extLst>
          </p:cNvPr>
          <p:cNvCxnSpPr>
            <a:cxnSpLocks/>
          </p:cNvCxnSpPr>
          <p:nvPr/>
        </p:nvCxnSpPr>
        <p:spPr>
          <a:xfrm>
            <a:off x="5015652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84471"/>
              </p:ext>
            </p:extLst>
          </p:nvPr>
        </p:nvGraphicFramePr>
        <p:xfrm>
          <a:off x="926737" y="3542092"/>
          <a:ext cx="3547292" cy="27438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05866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1841426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1656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10954"/>
              </p:ext>
            </p:extLst>
          </p:nvPr>
        </p:nvGraphicFramePr>
        <p:xfrm>
          <a:off x="8839200" y="1456267"/>
          <a:ext cx="2565399" cy="43255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 err="1"/>
                        <a:t>cijfer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vert270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Data type; </a:t>
            </a:r>
            <a:r>
              <a:rPr lang="nl-NL" sz="2000" dirty="0" err="1"/>
              <a:t>numpy</a:t>
            </a:r>
            <a:r>
              <a:rPr lang="nl-NL" sz="2000" dirty="0"/>
              <a:t> type of object.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Bewerkingen houden rekening met de index.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informatie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Functies toepassen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"2022-01-01"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"2022-01-03"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Schrijf een functie die een Series komma-gescheiden waardes splitst in een lijst.</a:t>
            </a:r>
          </a:p>
          <a:p>
            <a:pPr lvl="1"/>
            <a:r>
              <a:rPr lang="nl-NL" sz="1600" noProof="0" dirty="0"/>
              <a:t>Wat krijg je als je vervolgens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noProof="0" dirty="0"/>
              <a:t> gebruikt?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286475"/>
              </p:ext>
            </p:extLst>
          </p:nvPr>
        </p:nvGraphicFramePr>
        <p:xfrm>
          <a:off x="7467600" y="1456267"/>
          <a:ext cx="3886200" cy="43255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 err="1"/>
                        <a:t>vak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 err="1"/>
                        <a:t>cijfer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vert270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Henk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Ingrid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Sara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Henk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SQL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Sara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SQL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Series object.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Kolommen hebben </a:t>
            </a:r>
            <a:r>
              <a:rPr lang="nl-NL" sz="2000"/>
              <a:t>functionaliteit van </a:t>
            </a:r>
            <a:r>
              <a:rPr lang="nl-NL" sz="2000" dirty="0"/>
              <a:t>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SQL-achtige bewerkingen.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2337</Words>
  <Application>Microsoft Office PowerPoint</Application>
  <PresentationFormat>Widescreen</PresentationFormat>
  <Paragraphs>625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Python – Cursus</vt:lpstr>
      <vt:lpstr>Agenda</vt:lpstr>
      <vt:lpstr>Pandas</vt:lpstr>
      <vt:lpstr>Hoe werkt het?</vt:lpstr>
      <vt:lpstr>Numpy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DataFrames bewerken</vt:lpstr>
      <vt:lpstr>Oefeningen II</vt:lpstr>
      <vt:lpstr>Groeperen en aggregeren</vt:lpstr>
      <vt:lpstr>Oefeningen III</vt:lpstr>
      <vt:lpstr>Samenvoegen: Verschillende methodes</vt:lpstr>
      <vt:lpstr>Samenvoegen: Welke rijen?</vt:lpstr>
      <vt:lpstr>Oefeningen IV</vt:lpstr>
      <vt:lpstr>Plotting</vt:lpstr>
      <vt:lpstr>Frameworks in Python</vt:lpstr>
      <vt:lpstr>Matplotlib API overzicht</vt:lpstr>
      <vt:lpstr>Simpele grafiek maken</vt:lpstr>
      <vt:lpstr>Betere grafiek maken</vt:lpstr>
      <vt:lpstr>Veelgebruikte grafiek types</vt:lpstr>
      <vt:lpstr>Plotten in stijl</vt:lpstr>
      <vt:lpstr>Oefeningen V</vt:lpstr>
      <vt:lpstr>Assen opmaken</vt:lpstr>
      <vt:lpstr>Annotaties</vt:lpstr>
      <vt:lpstr>Opmaak annotaties</vt:lpstr>
      <vt:lpstr>Oefeningen VI</vt:lpstr>
      <vt:lpstr>Meerdere grafieken in een figuur</vt:lpstr>
      <vt:lpstr>Meer controle met GridSpec </vt:lpstr>
      <vt:lpstr>Oefeningen VII</vt:lpstr>
      <vt:lpstr>Bonus: Data in kleur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602</cp:revision>
  <dcterms:created xsi:type="dcterms:W3CDTF">2022-11-09T07:34:24Z</dcterms:created>
  <dcterms:modified xsi:type="dcterms:W3CDTF">2024-09-16T12:39:07Z</dcterms:modified>
</cp:coreProperties>
</file>