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270" r:id="rId3"/>
    <p:sldId id="359" r:id="rId4"/>
    <p:sldId id="269" r:id="rId5"/>
    <p:sldId id="301" r:id="rId6"/>
    <p:sldId id="352" r:id="rId7"/>
    <p:sldId id="258" r:id="rId8"/>
    <p:sldId id="351" r:id="rId9"/>
    <p:sldId id="344" r:id="rId10"/>
    <p:sldId id="271" r:id="rId11"/>
    <p:sldId id="360" r:id="rId12"/>
    <p:sldId id="362" r:id="rId13"/>
    <p:sldId id="274" r:id="rId14"/>
    <p:sldId id="275" r:id="rId15"/>
    <p:sldId id="365" r:id="rId16"/>
    <p:sldId id="315" r:id="rId17"/>
    <p:sldId id="272" r:id="rId18"/>
    <p:sldId id="273" r:id="rId19"/>
    <p:sldId id="402" r:id="rId20"/>
    <p:sldId id="276" r:id="rId21"/>
    <p:sldId id="363" r:id="rId22"/>
    <p:sldId id="364" r:id="rId23"/>
    <p:sldId id="317" r:id="rId24"/>
    <p:sldId id="318" r:id="rId25"/>
    <p:sldId id="361" r:id="rId26"/>
    <p:sldId id="345" r:id="rId27"/>
    <p:sldId id="277" r:id="rId28"/>
    <p:sldId id="278" r:id="rId29"/>
    <p:sldId id="289" r:id="rId30"/>
    <p:sldId id="366" r:id="rId31"/>
    <p:sldId id="367" r:id="rId32"/>
    <p:sldId id="368" r:id="rId33"/>
    <p:sldId id="369" r:id="rId34"/>
    <p:sldId id="287" r:id="rId35"/>
    <p:sldId id="346" r:id="rId36"/>
    <p:sldId id="279" r:id="rId37"/>
    <p:sldId id="370" r:id="rId38"/>
    <p:sldId id="371" r:id="rId39"/>
    <p:sldId id="375" r:id="rId40"/>
    <p:sldId id="378" r:id="rId41"/>
    <p:sldId id="377" r:id="rId42"/>
    <p:sldId id="376" r:id="rId43"/>
    <p:sldId id="285" r:id="rId44"/>
    <p:sldId id="331" r:id="rId45"/>
    <p:sldId id="280" r:id="rId46"/>
    <p:sldId id="379" r:id="rId47"/>
    <p:sldId id="354" r:id="rId48"/>
    <p:sldId id="380" r:id="rId49"/>
    <p:sldId id="328" r:id="rId50"/>
    <p:sldId id="284" r:id="rId51"/>
    <p:sldId id="381" r:id="rId52"/>
    <p:sldId id="382" r:id="rId53"/>
    <p:sldId id="386" r:id="rId54"/>
    <p:sldId id="387" r:id="rId55"/>
    <p:sldId id="392" r:id="rId56"/>
    <p:sldId id="393" r:id="rId57"/>
    <p:sldId id="394" r:id="rId58"/>
    <p:sldId id="395" r:id="rId59"/>
    <p:sldId id="398" r:id="rId60"/>
    <p:sldId id="400" r:id="rId61"/>
    <p:sldId id="399" r:id="rId62"/>
    <p:sldId id="397" r:id="rId63"/>
    <p:sldId id="401" r:id="rId64"/>
    <p:sldId id="396" r:id="rId6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5" autoAdjust="0"/>
    <p:restoredTop sz="89825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E90D0-176A-4BE5-B54F-392F0A16E3B3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7AAA1-0A2D-4E17-BD7E-ECD1F2F24FF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8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VRAAG: Hoe </a:t>
            </a:r>
            <a:r>
              <a:rPr lang="en-US" dirty="0" err="1"/>
              <a:t>draai</a:t>
            </a:r>
            <a:r>
              <a:rPr lang="en-US" dirty="0"/>
              <a:t> je de </a:t>
            </a:r>
            <a:r>
              <a:rPr lang="en-US" dirty="0" err="1"/>
              <a:t>selectie</a:t>
            </a:r>
            <a:r>
              <a:rPr lang="en-US" dirty="0"/>
              <a:t> </a:t>
            </a:r>
            <a:r>
              <a:rPr lang="en-US" dirty="0" err="1"/>
              <a:t>precies</a:t>
            </a:r>
            <a:r>
              <a:rPr lang="en-US" dirty="0"/>
              <a:t> om?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60332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A7BF3-24E1-C7EC-642F-F16325218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84CD0-E9DA-35E6-F27D-1F4E47935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C8C14-5F9E-2220-6A8F-86C7ECF0C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ABB9B-0A2E-AD26-8AA8-9496173D3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343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582EE-87E1-7856-19B1-BA2E956A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65D03-0E5E-AE7D-5EF6-740A4DD2B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9DD17-B96B-9277-3A15-FFBAB85F8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0CBD-F195-55D2-9487-8F6236903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2297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64601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262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826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79822-1FFB-7DD1-52E6-DD5AD290C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3A4D2-AD40-D019-78EF-AF1711EFA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EC0D21-8300-E2F8-B194-BA162E5B4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29730-611E-1621-EFC8-8A0A43554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62116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8825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1D41C-C5ED-A6EC-3981-B44AA0DC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7541ED-40B7-79FB-3C9C-A5403BDE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ABBD4-682C-3930-CB9B-1E7BA1341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06BC1-ADCA-491E-938F-EDD88BA6A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6948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6061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56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83F90-52F4-1E6E-39BA-9F7470A3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A4D6F-BDF7-9FDF-FF0E-D483DE61C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EEB42-F4D5-DD64-C774-C1A565C88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2C233-0D10-91BE-26FB-09AF89624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546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28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977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8576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62B4-042D-AD25-661A-3F600EA7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2CBBB-5670-6CEB-D6BB-5B07C4E97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195E98-D665-6789-6BE8-779374BC0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0031F-F907-B763-3657-41A4A6BF0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111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804AD-D536-09A7-F842-712A9927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C9492E-3071-F1DA-D063-E21A88269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83AD2A-0B10-9DAE-DA8A-5798790E4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4ECA4-5954-490B-A4BE-4AE30D169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537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2AAC0-854F-D63D-0A2B-DFF154C6C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B5D8BF-EE48-4DA5-DDF6-679DBA573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BE387-3283-F161-95E3-79A09D384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5494F-B87C-7FA0-E8DA-C932B4B9D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39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86866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8FC99-5983-8E8B-94A8-154B9C42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510E73-2557-CA49-0CF6-BCFCA300D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74F343-644D-A726-4A79-B86688CD8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FDFA0-CD47-7C67-36B8-2182A6DD6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7AAA1-0A2D-4E17-BD7E-ECD1F2F24FF1}" type="slidenum">
              <a:rPr lang="en-NL" smtClean="0"/>
              <a:t>40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514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0CC9-ED9D-4D4F-8C1E-EBA1D453D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E966D-7652-4557-A9F9-7DF935D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CB7AD-6354-4B46-A1B1-8AB8F13B3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A64DE-EF41-4835-B7FB-322DD9145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704FD-6460-4364-A0B8-96D160BB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74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92C93-0384-43C7-9270-53AA5CC4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27274-EF82-499F-9F62-8716430D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B32C-5ABC-47EE-BCBB-EBDD09F8C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79F4C-465F-432E-94F2-14381714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C283-364C-4E66-B8A1-E60281CF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199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3F3F4-3DB7-4772-B734-E3D4EC57A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383D0B-A6E9-420B-BB32-2EE23BDD4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6CBA8-F239-41EA-BB1B-F2AC5076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F5E8E-4E02-43BB-BA09-E3DBD0A7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5E216-2F85-4809-BCC5-7F592CD4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591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FA4E2-0D21-4416-968C-C61A95E8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712F5-D9DF-4F18-AB0B-0570F768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E2A40-5B6A-435A-9505-0394EADD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4E54C-44AC-49EA-ADDF-39EA1D73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0B503-6745-455E-9167-2332D14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549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36DE-605D-44B2-AA42-4AAAEA86B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5106-FE69-4402-9578-64BC2080B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488F4-C235-4C6F-84B7-3BD91417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5E1DD-D3C1-4E79-94A6-35DA4A333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6E79C-7AF9-4978-9B94-79E00D9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7832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2DDF-E3AE-4295-96E9-97CC8175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5F90-BA76-4780-A8D9-CD685DC74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D3A87-C96D-44C9-8EF2-C5856D0E1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6C641-16CC-447F-941B-2A221036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0114C-8219-4904-B12D-606CCA5D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1C20-F59F-4984-9E7E-384413727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84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CB04-7F85-457D-983B-717ECAC1A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9FC22-D5B7-4E55-894C-F63B97378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56CE9-C92E-4B4C-8603-695086290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45C1E-1E47-4FF1-8753-C33198D68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E0C64-BF99-45A8-91AD-35BF431C0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5584-3091-43F6-8D86-500DC9042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089D8-0844-4346-9C6C-0D2C381D0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E7C50-547D-49E9-951A-67EF9F3C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5538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436-DC28-4112-95C6-55B0FBC0F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EBB85-00C5-41BB-9448-F4918445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020E7-2C2A-466B-ACE7-47462B1E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B1D739-B63A-4BB5-BF5B-E376C50F5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34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3BCBF1-D4A7-4B82-9772-A3D7FB08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DDBC3-E0A3-4A22-AB03-E9EAE5E5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837C-C6F6-4CAF-BB73-E9984C75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7314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AC6B8-091C-4133-AECF-BCFA2FD6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F084-4126-45E3-ACA0-7475A2E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BE3DF-44A3-4870-96ED-71754490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1E646-9206-4CFC-8110-78B87441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94BFF-1FC2-48F0-A7B4-13BEBF21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ED3F-9BB2-4EEA-8C72-58F6B6287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634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01235-EC3B-4A57-AC4C-5759D0949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C46B4-56DD-4886-8BBC-49A6191DAF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3869C-90F1-498A-B310-9C050629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CC9E3-D4DE-4D3A-B32C-1C978D6C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B6B80-0A18-40C3-9A3C-91852A471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1F956-F6E6-4E56-A2DA-271827C5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7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E9155-A6E4-486A-B6D8-6669D741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70AE5-F952-4258-8970-EA7B89F3F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BE9F0-569D-4B38-94CC-CEF98F681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CBDA-B49C-4B0F-9869-5B15867EA611}" type="datetimeFigureOut">
              <a:rPr lang="en-NL" smtClean="0"/>
              <a:t>16/01/2025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84339-0EC9-4B98-B74B-C84A1578D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0DA69-2268-4481-8C7E-C48F42FA3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90F7-FAA2-4B68-BA07-56F074E5116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975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Voornaam,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/>
              <a:t> om data te selecteren.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kolommen op die je wilt hebben.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 om een alias op te geven.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de tabelnaam op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2B0D11-81F6-B9C8-DBF6-57B1C542D8E7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161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09A45-8F31-666C-9E85-709DA76AB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91B8-511C-969D-4081-33767E3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Kolommen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3A54C-89CA-C0AF-326E-ABEBD8482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, Achternaam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, Leeftijd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Multi-line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endParaRPr lang="nl-NL" sz="20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goes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here...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0F230D-0783-8C5E-F4B1-18C919848BBB}"/>
              </a:ext>
            </a:extLst>
          </p:cNvPr>
          <p:cNvSpPr txBox="1">
            <a:spLocks/>
          </p:cNvSpPr>
          <p:nvPr/>
        </p:nvSpPr>
        <p:spPr>
          <a:xfrm>
            <a:off x="5674938" y="1825625"/>
            <a:ext cx="5678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Alternatieve syntax: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Zet komma voor de kolomnaam.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Makkelijk uit te commentariëren met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nl-NL" sz="20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... */</a:t>
            </a:r>
            <a:r>
              <a:rPr lang="nl-NL" sz="2000" dirty="0"/>
              <a:t> voor lang commentaar.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BB58C1-7DCB-4D67-5C2C-DBD73DEB21FD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376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E36DA-E38C-129E-3AB4-72722BA0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DAA5-64C2-67B7-E6D6-D8CC4C95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Namen en waardes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54B13F-4430-FD49-ABC3-ABA9E36192B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Namen van kolommen / tabellen: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Geen quotes:		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endParaRPr lang="nl-NL" sz="20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Double quotes:		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Back </a:t>
            </a:r>
            <a:r>
              <a:rPr lang="nl-NL" sz="2000" dirty="0" err="1"/>
              <a:t>ticks</a:t>
            </a:r>
            <a:r>
              <a:rPr lang="nl-NL" sz="2000" dirty="0"/>
              <a:t>:		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nl-NL" sz="20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ObjectNaam</a:t>
            </a:r>
            <a:r>
              <a:rPr lang="nl-NL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Waardes: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Numeriek: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42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Tekst:			</a:t>
            </a:r>
            <a:r>
              <a:rPr lang="nl-NL" sz="2000" dirty="0">
                <a:solidFill>
                  <a:srgbClr val="C00000"/>
                </a:solidFill>
              </a:rPr>
              <a:t>'</a:t>
            </a:r>
            <a:r>
              <a:rPr lang="nl-NL" sz="2000" dirty="0" err="1">
                <a:solidFill>
                  <a:srgbClr val="C00000"/>
                </a:solidFill>
              </a:rPr>
              <a:t>hello</a:t>
            </a:r>
            <a:r>
              <a:rPr lang="nl-NL" sz="2000" dirty="0">
                <a:solidFill>
                  <a:srgbClr val="C00000"/>
                </a:solidFill>
              </a:rPr>
              <a:t> </a:t>
            </a:r>
            <a:r>
              <a:rPr lang="nl-NL" sz="2000" dirty="0" err="1">
                <a:solidFill>
                  <a:srgbClr val="C00000"/>
                </a:solidFill>
              </a:rPr>
              <a:t>world</a:t>
            </a:r>
            <a:r>
              <a:rPr lang="nl-NL" sz="2000" dirty="0">
                <a:solidFill>
                  <a:srgbClr val="C00000"/>
                </a:solidFill>
              </a:rPr>
              <a:t>'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Datum:		</a:t>
            </a:r>
            <a:r>
              <a:rPr lang="nl-NL" sz="2000" dirty="0">
                <a:solidFill>
                  <a:srgbClr val="C00000"/>
                </a:solidFill>
              </a:rPr>
              <a:t>'2025-01-01'</a:t>
            </a:r>
          </a:p>
        </p:txBody>
      </p:sp>
    </p:spTree>
    <p:extLst>
      <p:ext uri="{BB962C8B-B14F-4D97-AF65-F5344CB8AC3E}">
        <p14:creationId xmlns:p14="http://schemas.microsoft.com/office/powerpoint/2010/main" val="137173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selecteren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85124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18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115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4" y="1825625"/>
            <a:ext cx="56411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Selecteer alle kolommen 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2000" dirty="0">
                <a:cs typeface="Courier New" panose="02070309020205020404" pitchFamily="49" charset="0"/>
              </a:rPr>
              <a:t> (slecht!</a:t>
            </a:r>
            <a:r>
              <a:rPr lang="nl-NL" sz="2000" dirty="0"/>
              <a:t>).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selectiecriteria op: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 moet waar of onwaar zijn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Condities kun je combineren met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1800" dirty="0"/>
              <a:t> of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nl-NL" sz="1800" dirty="0"/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4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800" dirty="0"/>
              <a:t>Groeperen met haken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CB7A14-C61C-728D-BCB7-4B033293604E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524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KolomB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(2, 3, 5, 7)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KolomA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NOT NULL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Kolommen moeten identiek zijn.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bereik [1, 100].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in opgegeven lijst.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Kolomwaarde ontbreekt niet.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Haal maximaal 4 rijen op.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B5B612-C695-CE5D-BA96-B8D59F690826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5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F8A5F-D6F3-5640-117F-3BC9478C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C1B69-8F9F-6EC5-5364-EBC89C73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Selectiecriteria voor tekst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225F8-480B-AD17-59A0-DCD4993FB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153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=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Kees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Naam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'_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ees'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9BFE4F-39C4-2EFC-7030-4EC2F9709CF1}"/>
              </a:ext>
            </a:extLst>
          </p:cNvPr>
          <p:cNvSpPr txBox="1">
            <a:spLocks/>
          </p:cNvSpPr>
          <p:nvPr/>
        </p:nvSpPr>
        <p:spPr>
          <a:xfrm>
            <a:off x="5712643" y="1825625"/>
            <a:ext cx="56411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Exacte match, hoofdletter gevoelig.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die beginnen met Kees.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Namen waar Kees in voorkomt.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Eerste letter mag van alles zijn.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991A20-2085-1698-D06F-AED6AF08C6B4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696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sorteren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1825625"/>
            <a:ext cx="431057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5691884" y="1825625"/>
            <a:ext cx="56619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rijen te sorteren.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Sorteervolgorde geef je op achter kolom: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</a:t>
            </a:r>
            <a:r>
              <a:rPr lang="nl-NL" sz="2000" dirty="0"/>
              <a:t> 		oplopend (standaard)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nl-NL" sz="2000" dirty="0"/>
              <a:t> 		aflopend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Sorteren op meerdere kolommen in opgegeven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9DA5E-B79D-053F-0A8F-8B62972087A8}"/>
              </a:ext>
            </a:extLst>
          </p:cNvPr>
          <p:cNvCxnSpPr/>
          <p:nvPr/>
        </p:nvCxnSpPr>
        <p:spPr>
          <a:xfrm>
            <a:off x="5290979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51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Bekijk de tabellen met [Database </a:t>
            </a:r>
            <a:r>
              <a:rPr lang="nl-NL" sz="2000" dirty="0" err="1"/>
              <a:t>Structure</a:t>
            </a:r>
            <a:r>
              <a:rPr lang="nl-NL" sz="2000" dirty="0"/>
              <a:t>].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Ga naar [Browse Data] en selecteer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nl-NL" sz="2000" dirty="0"/>
              <a:t>Ga naar [</a:t>
            </a:r>
            <a:r>
              <a:rPr lang="nl-NL" sz="2000" dirty="0" err="1"/>
              <a:t>Execute</a:t>
            </a:r>
            <a:r>
              <a:rPr lang="nl-NL" sz="2000" dirty="0"/>
              <a:t> SQL] en beantwoord deze vragen: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Welke bestellingen werden gedaan op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'2020-02-02'</a:t>
            </a:r>
            <a:r>
              <a:rPr lang="nl-NL" sz="2000" dirty="0"/>
              <a:t>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Welke bestellingen deed klant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nl-NL" sz="2000" dirty="0"/>
              <a:t> met </a:t>
            </a:r>
            <a:r>
              <a:rPr lang="nl-NL" sz="2000" dirty="0" err="1"/>
              <a:t>BTWTarief</a:t>
            </a:r>
            <a:r>
              <a:rPr lang="nl-NL" sz="2000" dirty="0"/>
              <a:t>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'laag'</a:t>
            </a:r>
            <a:r>
              <a:rPr lang="nl-NL" sz="2000" dirty="0"/>
              <a:t>?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Wat waren de drie grootste transacties?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16319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Simpele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Aantal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2)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PrijsVerschil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COALESCE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(Prijs, 0)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met constante.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Vermenigvuldiging van 2 kolommen.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Getal afronden op 2 decimalen.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Absolute waarde.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Numerieke transformaties.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nl-NL" sz="2000" dirty="0"/>
              <a:t>Invullen ontbrekende waardes.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97E7424-A332-BEE8-F6B5-27F6C0C3F648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2531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5310D-C27C-4E4C-01B3-BCBD9C0C3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7C6-2775-4E0B-9ABA-234E5EEB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Tekst bewerken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D886-42A2-90E1-1782-573D8D127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079715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World 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LTRIM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RTRIM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1, 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'%0.2f'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0.12345)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8BD2FB-5B36-8BDE-D119-81D6C562089E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Converteer naar hoofd / kleine letters.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Verwijder spaties aan begin of einde.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Plak teksten aan elkaar.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Deel van een tekst (vanaf - tot).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Maak getal op als tekst.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2EDC06-B9A2-BB3A-1C8A-578D67761B51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0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Leerdoelen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leerdoelen van deze cursus zijn: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De syntax van SQL onder de knie krijgen.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Begrijpen hoe databases werken (basis).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Opstellen van entiteit-relatie-</a:t>
            </a:r>
            <a:r>
              <a:rPr lang="nl-NL" sz="2000" dirty="0" err="1"/>
              <a:t>schemas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SQL kunnen bevragen binnen Python.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9453E-95B7-4E26-A4BA-5CD2D75F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084" y="2843159"/>
            <a:ext cx="3649716" cy="364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1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Datum en tijd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22853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CURRENT_TIMESTAMP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'2025-01-01'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'+1 MONTH'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-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JULIANDAY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STRFTIME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'%d-%m-%Y'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StartDate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985261" y="1825625"/>
            <a:ext cx="4368537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Huidige datum en tijd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Specifieke datum aanmaken.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met een tijdsverschil.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Verschil tussen twee data in dagen.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/>
              <a:t>Datum opgemaakt als tekst.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C11015-861E-CD95-6F4D-7119ADD4252B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19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25AB-D498-212A-A781-06F766C8C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9CC-BBE5-6C1B-ADFA-BE520B69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Conditionele berekeningen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FF19-037B-E35D-30D7-45F901BA4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5590736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18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'minderjarig'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25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'adolescent'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&lt; 65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'volwassen'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'senior'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LeeftijdCategorie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75BAED-8CE7-F130-935A-31FBA7E51B5D}"/>
              </a:ext>
            </a:extLst>
          </p:cNvPr>
          <p:cNvSpPr txBox="1">
            <a:spLocks/>
          </p:cNvSpPr>
          <p:nvPr/>
        </p:nvSpPr>
        <p:spPr>
          <a:xfrm>
            <a:off x="6881567" y="1825625"/>
            <a:ext cx="44722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nl-NL" sz="2000" dirty="0"/>
              <a:t> voor conditionele logica: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Geef condities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WHEN … THEN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nl-NL" sz="2000" dirty="0"/>
              <a:t> als standaard waarde.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Sluit conditionele logica af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een alias op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/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ABBEF9-C511-5699-9DC9-8BBCC83B071E}"/>
              </a:ext>
            </a:extLst>
          </p:cNvPr>
          <p:cNvCxnSpPr/>
          <p:nvPr/>
        </p:nvCxnSpPr>
        <p:spPr>
          <a:xfrm>
            <a:off x="660130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47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75E59-0C66-4BA0-8F21-4EC100B5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C848-C49F-A653-2E3F-6468864B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7394-408C-D317-197B-44A06A94D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het totaalbedrag voor elke transactie (prijs x aantal).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het totaal bedrag inclusief BTW (laag = 9% en hoog = 21%).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Bereken het aantal dagen tussen bestelling en levering.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942174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1A28E1-1304-6F40-F71E-A028256C202B}"/>
              </a:ext>
            </a:extLst>
          </p:cNvPr>
          <p:cNvSpPr/>
          <p:nvPr/>
        </p:nvSpPr>
        <p:spPr>
          <a:xfrm>
            <a:off x="1150070" y="2969443"/>
            <a:ext cx="5281552" cy="1696825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9342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 AS Prijs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Selecties als tabel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54944" y="1825625"/>
            <a:ext cx="4198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Na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kun je een query in plaats van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Deze sub-query wordt eerst uitgevoerd…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En de resultaten worden daarna gebruikt door de hoofdquery.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0905A5-C1C7-FDF6-67EA-D6B4FA8A35A0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530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CCCC0-798D-D806-9436-47ECF8E5C8A4}"/>
              </a:ext>
            </a:extLst>
          </p:cNvPr>
          <p:cNvSpPr/>
          <p:nvPr/>
        </p:nvSpPr>
        <p:spPr>
          <a:xfrm>
            <a:off x="838199" y="1825625"/>
            <a:ext cx="5901958" cy="1909347"/>
          </a:xfrm>
          <a:prstGeom prst="rect">
            <a:avLst/>
          </a:prstGeom>
          <a:solidFill>
            <a:schemeClr val="accent4">
              <a:lumMod val="40000"/>
              <a:lumOff val="60000"/>
              <a:alpha val="25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Common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Expressions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901958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PrijsExclusief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1.21 AS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AantalTransacties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InclusiefBTW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PrijsInc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10;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73798" y="1825625"/>
            <a:ext cx="41800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... AS</a:t>
            </a:r>
            <a:r>
              <a:rPr lang="nl-NL" sz="2000" dirty="0"/>
              <a:t> kun je sub-</a:t>
            </a:r>
            <a:r>
              <a:rPr lang="nl-NL" sz="2000" dirty="0" err="1"/>
              <a:t>queries</a:t>
            </a:r>
            <a:r>
              <a:rPr lang="nl-NL" sz="2000" dirty="0"/>
              <a:t> eleganter noteren.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Definieer sub-</a:t>
            </a:r>
            <a:r>
              <a:rPr lang="nl-NL" sz="2000" dirty="0" err="1"/>
              <a:t>queries</a:t>
            </a:r>
            <a:r>
              <a:rPr lang="nl-NL" sz="2000" dirty="0"/>
              <a:t> boven de hoofd-query: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&lt;naam&gt;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(&lt;query&gt;)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793CAD-983B-9E11-D757-732A762C4AB9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599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EBA2-1062-6548-6252-590E5586D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CCAA-82FA-FFF9-0889-652EA53D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B301-CA04-B4D2-398A-EE2064C6D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Maak een CTE om deze waardes te selecteren / berekenen: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Aantal producten.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Het totaalbedrag voor elke transactie (prijs x aantal).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Het totaalbedrag inclusief BTW (laag = 9% en hoog = 21%).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 startAt="2"/>
            </a:pPr>
            <a:r>
              <a:rPr lang="nl-NL" sz="2000" dirty="0"/>
              <a:t>Gebruik de CTE om de gemiddelden te berekenen (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nl-NL" sz="2000" dirty="0"/>
              <a:t>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2715856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Groeperen en aggregeren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03622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Aggregatie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81581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(Bedrag)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GemiddeldBedrag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(*)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AantalRijen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AantalUniek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076494" y="1825625"/>
            <a:ext cx="42773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Aggregatie functies combineren meerdere waardes tot één uitkomst.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Descriptieve statistieken zoals gemiddelde, som, minimum en maximum.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Aantal rijen of unieke waardes.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37068-2488-3094-4C91-2502C63DA7F1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303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Groeperen en aggregeren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18069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BTWTarief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(Aantal)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Transacties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BTWTarief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Met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</a:t>
            </a:r>
            <a:r>
              <a:rPr lang="nl-NL" sz="2000" dirty="0"/>
              <a:t> kun je groeperen op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Elke </a:t>
            </a:r>
            <a:r>
              <a:rPr lang="nl-NL" sz="2000" u="sng" dirty="0"/>
              <a:t>unieke combinatie</a:t>
            </a:r>
            <a:r>
              <a:rPr lang="nl-NL" sz="2000" dirty="0"/>
              <a:t> wordt een groep:</a:t>
            </a:r>
            <a:br>
              <a:rPr lang="nl-NL" sz="2000" dirty="0"/>
            </a:br>
            <a:endParaRPr lang="nl-NL" sz="20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+ laag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2020-01-01 + hoog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2020-01-02 + laag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2020-01-02 + hoog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sz="2000" dirty="0"/>
              <a:t>Gebruik aggregatie functies voor kolommen waarop je niet groepeert!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941C-9BC0-130B-E345-9A75135B8F8B}"/>
              </a:ext>
            </a:extLst>
          </p:cNvPr>
          <p:cNvCxnSpPr/>
          <p:nvPr/>
        </p:nvCxnSpPr>
        <p:spPr>
          <a:xfrm>
            <a:off x="583053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1774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Venster functies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BBDAC7-28CB-4019-A508-03C63F0A9D12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aggregatie functie om rijen samen te vatten.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nl-NL" sz="2000" dirty="0"/>
              <a:t> om een venster te maken.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om de volgorde van de rijen te bepalen.</a:t>
            </a: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801A40-F925-412F-BCC3-410AA561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22028"/>
              </p:ext>
            </p:extLst>
          </p:nvPr>
        </p:nvGraphicFramePr>
        <p:xfrm>
          <a:off x="838201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227312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Id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AantalCumulatief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 + 4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5E1B3-E7F5-2CC1-DE91-29ED56B99B6C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7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Wat is SQL?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Tabellen en relaties.</a:t>
            </a:r>
            <a:endParaRPr lang="nl-NL" sz="2000" noProof="0" dirty="0"/>
          </a:p>
          <a:p>
            <a:pPr lvl="1">
              <a:spcAft>
                <a:spcPts val="600"/>
              </a:spcAft>
            </a:pPr>
            <a:r>
              <a:rPr lang="nl-NL" sz="2000" dirty="0" err="1"/>
              <a:t>Relationioneel</a:t>
            </a:r>
            <a:r>
              <a:rPr lang="nl-NL" sz="2000" dirty="0"/>
              <a:t> database systeem.</a:t>
            </a:r>
          </a:p>
          <a:p>
            <a:pPr lvl="1">
              <a:spcAft>
                <a:spcPts val="600"/>
              </a:spcAft>
            </a:pPr>
            <a:r>
              <a:rPr lang="nl-NL" sz="2000" noProof="0" dirty="0"/>
              <a:t>Alternatieve databases.</a:t>
            </a:r>
          </a:p>
          <a:p>
            <a:pPr>
              <a:spcAft>
                <a:spcPts val="600"/>
              </a:spcAft>
            </a:pP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/>
              <a:t>Selecties maken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Filteren</a:t>
            </a:r>
          </a:p>
          <a:p>
            <a:pPr lvl="1">
              <a:spcAft>
                <a:spcPts val="600"/>
              </a:spcAft>
            </a:pPr>
            <a:r>
              <a:rPr lang="nl-NL" sz="2000" dirty="0"/>
              <a:t>Aggregeren</a:t>
            </a:r>
          </a:p>
          <a:p>
            <a:pPr lvl="1">
              <a:spcAft>
                <a:spcPts val="600"/>
              </a:spcAft>
            </a:pPr>
            <a:r>
              <a:rPr lang="nl-NL" sz="2000" noProof="0" dirty="0"/>
              <a:t>Tabellen koppelen</a:t>
            </a:r>
          </a:p>
          <a:p>
            <a:pPr>
              <a:spcAft>
                <a:spcPts val="600"/>
              </a:spcAft>
            </a:pPr>
            <a:endParaRPr lang="nl-NL" sz="2000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8326D6-071F-DAAB-0B29-0AF47C97D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424F8-9020-CAAA-5F6E-2A06A91B6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7A73-38E8-5086-FC86-DFDDCD47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Groepsgewijze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2D881-9B01-CE9F-5955-9C2250675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DagTotaal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645624-DCA7-6695-A7A6-14114B5E0678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om de rijen te groeperen.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De aggregatie wordt voor iedere groep apart berekend.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7325E-F034-DDCD-244E-9BBBBE31DE2E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F4128FB-0190-002C-4162-80881CFD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19467"/>
              </p:ext>
            </p:extLst>
          </p:nvPr>
        </p:nvGraphicFramePr>
        <p:xfrm>
          <a:off x="838200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1822957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BestelDatum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DagTotaal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2020 – 1 - 1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2020 – 1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2020 – 1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6694BF-EA01-4C88-BD82-8898DFC47565}"/>
              </a:ext>
            </a:extLst>
          </p:cNvPr>
          <p:cNvCxnSpPr>
            <a:cxnSpLocks/>
          </p:cNvCxnSpPr>
          <p:nvPr/>
        </p:nvCxnSpPr>
        <p:spPr>
          <a:xfrm>
            <a:off x="838200" y="5430129"/>
            <a:ext cx="5774932" cy="51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9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79EF4-0A5C-B7E1-9FB9-C99B74D6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C0B0-0A11-3744-6B11-959A6DA02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Gecombineerde vensters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6681-6773-7D64-0C17-D19813699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PARTITION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BestelDatum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AantalCumulatief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0D4B47-38E6-06A0-3B22-417EC39F5586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Je kunt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 combineren.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br>
              <a:rPr lang="nl-NL" sz="2000" dirty="0"/>
            </a:br>
            <a:r>
              <a:rPr lang="nl-NL" sz="2000" dirty="0"/>
              <a:t>Maakt eerst groepen rijen en sorteert daarna binnen de groepen.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Syntax is eerst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 BY</a:t>
            </a:r>
            <a:r>
              <a:rPr lang="nl-NL" sz="2000" dirty="0"/>
              <a:t> en daarna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nl-NL" sz="2000" dirty="0"/>
              <a:t>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0086A3A-DDB4-E8E2-0CE9-2A4AD814B2D6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8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CF523-000A-9110-7243-1B041E07D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54D8-669F-52B7-9F72-B5E98D05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Grootte venster instellen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AA16-F8EB-101C-34AA-1F4FDA8F6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Id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ROWS BETWEEN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PRECEDING AND CURRENT ROW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BewegendTotaal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6585D2-58BE-FBFB-E702-C32678A4E17E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ROWS BETWEEN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grootte van het venster in te stellen.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 ROW</a:t>
            </a:r>
            <a:r>
              <a:rPr lang="nl-NL" sz="2000" dirty="0"/>
              <a:t> geef je de huidige rij aan.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PRECEDING</a:t>
            </a:r>
            <a:r>
              <a:rPr lang="nl-NL" sz="2000" dirty="0"/>
              <a:t> en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lang="nl-NL" sz="2000" dirty="0"/>
              <a:t> kun je achteruit of vooruit kijken.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78F60E-8DA9-75E0-1577-87549AF652C7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22C899F4-E400-5BAB-A233-D9A20705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568729"/>
              </p:ext>
            </p:extLst>
          </p:nvPr>
        </p:nvGraphicFramePr>
        <p:xfrm>
          <a:off x="838201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227312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Id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AantalCumulatief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 + 4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 + 2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4426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8D489-A4B0-D94F-56C1-0948AFBBA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3B76-38DA-7708-E4A3-B326AE15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Waardes verschuiven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3041D-CA23-07FA-6FF7-F3A4FDB1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774933" cy="4486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1)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OVER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Id)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AantalVorige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F23C4A-3D8D-7179-B62A-6E418B53EE63}"/>
              </a:ext>
            </a:extLst>
          </p:cNvPr>
          <p:cNvSpPr txBox="1">
            <a:spLocks/>
          </p:cNvSpPr>
          <p:nvPr/>
        </p:nvSpPr>
        <p:spPr>
          <a:xfrm>
            <a:off x="7117378" y="1767641"/>
            <a:ext cx="4236422" cy="4409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/>
              <a:t>om de waarde van een vorige of volgende rij te gebruiken.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Positief getal:</a:t>
            </a:r>
            <a:br>
              <a:rPr lang="nl-NL" sz="2000" dirty="0"/>
            </a:br>
            <a:r>
              <a:rPr lang="nl-NL" sz="2000" dirty="0"/>
              <a:t>Schuif waardes 1 plek </a:t>
            </a:r>
            <a:r>
              <a:rPr lang="nl-NL" sz="2000" u="sng" dirty="0"/>
              <a:t>omlaag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terug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b="1" dirty="0"/>
              <a:t>Negatief getal: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Schuif waardes 1 plek </a:t>
            </a:r>
            <a:r>
              <a:rPr lang="nl-NL" sz="2000" u="sng" dirty="0"/>
              <a:t>omhoog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Kijk vooruit in de sorteer volgorde.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D4BA8E-B9EB-08E5-78FB-B29A00CFC7B4}"/>
              </a:ext>
            </a:extLst>
          </p:cNvPr>
          <p:cNvCxnSpPr/>
          <p:nvPr/>
        </p:nvCxnSpPr>
        <p:spPr>
          <a:xfrm>
            <a:off x="6865255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DFFF7ED-422F-7C8C-6415-1342FCD6F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76706"/>
              </p:ext>
            </p:extLst>
          </p:nvPr>
        </p:nvGraphicFramePr>
        <p:xfrm>
          <a:off x="838201" y="4693603"/>
          <a:ext cx="577493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7634">
                  <a:extLst>
                    <a:ext uri="{9D8B030D-6E8A-4147-A177-3AD203B41FA5}">
                      <a16:colId xmlns:a16="http://schemas.microsoft.com/office/drawing/2014/main" val="700699271"/>
                    </a:ext>
                  </a:extLst>
                </a:gridCol>
                <a:gridCol w="2273123">
                  <a:extLst>
                    <a:ext uri="{9D8B030D-6E8A-4147-A177-3AD203B41FA5}">
                      <a16:colId xmlns:a16="http://schemas.microsoft.com/office/drawing/2014/main" val="3644412511"/>
                    </a:ext>
                  </a:extLst>
                </a:gridCol>
                <a:gridCol w="2504175">
                  <a:extLst>
                    <a:ext uri="{9D8B030D-6E8A-4147-A177-3AD203B41FA5}">
                      <a16:colId xmlns:a16="http://schemas.microsoft.com/office/drawing/2014/main" val="2569306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Id</a:t>
                      </a:r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 err="1"/>
                        <a:t>AantalVorige</a:t>
                      </a:r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272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16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39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noProof="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47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064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oefeningen.db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in de CTE het totaal aantal producten en de omzet inclusief BTW.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een CTE om aantal producten en omzet te aggregeren op </a:t>
            </a:r>
            <a:r>
              <a:rPr lang="nl-NL" sz="2000" dirty="0" err="1"/>
              <a:t>BestelDatum</a:t>
            </a:r>
            <a:r>
              <a:rPr lang="nl-NL" sz="2000" dirty="0"/>
              <a:t>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voor iedere dag het verschil in aantal en omzet met de vorige dag.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AutoNum type="arabicPeriod"/>
            </a:pPr>
            <a:r>
              <a:rPr lang="nl-NL" sz="2000" dirty="0"/>
              <a:t>Bereken een voortschrijdend gemiddelde van de omzet over de laatste 7 dagen.</a:t>
            </a:r>
          </a:p>
        </p:txBody>
      </p:sp>
    </p:spTree>
    <p:extLst>
      <p:ext uri="{BB962C8B-B14F-4D97-AF65-F5344CB8AC3E}">
        <p14:creationId xmlns:p14="http://schemas.microsoft.com/office/powerpoint/2010/main" val="871710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Tabellen koppelen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119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koppelen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6A05497-6390-49FD-B583-59AAE6A4C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988934"/>
              </p:ext>
            </p:extLst>
          </p:nvPr>
        </p:nvGraphicFramePr>
        <p:xfrm>
          <a:off x="1238057" y="1801947"/>
          <a:ext cx="4365945" cy="18043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950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1239689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830306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</a:tblGrid>
              <a:tr h="3182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Voornaam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Achternaam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Van Dijk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Bos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 Boer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Lina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Yildiz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  <a:tr h="297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Remco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Jansen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85927687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C62DC2-FC80-458A-84F1-D08E8F492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759757"/>
              </p:ext>
            </p:extLst>
          </p:nvPr>
        </p:nvGraphicFramePr>
        <p:xfrm>
          <a:off x="6249972" y="1801947"/>
          <a:ext cx="4798236" cy="151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451">
                  <a:extLst>
                    <a:ext uri="{9D8B030D-6E8A-4147-A177-3AD203B41FA5}">
                      <a16:colId xmlns:a16="http://schemas.microsoft.com/office/drawing/2014/main" val="1827785062"/>
                    </a:ext>
                  </a:extLst>
                </a:gridCol>
                <a:gridCol w="899167">
                  <a:extLst>
                    <a:ext uri="{9D8B030D-6E8A-4147-A177-3AD203B41FA5}">
                      <a16:colId xmlns:a16="http://schemas.microsoft.com/office/drawing/2014/main" val="3399564690"/>
                    </a:ext>
                  </a:extLst>
                </a:gridCol>
                <a:gridCol w="1213035">
                  <a:extLst>
                    <a:ext uri="{9D8B030D-6E8A-4147-A177-3AD203B41FA5}">
                      <a16:colId xmlns:a16="http://schemas.microsoft.com/office/drawing/2014/main" val="1997902885"/>
                    </a:ext>
                  </a:extLst>
                </a:gridCol>
                <a:gridCol w="1566583">
                  <a:extLst>
                    <a:ext uri="{9D8B030D-6E8A-4147-A177-3AD203B41FA5}">
                      <a16:colId xmlns:a16="http://schemas.microsoft.com/office/drawing/2014/main" val="2679022990"/>
                    </a:ext>
                  </a:extLst>
                </a:gridCol>
              </a:tblGrid>
              <a:tr h="2999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TransactieId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KlantId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PrijsExclusief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336610608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7.45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4188373786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1.99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3951760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1635942864"/>
                  </a:ext>
                </a:extLst>
              </a:tr>
              <a:tr h="30409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0.49</a:t>
                      </a:r>
                      <a:endParaRPr lang="en-NL" sz="1400" dirty="0"/>
                    </a:p>
                  </a:txBody>
                  <a:tcPr marL="73286" marR="73286" marT="36643" marB="36643"/>
                </a:tc>
                <a:extLst>
                  <a:ext uri="{0D108BD9-81ED-4DB2-BD59-A6C34878D82A}">
                    <a16:rowId xmlns:a16="http://schemas.microsoft.com/office/drawing/2014/main" val="262294230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3776677-5A81-4A01-8063-7345199506A6}"/>
              </a:ext>
            </a:extLst>
          </p:cNvPr>
          <p:cNvCxnSpPr>
            <a:cxnSpLocks/>
          </p:cNvCxnSpPr>
          <p:nvPr/>
        </p:nvCxnSpPr>
        <p:spPr>
          <a:xfrm>
            <a:off x="1882604" y="4058289"/>
            <a:ext cx="59874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287D2E-10CA-4F6C-A5FC-66FD5B449A40}"/>
              </a:ext>
            </a:extLst>
          </p:cNvPr>
          <p:cNvCxnSpPr/>
          <p:nvPr/>
        </p:nvCxnSpPr>
        <p:spPr>
          <a:xfrm flipV="1">
            <a:off x="7870004" y="3379949"/>
            <a:ext cx="0" cy="6801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240087-A18B-4B9C-95F8-BAB4F934444E}"/>
              </a:ext>
            </a:extLst>
          </p:cNvPr>
          <p:cNvCxnSpPr>
            <a:cxnSpLocks/>
          </p:cNvCxnSpPr>
          <p:nvPr/>
        </p:nvCxnSpPr>
        <p:spPr>
          <a:xfrm flipV="1">
            <a:off x="1882604" y="3700476"/>
            <a:ext cx="0" cy="3578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E3734AF-F29B-4622-9F41-9DD364AD8F21}"/>
              </a:ext>
            </a:extLst>
          </p:cNvPr>
          <p:cNvSpPr txBox="1"/>
          <p:nvPr/>
        </p:nvSpPr>
        <p:spPr>
          <a:xfrm>
            <a:off x="1143787" y="1482203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KLANTEN</a:t>
            </a:r>
            <a:endParaRPr lang="en-NL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ACBC0CE-DBB8-4A9D-8ABC-F00B5619D5E4}"/>
              </a:ext>
            </a:extLst>
          </p:cNvPr>
          <p:cNvSpPr txBox="1"/>
          <p:nvPr/>
        </p:nvSpPr>
        <p:spPr>
          <a:xfrm>
            <a:off x="6155703" y="1482203"/>
            <a:ext cx="144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TRANSACTIES</a:t>
            </a:r>
            <a:endParaRPr lang="en-NL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8A506DB3-B5B8-48A2-BEC2-C8075809A4D5}"/>
              </a:ext>
            </a:extLst>
          </p:cNvPr>
          <p:cNvSpPr txBox="1">
            <a:spLocks/>
          </p:cNvSpPr>
          <p:nvPr/>
        </p:nvSpPr>
        <p:spPr>
          <a:xfrm>
            <a:off x="1238056" y="4510323"/>
            <a:ext cx="9810151" cy="1635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nl-NL" sz="2000" dirty="0"/>
              <a:t>Klanten en transacties zijn aparte entiteiten (en dus aparte tabellen).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De tabellen hebben een gedeelde </a:t>
            </a:r>
            <a:r>
              <a:rPr lang="nl-NL" sz="2000" u="sng" dirty="0"/>
              <a:t>sleutel</a:t>
            </a:r>
            <a:r>
              <a:rPr lang="nl-NL" sz="2000" dirty="0"/>
              <a:t>: het ID van de klant.</a:t>
            </a:r>
          </a:p>
          <a:p>
            <a:pPr algn="ctr">
              <a:lnSpc>
                <a:spcPct val="150000"/>
              </a:lnSpc>
            </a:pPr>
            <a:r>
              <a:rPr lang="nl-NL" sz="2000" dirty="0"/>
              <a:t>Koppelen via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r>
              <a:rPr lang="nl-NL" sz="2000" dirty="0"/>
              <a:t>.</a:t>
            </a:r>
            <a:endParaRPr lang="nl-NL" sz="16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  <a:buFontTx/>
              <a:buChar char="-"/>
            </a:pPr>
            <a:endParaRPr lang="nl-NL" sz="2000" dirty="0"/>
          </a:p>
          <a:p>
            <a:pPr algn="ctr">
              <a:lnSpc>
                <a:spcPct val="150000"/>
              </a:lnSpc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90604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D858B-B065-0A77-79C0-58D5E860F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F9F0-65B9-2C15-E0BF-06ABDAAD6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A2F193-4E73-D89B-91F0-3541E675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603626"/>
              </p:ext>
            </p:extLst>
          </p:nvPr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3CF77-1015-F3C1-A9A6-938AA0EC2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15522"/>
              </p:ext>
            </p:extLst>
          </p:nvPr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244287-A5C9-65F9-CD1E-7D633EBC7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77883"/>
              </p:ext>
            </p:extLst>
          </p:nvPr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54458-A45A-D1B8-DD81-723EA0F5C1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265687"/>
              </p:ext>
            </p:extLst>
          </p:nvPr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8EA9B01-34EA-66CC-6220-B30188605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934334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58856B6-9AC6-264D-781A-D9159C982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235312"/>
              </p:ext>
            </p:extLst>
          </p:nvPr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747B04-5B3A-25DC-3522-2EDD53C8B9B5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A7AA431-EF7D-2461-E1D2-73FF69F0B121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294F03C5-F284-1B11-564D-6F1051ADE73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BFA911C-E4E8-4F9B-348F-3A3DE92131B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5CE8F2D-8128-39B2-D4B5-FDC5D1CCE9A6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51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56A3E-E8EF-9BC1-EF1B-1261CB9E8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CD67B-E3C6-B00F-899C-52FD8F8C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Tabellen structuur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7A3CA1-3984-5E10-06A9-83552D4B9462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LeverAdresId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E14DA8-A4B6-83BE-7F81-30304C5695FA}"/>
              </a:ext>
            </a:extLst>
          </p:cNvPr>
          <p:cNvGraphicFramePr>
            <a:graphicFrameLocks noGrp="1"/>
          </p:cNvGraphicFramePr>
          <p:nvPr/>
        </p:nvGraphicFramePr>
        <p:xfrm>
          <a:off x="3900659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KlantId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BestelDatum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CE128B-C96A-E781-FBFE-2FD0D4090FFD}"/>
              </a:ext>
            </a:extLst>
          </p:cNvPr>
          <p:cNvGraphicFramePr>
            <a:graphicFrameLocks noGrp="1"/>
          </p:cNvGraphicFramePr>
          <p:nvPr/>
        </p:nvGraphicFramePr>
        <p:xfrm>
          <a:off x="6963117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Categorie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10ECEA-0B0D-F9C8-115F-B9192775D142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1929487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Prijzen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ProductId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PrijsExclusief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68256B7-11AC-6A5A-E55B-B392A8031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342912"/>
              </p:ext>
            </p:extLst>
          </p:nvPr>
        </p:nvGraphicFramePr>
        <p:xfrm>
          <a:off x="838201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Adressen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AdresId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/>
                        <a:t>Straatnaam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Huisnummer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Postcode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DB04484-4C2D-19A4-21F0-4FA586B21261}"/>
              </a:ext>
            </a:extLst>
          </p:cNvPr>
          <p:cNvGraphicFramePr>
            <a:graphicFrameLocks noGrp="1"/>
          </p:cNvGraphicFramePr>
          <p:nvPr/>
        </p:nvGraphicFramePr>
        <p:xfrm>
          <a:off x="10025575" y="4239324"/>
          <a:ext cx="1328224" cy="161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24">
                  <a:extLst>
                    <a:ext uri="{9D8B030D-6E8A-4147-A177-3AD203B41FA5}">
                      <a16:colId xmlns:a16="http://schemas.microsoft.com/office/drawing/2014/main" val="4189134670"/>
                    </a:ext>
                  </a:extLst>
                </a:gridCol>
              </a:tblGrid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BTWTarieven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909579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BTWTariefId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393476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r>
                        <a:rPr lang="nl-NL" sz="1400" dirty="0" err="1"/>
                        <a:t>BeginDatum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088702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err="1"/>
                        <a:t>EindDatum</a:t>
                      </a:r>
                      <a:endParaRPr lang="nl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2561"/>
                  </a:ext>
                </a:extLst>
              </a:tr>
              <a:tr h="3231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81668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00430D-7F79-ACCD-802A-D39CCB8BF9A1}"/>
              </a:ext>
            </a:extLst>
          </p:cNvPr>
          <p:cNvCxnSpPr/>
          <p:nvPr/>
        </p:nvCxnSpPr>
        <p:spPr>
          <a:xfrm flipH="1">
            <a:off x="2166425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A382361-159D-FC9F-FD5E-C389AD62BD5C}"/>
              </a:ext>
            </a:extLst>
          </p:cNvPr>
          <p:cNvCxnSpPr>
            <a:cxnSpLocks/>
            <a:stCxn id="3" idx="3"/>
            <a:endCxn id="9" idx="3"/>
          </p:cNvCxnSpPr>
          <p:nvPr/>
        </p:nvCxnSpPr>
        <p:spPr>
          <a:xfrm>
            <a:off x="2166425" y="2737272"/>
            <a:ext cx="12700" cy="1980000"/>
          </a:xfrm>
          <a:prstGeom prst="bentConnector3">
            <a:avLst>
              <a:gd name="adj1" fmla="val 346153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C7CF7B4-836D-D88E-1E49-D95F98DF5711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228883" y="2412609"/>
            <a:ext cx="1734234" cy="32466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5C85DC-AA85-5C3B-0337-5B737352F4C7}"/>
              </a:ext>
            </a:extLst>
          </p:cNvPr>
          <p:cNvCxnSpPr/>
          <p:nvPr/>
        </p:nvCxnSpPr>
        <p:spPr>
          <a:xfrm>
            <a:off x="8291341" y="2412609"/>
            <a:ext cx="173423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779BADA-1679-AAD7-5CE8-363E5276BB9B}"/>
              </a:ext>
            </a:extLst>
          </p:cNvPr>
          <p:cNvCxnSpPr>
            <a:cxnSpLocks/>
          </p:cNvCxnSpPr>
          <p:nvPr/>
        </p:nvCxnSpPr>
        <p:spPr>
          <a:xfrm>
            <a:off x="8291341" y="2737272"/>
            <a:ext cx="1734234" cy="19800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D37B19-A587-5D6F-8D7F-EA2410534D70}"/>
              </a:ext>
            </a:extLst>
          </p:cNvPr>
          <p:cNvSpPr txBox="1"/>
          <p:nvPr/>
        </p:nvSpPr>
        <p:spPr>
          <a:xfrm>
            <a:off x="2706369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E9398C-AFE1-98DE-5A37-F24B022DB216}"/>
              </a:ext>
            </a:extLst>
          </p:cNvPr>
          <p:cNvSpPr txBox="1"/>
          <p:nvPr/>
        </p:nvSpPr>
        <p:spPr>
          <a:xfrm>
            <a:off x="2602525" y="354260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EA5E1-DF9F-3DD2-5A56-2C6D9415FE8B}"/>
              </a:ext>
            </a:extLst>
          </p:cNvPr>
          <p:cNvSpPr txBox="1"/>
          <p:nvPr/>
        </p:nvSpPr>
        <p:spPr>
          <a:xfrm>
            <a:off x="5767364" y="2043277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6B0BA8-DEE1-A930-66BF-CF025DF47872}"/>
              </a:ext>
            </a:extLst>
          </p:cNvPr>
          <p:cNvSpPr txBox="1"/>
          <p:nvPr/>
        </p:nvSpPr>
        <p:spPr>
          <a:xfrm>
            <a:off x="8831285" y="204327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: 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888555-6273-4A6C-EF66-68C5BE2B49AD}"/>
              </a:ext>
            </a:extLst>
          </p:cNvPr>
          <p:cNvSpPr txBox="1"/>
          <p:nvPr/>
        </p:nvSpPr>
        <p:spPr>
          <a:xfrm>
            <a:off x="9158458" y="3542606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 : 1</a:t>
            </a:r>
          </a:p>
        </p:txBody>
      </p:sp>
    </p:spTree>
    <p:extLst>
      <p:ext uri="{BB962C8B-B14F-4D97-AF65-F5344CB8AC3E}">
        <p14:creationId xmlns:p14="http://schemas.microsoft.com/office/powerpoint/2010/main" val="697807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B05F5-AA1E-179F-79B2-37B1C783E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C82A-23F1-3ACE-02A3-0136FAF8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F979BBE-69F1-E12A-F785-2B245C621BE2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6FF09C71-1A85-F5FF-7147-AB0E30A4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924157"/>
              </p:ext>
            </p:extLst>
          </p:nvPr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7BDBFA0-9967-A7F1-9678-87BCB719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23823"/>
              </p:ext>
            </p:extLst>
          </p:nvPr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54AD166-B1C5-5984-B9A4-70E8B3519994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F5CE6573-66F4-4F5E-0767-CDF14010C5FB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9E65A3-9474-E7D3-341E-1BCD2FF9533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F16B33-A4CF-A402-77A1-84F7F263C7F2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50635A-E708-50BD-A5EB-4D8DF843F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556301"/>
              </p:ext>
            </p:extLst>
          </p:nvPr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743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Structured</a:t>
            </a:r>
            <a:r>
              <a:rPr lang="nl-NL" sz="3600" dirty="0"/>
              <a:t>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Bedoeling:</a:t>
            </a:r>
          </a:p>
          <a:p>
            <a:pPr marL="0" indent="0">
              <a:buNone/>
            </a:pPr>
            <a:r>
              <a:rPr lang="nl-NL" sz="2000" dirty="0"/>
              <a:t>Eén standaard om databases te bevragen.</a:t>
            </a:r>
          </a:p>
          <a:p>
            <a:pPr marL="0" indent="0">
              <a:buNone/>
            </a:pPr>
            <a:endParaRPr lang="nl-NL" sz="2000" b="1" dirty="0"/>
          </a:p>
          <a:p>
            <a:pPr marL="0" indent="0">
              <a:buNone/>
            </a:pPr>
            <a:r>
              <a:rPr lang="nl-NL" sz="2000" b="1" dirty="0"/>
              <a:t>Maar:</a:t>
            </a:r>
          </a:p>
          <a:p>
            <a:pPr marL="0" indent="0">
              <a:buNone/>
            </a:pPr>
            <a:r>
              <a:rPr lang="nl-NL" sz="2000" dirty="0"/>
              <a:t>In de praktijk verschillen in details, zoals:</a:t>
            </a:r>
            <a:endParaRPr lang="nl-NL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sz="2000" dirty="0">
                <a:sym typeface="Wingdings" panose="05000000000000000000" pitchFamily="2" charset="2"/>
              </a:rPr>
              <a:t>syntax, naamgeving, data types, functies…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Concept is wel breed gedragen en zeer nuttig om te leren!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157121-2C74-4154-BE55-E08C8A76F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469" y="3363985"/>
            <a:ext cx="5351655" cy="30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21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D5CE-47ED-06BF-F9D8-7C0D07CE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D2C5-BD02-F50F-8E40-7E5A871E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E20624-C668-325D-D2E9-E1804B237EB7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857C8BEB-1B6D-7E0F-FF84-8A91A64A640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BABD74C-6E37-6C26-C266-ECDD994A888D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ACF218E1-0879-8605-D6BC-11C88F287E19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685E750E-6DB3-FFA1-DF66-8A31E2042E4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F5AD14-4A77-C857-8E17-7F7D1E20EE18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544EFBF7-88A1-7BB6-5479-C360CC62FD73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85B775A-C13D-9AE8-888A-1EF619860749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D2289217-3CD1-4E12-5E95-3F470C15CF4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1F3D0670-2B6A-9425-71B1-221A9E01FD55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94E0B87C-B3EF-A789-1316-4B5CCDEED614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2698E7-78AC-D15F-7D2E-02955DBD37B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71A3AA-2AFA-E97A-B0DE-1AE154A12EBF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7FA361-22AA-FA99-9F10-90A64E303317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2706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D3FA3-377A-BB8B-B880-7B5287409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65D9-21A9-45B2-14AD-E44E2DC6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F4F880-3D99-4F54-E752-15089ACEDCB8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24EFDB28-C368-6AEC-5D79-E753746EA0A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6A363C52-2A8A-57DF-268D-933AECCAE21A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1CADB5E2-B16E-DEB7-A774-73C307592E26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2A104759-BA4C-BC52-6E3E-A551DBCBC521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7D3F9B-32A2-2055-18F1-0A4AA3805A76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DE38D35B-7BD4-F60B-E5CE-2CB997BC60E5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E572FB62-8ECB-0FAC-770F-BA80C5F43654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436CF7C5-BB0A-43D4-7DE9-4F613F32FBC3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9E23E7D0-4741-94C8-8307-265A24E0877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277B0EE1-C2C1-F170-3F67-4A170DF98EA5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56CABE-F57E-16B5-0CE5-BCB3818DD5C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6695F0-921E-943B-317E-38635113F82E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44468C9-4131-0415-82F5-38B00EA0448E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ECE0D9D-4B59-283D-9E41-C6852355A2A7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CAE0D6-9AAB-F812-2E1F-3E8AE52B7337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72CAB2FC-C6D6-4C0B-25FD-8799E89A4642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C10E0C1-279C-7C2F-47D1-BE29FE9C62AD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086E4-6AB5-88C6-C1DC-E2E08E76CC2A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C0966E-4C5E-4778-A594-B996EDC1C734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9586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08E4-26F5-AA76-DB4D-D5178D70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DBE5-176F-0D62-F205-0983D2C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Soorten koppelingen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14CC44-3D94-F6B7-E658-28ECF9A49523}"/>
              </a:ext>
            </a:extLst>
          </p:cNvPr>
          <p:cNvCxnSpPr>
            <a:cxnSpLocks/>
          </p:cNvCxnSpPr>
          <p:nvPr/>
        </p:nvCxnSpPr>
        <p:spPr>
          <a:xfrm>
            <a:off x="6039782" y="1651510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9">
            <a:extLst>
              <a:ext uri="{FF2B5EF4-FFF2-40B4-BE49-F238E27FC236}">
                <a16:creationId xmlns:a16="http://schemas.microsoft.com/office/drawing/2014/main" id="{BED7E9A0-9F56-9A44-C4B2-F70BFB00135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B35B4FC2-7140-DFFC-F7E3-0451FA9A87F6}"/>
              </a:ext>
            </a:extLst>
          </p:cNvPr>
          <p:cNvGraphicFramePr>
            <a:graphicFrameLocks noGrp="1"/>
          </p:cNvGraphicFramePr>
          <p:nvPr/>
        </p:nvGraphicFramePr>
        <p:xfrm>
          <a:off x="4382356" y="218499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32" name="Plus Sign 31">
            <a:extLst>
              <a:ext uri="{FF2B5EF4-FFF2-40B4-BE49-F238E27FC236}">
                <a16:creationId xmlns:a16="http://schemas.microsoft.com/office/drawing/2014/main" id="{7103E947-3D27-D600-C129-3B0077447F9C}"/>
              </a:ext>
            </a:extLst>
          </p:cNvPr>
          <p:cNvSpPr/>
          <p:nvPr/>
        </p:nvSpPr>
        <p:spPr>
          <a:xfrm>
            <a:off x="1978802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Equals 32">
            <a:extLst>
              <a:ext uri="{FF2B5EF4-FFF2-40B4-BE49-F238E27FC236}">
                <a16:creationId xmlns:a16="http://schemas.microsoft.com/office/drawing/2014/main" id="{756CEAF0-44C3-8DA5-62FB-7CF67ABB34FF}"/>
              </a:ext>
            </a:extLst>
          </p:cNvPr>
          <p:cNvSpPr/>
          <p:nvPr/>
        </p:nvSpPr>
        <p:spPr>
          <a:xfrm>
            <a:off x="3752486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F4AD9-9171-97A9-B6C2-FF423475C050}"/>
              </a:ext>
            </a:extLst>
          </p:cNvPr>
          <p:cNvSpPr txBox="1"/>
          <p:nvPr/>
        </p:nvSpPr>
        <p:spPr>
          <a:xfrm>
            <a:off x="838198" y="1633824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LEFT JOIN</a:t>
            </a:r>
            <a:endParaRPr lang="en-NL" sz="1600" dirty="0"/>
          </a:p>
        </p:txBody>
      </p:sp>
      <p:graphicFrame>
        <p:nvGraphicFramePr>
          <p:cNvPr id="37" name="Table 9">
            <a:extLst>
              <a:ext uri="{FF2B5EF4-FFF2-40B4-BE49-F238E27FC236}">
                <a16:creationId xmlns:a16="http://schemas.microsoft.com/office/drawing/2014/main" id="{A89024C1-1BD6-16F9-6C7F-F37A9535942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1FF81341-5F49-C10A-86DF-119B26026CEC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2179849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252D28A-4EFD-E113-0074-2B8DEE3E601A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2179849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40" name="Plus Sign 39">
            <a:extLst>
              <a:ext uri="{FF2B5EF4-FFF2-40B4-BE49-F238E27FC236}">
                <a16:creationId xmlns:a16="http://schemas.microsoft.com/office/drawing/2014/main" id="{D491C860-3509-C6E6-E1FD-91A3FD96EE8F}"/>
              </a:ext>
            </a:extLst>
          </p:cNvPr>
          <p:cNvSpPr/>
          <p:nvPr/>
        </p:nvSpPr>
        <p:spPr>
          <a:xfrm>
            <a:off x="7902714" y="2687277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1" name="Equals 40">
            <a:extLst>
              <a:ext uri="{FF2B5EF4-FFF2-40B4-BE49-F238E27FC236}">
                <a16:creationId xmlns:a16="http://schemas.microsoft.com/office/drawing/2014/main" id="{4C7C66BE-1307-4786-ED12-BBAC2E7780DD}"/>
              </a:ext>
            </a:extLst>
          </p:cNvPr>
          <p:cNvSpPr/>
          <p:nvPr/>
        </p:nvSpPr>
        <p:spPr>
          <a:xfrm>
            <a:off x="9676398" y="2687277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2217B5-3CDD-A1C8-A22B-701DF5319252}"/>
              </a:ext>
            </a:extLst>
          </p:cNvPr>
          <p:cNvSpPr txBox="1"/>
          <p:nvPr/>
        </p:nvSpPr>
        <p:spPr>
          <a:xfrm>
            <a:off x="6762113" y="16290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RIGHT JOIN</a:t>
            </a:r>
            <a:endParaRPr lang="en-NL" sz="16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1162C8C-4A80-1BBC-5000-9EEC77FE5A0B}"/>
              </a:ext>
            </a:extLst>
          </p:cNvPr>
          <p:cNvCxnSpPr>
            <a:cxnSpLocks/>
          </p:cNvCxnSpPr>
          <p:nvPr/>
        </p:nvCxnSpPr>
        <p:spPr>
          <a:xfrm>
            <a:off x="838200" y="4119936"/>
            <a:ext cx="103400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EB65238-F20E-A2C1-0B25-494AF8E60B05}"/>
              </a:ext>
            </a:extLst>
          </p:cNvPr>
          <p:cNvGraphicFramePr>
            <a:graphicFrameLocks noGrp="1"/>
          </p:cNvGraphicFramePr>
          <p:nvPr/>
        </p:nvGraphicFramePr>
        <p:xfrm>
          <a:off x="838198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4C9624C-2AFF-AA59-D9EA-57106DEC49F3}"/>
              </a:ext>
            </a:extLst>
          </p:cNvPr>
          <p:cNvGraphicFramePr>
            <a:graphicFrameLocks noGrp="1"/>
          </p:cNvGraphicFramePr>
          <p:nvPr/>
        </p:nvGraphicFramePr>
        <p:xfrm>
          <a:off x="2610276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E70B61-33B2-D12B-4F14-E69AAD7B9095}"/>
              </a:ext>
            </a:extLst>
          </p:cNvPr>
          <p:cNvGraphicFramePr>
            <a:graphicFrameLocks noGrp="1"/>
          </p:cNvGraphicFramePr>
          <p:nvPr/>
        </p:nvGraphicFramePr>
        <p:xfrm>
          <a:off x="4382354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05CCE6F1-893A-4B80-0FED-988B178806A8}"/>
              </a:ext>
            </a:extLst>
          </p:cNvPr>
          <p:cNvSpPr/>
          <p:nvPr/>
        </p:nvSpPr>
        <p:spPr>
          <a:xfrm>
            <a:off x="1978800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065FEC71-235C-1E39-29B4-A0CF04B65FAC}"/>
              </a:ext>
            </a:extLst>
          </p:cNvPr>
          <p:cNvSpPr/>
          <p:nvPr/>
        </p:nvSpPr>
        <p:spPr>
          <a:xfrm>
            <a:off x="3752484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41814-A903-9366-438B-18D945F7748E}"/>
              </a:ext>
            </a:extLst>
          </p:cNvPr>
          <p:cNvSpPr txBox="1"/>
          <p:nvPr/>
        </p:nvSpPr>
        <p:spPr>
          <a:xfrm>
            <a:off x="838200" y="421925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1600" dirty="0"/>
              <a:t>INNER JOIN</a:t>
            </a:r>
            <a:endParaRPr lang="en-NL" sz="1600" dirty="0"/>
          </a:p>
        </p:txBody>
      </p:sp>
      <p:graphicFrame>
        <p:nvGraphicFramePr>
          <p:cNvPr id="23" name="Table 9">
            <a:extLst>
              <a:ext uri="{FF2B5EF4-FFF2-40B4-BE49-F238E27FC236}">
                <a16:creationId xmlns:a16="http://schemas.microsoft.com/office/drawing/2014/main" id="{C4B8537C-767D-10C4-33A4-82760F05EF87}"/>
              </a:ext>
            </a:extLst>
          </p:cNvPr>
          <p:cNvGraphicFramePr>
            <a:graphicFrameLocks noGrp="1"/>
          </p:cNvGraphicFramePr>
          <p:nvPr/>
        </p:nvGraphicFramePr>
        <p:xfrm>
          <a:off x="6762111" y="4847215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LEFT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756CE6B-D2CE-8E9C-FCC8-F57A0009DC6E}"/>
              </a:ext>
            </a:extLst>
          </p:cNvPr>
          <p:cNvGraphicFramePr>
            <a:graphicFrameLocks noGrp="1"/>
          </p:cNvGraphicFramePr>
          <p:nvPr/>
        </p:nvGraphicFramePr>
        <p:xfrm>
          <a:off x="8534189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1460E10-F68A-1818-36A9-E09F2BACBAAD}"/>
              </a:ext>
            </a:extLst>
          </p:cNvPr>
          <p:cNvGraphicFramePr>
            <a:graphicFrameLocks noGrp="1"/>
          </p:cNvGraphicFramePr>
          <p:nvPr/>
        </p:nvGraphicFramePr>
        <p:xfrm>
          <a:off x="10306267" y="4847215"/>
          <a:ext cx="87073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JOINED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6" name="Plus Sign 25">
            <a:extLst>
              <a:ext uri="{FF2B5EF4-FFF2-40B4-BE49-F238E27FC236}">
                <a16:creationId xmlns:a16="http://schemas.microsoft.com/office/drawing/2014/main" id="{37531634-5CE6-E009-5C23-0817DFC75810}"/>
              </a:ext>
            </a:extLst>
          </p:cNvPr>
          <p:cNvSpPr/>
          <p:nvPr/>
        </p:nvSpPr>
        <p:spPr>
          <a:xfrm>
            <a:off x="7902714" y="5345034"/>
            <a:ext cx="360000" cy="360000"/>
          </a:xfrm>
          <a:prstGeom prst="mathPlus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/>
          </a:p>
        </p:txBody>
      </p:sp>
      <p:sp>
        <p:nvSpPr>
          <p:cNvPr id="27" name="Equals 26">
            <a:extLst>
              <a:ext uri="{FF2B5EF4-FFF2-40B4-BE49-F238E27FC236}">
                <a16:creationId xmlns:a16="http://schemas.microsoft.com/office/drawing/2014/main" id="{C98C0917-0944-4DB1-19A2-CC4E83E1F49C}"/>
              </a:ext>
            </a:extLst>
          </p:cNvPr>
          <p:cNvSpPr/>
          <p:nvPr/>
        </p:nvSpPr>
        <p:spPr>
          <a:xfrm>
            <a:off x="9676398" y="5345034"/>
            <a:ext cx="360000" cy="360000"/>
          </a:xfrm>
          <a:prstGeom prst="mathEqual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NL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7581E-AE2D-A37C-9BF0-54035E8FF30D}"/>
              </a:ext>
            </a:extLst>
          </p:cNvPr>
          <p:cNvSpPr txBox="1"/>
          <p:nvPr/>
        </p:nvSpPr>
        <p:spPr>
          <a:xfrm>
            <a:off x="6762113" y="4214568"/>
            <a:ext cx="4414889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r"/>
            <a:r>
              <a:rPr lang="en-US" sz="1600" dirty="0"/>
              <a:t>OUTER JOIN</a:t>
            </a:r>
            <a:endParaRPr lang="en-NL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12AFBA-33A3-C757-5D2C-9282F1623BCC}"/>
              </a:ext>
            </a:extLst>
          </p:cNvPr>
          <p:cNvGraphicFramePr>
            <a:graphicFrameLocks noGrp="1"/>
          </p:cNvGraphicFramePr>
          <p:nvPr/>
        </p:nvGraphicFramePr>
        <p:xfrm>
          <a:off x="2610274" y="2179848"/>
          <a:ext cx="870735" cy="1486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  <a:endParaRPr lang="en-N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117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484662"/>
              </p:ext>
            </p:extLst>
          </p:nvPr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330121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CE6DC5-0C5D-4C4D-AF8D-87D1F1CB8C27}"/>
              </a:ext>
            </a:extLst>
          </p:cNvPr>
          <p:cNvSpPr txBox="1"/>
          <p:nvPr/>
        </p:nvSpPr>
        <p:spPr>
          <a:xfrm>
            <a:off x="7187201" y="3332113"/>
            <a:ext cx="756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???</a:t>
            </a:r>
            <a:endParaRPr lang="en-NL" sz="3200" dirty="0"/>
          </a:p>
        </p:txBody>
      </p:sp>
    </p:spTree>
    <p:extLst>
      <p:ext uri="{BB962C8B-B14F-4D97-AF65-F5344CB8AC3E}">
        <p14:creationId xmlns:p14="http://schemas.microsoft.com/office/powerpoint/2010/main" val="1956256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06264"/>
              </p:ext>
            </p:extLst>
          </p:nvPr>
        </p:nvGraphicFramePr>
        <p:xfrm>
          <a:off x="7185275" y="2770624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JOINED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Vragen koppelingen: Dubbele sleutels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3643045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26166"/>
              </p:ext>
            </p:extLst>
          </p:nvPr>
        </p:nvGraphicFramePr>
        <p:xfrm>
          <a:off x="5415123" y="2786302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2</a:t>
                      </a:r>
                      <a:endParaRPr lang="en-NL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4690580" y="3352236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6464264" y="3423023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C11CD-7361-43B1-97D0-2038E632D4EC}"/>
              </a:ext>
            </a:extLst>
          </p:cNvPr>
          <p:cNvSpPr txBox="1"/>
          <p:nvPr/>
        </p:nvSpPr>
        <p:spPr>
          <a:xfrm>
            <a:off x="3643045" y="2053829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Welk </a:t>
            </a:r>
            <a:r>
              <a:rPr lang="en-US" dirty="0" err="1"/>
              <a:t>resultaat</a:t>
            </a:r>
            <a:r>
              <a:rPr lang="en-US" dirty="0"/>
              <a:t> </a:t>
            </a:r>
            <a:r>
              <a:rPr lang="en-US" dirty="0" err="1"/>
              <a:t>geeft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?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382818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773266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0A2E3-F8D2-FF4A-BF19-3CD76632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A2232-8EB9-41A7-3B6B-4B7A4832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Syntax koppelen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2A44-3604-08BE-C726-492E5D43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Transacties.BestelDatum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F19966-6F9F-395B-207B-C48AA52FDE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koppel je een tabel aan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/>
              <a:t> tabel.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/>
              <a:t> geef je de conditie(s) op waaraan voldaan moet worden.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739280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aliassen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8513CE3-ABD2-4C74-A26F-55A13D2F690B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Achter een tabelnaam kun je een alias opgeven.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De aliassen kun je gebruiken in de condities of de kolomselectie.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142B51-5F2D-29AB-29C1-E86C38195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.KlantId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trn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.BestelDatum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'2023-01-01'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636511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C91C-D145-C92C-83C4-1071CCA3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268B-7343-EB0B-CB6C-AB168AB0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Koppellen</a:t>
            </a:r>
            <a:r>
              <a:rPr lang="nl-NL" sz="3600" dirty="0"/>
              <a:t> met USING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C08179-DB7A-F100-B55E-DD0FB31B31A3}"/>
              </a:ext>
            </a:extLst>
          </p:cNvPr>
          <p:cNvSpPr txBox="1">
            <a:spLocks/>
          </p:cNvSpPr>
          <p:nvPr/>
        </p:nvSpPr>
        <p:spPr>
          <a:xfrm>
            <a:off x="838200" y="4463684"/>
            <a:ext cx="10515600" cy="1635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/>
              <a:t> de naam van de koppel sleutel op.</a:t>
            </a:r>
          </a:p>
          <a:p>
            <a:pPr>
              <a:lnSpc>
                <a:spcPct val="150000"/>
              </a:lnSpc>
            </a:pPr>
            <a:r>
              <a:rPr lang="nl-NL" sz="2000" dirty="0"/>
              <a:t>LET OP: Sleutel moet dezelfde naam hebben in beide tabellen!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nl-NL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41440F4-78EB-1A7F-3DC0-403391798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251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90238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53975FA-7724-44B3-A4BA-5DD8D129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95184"/>
              </p:ext>
            </p:extLst>
          </p:nvPr>
        </p:nvGraphicFramePr>
        <p:xfrm>
          <a:off x="4380430" y="2184997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UNION en UNION ALL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87CED63-0024-496B-90EA-6179AA0002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endParaRPr lang="en-NL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E1CC806-C7B3-4E13-BAF8-383DF5F33601}"/>
              </a:ext>
            </a:extLst>
          </p:cNvPr>
          <p:cNvGraphicFramePr>
            <a:graphicFrameLocks noGrp="1"/>
          </p:cNvGraphicFramePr>
          <p:nvPr/>
        </p:nvGraphicFramePr>
        <p:xfrm>
          <a:off x="2610278" y="2200675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</a:tbl>
          </a:graphicData>
        </a:graphic>
      </p:graphicFrame>
      <p:sp>
        <p:nvSpPr>
          <p:cNvPr id="19" name="Plus Sign 18">
            <a:extLst>
              <a:ext uri="{FF2B5EF4-FFF2-40B4-BE49-F238E27FC236}">
                <a16:creationId xmlns:a16="http://schemas.microsoft.com/office/drawing/2014/main" id="{C94BDFE1-CD62-4D6B-B8CF-11F4447038B0}"/>
              </a:ext>
            </a:extLst>
          </p:cNvPr>
          <p:cNvSpPr/>
          <p:nvPr/>
        </p:nvSpPr>
        <p:spPr>
          <a:xfrm>
            <a:off x="1885735" y="2766609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Equals 19">
            <a:extLst>
              <a:ext uri="{FF2B5EF4-FFF2-40B4-BE49-F238E27FC236}">
                <a16:creationId xmlns:a16="http://schemas.microsoft.com/office/drawing/2014/main" id="{AFD1AFBA-6D6D-4CDD-ABB3-11101143201E}"/>
              </a:ext>
            </a:extLst>
          </p:cNvPr>
          <p:cNvSpPr/>
          <p:nvPr/>
        </p:nvSpPr>
        <p:spPr>
          <a:xfrm>
            <a:off x="3659419" y="2837396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E646E4-999D-41AE-9132-5F78A0893BBD}"/>
              </a:ext>
            </a:extLst>
          </p:cNvPr>
          <p:cNvSpPr txBox="1"/>
          <p:nvPr/>
        </p:nvSpPr>
        <p:spPr>
          <a:xfrm>
            <a:off x="838202" y="1706364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</a:t>
            </a:r>
            <a:endParaRPr lang="en-NL" dirty="0"/>
          </a:p>
        </p:txBody>
      </p:sp>
      <p:graphicFrame>
        <p:nvGraphicFramePr>
          <p:cNvPr id="35" name="Table 9">
            <a:extLst>
              <a:ext uri="{FF2B5EF4-FFF2-40B4-BE49-F238E27FC236}">
                <a16:creationId xmlns:a16="http://schemas.microsoft.com/office/drawing/2014/main" id="{7B7B26A3-DEC2-497B-A24F-9927A0B15481}"/>
              </a:ext>
            </a:extLst>
          </p:cNvPr>
          <p:cNvGraphicFramePr>
            <a:graphicFrameLocks noGrp="1"/>
          </p:cNvGraphicFramePr>
          <p:nvPr/>
        </p:nvGraphicFramePr>
        <p:xfrm>
          <a:off x="6152508" y="2184999"/>
          <a:ext cx="87073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LEFT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20EB6076-5F17-4C7F-9428-D76825E0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619570"/>
              </p:ext>
            </p:extLst>
          </p:nvPr>
        </p:nvGraphicFramePr>
        <p:xfrm>
          <a:off x="7924586" y="2184999"/>
          <a:ext cx="870735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735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RIGHT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79191"/>
                  </a:ext>
                </a:extLst>
              </a:tr>
            </a:tbl>
          </a:graphicData>
        </a:graphic>
      </p:graphicFrame>
      <p:sp>
        <p:nvSpPr>
          <p:cNvPr id="43" name="Plus Sign 42">
            <a:extLst>
              <a:ext uri="{FF2B5EF4-FFF2-40B4-BE49-F238E27FC236}">
                <a16:creationId xmlns:a16="http://schemas.microsoft.com/office/drawing/2014/main" id="{44B71667-E736-4119-804B-B5C7C781289F}"/>
              </a:ext>
            </a:extLst>
          </p:cNvPr>
          <p:cNvSpPr/>
          <p:nvPr/>
        </p:nvSpPr>
        <p:spPr>
          <a:xfrm>
            <a:off x="7200043" y="2766608"/>
            <a:ext cx="544531" cy="544531"/>
          </a:xfrm>
          <a:prstGeom prst="mathPlu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4" name="Equals 43">
            <a:extLst>
              <a:ext uri="{FF2B5EF4-FFF2-40B4-BE49-F238E27FC236}">
                <a16:creationId xmlns:a16="http://schemas.microsoft.com/office/drawing/2014/main" id="{131F1872-5487-4D2F-8BD2-A55C67055D26}"/>
              </a:ext>
            </a:extLst>
          </p:cNvPr>
          <p:cNvSpPr/>
          <p:nvPr/>
        </p:nvSpPr>
        <p:spPr>
          <a:xfrm>
            <a:off x="8973727" y="2837395"/>
            <a:ext cx="544531" cy="402957"/>
          </a:xfrm>
          <a:prstGeom prst="mathEqual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990BE5-1856-4C18-A064-DB863D5333AD}"/>
              </a:ext>
            </a:extLst>
          </p:cNvPr>
          <p:cNvSpPr txBox="1"/>
          <p:nvPr/>
        </p:nvSpPr>
        <p:spPr>
          <a:xfrm>
            <a:off x="6152510" y="1690688"/>
            <a:ext cx="4414889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dirty="0"/>
              <a:t>UNION ALL</a:t>
            </a:r>
            <a:endParaRPr lang="en-NL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3A2A2BC-2628-4B3C-82E3-4328E9F46801}"/>
              </a:ext>
            </a:extLst>
          </p:cNvPr>
          <p:cNvCxnSpPr>
            <a:cxnSpLocks/>
          </p:cNvCxnSpPr>
          <p:nvPr/>
        </p:nvCxnSpPr>
        <p:spPr>
          <a:xfrm>
            <a:off x="5702157" y="1706364"/>
            <a:ext cx="0" cy="485882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58321A-EE14-4AA8-BEE9-173750254C0F}"/>
              </a:ext>
            </a:extLst>
          </p:cNvPr>
          <p:cNvSpPr txBox="1"/>
          <p:nvPr/>
        </p:nvSpPr>
        <p:spPr>
          <a:xfrm>
            <a:off x="836273" y="5548043"/>
            <a:ext cx="4414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 err="1"/>
              <a:t>unieke</a:t>
            </a:r>
            <a:r>
              <a:rPr lang="en-US" u="sng" dirty="0"/>
              <a:t>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A8CC12-22BF-440B-8E2E-04B7F6AA95F5}"/>
              </a:ext>
            </a:extLst>
          </p:cNvPr>
          <p:cNvSpPr txBox="1"/>
          <p:nvPr/>
        </p:nvSpPr>
        <p:spPr>
          <a:xfrm>
            <a:off x="6152510" y="5545389"/>
            <a:ext cx="4696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 UNION ALL </a:t>
            </a:r>
            <a:r>
              <a:rPr lang="en-US" dirty="0" err="1"/>
              <a:t>worden</a:t>
            </a:r>
            <a:r>
              <a:rPr lang="en-US" dirty="0"/>
              <a:t> </a:t>
            </a:r>
            <a:r>
              <a:rPr lang="en-US" u="sng" dirty="0"/>
              <a:t>alle </a:t>
            </a:r>
            <a:r>
              <a:rPr lang="en-US" u="sng" dirty="0" err="1"/>
              <a:t>rijen</a:t>
            </a:r>
            <a:r>
              <a:rPr lang="en-US" dirty="0"/>
              <a:t> van twee </a:t>
            </a:r>
            <a:r>
              <a:rPr lang="en-US" dirty="0" err="1"/>
              <a:t>tabellen</a:t>
            </a:r>
            <a:r>
              <a:rPr lang="en-US" dirty="0"/>
              <a:t> </a:t>
            </a:r>
            <a:r>
              <a:rPr lang="en-US" dirty="0" err="1"/>
              <a:t>samengevoegd</a:t>
            </a:r>
            <a:r>
              <a:rPr lang="en-US" dirty="0"/>
              <a:t>.</a:t>
            </a:r>
            <a:endParaRPr lang="en-NL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61EBD58-3336-412E-A6E5-A76F47A0E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554174"/>
              </p:ext>
            </p:extLst>
          </p:nvPr>
        </p:nvGraphicFramePr>
        <p:xfrm>
          <a:off x="9695380" y="2200675"/>
          <a:ext cx="115412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120">
                  <a:extLst>
                    <a:ext uri="{9D8B030D-6E8A-4147-A177-3AD203B41FA5}">
                      <a16:colId xmlns:a16="http://schemas.microsoft.com/office/drawing/2014/main" val="2491559972"/>
                    </a:ext>
                  </a:extLst>
                </a:gridCol>
              </a:tblGrid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UNION ALL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19780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053236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142827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410762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84898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4505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776114"/>
                  </a:ext>
                </a:extLst>
              </a:tr>
              <a:tr h="3029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17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78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Altijd een tabel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De </a:t>
            </a:r>
            <a:r>
              <a:rPr lang="nl-NL" sz="2000" u="sng" dirty="0"/>
              <a:t>input en output</a:t>
            </a:r>
            <a:r>
              <a:rPr lang="nl-NL" sz="2000" dirty="0"/>
              <a:t> voor SQL is altijd een 2-dimensionale tabel…</a:t>
            </a:r>
          </a:p>
          <a:p>
            <a:pPr marL="0" indent="0">
              <a:buNone/>
            </a:pPr>
            <a:r>
              <a:rPr lang="nl-NL" sz="2000" dirty="0"/>
              <a:t>Gevolg: je kunt query’s aan elkaar schakelen!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356"/>
              </p:ext>
            </p:extLst>
          </p:nvPr>
        </p:nvGraphicFramePr>
        <p:xfrm>
          <a:off x="838199" y="3310817"/>
          <a:ext cx="316872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4252595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B4ABD7-6E30-406E-B6FA-5C381CFF9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985794"/>
              </p:ext>
            </p:extLst>
          </p:nvPr>
        </p:nvGraphicFramePr>
        <p:xfrm>
          <a:off x="5278048" y="4036161"/>
          <a:ext cx="237654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573390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0DD242-C8AE-4739-A351-E15BACBB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44200"/>
              </p:ext>
            </p:extLst>
          </p:nvPr>
        </p:nvGraphicFramePr>
        <p:xfrm>
          <a:off x="8915099" y="4761505"/>
          <a:ext cx="158436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181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  <a:gridCol w="792181">
                  <a:extLst>
                    <a:ext uri="{9D8B030D-6E8A-4147-A177-3AD203B41FA5}">
                      <a16:colId xmlns:a16="http://schemas.microsoft.com/office/drawing/2014/main" val="1912680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</a:tbl>
          </a:graphicData>
        </a:graphic>
      </p:graphicFrame>
      <p:sp>
        <p:nvSpPr>
          <p:cNvPr id="9" name="Arrow: Bent-Up 8">
            <a:extLst>
              <a:ext uri="{FF2B5EF4-FFF2-40B4-BE49-F238E27FC236}">
                <a16:creationId xmlns:a16="http://schemas.microsoft.com/office/drawing/2014/main" id="{8FDF8B8A-6068-4DE0-ABFE-D1CEE120BF29}"/>
              </a:ext>
            </a:extLst>
          </p:cNvPr>
          <p:cNvSpPr/>
          <p:nvPr/>
        </p:nvSpPr>
        <p:spPr>
          <a:xfrm flipV="1">
            <a:off x="4140829" y="3310817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713E124B-E9DD-4350-81D4-2D7FEC584BD5}"/>
              </a:ext>
            </a:extLst>
          </p:cNvPr>
          <p:cNvSpPr/>
          <p:nvPr/>
        </p:nvSpPr>
        <p:spPr>
          <a:xfrm flipV="1">
            <a:off x="7786442" y="4036161"/>
            <a:ext cx="1431745" cy="59040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FDDDAB-41AF-42DA-B024-315BB3F13800}"/>
              </a:ext>
            </a:extLst>
          </p:cNvPr>
          <p:cNvSpPr txBox="1"/>
          <p:nvPr/>
        </p:nvSpPr>
        <p:spPr>
          <a:xfrm>
            <a:off x="4475250" y="2941485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D5B0EC-54FA-4A21-AD5E-191F55DECB36}"/>
              </a:ext>
            </a:extLst>
          </p:cNvPr>
          <p:cNvSpPr txBox="1"/>
          <p:nvPr/>
        </p:nvSpPr>
        <p:spPr>
          <a:xfrm>
            <a:off x="8118054" y="3666829"/>
            <a:ext cx="76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2933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Koppel tabellen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en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op basis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/>
              <a:t> en bekijk de uitkomsten: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1.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 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2.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 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nl-NL" sz="2000" dirty="0"/>
              <a:t>=&gt; Waar correspondeert deze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mee?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3.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 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endParaRPr lang="nl-NL" sz="20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4.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van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KoppelA</a:t>
            </a:r>
            <a:r>
              <a:rPr lang="nl-NL" sz="2000" dirty="0"/>
              <a:t> op </a:t>
            </a:r>
            <a:r>
              <a:rPr lang="nl-NL" sz="2000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KoppelB</a:t>
            </a:r>
            <a:r>
              <a:rPr lang="nl-NL" sz="2000" dirty="0"/>
              <a:t> 	         =&gt; Waar correspondeert deze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nl-NL" sz="2000" dirty="0"/>
              <a:t> mee?</a:t>
            </a:r>
          </a:p>
        </p:txBody>
      </p:sp>
    </p:spTree>
    <p:extLst>
      <p:ext uri="{BB962C8B-B14F-4D97-AF65-F5344CB8AC3E}">
        <p14:creationId xmlns:p14="http://schemas.microsoft.com/office/powerpoint/2010/main" val="1884716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DF2DE-E386-0A09-224D-2E81BBC0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4DAEF-2709-5AE3-616F-692078D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 dirty="0"/>
              <a:t>Data wegschrijven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22B76C-3CE5-EA18-97BC-977D5E979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61664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B9638-DFE9-F83C-9788-51E813FFF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8103-1198-8B03-B5EA-B5B94C9C6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toevoegen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564B-2A85-4574-FEA3-DC5E4EFB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72688-0B14-DD04-D4B4-550639D3D90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2000" dirty="0"/>
              <a:t>om rijen toe te voegen aan een tabel.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aan welke kolommen je gaat vullen (en in welke volgorde).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2000" dirty="0"/>
              <a:t> sets van waardes mee voor de kolommen.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3E98E6-9461-109F-80C9-0C6A38D30558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022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8A80F-3947-FFD7-0208-4E8AA31E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A895E-BC34-2CA2-399B-EF1E85AD4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Opvolgende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BF513-FDBF-BB5F-A767-6961920E8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32),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'Henk'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'Knol'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54)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52A8A-F1BC-9E71-E5D2-0EF0FA759CBF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Een tabel genereert automatisch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handmatig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/>
              <a:t> van een tabel is.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van het type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/>
              <a:t> is.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736ADB-1844-7D1D-1CC5-4F034C0526AC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77814D-50A9-20E4-7C7D-B81A63F16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37720"/>
              </p:ext>
            </p:extLst>
          </p:nvPr>
        </p:nvGraphicFramePr>
        <p:xfrm>
          <a:off x="984740" y="5064443"/>
          <a:ext cx="488382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079">
                  <a:extLst>
                    <a:ext uri="{9D8B030D-6E8A-4147-A177-3AD203B41FA5}">
                      <a16:colId xmlns:a16="http://schemas.microsoft.com/office/drawing/2014/main" val="1335959403"/>
                    </a:ext>
                  </a:extLst>
                </a:gridCol>
                <a:gridCol w="1453536">
                  <a:extLst>
                    <a:ext uri="{9D8B030D-6E8A-4147-A177-3AD203B41FA5}">
                      <a16:colId xmlns:a16="http://schemas.microsoft.com/office/drawing/2014/main" val="1383876311"/>
                    </a:ext>
                  </a:extLst>
                </a:gridCol>
                <a:gridCol w="1461029">
                  <a:extLst>
                    <a:ext uri="{9D8B030D-6E8A-4147-A177-3AD203B41FA5}">
                      <a16:colId xmlns:a16="http://schemas.microsoft.com/office/drawing/2014/main" val="1283547433"/>
                    </a:ext>
                  </a:extLst>
                </a:gridCol>
                <a:gridCol w="1055185">
                  <a:extLst>
                    <a:ext uri="{9D8B030D-6E8A-4147-A177-3AD203B41FA5}">
                      <a16:colId xmlns:a16="http://schemas.microsoft.com/office/drawing/2014/main" val="3874424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dirty="0" err="1"/>
                        <a:t>Id</a:t>
                      </a:r>
                      <a:endParaRPr lang="nl-NL" sz="16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Achternaam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Leeftijd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228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1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Ingrid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Jansen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15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NL" sz="1600" b="1" dirty="0"/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Henk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Knol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600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109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2290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92E0-7A7A-7A6A-80BA-B6E474DFA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1088-7B38-E5DF-19F3-B304A01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Opvolgende </a:t>
            </a:r>
            <a:r>
              <a:rPr lang="nl-NL" sz="3600" dirty="0" err="1"/>
              <a:t>IDs</a:t>
            </a:r>
            <a:endParaRPr lang="nl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F9C65-1DCC-3B40-C9B5-2E278EBC1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 (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PRIMARY KEY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FFB31F-7935-1AEE-451C-AD2EF609104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Een tabel genereert automatisch opvolgende </a:t>
            </a:r>
            <a:r>
              <a:rPr lang="nl-NL" sz="2000" dirty="0" err="1"/>
              <a:t>IDs</a:t>
            </a:r>
            <a:r>
              <a:rPr lang="nl-NL" sz="2000" dirty="0"/>
              <a:t> als: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niet handmatig wordt meegegeven.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de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nl-NL" sz="2000" dirty="0"/>
              <a:t> van een tabel is.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Het ID van het type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nl-NL" sz="2000" dirty="0"/>
              <a:t> is.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F507E9-7C11-D154-4FF5-600456367833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4690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5041-0986-8212-D8DA-28BD99D86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CD4C-6AFC-CCD0-D427-FECEBA57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48885-434D-BAF8-FFF4-8308B7B3E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F66884-9E57-5786-482B-5BEF914AA87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7624656-E849-11C3-D1BB-4AE8C5F479D5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8755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F32E-1EA0-56BE-12D0-607D64004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2C4B-75B7-6426-0F77-28C512F79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D9666-AC5E-108E-90C4-5209EFAF6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63DCC-FADE-C961-4D6D-887D5FB8B34D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Zorg dat je *zeker* weet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AE634B5-FC30-25B9-91F1-CFDA7A75B5F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2581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BD7E-F5FC-5AFF-EDED-C09736F4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C949-CBAC-A0BE-E177-BA1AB4F35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0FBCC-DBD5-1897-91E0-FADA7DD8D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Achternaam = </a:t>
            </a:r>
            <a:r>
              <a:rPr lang="nl-NL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Leeftijd = 22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FFE2EE3-9058-6679-158B-FAE6EF04273B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nl-NL" sz="2000" dirty="0"/>
              <a:t>om rijen in een tabel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nl-NL" sz="2000" dirty="0"/>
              <a:t>Geeft achter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en waardes je wilt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gewijzigd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Zorg dat je *zeker* weet welke rijen geraakt worden!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966B974-073D-9CC9-EFA8-2248391C7E2D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E70E8F7-FD0F-3750-A77D-7020DAC8E4AF}"/>
              </a:ext>
            </a:extLst>
          </p:cNvPr>
          <p:cNvSpPr txBox="1"/>
          <p:nvPr/>
        </p:nvSpPr>
        <p:spPr>
          <a:xfrm>
            <a:off x="838200" y="4916659"/>
            <a:ext cx="458489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Execution finished without errors.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Result: query executed successfully.</a:t>
            </a:r>
          </a:p>
          <a:p>
            <a:r>
              <a:rPr lang="en-US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Took 0ms, </a:t>
            </a:r>
            <a:r>
              <a:rPr lang="en-US" sz="1600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 rows affected</a:t>
            </a:r>
            <a:endParaRPr lang="nl-NL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735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FFEEB-A356-D487-55F4-97BBA010C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5C65-AB70-D8F4-82C3-5FB50ABE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B54BD-F465-45FE-EC59-2C5D5ACA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E78809-08BD-BBA4-3E70-01A145FC34B3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Wijzig bestaande rij bij conflict: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Geef alle kolommen mee!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7882-0D9A-8B7A-E037-455166F891B0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2045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1D73-8DEA-D45B-6E92-D05C50BD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0926-CDC1-6077-3CEE-3EB52AB8F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1F78-3030-BCE6-97E3-77712A20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27142F-095F-CA01-D78D-857EE23A647A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OR REPLACE INTO </a:t>
            </a:r>
            <a:r>
              <a:rPr lang="nl-NL" sz="2000" dirty="0"/>
              <a:t>om rijen toe te voegen of te wijzigen.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Probeer de rij eerst toe te voegen.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Wijzig bestaande rij bij conflict: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Primaire sleutel die al bestaat.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r>
              <a:rPr lang="nl-NL" sz="2000" dirty="0"/>
              <a:t>Unieke waarde die al bestaat.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Geef alle kolommen mee!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39A6D7-3642-BE98-91BB-8599D5EB33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9F4483-3CB3-B7AD-31CF-653D9E4BB0DA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MATIG IDEE!</a:t>
            </a:r>
          </a:p>
        </p:txBody>
      </p:sp>
    </p:spTree>
    <p:extLst>
      <p:ext uri="{BB962C8B-B14F-4D97-AF65-F5344CB8AC3E}">
        <p14:creationId xmlns:p14="http://schemas.microsoft.com/office/powerpoint/2010/main" val="1710932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Relaties tussen tabellen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4428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Tabellen kunnen met relaties aan elkaar gekoppeld worden: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62CA46F3-D9D4-4F4A-856A-A943EE0F0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110778"/>
              </p:ext>
            </p:extLst>
          </p:nvPr>
        </p:nvGraphicFramePr>
        <p:xfrm>
          <a:off x="989028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Klanten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Voornaam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/>
                        <a:t>Achternaam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F81CE1D-F9ED-02C0-0A6D-49B2EC941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9368"/>
              </p:ext>
            </p:extLst>
          </p:nvPr>
        </p:nvGraphicFramePr>
        <p:xfrm>
          <a:off x="4275840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Transacties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KlantID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Aantal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4917DC8-4826-215A-40A2-62AE8EF1E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0559"/>
              </p:ext>
            </p:extLst>
          </p:nvPr>
        </p:nvGraphicFramePr>
        <p:xfrm>
          <a:off x="7562652" y="2928721"/>
          <a:ext cx="182016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160">
                  <a:extLst>
                    <a:ext uri="{9D8B030D-6E8A-4147-A177-3AD203B41FA5}">
                      <a16:colId xmlns:a16="http://schemas.microsoft.com/office/drawing/2014/main" val="2508677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NL" noProof="0" dirty="0"/>
                        <a:t>Producten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79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b="1" noProof="0" dirty="0" err="1"/>
                        <a:t>ProductID</a:t>
                      </a:r>
                      <a:endParaRPr lang="nl-NL" b="1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11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85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Omschrijving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6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937255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9FA4A-B9A7-DF68-B995-366AE423C670}"/>
              </a:ext>
            </a:extLst>
          </p:cNvPr>
          <p:cNvCxnSpPr/>
          <p:nvPr/>
        </p:nvCxnSpPr>
        <p:spPr>
          <a:xfrm>
            <a:off x="2809188" y="3476135"/>
            <a:ext cx="14666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8D8C0B7-30C2-E9CA-33E3-8FECE2876D14}"/>
              </a:ext>
            </a:extLst>
          </p:cNvPr>
          <p:cNvCxnSpPr/>
          <p:nvPr/>
        </p:nvCxnSpPr>
        <p:spPr>
          <a:xfrm flipV="1">
            <a:off x="6096000" y="3476135"/>
            <a:ext cx="1466652" cy="37714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380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A923A-9174-4C02-D8A4-99DF44A7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1B3-604D-5EAD-AB6E-5A43471B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7EFA7-151A-D5FC-7A52-9D96F985E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14F6B4-3FE7-CD7D-32D7-F272331B6429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027DA2-6E66-754C-3982-D9BF1803B4EB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38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9625-5601-6E9C-8DD4-CAE2317E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4116-1430-492A-3D7B-B23074363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Toevoegen of wijzigen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3C9A6-DDE2-3BE4-F450-2B2FD4D9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(Naam, Achternaam, Leeftijd)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'Zoë'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'Nieuw'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54),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(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'Ingrid'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'Jansen'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33)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(Naam, Achternaam)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UPDATE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excluded.Leeftijd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1F7926-1A27-9F54-36C2-203C723AF562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een standaard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nl-NL" sz="2000" dirty="0"/>
              <a:t>statement.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CONFLICT</a:t>
            </a:r>
            <a:r>
              <a:rPr lang="nl-NL" sz="2000" dirty="0"/>
              <a:t> op welke kolommen niet mogen conflicteren.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bij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nl-NL" sz="2000" dirty="0"/>
              <a:t> aan wat er bij conflicten moet gebeuren;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NOTHING</a:t>
            </a:r>
            <a:r>
              <a:rPr lang="nl-NL" sz="2000" dirty="0"/>
              <a:t> of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NL" sz="2000" dirty="0"/>
              <a:t> aan welke kolommen bijgewerkt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0D4135D-0390-C3BD-E177-1E6DA7229319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DBCE8A-CC33-FD76-03CE-4E6A7AD11BBD}"/>
              </a:ext>
            </a:extLst>
          </p:cNvPr>
          <p:cNvSpPr/>
          <p:nvPr/>
        </p:nvSpPr>
        <p:spPr>
          <a:xfrm rot="20227609">
            <a:off x="3089030" y="2805826"/>
            <a:ext cx="6013939" cy="1364566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3200" dirty="0">
                <a:solidFill>
                  <a:srgbClr val="FF0000"/>
                </a:solidFill>
              </a:rPr>
              <a:t>NIET STANDAARD SQL</a:t>
            </a:r>
          </a:p>
        </p:txBody>
      </p:sp>
    </p:spTree>
    <p:extLst>
      <p:ext uri="{BB962C8B-B14F-4D97-AF65-F5344CB8AC3E}">
        <p14:creationId xmlns:p14="http://schemas.microsoft.com/office/powerpoint/2010/main" val="20085475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9054-E8F2-47D8-1B0D-566FBAE9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915A-C9FA-BDD4-465F-D9BA390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E3B11-E79B-FAFA-5E79-5425C6181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E2ED8-3C50-21D7-0C20-3F10A8693E2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A49FF8-E27C-29E1-5073-C6F4FAE4C7E1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806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46D1-4C90-8865-42E8-E57C21935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2B5E-C586-F6E8-F994-433AA8860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Rijen verwijderen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3DAFE-D797-AE2A-653E-FEDF62901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30367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solidFill>
                <a:schemeClr val="accent5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FROM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Klanten;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06BC6F-F954-2E6E-5442-636185F2E445}"/>
              </a:ext>
            </a:extLst>
          </p:cNvPr>
          <p:cNvSpPr txBox="1">
            <a:spLocks/>
          </p:cNvSpPr>
          <p:nvPr/>
        </p:nvSpPr>
        <p:spPr>
          <a:xfrm>
            <a:off x="6323428" y="1825625"/>
            <a:ext cx="5030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Gebruik </a:t>
            </a:r>
            <a:r>
              <a:rPr lang="nl-NL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</a:t>
            </a:r>
            <a:r>
              <a:rPr lang="nl-NL" sz="2000" dirty="0"/>
              <a:t>om rijen te verwijderen.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nl-NL" sz="2000" dirty="0"/>
              <a:t>aan uit welke tabel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Geef met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aan welke rijen verwijderd moeten worden.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LET OP: Zonder </a:t>
            </a:r>
            <a:r>
              <a:rPr lang="nl-NL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2000" dirty="0"/>
              <a:t> worden *alle* rijen verwijderd!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9DAAF4-03BC-CB05-A472-C22970C06C0F}"/>
              </a:ext>
            </a:extLst>
          </p:cNvPr>
          <p:cNvCxnSpPr/>
          <p:nvPr/>
        </p:nvCxnSpPr>
        <p:spPr>
          <a:xfrm>
            <a:off x="6096000" y="1864311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497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1383B-875D-B756-9769-1ACBAE062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2982-DE8E-0A9F-B45C-A1091092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Oefeningen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11C62-2CAA-CF5B-7868-14FAD907D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nl-NL" sz="2000" dirty="0"/>
              <a:t>Open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klanten.db</a:t>
            </a:r>
            <a:r>
              <a:rPr lang="nl-NL" sz="2000" dirty="0"/>
              <a:t> in DB Browser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SQLite</a:t>
            </a:r>
            <a:r>
              <a:rPr lang="nl-NL" sz="2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Bekijk de bestaande klanten in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2000" dirty="0"/>
              <a:t> tabel.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Voeg twee klanten toe aan de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Klanten</a:t>
            </a:r>
            <a:r>
              <a:rPr lang="nl-NL" sz="2000" dirty="0"/>
              <a:t> tabel.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Wijzig de leeftijd van één van deze nieuwe klanten.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endParaRPr lang="nl-NL" sz="2000" dirty="0"/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AutoNum type="arabicPeriod"/>
            </a:pPr>
            <a:r>
              <a:rPr lang="nl-NL" sz="2000" dirty="0"/>
              <a:t>Gooi alle klanten weg waarvan de leeftijd ontbreekt.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>
              <a:lnSpc>
                <a:spcPct val="100000"/>
              </a:lnSpc>
              <a:spcBef>
                <a:spcPts val="600"/>
              </a:spcBef>
              <a:buFontTx/>
              <a:buChar char="-"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052371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Relationeel </a:t>
            </a:r>
            <a:r>
              <a:rPr lang="nl-NL" sz="3600" dirty="0" err="1"/>
              <a:t>DataBase</a:t>
            </a:r>
            <a:r>
              <a:rPr lang="nl-NL" sz="3600" dirty="0"/>
              <a:t> Management Systeem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360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1800" b="1" dirty="0"/>
              <a:t>Tabel:</a:t>
            </a:r>
          </a:p>
          <a:p>
            <a:pPr marL="0" indent="0">
              <a:buNone/>
            </a:pPr>
            <a:r>
              <a:rPr lang="nl-NL" sz="1800" dirty="0"/>
              <a:t>Twee dimensionale gegevensverzameling.</a:t>
            </a:r>
          </a:p>
          <a:p>
            <a:pPr marL="0" indent="0">
              <a:buNone/>
            </a:pPr>
            <a:r>
              <a:rPr lang="nl-NL" sz="1800" dirty="0"/>
              <a:t>Rijen met soortgelijke objecten (entiteiten).</a:t>
            </a:r>
          </a:p>
          <a:p>
            <a:pPr marL="0" indent="0">
              <a:buNone/>
            </a:pPr>
            <a:r>
              <a:rPr lang="nl-NL" sz="1800" dirty="0"/>
              <a:t>Kolommen voorzien van namen (kenmerken).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Database:</a:t>
            </a:r>
          </a:p>
          <a:p>
            <a:pPr marL="0" indent="0">
              <a:buNone/>
            </a:pPr>
            <a:r>
              <a:rPr lang="nl-NL" sz="1800" dirty="0"/>
              <a:t>Verzameling van tabellen.</a:t>
            </a:r>
          </a:p>
          <a:p>
            <a:pPr marL="0" indent="0">
              <a:buNone/>
            </a:pPr>
            <a:endParaRPr lang="nl-NL" sz="1800" b="1" dirty="0"/>
          </a:p>
          <a:p>
            <a:pPr marL="0" indent="0">
              <a:buNone/>
            </a:pPr>
            <a:r>
              <a:rPr lang="nl-NL" sz="1800" b="1" dirty="0"/>
              <a:t>RDBMS:</a:t>
            </a:r>
          </a:p>
          <a:p>
            <a:pPr marL="0" indent="0">
              <a:buNone/>
            </a:pPr>
            <a:r>
              <a:rPr lang="nl-NL" sz="1800" dirty="0"/>
              <a:t>Verzameling van databases.</a:t>
            </a:r>
            <a:endParaRPr lang="nl-NL" sz="1800" b="1" dirty="0"/>
          </a:p>
          <a:p>
            <a:pPr marL="0" indent="0">
              <a:buNone/>
            </a:pPr>
            <a:endParaRPr lang="nl-NL" sz="1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3573C7-C518-433D-A846-11E432AFF3F8}"/>
              </a:ext>
            </a:extLst>
          </p:cNvPr>
          <p:cNvSpPr/>
          <p:nvPr/>
        </p:nvSpPr>
        <p:spPr>
          <a:xfrm>
            <a:off x="6769915" y="1937857"/>
            <a:ext cx="4840448" cy="42391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SQL Server</a:t>
            </a:r>
            <a:endParaRPr lang="en-N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215ED3-8815-45E5-9891-ED9515F4C091}"/>
              </a:ext>
            </a:extLst>
          </p:cNvPr>
          <p:cNvSpPr/>
          <p:nvPr/>
        </p:nvSpPr>
        <p:spPr>
          <a:xfrm>
            <a:off x="7013196" y="2545039"/>
            <a:ext cx="4388840" cy="22398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>
                <a:solidFill>
                  <a:schemeClr val="tx1"/>
                </a:solidFill>
              </a:rPr>
              <a:t>Klanten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5AE3C-3BE4-45B1-908A-0F109D6BB510}"/>
              </a:ext>
            </a:extLst>
          </p:cNvPr>
          <p:cNvSpPr/>
          <p:nvPr/>
        </p:nvSpPr>
        <p:spPr>
          <a:xfrm>
            <a:off x="7013196" y="5123634"/>
            <a:ext cx="4388840" cy="7770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/>
              <a:t>Producten database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8A36595-EA46-40C8-B7D0-25BD2CBB2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35409"/>
              </p:ext>
            </p:extLst>
          </p:nvPr>
        </p:nvGraphicFramePr>
        <p:xfrm>
          <a:off x="7344153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578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702082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Personen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naam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E04B964-47DB-4411-85FE-4C113E4A7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728832"/>
              </p:ext>
            </p:extLst>
          </p:nvPr>
        </p:nvGraphicFramePr>
        <p:xfrm>
          <a:off x="9363512" y="3209694"/>
          <a:ext cx="170949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830">
                  <a:extLst>
                    <a:ext uri="{9D8B030D-6E8A-4147-A177-3AD203B41FA5}">
                      <a16:colId xmlns:a16="http://schemas.microsoft.com/office/drawing/2014/main" val="1270618620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982743001"/>
                    </a:ext>
                  </a:extLst>
                </a:gridCol>
                <a:gridCol w="569830">
                  <a:extLst>
                    <a:ext uri="{9D8B030D-6E8A-4147-A177-3AD203B41FA5}">
                      <a16:colId xmlns:a16="http://schemas.microsoft.com/office/drawing/2014/main" val="3997931579"/>
                    </a:ext>
                  </a:extLst>
                </a:gridCol>
              </a:tblGrid>
              <a:tr h="304602">
                <a:tc gridSpan="3">
                  <a:txBody>
                    <a:bodyPr/>
                    <a:lstStyle/>
                    <a:p>
                      <a:r>
                        <a:rPr lang="nl-NL" sz="1400" noProof="0"/>
                        <a:t>Rekeningen tabel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2058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iban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6239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720287"/>
                  </a:ext>
                </a:extLst>
              </a:tr>
              <a:tr h="304602">
                <a:tc>
                  <a:txBody>
                    <a:bodyPr/>
                    <a:lstStyle/>
                    <a:p>
                      <a:r>
                        <a:rPr lang="nl-NL" sz="1400" noProof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221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69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Alternatieven</a:t>
            </a:r>
          </a:p>
        </p:txBody>
      </p:sp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E9AD60C7-D005-B23E-4342-AFA059AA0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00899"/>
              </p:ext>
            </p:extLst>
          </p:nvPr>
        </p:nvGraphicFramePr>
        <p:xfrm>
          <a:off x="838199" y="1508289"/>
          <a:ext cx="10285431" cy="4694548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3428477">
                  <a:extLst>
                    <a:ext uri="{9D8B030D-6E8A-4147-A177-3AD203B41FA5}">
                      <a16:colId xmlns:a16="http://schemas.microsoft.com/office/drawing/2014/main" val="493057733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4262677491"/>
                    </a:ext>
                  </a:extLst>
                </a:gridCol>
                <a:gridCol w="3428477">
                  <a:extLst>
                    <a:ext uri="{9D8B030D-6E8A-4147-A177-3AD203B41FA5}">
                      <a16:colId xmlns:a16="http://schemas.microsoft.com/office/drawing/2014/main" val="1722524859"/>
                    </a:ext>
                  </a:extLst>
                </a:gridCol>
              </a:tblGrid>
              <a:tr h="1173637">
                <a:tc>
                  <a:txBody>
                    <a:bodyPr/>
                    <a:lstStyle/>
                    <a:p>
                      <a:r>
                        <a:rPr lang="nl-NL" noProof="0" dirty="0"/>
                        <a:t>Document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Slaat objecten op, inclusief hiërarchische relaties.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sz="1200" noProof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10988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 err="1"/>
                        <a:t>Graph</a:t>
                      </a:r>
                      <a:r>
                        <a:rPr lang="nl-NL" noProof="0" dirty="0"/>
                        <a:t> Database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Geschikt voor data met heel veel (verschillende soorten) relaties.</a:t>
                      </a:r>
                    </a:p>
                    <a:p>
                      <a:endParaRPr lang="nl-NL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2693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r>
                        <a:rPr lang="nl-NL" noProof="0" dirty="0" err="1"/>
                        <a:t>Key</a:t>
                      </a:r>
                      <a:r>
                        <a:rPr lang="nl-NL" noProof="0" dirty="0"/>
                        <a:t> – Value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simpele tabellen met slechts 2 kolommen.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487817"/>
                  </a:ext>
                </a:extLst>
              </a:tr>
              <a:tr h="1173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noProof="0" dirty="0"/>
                        <a:t>Data 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noProof="0" dirty="0"/>
                        <a:t>Verzameling van bestanden, gedistribueerd over meerdere servers.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NL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77369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C1BC5D8-A2C9-FF37-A62C-6B93D7C6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95152"/>
              </p:ext>
            </p:extLst>
          </p:nvPr>
        </p:nvGraphicFramePr>
        <p:xfrm>
          <a:off x="8502977" y="3929256"/>
          <a:ext cx="2290714" cy="10312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5357">
                  <a:extLst>
                    <a:ext uri="{9D8B030D-6E8A-4147-A177-3AD203B41FA5}">
                      <a16:colId xmlns:a16="http://schemas.microsoft.com/office/drawing/2014/main" val="2908410836"/>
                    </a:ext>
                  </a:extLst>
                </a:gridCol>
                <a:gridCol w="1145357">
                  <a:extLst>
                    <a:ext uri="{9D8B030D-6E8A-4147-A177-3AD203B41FA5}">
                      <a16:colId xmlns:a16="http://schemas.microsoft.com/office/drawing/2014/main" val="2471461413"/>
                    </a:ext>
                  </a:extLst>
                </a:gridCol>
              </a:tblGrid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Key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05797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Henk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298388"/>
                  </a:ext>
                </a:extLst>
              </a:tr>
              <a:tr h="343764">
                <a:tc>
                  <a:txBody>
                    <a:bodyPr/>
                    <a:lstStyle/>
                    <a:p>
                      <a:r>
                        <a:rPr lang="en-US" sz="1400" dirty="0"/>
                        <a:t>UID0002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Ingrid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491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7126210-689D-8715-AF49-C32038B2E006}"/>
              </a:ext>
            </a:extLst>
          </p:cNvPr>
          <p:cNvSpPr/>
          <p:nvPr/>
        </p:nvSpPr>
        <p:spPr>
          <a:xfrm>
            <a:off x="8502977" y="1580259"/>
            <a:ext cx="2290714" cy="1031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voornaam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achternaam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 …,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[ … ]</a:t>
            </a:r>
          </a:p>
          <a:p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NL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48238-7DD1-191C-5030-9EEFC6475413}"/>
              </a:ext>
            </a:extLst>
          </p:cNvPr>
          <p:cNvGrpSpPr/>
          <p:nvPr/>
        </p:nvGrpSpPr>
        <p:grpSpPr>
          <a:xfrm>
            <a:off x="8531257" y="2806991"/>
            <a:ext cx="2262434" cy="909688"/>
            <a:chOff x="6268824" y="4034672"/>
            <a:chExt cx="2262434" cy="9096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B06355-2930-518E-3C95-DF18DC83D9B2}"/>
                </a:ext>
              </a:extLst>
            </p:cNvPr>
            <p:cNvSpPr/>
            <p:nvPr/>
          </p:nvSpPr>
          <p:spPr>
            <a:xfrm>
              <a:off x="62688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DF3505A-2898-3A3B-C158-770AE40D2E17}"/>
                </a:ext>
              </a:extLst>
            </p:cNvPr>
            <p:cNvSpPr/>
            <p:nvPr/>
          </p:nvSpPr>
          <p:spPr>
            <a:xfrm>
              <a:off x="8097624" y="4034672"/>
              <a:ext cx="433634" cy="44306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endParaRPr lang="en-NL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431740-A1A7-4E5D-E842-629686BA6F49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6702458" y="4256202"/>
              <a:ext cx="139516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6B48D26-6999-8183-6264-E7BAC3025515}"/>
                </a:ext>
              </a:extLst>
            </p:cNvPr>
            <p:cNvSpPr/>
            <p:nvPr/>
          </p:nvSpPr>
          <p:spPr>
            <a:xfrm>
              <a:off x="7414181" y="4501300"/>
              <a:ext cx="433633" cy="44306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endParaRPr lang="en-NL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DA4B404-F32E-63EA-F9C5-EAF72C039974}"/>
                </a:ext>
              </a:extLst>
            </p:cNvPr>
            <p:cNvCxnSpPr>
              <a:cxnSpLocks/>
              <a:stCxn id="7" idx="6"/>
              <a:endCxn id="12" idx="1"/>
            </p:cNvCxnSpPr>
            <p:nvPr/>
          </p:nvCxnSpPr>
          <p:spPr>
            <a:xfrm>
              <a:off x="6702458" y="4256202"/>
              <a:ext cx="711723" cy="466628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28463FC-20F5-27C0-D5DF-3D9A63EFA7D9}"/>
              </a:ext>
            </a:extLst>
          </p:cNvPr>
          <p:cNvGrpSpPr/>
          <p:nvPr/>
        </p:nvGrpSpPr>
        <p:grpSpPr>
          <a:xfrm>
            <a:off x="8502976" y="5170532"/>
            <a:ext cx="2286003" cy="897737"/>
            <a:chOff x="8502976" y="5132824"/>
            <a:chExt cx="2286003" cy="89773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34C44BC-85F5-78C4-43A2-9A249AEA29A9}"/>
                </a:ext>
              </a:extLst>
            </p:cNvPr>
            <p:cNvSpPr/>
            <p:nvPr/>
          </p:nvSpPr>
          <p:spPr>
            <a:xfrm>
              <a:off x="85029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E5550C-E918-E628-CD2C-41015085DDEB}"/>
                </a:ext>
              </a:extLst>
            </p:cNvPr>
            <p:cNvSpPr/>
            <p:nvPr/>
          </p:nvSpPr>
          <p:spPr>
            <a:xfrm>
              <a:off x="931132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7046FEA-2C4B-174B-0BB5-51C61EF9D429}"/>
                </a:ext>
              </a:extLst>
            </p:cNvPr>
            <p:cNvSpPr/>
            <p:nvPr/>
          </p:nvSpPr>
          <p:spPr>
            <a:xfrm>
              <a:off x="10119676" y="5132824"/>
              <a:ext cx="669303" cy="89773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126D1FA-41F7-41AB-FC60-87BC8887E961}"/>
                </a:ext>
              </a:extLst>
            </p:cNvPr>
            <p:cNvSpPr/>
            <p:nvPr/>
          </p:nvSpPr>
          <p:spPr>
            <a:xfrm>
              <a:off x="10213942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60EEE25-57E8-071A-6B6C-9926DDB27159}"/>
                </a:ext>
              </a:extLst>
            </p:cNvPr>
            <p:cNvSpPr/>
            <p:nvPr/>
          </p:nvSpPr>
          <p:spPr>
            <a:xfrm>
              <a:off x="10346702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8134865-1DB7-19C3-E682-BF496718E309}"/>
                </a:ext>
              </a:extLst>
            </p:cNvPr>
            <p:cNvSpPr/>
            <p:nvPr/>
          </p:nvSpPr>
          <p:spPr>
            <a:xfrm>
              <a:off x="10479462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80F48E3-1493-C9B1-0328-7046C6B2C2A4}"/>
                </a:ext>
              </a:extLst>
            </p:cNvPr>
            <p:cNvSpPr/>
            <p:nvPr/>
          </p:nvSpPr>
          <p:spPr>
            <a:xfrm>
              <a:off x="9385177" y="5207641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A49A05-709F-E286-84E1-9F285AF1F5BA}"/>
                </a:ext>
              </a:extLst>
            </p:cNvPr>
            <p:cNvSpPr/>
            <p:nvPr/>
          </p:nvSpPr>
          <p:spPr>
            <a:xfrm>
              <a:off x="9517937" y="538118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23E948-DD69-B2CB-B20D-10712B9B34F5}"/>
                </a:ext>
              </a:extLst>
            </p:cNvPr>
            <p:cNvSpPr/>
            <p:nvPr/>
          </p:nvSpPr>
          <p:spPr>
            <a:xfrm>
              <a:off x="9650697" y="5554736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55FD70B-068E-9FD2-0FFF-6B65771021CA}"/>
                </a:ext>
              </a:extLst>
            </p:cNvPr>
            <p:cNvSpPr/>
            <p:nvPr/>
          </p:nvSpPr>
          <p:spPr>
            <a:xfrm>
              <a:off x="8572514" y="5213649"/>
              <a:ext cx="235670" cy="36201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41B3AF-1DF5-2D8A-F92D-F0F03A47CD9D}"/>
                </a:ext>
              </a:extLst>
            </p:cNvPr>
            <p:cNvSpPr/>
            <p:nvPr/>
          </p:nvSpPr>
          <p:spPr>
            <a:xfrm>
              <a:off x="8705274" y="5387197"/>
              <a:ext cx="235670" cy="36201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716159-BCDC-6199-512C-C00A58589CA5}"/>
                </a:ext>
              </a:extLst>
            </p:cNvPr>
            <p:cNvSpPr/>
            <p:nvPr/>
          </p:nvSpPr>
          <p:spPr>
            <a:xfrm>
              <a:off x="8838034" y="5560744"/>
              <a:ext cx="235670" cy="36201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3102585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21A23A-264E-4F48-8D91-52361A485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400"/>
              <a:t>Basis syntax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43CC5-EAA5-4394-8782-3BBA201EE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5022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3423</Words>
  <Application>Microsoft Office PowerPoint</Application>
  <PresentationFormat>Widescreen</PresentationFormat>
  <Paragraphs>1176</Paragraphs>
  <Slides>64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Courier New</vt:lpstr>
      <vt:lpstr>Wingdings</vt:lpstr>
      <vt:lpstr>Office Theme</vt:lpstr>
      <vt:lpstr>SQL - Cursus</vt:lpstr>
      <vt:lpstr>Leerdoelen</vt:lpstr>
      <vt:lpstr>Agenda</vt:lpstr>
      <vt:lpstr>Structured Query Language</vt:lpstr>
      <vt:lpstr>Altijd een tabel</vt:lpstr>
      <vt:lpstr>Relaties tussen tabellen</vt:lpstr>
      <vt:lpstr>Relationeel DataBase Management Systeem</vt:lpstr>
      <vt:lpstr>Alternatieven</vt:lpstr>
      <vt:lpstr>Basis syntax</vt:lpstr>
      <vt:lpstr>Kolommen selecteren</vt:lpstr>
      <vt:lpstr>Kolommen selecteren</vt:lpstr>
      <vt:lpstr>Namen en waardes</vt:lpstr>
      <vt:lpstr>Rijen selecteren</vt:lpstr>
      <vt:lpstr>Selectiecriteria</vt:lpstr>
      <vt:lpstr>Selectiecriteria voor tekst</vt:lpstr>
      <vt:lpstr>Rijen sorteren</vt:lpstr>
      <vt:lpstr>Oefeningen 1</vt:lpstr>
      <vt:lpstr>Simpele berekeningen</vt:lpstr>
      <vt:lpstr>Tekst bewerken</vt:lpstr>
      <vt:lpstr>Datum en tijd</vt:lpstr>
      <vt:lpstr>Conditionele berekeningen</vt:lpstr>
      <vt:lpstr>Oefeningen 2</vt:lpstr>
      <vt:lpstr>Selecties als tabel</vt:lpstr>
      <vt:lpstr>Common Table Expressions</vt:lpstr>
      <vt:lpstr>Oefeningen 3</vt:lpstr>
      <vt:lpstr>Groeperen en aggregeren</vt:lpstr>
      <vt:lpstr>Aggregatie functies</vt:lpstr>
      <vt:lpstr>Groeperen en aggregeren</vt:lpstr>
      <vt:lpstr>Venster functies</vt:lpstr>
      <vt:lpstr>Groepsgewijze vensters</vt:lpstr>
      <vt:lpstr>Gecombineerde vensters</vt:lpstr>
      <vt:lpstr>Grootte venster instellen</vt:lpstr>
      <vt:lpstr>Waardes verschuiven</vt:lpstr>
      <vt:lpstr>Oefeningen 4</vt:lpstr>
      <vt:lpstr>Tabellen koppelen</vt:lpstr>
      <vt:lpstr>Tabellen koppelen</vt:lpstr>
      <vt:lpstr>Tabellen structuur</vt:lpstr>
      <vt:lpstr>Tabellen structuur</vt:lpstr>
      <vt:lpstr>Soorten koppelingen</vt:lpstr>
      <vt:lpstr>Soorten koppelingen</vt:lpstr>
      <vt:lpstr>Soorten koppelingen</vt:lpstr>
      <vt:lpstr>Soorten koppelingen</vt:lpstr>
      <vt:lpstr>Vragen koppelingen: Dubbele sleutels</vt:lpstr>
      <vt:lpstr>Vragen koppelingen: Dubbele sleutels</vt:lpstr>
      <vt:lpstr>Syntax koppelen</vt:lpstr>
      <vt:lpstr>Syntax koppelen</vt:lpstr>
      <vt:lpstr>Koppellen met aliassen</vt:lpstr>
      <vt:lpstr>Koppellen met USING</vt:lpstr>
      <vt:lpstr>UNION en UNION ALL</vt:lpstr>
      <vt:lpstr>Oefeningen 5</vt:lpstr>
      <vt:lpstr>Data wegschrijven</vt:lpstr>
      <vt:lpstr>Rijen toevoegen</vt:lpstr>
      <vt:lpstr>Opvolgende IDs</vt:lpstr>
      <vt:lpstr>Opvolgende IDs</vt:lpstr>
      <vt:lpstr>Rijen wijzigen</vt:lpstr>
      <vt:lpstr>Rijen wijzigen</vt:lpstr>
      <vt:lpstr>Rijen wijzigen</vt:lpstr>
      <vt:lpstr>Toevoegen of wijzigen</vt:lpstr>
      <vt:lpstr>Toevoegen of wijzigen</vt:lpstr>
      <vt:lpstr>Toevoegen of wijzigen</vt:lpstr>
      <vt:lpstr>Toevoegen of wijzigen</vt:lpstr>
      <vt:lpstr>Rijen verwijderen</vt:lpstr>
      <vt:lpstr>Rijen verwijderen</vt:lpstr>
      <vt:lpstr>Oefeningen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Introductie</dc:title>
  <dc:creator>Lukas Koning</dc:creator>
  <cp:lastModifiedBy>Lukas Koning</cp:lastModifiedBy>
  <cp:revision>762</cp:revision>
  <dcterms:created xsi:type="dcterms:W3CDTF">2020-09-06T09:43:21Z</dcterms:created>
  <dcterms:modified xsi:type="dcterms:W3CDTF">2025-01-16T10:22:49Z</dcterms:modified>
</cp:coreProperties>
</file>