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59" r:id="rId3"/>
    <p:sldId id="347" r:id="rId4"/>
    <p:sldId id="355" r:id="rId5"/>
    <p:sldId id="356" r:id="rId6"/>
    <p:sldId id="283" r:id="rId7"/>
    <p:sldId id="300" r:id="rId8"/>
    <p:sldId id="306" r:id="rId9"/>
    <p:sldId id="311" r:id="rId10"/>
    <p:sldId id="303" r:id="rId11"/>
    <p:sldId id="312" r:id="rId12"/>
    <p:sldId id="309" r:id="rId13"/>
    <p:sldId id="313" r:id="rId14"/>
    <p:sldId id="314" r:id="rId15"/>
    <p:sldId id="320" r:id="rId16"/>
    <p:sldId id="361" r:id="rId17"/>
    <p:sldId id="360" r:id="rId18"/>
    <p:sldId id="321" r:id="rId19"/>
    <p:sldId id="266" r:id="rId20"/>
    <p:sldId id="316" r:id="rId21"/>
    <p:sldId id="340" r:id="rId22"/>
    <p:sldId id="357" r:id="rId23"/>
    <p:sldId id="319" r:id="rId24"/>
    <p:sldId id="323" r:id="rId25"/>
    <p:sldId id="296" r:id="rId26"/>
    <p:sldId id="335" r:id="rId27"/>
    <p:sldId id="362" r:id="rId28"/>
    <p:sldId id="337" r:id="rId29"/>
    <p:sldId id="363" r:id="rId30"/>
    <p:sldId id="364" r:id="rId31"/>
    <p:sldId id="334" r:id="rId32"/>
    <p:sldId id="365" r:id="rId33"/>
    <p:sldId id="333" r:id="rId34"/>
    <p:sldId id="366" r:id="rId35"/>
    <p:sldId id="343" r:id="rId36"/>
    <p:sldId id="349" r:id="rId37"/>
    <p:sldId id="298" r:id="rId38"/>
    <p:sldId id="367" r:id="rId39"/>
    <p:sldId id="372" r:id="rId40"/>
    <p:sldId id="374" r:id="rId41"/>
    <p:sldId id="373" r:id="rId42"/>
    <p:sldId id="297" r:id="rId43"/>
    <p:sldId id="376" r:id="rId44"/>
    <p:sldId id="375" r:id="rId45"/>
    <p:sldId id="341" r:id="rId46"/>
    <p:sldId id="342" r:id="rId47"/>
    <p:sldId id="377" r:id="rId48"/>
    <p:sldId id="378" r:id="rId49"/>
    <p:sldId id="380" r:id="rId50"/>
    <p:sldId id="381" r:id="rId51"/>
    <p:sldId id="350" r:id="rId52"/>
    <p:sldId id="322" r:id="rId5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A2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25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C865-3B0C-E0A4-1A48-C300AC3B3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E074C-469C-7EEA-8680-1519BF279C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0FF29-DB79-AD94-DBBF-B1BC4D79F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D4C32-F0DA-9697-2BA3-F2343AD2D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7705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531FA-01C6-005B-5818-FE8B4FF0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582B3-48F9-C889-1D95-FE233AAE7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F2F3F-CA82-8CE0-05ED-87E36254D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77FAF-92EE-B52E-0042-E092BD233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7860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3F374-863F-7331-3B0D-9E290990F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41D1F-4ADD-E724-CF27-01A163301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06CFE8-26A0-E1EF-44E9-DA6CC9A72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3D76-9A58-8417-59BF-040B30EBB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3757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3742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06C9D-D285-240A-5082-D3B73EB99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D4C2A-58DE-999E-88CD-A1BDD01C0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2A6E7-4A93-A2E8-6C2C-1F2999C75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3F1BF-1DD6-FE7F-B3C8-87E72DF81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507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49E2D-3C86-B8A4-0BF0-9DB59A9CC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69CBB-12E5-2B52-E874-1993F238C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EEA81-B5A7-4326-B0FC-78E4222AA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A12C-7362-63CE-E278-94AC44BB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6263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DE250-30DE-7AEA-1834-8588EEBE4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F8D09-3660-2EBB-9E4A-33CAD6350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32D69-DA70-099D-235E-72ECA16BB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9FB81-53F3-361A-F5D2-94640B1AF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54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095EA-6422-0DF1-856C-88227AE2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44B9D-E626-365F-6009-ECB51784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58D50-99E6-D9DA-6D35-9D550BBC0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0173-5CAC-B6F6-6863-D085DBDD6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976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15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0B374-5F6D-3EA5-DC53-0D283587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BF106-18B3-8F3E-9E03-894E4449E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31FD4E-86A5-E83F-81A0-A8451BF4E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640A-4396-062B-233C-E06B7686A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9895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619B-60B3-1971-A43E-851D3D9F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9D4329-EFBE-CE34-74E4-C78F5C234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42EAA-C927-8F22-3F1A-B0802540A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A95B-6A5E-8FB7-1E78-308DC77B0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1008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8C19D-3B0B-408C-FF85-C9859980E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75BECA-AD2C-CA7F-DF0C-B9817A436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D06E54-2986-05FC-E7FC-8395F5E1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366B3-475D-546B-56A5-09A73FDEF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97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73E5D-816F-E2BF-3884-BB16C8BE5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0B711-9485-5047-ECB0-5862C6603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0E5AC-A702-0C07-5DB6-1B8C4BCDB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CBAD1-51F5-B4FD-7655-F2403AB38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188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Alle eisen van 1NF.</a:t>
            </a:r>
          </a:p>
          <a:p>
            <a:pPr marL="0" indent="0">
              <a:buNone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en </a:t>
            </a:r>
            <a:r>
              <a:rPr lang="nl-NL" sz="1800" dirty="0" err="1"/>
              <a:t>CursusID</a:t>
            </a:r>
            <a:r>
              <a:rPr lang="nl-NL" sz="1800" dirty="0"/>
              <a:t> zijn de sleutels.</a:t>
            </a:r>
          </a:p>
          <a:p>
            <a:pPr>
              <a:buFontTx/>
              <a:buChar char="-"/>
            </a:pPr>
            <a:r>
              <a:rPr lang="nl-NL" sz="1800" dirty="0"/>
              <a:t>Maar: </a:t>
            </a: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af van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Resultaat: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14102"/>
              </p:ext>
            </p:extLst>
          </p:nvPr>
        </p:nvGraphicFramePr>
        <p:xfrm>
          <a:off x="838201" y="4001294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Python intro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Alle eisen van 1NF.</a:t>
            </a:r>
          </a:p>
          <a:p>
            <a:pPr marL="0" indent="0">
              <a:buNone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en </a:t>
            </a:r>
            <a:r>
              <a:rPr lang="nl-NL" sz="1800" dirty="0" err="1"/>
              <a:t>CursusID</a:t>
            </a:r>
            <a:r>
              <a:rPr lang="nl-NL" sz="1800" dirty="0"/>
              <a:t> zijn de sleutels.</a:t>
            </a:r>
          </a:p>
          <a:p>
            <a:pPr>
              <a:buFontTx/>
              <a:buChar char="-"/>
            </a:pPr>
            <a:r>
              <a:rPr lang="nl-NL" sz="1800" dirty="0"/>
              <a:t>Maar: </a:t>
            </a: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af van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Resultaat: Dubbele waardes.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31039"/>
              </p:ext>
            </p:extLst>
          </p:nvPr>
        </p:nvGraphicFramePr>
        <p:xfrm>
          <a:off x="838201" y="3999381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 err="1"/>
                        <a:t>StudentID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solidFill>
                            <a:srgbClr val="C00000"/>
                          </a:solidFill>
                        </a:rPr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rgbClr val="C00000"/>
                          </a:solidFill>
                        </a:rPr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14025"/>
              </p:ext>
            </p:extLst>
          </p:nvPr>
        </p:nvGraphicFramePr>
        <p:xfrm>
          <a:off x="8749194" y="3999381"/>
          <a:ext cx="267128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95943"/>
              </p:ext>
            </p:extLst>
          </p:nvPr>
        </p:nvGraphicFramePr>
        <p:xfrm>
          <a:off x="5809184" y="3999381"/>
          <a:ext cx="20308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8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75570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995383" y="4712405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22352" y="4732952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Alle eisen van 2NF.</a:t>
            </a:r>
          </a:p>
          <a:p>
            <a:pPr marL="0" indent="0">
              <a:buNone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>
              <a:buFontTx/>
              <a:buChar char="-"/>
            </a:pPr>
            <a:r>
              <a:rPr lang="nl-NL" sz="1800" dirty="0"/>
              <a:t>Naam en geslacht hangen af van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Maar: Aanhef hangt af van Geslacht.</a:t>
            </a:r>
          </a:p>
          <a:p>
            <a:pPr>
              <a:buFontTx/>
              <a:buChar char="-"/>
            </a:pPr>
            <a:r>
              <a:rPr lang="nl-NL" sz="1800" dirty="0"/>
              <a:t>Resultaat: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96843"/>
              </p:ext>
            </p:extLst>
          </p:nvPr>
        </p:nvGraphicFramePr>
        <p:xfrm>
          <a:off x="838200" y="400129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Meneer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Meneer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4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Alle eisen van 2NF.</a:t>
            </a:r>
          </a:p>
          <a:p>
            <a:pPr marL="0" indent="0">
              <a:buNone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>
              <a:buFontTx/>
              <a:buChar char="-"/>
            </a:pPr>
            <a:r>
              <a:rPr lang="nl-NL" sz="1800" dirty="0"/>
              <a:t>Naam en geslacht hangen af van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Maar: Aanhef hangt af van Geslacht.</a:t>
            </a:r>
          </a:p>
          <a:p>
            <a:pPr>
              <a:buFontTx/>
              <a:buChar char="-"/>
            </a:pPr>
            <a:r>
              <a:rPr lang="nl-NL" sz="1800" dirty="0"/>
              <a:t>Resultaat: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5877"/>
              </p:ext>
            </p:extLst>
          </p:nvPr>
        </p:nvGraphicFramePr>
        <p:xfrm>
          <a:off x="838200" y="4001775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Aanhef</a:t>
                      </a:r>
                      <a:endParaRPr lang="en-NL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Mevrouw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Meneer</a:t>
                      </a:r>
                      <a:endParaRPr lang="en-NL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Meneer</a:t>
                      </a:r>
                      <a:endParaRPr lang="en-NL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E0905-3215-47D5-BDF2-18CABD56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15255"/>
              </p:ext>
            </p:extLst>
          </p:nvPr>
        </p:nvGraphicFramePr>
        <p:xfrm>
          <a:off x="7675652" y="4005575"/>
          <a:ext cx="26712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Meneer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58D4231-4F41-495D-8CCA-78E7471D01C2}"/>
              </a:ext>
            </a:extLst>
          </p:cNvPr>
          <p:cNvSpPr/>
          <p:nvPr/>
        </p:nvSpPr>
        <p:spPr>
          <a:xfrm>
            <a:off x="6437187" y="4373894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14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1NF :		Enkele waarde per cel, alle rijen uniek.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2NF:		1NF + 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3NF:		2NF + waardes </a:t>
            </a:r>
            <a:r>
              <a:rPr lang="nl-NL" sz="2000" u="sng" dirty="0"/>
              <a:t>alleen afhankelijk</a:t>
            </a:r>
            <a:r>
              <a:rPr lang="nl-NL" sz="2000" dirty="0"/>
              <a:t> van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en-US" sz="2000" b="1" dirty="0"/>
              <a:t>The data depends on the key [1NF], the whole key [2NF] and nothing but the key [3NF]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Voorkomt herhaling van waardes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Betere consistentie van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Efficiënt qua data opslag.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Duidelijk overzicht van relaties in de data.</a:t>
            </a:r>
          </a:p>
          <a:p>
            <a:pPr>
              <a:buFontTx/>
              <a:buChar char="-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Toegenomen complexiteit (veel </a:t>
            </a:r>
            <a:r>
              <a:rPr lang="nl-NL" sz="2000" dirty="0" err="1"/>
              <a:t>JOINs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Losse tabellen minder goed leesbaar.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Minder efficiënt qua rekenkracht.</a:t>
            </a:r>
          </a:p>
          <a:p>
            <a:pPr>
              <a:buFontTx/>
              <a:buChar char="-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9C09-FC02-5228-6A61-AFC785A2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10-9DC0-6AAC-493A-CC8D7272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3DE-DA11-A7C8-8682-8F636A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Wat voor type zijn de volgende relaties: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Hoe zou je de volgende structuur uitmodeleren volgens 3NF:</a:t>
            </a:r>
          </a:p>
        </p:txBody>
      </p:sp>
    </p:spTree>
    <p:extLst>
      <p:ext uri="{BB962C8B-B14F-4D97-AF65-F5344CB8AC3E}">
        <p14:creationId xmlns:p14="http://schemas.microsoft.com/office/powerpoint/2010/main" val="14540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A452-30BF-3301-3FBF-305E076FD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8DAA8-C1ED-2685-2024-790CF25A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 err="1"/>
              <a:t>Entity</a:t>
            </a:r>
            <a:r>
              <a:rPr lang="nl-NL" sz="4400" dirty="0"/>
              <a:t> </a:t>
            </a:r>
            <a:r>
              <a:rPr lang="nl-NL" sz="4400" dirty="0" err="1"/>
              <a:t>Relationship</a:t>
            </a:r>
            <a:r>
              <a:rPr lang="nl-NL" sz="4400" dirty="0"/>
              <a:t> </a:t>
            </a:r>
            <a:r>
              <a:rPr lang="nl-NL" sz="4400" dirty="0" err="1"/>
              <a:t>Diagrams</a:t>
            </a:r>
            <a:endParaRPr lang="nl-NL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68CD-0814-172F-2BC3-37186171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785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30041F-F723-BB97-F5D0-C73B7C3A15D3}"/>
              </a:ext>
            </a:extLst>
          </p:cNvPr>
          <p:cNvGrpSpPr/>
          <p:nvPr/>
        </p:nvGrpSpPr>
        <p:grpSpPr>
          <a:xfrm>
            <a:off x="838200" y="3750063"/>
            <a:ext cx="6102998" cy="400110"/>
            <a:chOff x="838200" y="3796152"/>
            <a:chExt cx="6102998" cy="4001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FC3DDE-3C5A-4B47-BEFA-0CA198BDC7AB}"/>
                </a:ext>
              </a:extLst>
            </p:cNvPr>
            <p:cNvGrpSpPr/>
            <p:nvPr/>
          </p:nvGrpSpPr>
          <p:grpSpPr>
            <a:xfrm>
              <a:off x="838200" y="3888329"/>
              <a:ext cx="1078787" cy="215757"/>
              <a:chOff x="1068512" y="1952090"/>
              <a:chExt cx="1078787" cy="21575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98ECB2-442C-4C64-9B9D-53C36826F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2" y="2059968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DD361B0-171E-4CF6-B8A4-BD58667EF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362" y="1952090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CEA403-EEB4-4692-85B8-10B739C666A4}"/>
                </a:ext>
              </a:extLst>
            </p:cNvPr>
            <p:cNvSpPr txBox="1"/>
            <p:nvPr/>
          </p:nvSpPr>
          <p:spPr>
            <a:xfrm>
              <a:off x="3000054" y="3796152"/>
              <a:ext cx="3941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Koppelt precies 1 record in de tabel.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106014-0E0C-D961-578D-CAA43902F6DE}"/>
              </a:ext>
            </a:extLst>
          </p:cNvPr>
          <p:cNvGrpSpPr/>
          <p:nvPr/>
        </p:nvGrpSpPr>
        <p:grpSpPr>
          <a:xfrm>
            <a:off x="838200" y="5488374"/>
            <a:ext cx="6587296" cy="400110"/>
            <a:chOff x="838200" y="5488374"/>
            <a:chExt cx="6587296" cy="4001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0305F8-8D9A-47F3-BAAA-E662B0A13A3B}"/>
                </a:ext>
              </a:extLst>
            </p:cNvPr>
            <p:cNvGrpSpPr/>
            <p:nvPr/>
          </p:nvGrpSpPr>
          <p:grpSpPr>
            <a:xfrm>
              <a:off x="838200" y="5567720"/>
              <a:ext cx="1078788" cy="234592"/>
              <a:chOff x="1068510" y="2917861"/>
              <a:chExt cx="1078788" cy="23459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B4252F8-7AC7-4F56-8C2B-0A04D9324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F0103A-F854-47C3-9295-C90F59395CF0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090A655-3065-429A-A9AE-B8E6432F5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5652" y="3039438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97A061-2864-459C-BFA6-17A37BFD3A4E}"/>
                </a:ext>
              </a:extLst>
            </p:cNvPr>
            <p:cNvSpPr txBox="1"/>
            <p:nvPr/>
          </p:nvSpPr>
          <p:spPr>
            <a:xfrm>
              <a:off x="3000054" y="5488374"/>
              <a:ext cx="44254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Koppelt meer dan 1 records in een tabel.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00E1AF-ACC1-0682-D7CB-12D46E6C5D2B}"/>
              </a:ext>
            </a:extLst>
          </p:cNvPr>
          <p:cNvGrpSpPr/>
          <p:nvPr/>
        </p:nvGrpSpPr>
        <p:grpSpPr>
          <a:xfrm>
            <a:off x="838201" y="2011753"/>
            <a:ext cx="5986171" cy="400110"/>
            <a:chOff x="838201" y="2011753"/>
            <a:chExt cx="5986171" cy="400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B7151BA-7E44-4FCD-9788-108FFCD14FF3}"/>
                </a:ext>
              </a:extLst>
            </p:cNvPr>
            <p:cNvGrpSpPr/>
            <p:nvPr/>
          </p:nvGrpSpPr>
          <p:grpSpPr>
            <a:xfrm>
              <a:off x="838201" y="2101929"/>
              <a:ext cx="1078787" cy="219758"/>
              <a:chOff x="1075360" y="3951383"/>
              <a:chExt cx="1078787" cy="21975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C529D53-9D63-4A7F-BFFD-A359D4DF7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60" y="4061262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9D64D46-4266-4650-B276-5B88D8AA4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0034" y="3953384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DC67B4E-E5E1-45DF-AC52-663C84CB9EC4}"/>
                  </a:ext>
                </a:extLst>
              </p:cNvPr>
              <p:cNvSpPr/>
              <p:nvPr/>
            </p:nvSpPr>
            <p:spPr>
              <a:xfrm>
                <a:off x="1632448" y="3951383"/>
                <a:ext cx="219758" cy="21975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FCBCEA-AC54-4D46-BE30-530D176D7975}"/>
                </a:ext>
              </a:extLst>
            </p:cNvPr>
            <p:cNvSpPr txBox="1"/>
            <p:nvPr/>
          </p:nvSpPr>
          <p:spPr>
            <a:xfrm>
              <a:off x="3000055" y="2011753"/>
              <a:ext cx="3824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Koppelt 0 of 1 records in een tabel.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FEF1EC-04F3-8519-E5B4-5891267853F7}"/>
              </a:ext>
            </a:extLst>
          </p:cNvPr>
          <p:cNvGrpSpPr/>
          <p:nvPr/>
        </p:nvGrpSpPr>
        <p:grpSpPr>
          <a:xfrm>
            <a:off x="838201" y="2880908"/>
            <a:ext cx="6407759" cy="400110"/>
            <a:chOff x="838201" y="2895535"/>
            <a:chExt cx="6407759" cy="40011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4836448-E895-4501-B341-594F158D1074}"/>
                </a:ext>
              </a:extLst>
            </p:cNvPr>
            <p:cNvGrpSpPr/>
            <p:nvPr/>
          </p:nvGrpSpPr>
          <p:grpSpPr>
            <a:xfrm>
              <a:off x="838201" y="2982575"/>
              <a:ext cx="1087352" cy="244866"/>
              <a:chOff x="1075360" y="4636429"/>
              <a:chExt cx="1087352" cy="24486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37AC42C-DD88-4E6F-9F5C-9AC299D7177F}"/>
                  </a:ext>
                </a:extLst>
              </p:cNvPr>
              <p:cNvGrpSpPr/>
              <p:nvPr/>
            </p:nvGrpSpPr>
            <p:grpSpPr>
              <a:xfrm>
                <a:off x="1075360" y="4636429"/>
                <a:ext cx="1087352" cy="244866"/>
                <a:chOff x="1068510" y="2917861"/>
                <a:chExt cx="1087352" cy="24486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519A11E-4702-4131-A051-175AD50F8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8510" y="3034837"/>
                  <a:ext cx="107878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8C0F807-DA23-496A-82F5-4A3F438706FD}"/>
                    </a:ext>
                  </a:extLst>
                </p:cNvPr>
                <p:cNvCxnSpPr/>
                <p:nvPr/>
              </p:nvCxnSpPr>
              <p:spPr>
                <a:xfrm flipV="1">
                  <a:off x="1837362" y="2917861"/>
                  <a:ext cx="309936" cy="11301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7473C12-0F05-43CD-B7AD-EF5D74FA6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45926" y="3049712"/>
                  <a:ext cx="309936" cy="11301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D1571D-A8DF-4CAD-90F6-9E365C975931}"/>
                  </a:ext>
                </a:extLst>
              </p:cNvPr>
              <p:cNvSpPr/>
              <p:nvPr/>
            </p:nvSpPr>
            <p:spPr>
              <a:xfrm>
                <a:off x="1632448" y="4658400"/>
                <a:ext cx="219758" cy="21975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A5A238-1CDE-4F86-9FB0-35ADFB66A373}"/>
                </a:ext>
              </a:extLst>
            </p:cNvPr>
            <p:cNvSpPr txBox="1"/>
            <p:nvPr/>
          </p:nvSpPr>
          <p:spPr>
            <a:xfrm>
              <a:off x="3000054" y="2895535"/>
              <a:ext cx="4245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Koppelt 0 of meer records in een tabel.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9BBC84-B018-8ED6-B815-DCEA1EFB9662}"/>
              </a:ext>
            </a:extLst>
          </p:cNvPr>
          <p:cNvGrpSpPr/>
          <p:nvPr/>
        </p:nvGrpSpPr>
        <p:grpSpPr>
          <a:xfrm>
            <a:off x="838200" y="4619218"/>
            <a:ext cx="6407760" cy="400110"/>
            <a:chOff x="838200" y="4587532"/>
            <a:chExt cx="6407760" cy="4001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650B31-B0FA-4D57-BF86-299B4C8D369B}"/>
                </a:ext>
              </a:extLst>
            </p:cNvPr>
            <p:cNvGrpSpPr/>
            <p:nvPr/>
          </p:nvGrpSpPr>
          <p:grpSpPr>
            <a:xfrm>
              <a:off x="838200" y="4676284"/>
              <a:ext cx="1078788" cy="224318"/>
              <a:chOff x="1068510" y="2917861"/>
              <a:chExt cx="1078788" cy="22431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D1A325-EC92-4ABC-8E25-E4FD2EFEB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36C3A80-429E-448F-B3CA-9136715A5051}"/>
                  </a:ext>
                </a:extLst>
              </p:cNvPr>
              <p:cNvCxnSpPr/>
              <p:nvPr/>
            </p:nvCxnSpPr>
            <p:spPr>
              <a:xfrm>
                <a:off x="1837360" y="2921821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F14863D-A478-4765-B688-13BD94D7A0EA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D891C9-20CB-4323-86D0-F1AAEA1732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25378" y="3029164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87921-06EB-488E-8B3F-0F359A4E4237}"/>
                </a:ext>
              </a:extLst>
            </p:cNvPr>
            <p:cNvSpPr txBox="1"/>
            <p:nvPr/>
          </p:nvSpPr>
          <p:spPr>
            <a:xfrm>
              <a:off x="3000054" y="4587532"/>
              <a:ext cx="4245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Koppelt 1 of meer records in een tabel.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Structuur en normalisatie.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Relationship</a:t>
            </a:r>
            <a:r>
              <a:rPr lang="nl-NL" sz="2000" dirty="0"/>
              <a:t> </a:t>
            </a:r>
            <a:r>
              <a:rPr lang="nl-NL" sz="2000"/>
              <a:t>Diagrams </a:t>
            </a:r>
            <a:r>
              <a:rPr lang="nl-NL" sz="2000" dirty="0"/>
              <a:t>(ERD).</a:t>
            </a:r>
          </a:p>
          <a:p>
            <a:pPr>
              <a:spcAft>
                <a:spcPts val="600"/>
              </a:spcAft>
            </a:pP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Tabellen en relaties definiëren.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dirty="0"/>
              <a:t>Indices en optimalisaties.</a:t>
            </a: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D4BFA-BE16-2B70-772E-C4C5042A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Veel </a:t>
            </a:r>
            <a:r>
              <a:rPr lang="nl-NL" sz="2000" dirty="0" err="1"/>
              <a:t>API’s</a:t>
            </a:r>
            <a:r>
              <a:rPr lang="nl-NL" sz="2000" dirty="0"/>
              <a:t> en webapplicaties gebruiken JSON.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een documentformaat waarin zowel data als relaties opgeslagen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Als je deze data in een RDBMS wilt opslaan, moet je de JSON normaliseren.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Welke entiteiten en relaties zie jij in het JSON object hiernaast?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47F5-B7F4-4E32-9C8B-E5AFC9D5B180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"naam":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Klant (+ Aanhef)</a:t>
            </a:r>
          </a:p>
          <a:p>
            <a:pPr>
              <a:buFontTx/>
              <a:buChar char="-"/>
            </a:pPr>
            <a:r>
              <a:rPr lang="nl-NL" sz="2000" dirty="0"/>
              <a:t>Adres (+ Stad + Land)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Product</a:t>
            </a:r>
          </a:p>
          <a:p>
            <a:pPr>
              <a:buFontTx/>
              <a:buChar char="-"/>
            </a:pPr>
            <a:r>
              <a:rPr lang="nl-NL" sz="2000" dirty="0"/>
              <a:t>Prijs</a:t>
            </a:r>
          </a:p>
          <a:p>
            <a:pPr>
              <a:buFontTx/>
              <a:buChar char="-"/>
            </a:pPr>
            <a:r>
              <a:rPr lang="nl-NL" sz="2000" dirty="0"/>
              <a:t>Product categorie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Bestelling</a:t>
            </a:r>
          </a:p>
          <a:p>
            <a:pPr>
              <a:buFontTx/>
              <a:buChar char="-"/>
            </a:pPr>
            <a:r>
              <a:rPr lang="nl-NL" sz="2000" dirty="0"/>
              <a:t>Betaling (+ Methode + Status)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B66D9-5B78-69D6-EFE0-D185A6AB708F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“naam":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1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en relaties definiëren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de naam geef je het data type op.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9538C-D7B2-E5E9-CEB1-10C0947C6332}"/>
              </a:ext>
            </a:extLst>
          </p:cNvPr>
          <p:cNvCxnSpPr/>
          <p:nvPr/>
        </p:nvCxnSpPr>
        <p:spPr>
          <a:xfrm>
            <a:off x="6254736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00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dirty="0">
                <a:cs typeface="Courier New" panose="02070309020205020404" pitchFamily="49" charset="0"/>
              </a:rPr>
              <a:t>Datum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“YYYY-MM-DD”.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dirty="0">
                <a:cs typeface="Courier New" panose="02070309020205020404" pitchFamily="49" charset="0"/>
              </a:rPr>
              <a:t>Tijd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“HH:MM:SS”.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000" dirty="0">
                <a:cs typeface="Courier New" panose="02070309020205020404" pitchFamily="49" charset="0"/>
              </a:rPr>
              <a:t>Datum en tijd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“YYYY-MM-DDTHH:MM:SS”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specificeren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41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 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 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Standaard waarde als kolom leeg wordt gelaten.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7C30C7-776C-5670-7240-7680901A692A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NOT NULL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NOT NULL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/>
              <a:t> een of meer kolommen op als sleutel.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(combinatie van) waardes moeten uniek zijn,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Vaak is een kolom met (automatische) </a:t>
            </a:r>
            <a:r>
              <a:rPr lang="nl-NL" sz="2000" dirty="0" err="1"/>
              <a:t>IDs</a:t>
            </a:r>
            <a:r>
              <a:rPr lang="nl-NL" sz="2000" dirty="0"/>
              <a:t> een betere oplossing.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9AA1CC-DF24-6816-AB3C-03624258995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167D5-3650-91D9-9016-DF0056AE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6487-F7B7-228E-0B3F-ED27A5FC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A4AC-4825-4C3D-6EB7-FBB8D763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5A03FB-8FB0-9406-0FE3-D48070028447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Sleutel legt relatie tussen tabellen.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Waardes in de kolommen van beide tabellen moeten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/>
              <a:t>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/>
              <a:t> de tabel en kolom op waarnaar verwezen wordt.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619D79-9DCF-ADD3-4CD4-BCC221F46CC0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78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Wijzigingen in verwijzingen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UPDATE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36470" y="1825625"/>
            <a:ext cx="4924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dirty="0"/>
              <a:t>		Maak wijziging ook in de</a:t>
            </a:r>
          </a:p>
          <a:p>
            <a:pPr marL="0" indent="0">
              <a:buNone/>
            </a:pPr>
            <a:r>
              <a:rPr lang="nl-NL" sz="2000" dirty="0"/>
              <a:t>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dirty="0"/>
              <a:t>	Laat gekoppelde tabel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		ongewijzigd (inconsistent).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dirty="0"/>
              <a:t>	Sta geen wijzigingen toe als er</a:t>
            </a:r>
          </a:p>
          <a:p>
            <a:pPr marL="0" indent="0">
              <a:buNone/>
            </a:pPr>
            <a:r>
              <a:rPr lang="nl-NL" sz="2000" dirty="0"/>
              <a:t>		verwijzingen zijn.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dirty="0"/>
              <a:t>	Reset naar NULL.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dirty="0"/>
              <a:t>	Reset naar default waarde.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01F7C8-8420-060C-46A9-EE1193CC7D1E}"/>
              </a:ext>
            </a:extLst>
          </p:cNvPr>
          <p:cNvCxnSpPr/>
          <p:nvPr/>
        </p:nvCxnSpPr>
        <p:spPr>
          <a:xfrm>
            <a:off x="619969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F25D1-C241-CA86-E717-5F850D9F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45F7-55ED-5D7C-9025-D1372581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Unieke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B232-698A-A3FF-538C-555F0E79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Klanten(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60B7B-EFAA-BD48-6E27-CA7B081CA953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/>
              <a:t> geef je aan dat kolom waardes uniek moeten zijn.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CFCCE8-ACCE-B4BE-6451-EFF53DFC4A4C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8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Structuur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4DD67-F51E-67A9-9A01-0B15F298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0D6E-89C6-9445-F8CB-2C8EF965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Unieke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174A-2DA1-B602-5392-E1404C8A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Klanten(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30341-E73F-164A-CB8E-6AC5697D3FBF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Je kunt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/>
              <a:t> ook gebruiken op een combinatie van kolommen.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25EE02-F4A8-3D21-0F5E-D49BE5756D4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24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Controles op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120)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l-NL" sz="2000" dirty="0"/>
              <a:t> kun je een controle instellen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controle in dit voorbeeld is op het bereik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E01D9-4E80-079C-F5DC-729D580C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42DA-BDBA-7DE1-926F-8868915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Namen voor controles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3E5-F8A1-35B6-59A8-EA778323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INTEGER,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UQ_Naam_Achternaam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F6534-8E96-1666-8498-2E50ED49EF18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/>
              <a:t> kun je een naam geven aan een controle.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Controles zijn: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</a:p>
          <a:p>
            <a:pPr>
              <a:buFontTx/>
              <a:buChar char="-"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</a:p>
          <a:p>
            <a:pPr>
              <a:buFontTx/>
              <a:buChar char="-"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>
              <a:buFontTx/>
              <a:buChar char="-"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96F5D3-09A8-02FC-9C4A-817C05484610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79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Verwijder tabellen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LET OP: Verwijderd ook alle data!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F16A4D-E52A-231F-821F-F106ABC949FD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296BB-8F70-E7FE-8362-9D7386ED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7A2-45BD-17CF-D01B-CCC60555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88ED-9C15-43B3-99F6-22C7ACDB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787107-DAB9-F752-582B-C7D6733BEF64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Verwijder tabellen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LET OP: Verwijderd ook alle data!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Foutmelding als tabel niet bestaat...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Voeg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EXISTS</a:t>
            </a:r>
            <a:r>
              <a:rPr lang="nl-NL" sz="2000" dirty="0"/>
              <a:t> toe om fout te voorkomen.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6B5A8-7259-ADFC-346C-33FA1F36504C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89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tabel Personen met kolommen ID, Naam, Achternaam,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tabel Boeken met kolommen ID, Titel,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koppeltabel tussen Personen en Boeken aan: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PersoonId</a:t>
            </a:r>
            <a:r>
              <a:rPr lang="nl-NL" sz="1600" dirty="0"/>
              <a:t> verwijzen naar ID kolom in de Personen tabel.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BoekId</a:t>
            </a:r>
            <a:r>
              <a:rPr lang="nl-NL" sz="1600" dirty="0"/>
              <a:t> verwijzen naar ID kolom in Boeken tabel.</a:t>
            </a:r>
          </a:p>
          <a:p>
            <a:pPr lvl="1"/>
            <a:r>
              <a:rPr lang="nl-NL" sz="1600" dirty="0"/>
              <a:t>Wijzigingen in ID velden moeten automatisch doorgevoerd worden in de koppeltabel.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personen en boeken in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koppelingen tussen personen en boeken in:</a:t>
            </a:r>
          </a:p>
          <a:p>
            <a:pPr lvl="1"/>
            <a:r>
              <a:rPr lang="nl-NL" sz="1600" dirty="0"/>
              <a:t>Probeer te koppelen met een niet bestaan persoon / boek; wat gebeurt er?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de ID van een persoon veranderd?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</a:t>
            </a:r>
            <a:r>
              <a:rPr lang="nl-NL" sz="2000"/>
              <a:t>je een </a:t>
            </a:r>
            <a:r>
              <a:rPr lang="nl-NL" sz="2000" dirty="0"/>
              <a:t>boek verwijderd?</a:t>
            </a:r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925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Versnellen met indices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maak je aan voor een of meer kolommen (bv.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2000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versnellen, omdat niet alle waardes gescand worden.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4654CE-EA0B-4192-A36E-1A78D7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26408"/>
              </p:ext>
            </p:extLst>
          </p:nvPr>
        </p:nvGraphicFramePr>
        <p:xfrm>
          <a:off x="838200" y="2147510"/>
          <a:ext cx="49461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706637-5365-400F-A504-C0F5F70FDBCA}"/>
              </a:ext>
            </a:extLst>
          </p:cNvPr>
          <p:cNvSpPr txBox="1"/>
          <p:nvPr/>
        </p:nvSpPr>
        <p:spPr>
          <a:xfrm>
            <a:off x="838200" y="1825625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KLANTEN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69695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1438-AD39-8DDC-81CD-9704B33C0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CAA9-9CD6-9AFA-B0FB-61BC33B4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Versnellen met indices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6EDAB-8CCA-8796-E47D-3E6F15F780C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maak je aan voor een of meer kolommen (bv.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2000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versnellen, omdat niet alle waardes gescand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koppelt unieke waardes aan rijen, waardoor minder data gescand wordt.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Welke indices nuttig zijn hangt af van het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61B5E5-5DD4-23BB-EDC9-EDA98A90B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38902"/>
              </p:ext>
            </p:extLst>
          </p:nvPr>
        </p:nvGraphicFramePr>
        <p:xfrm>
          <a:off x="838200" y="5064443"/>
          <a:ext cx="2901594" cy="96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21188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21188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21188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036736-35A1-FC94-B9CF-FCA492BAC59F}"/>
              </a:ext>
            </a:extLst>
          </p:cNvPr>
          <p:cNvSpPr txBox="1"/>
          <p:nvPr/>
        </p:nvSpPr>
        <p:spPr>
          <a:xfrm>
            <a:off x="838199" y="4736207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</a:t>
            </a:r>
            <a:endParaRPr lang="en-NL" sz="1600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D585C07-0F78-79F3-4C69-B72E685E5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73914"/>
              </p:ext>
            </p:extLst>
          </p:nvPr>
        </p:nvGraphicFramePr>
        <p:xfrm>
          <a:off x="838200" y="2147510"/>
          <a:ext cx="49461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D04B05-4FB4-A30A-5BF3-B1E1317207F1}"/>
              </a:ext>
            </a:extLst>
          </p:cNvPr>
          <p:cNvSpPr txBox="1"/>
          <p:nvPr/>
        </p:nvSpPr>
        <p:spPr>
          <a:xfrm>
            <a:off x="838200" y="1825625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KLANTEN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664370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DCB-9643-E99B-8802-8416C0F2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B2AB-DB1C-897A-13BB-A9E7BD0B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D6B1F5-EF90-615B-B829-DFC4C6F3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06646"/>
              </p:ext>
            </p:extLst>
          </p:nvPr>
        </p:nvGraphicFramePr>
        <p:xfrm>
          <a:off x="3725336" y="1732892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9337FF7-DF67-4C6C-C284-12158638C993}"/>
              </a:ext>
            </a:extLst>
          </p:cNvPr>
          <p:cNvSpPr txBox="1">
            <a:spLocks/>
          </p:cNvSpPr>
          <p:nvPr/>
        </p:nvSpPr>
        <p:spPr>
          <a:xfrm>
            <a:off x="2300068" y="3137095"/>
            <a:ext cx="8630529" cy="301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WHERE Leeftijd = 30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Zonder index:</a:t>
            </a:r>
          </a:p>
          <a:p>
            <a:pPr>
              <a:buFontTx/>
              <a:buChar char="-"/>
            </a:pPr>
            <a:r>
              <a:rPr lang="nl-NL" sz="2000" dirty="0"/>
              <a:t>Loop door alle waardes en verzamel rijen met waarde 30.</a:t>
            </a:r>
          </a:p>
          <a:p>
            <a:pPr>
              <a:buFontTx/>
              <a:buChar char="-"/>
            </a:pPr>
            <a:r>
              <a:rPr lang="nl-NL" sz="2000" dirty="0"/>
              <a:t>Retourneer rijen 1 en 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5D596-41ED-49CB-F45D-B3B8496F49DB}"/>
              </a:ext>
            </a:extLst>
          </p:cNvPr>
          <p:cNvCxnSpPr/>
          <p:nvPr/>
        </p:nvCxnSpPr>
        <p:spPr>
          <a:xfrm>
            <a:off x="3725336" y="2536394"/>
            <a:ext cx="47413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8F1C-1854-F297-BE08-3A077DBD65B3}"/>
              </a:ext>
            </a:extLst>
          </p:cNvPr>
          <p:cNvSpPr/>
          <p:nvPr/>
        </p:nvSpPr>
        <p:spPr>
          <a:xfrm>
            <a:off x="4322941" y="1732892"/>
            <a:ext cx="593188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E555E-89D7-91DC-D7FF-3DDAFCEA80A2}"/>
              </a:ext>
            </a:extLst>
          </p:cNvPr>
          <p:cNvSpPr/>
          <p:nvPr/>
        </p:nvSpPr>
        <p:spPr>
          <a:xfrm>
            <a:off x="7873476" y="1732892"/>
            <a:ext cx="593188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62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hebben vaak relaties met andere tabellen: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/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37271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ProductID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65512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ProductID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A7E08-43F5-6151-EA8C-1CADD88C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691-D0D9-B8BD-FCF6-4357101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08C1A2-9C4D-3B1D-E4B5-6F8C01AE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18172"/>
              </p:ext>
            </p:extLst>
          </p:nvPr>
        </p:nvGraphicFramePr>
        <p:xfrm>
          <a:off x="3560908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F5C84A-5FBE-1C2B-A837-673C764B2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49004"/>
              </p:ext>
            </p:extLst>
          </p:nvPr>
        </p:nvGraphicFramePr>
        <p:xfrm>
          <a:off x="5885640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992B4-CFF9-EEFC-7EAB-27A300E6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88888"/>
              </p:ext>
            </p:extLst>
          </p:nvPr>
        </p:nvGraphicFramePr>
        <p:xfrm>
          <a:off x="7048006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C4B5D6-26C6-D1ED-5B8B-8F3D264D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96681"/>
              </p:ext>
            </p:extLst>
          </p:nvPr>
        </p:nvGraphicFramePr>
        <p:xfrm>
          <a:off x="9372735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B2FEB7-0CBF-9C70-F643-62A0AF214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41508"/>
              </p:ext>
            </p:extLst>
          </p:nvPr>
        </p:nvGraphicFramePr>
        <p:xfrm>
          <a:off x="2398542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3485D0-2A5D-F184-640C-96F1B63A9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86408"/>
              </p:ext>
            </p:extLst>
          </p:nvPr>
        </p:nvGraphicFramePr>
        <p:xfrm>
          <a:off x="8210372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56E14B-F963-D024-F82E-D8CC346CC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63395"/>
              </p:ext>
            </p:extLst>
          </p:nvPr>
        </p:nvGraphicFramePr>
        <p:xfrm>
          <a:off x="4723274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1, 7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528DDA-C017-FCAE-42EA-CF8FA9DA3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74781"/>
              </p:ext>
            </p:extLst>
          </p:nvPr>
        </p:nvGraphicFramePr>
        <p:xfrm>
          <a:off x="3725336" y="1731448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30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70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40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50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20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60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09BFD2-7C09-447C-26B3-A1BA3B162AEE}"/>
              </a:ext>
            </a:extLst>
          </p:cNvPr>
          <p:cNvSpPr txBox="1">
            <a:spLocks/>
          </p:cNvSpPr>
          <p:nvPr/>
        </p:nvSpPr>
        <p:spPr>
          <a:xfrm>
            <a:off x="2059877" y="4389075"/>
            <a:ext cx="7651525" cy="1026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>
                <a:cs typeface="Courier New" panose="02070309020205020404" pitchFamily="49" charset="0"/>
              </a:rPr>
              <a:t>Groepeer en sorteer alle unieke waardes.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>
                <a:cs typeface="Courier New" panose="02070309020205020404" pitchFamily="49" charset="0"/>
              </a:rPr>
              <a:t>Minder werk om te scannen...</a:t>
            </a:r>
            <a:endParaRPr lang="nl-NL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21274-AFA5-494E-FC2D-5419AE98FFB1}"/>
              </a:ext>
            </a:extLst>
          </p:cNvPr>
          <p:cNvCxnSpPr>
            <a:cxnSpLocks/>
          </p:cNvCxnSpPr>
          <p:nvPr/>
        </p:nvCxnSpPr>
        <p:spPr>
          <a:xfrm>
            <a:off x="2398542" y="3844930"/>
            <a:ext cx="2571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5D813-8A71-28B2-D83B-5C794EB48F8E}"/>
              </a:ext>
            </a:extLst>
          </p:cNvPr>
          <p:cNvSpPr/>
          <p:nvPr/>
        </p:nvSpPr>
        <p:spPr>
          <a:xfrm>
            <a:off x="4723271" y="3073851"/>
            <a:ext cx="549024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72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18C0F-E223-4919-0DD3-F7CA08741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3DE2-F556-BDB6-61FD-3FF63EB7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9AA90E-122A-D025-8AD3-19E98EF4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05567"/>
              </p:ext>
            </p:extLst>
          </p:nvPr>
        </p:nvGraphicFramePr>
        <p:xfrm>
          <a:off x="2902503" y="3429001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58944B-BE0A-756F-C2EE-956AA6F82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71038"/>
              </p:ext>
            </p:extLst>
          </p:nvPr>
        </p:nvGraphicFramePr>
        <p:xfrm>
          <a:off x="5757332" y="2668308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911C59-96E9-698C-BC20-FF492F6D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52753"/>
              </p:ext>
            </p:extLst>
          </p:nvPr>
        </p:nvGraphicFramePr>
        <p:xfrm>
          <a:off x="8612164" y="3429001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BE3006-A086-8659-02E3-675C283CE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695"/>
              </p:ext>
            </p:extLst>
          </p:nvPr>
        </p:nvGraphicFramePr>
        <p:xfrm>
          <a:off x="9999134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B8A934-ADAF-10C5-1D39-7067F20E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57749"/>
              </p:ext>
            </p:extLst>
          </p:nvPr>
        </p:nvGraphicFramePr>
        <p:xfrm>
          <a:off x="1872175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2919A-04BC-14CA-6BE1-8422670B4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04833"/>
              </p:ext>
            </p:extLst>
          </p:nvPr>
        </p:nvGraphicFramePr>
        <p:xfrm>
          <a:off x="7284331" y="4327354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23F32-85A8-185F-5918-F1A4CEE6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1055"/>
              </p:ext>
            </p:extLst>
          </p:nvPr>
        </p:nvGraphicFramePr>
        <p:xfrm>
          <a:off x="3915377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1, 7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361B2E-E954-D195-6C79-1029408433D0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3241170" y="2991897"/>
            <a:ext cx="2516163" cy="43710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DDAFDA6-347C-AFC6-B485-CC80A530558C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6434665" y="2991898"/>
            <a:ext cx="2516165" cy="4371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9C53D7-BA7C-F37F-45DA-E136A4D61D8C}"/>
              </a:ext>
            </a:extLst>
          </p:cNvPr>
          <p:cNvCxnSpPr>
            <a:cxnSpLocks/>
            <a:stCxn id="8" idx="1"/>
            <a:endCxn id="3" idx="0"/>
          </p:cNvCxnSpPr>
          <p:nvPr/>
        </p:nvCxnSpPr>
        <p:spPr>
          <a:xfrm rot="10800000" flipV="1">
            <a:off x="2210841" y="3752590"/>
            <a:ext cx="691662" cy="5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B0F1C2B-C0A1-1EFA-85B3-B5577091C1FC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3579836" y="3752591"/>
            <a:ext cx="674207" cy="52750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E11F16C-EF24-9111-BE3F-331D602E3618}"/>
              </a:ext>
            </a:extLst>
          </p:cNvPr>
          <p:cNvCxnSpPr>
            <a:cxnSpLocks/>
            <a:stCxn id="10" idx="1"/>
            <a:endCxn id="5" idx="0"/>
          </p:cNvCxnSpPr>
          <p:nvPr/>
        </p:nvCxnSpPr>
        <p:spPr>
          <a:xfrm rot="10800000" flipV="1">
            <a:off x="7622998" y="3752590"/>
            <a:ext cx="989167" cy="5747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A9D834D-5188-FD3B-1444-B8E690CB8555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9289497" y="3752591"/>
            <a:ext cx="1048303" cy="5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FBC6CE-6AFE-A133-55FF-984CABB99F14}"/>
              </a:ext>
            </a:extLst>
          </p:cNvPr>
          <p:cNvSpPr txBox="1">
            <a:spLocks/>
          </p:cNvSpPr>
          <p:nvPr/>
        </p:nvSpPr>
        <p:spPr>
          <a:xfrm>
            <a:off x="1992790" y="5564416"/>
            <a:ext cx="7651525" cy="437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/>
              <a:t>Boomstructuur maakt het nog sneller!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1D33C-33CB-4D44-C88E-1F46043F8B8A}"/>
              </a:ext>
            </a:extLst>
          </p:cNvPr>
          <p:cNvSpPr txBox="1"/>
          <p:nvPr/>
        </p:nvSpPr>
        <p:spPr>
          <a:xfrm>
            <a:off x="4339459" y="267426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&lt; 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A122B-3941-9C4D-CB3B-6CBC4F6F2E9C}"/>
              </a:ext>
            </a:extLst>
          </p:cNvPr>
          <p:cNvSpPr txBox="1"/>
          <p:nvPr/>
        </p:nvSpPr>
        <p:spPr>
          <a:xfrm>
            <a:off x="7035705" y="2673341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&gt;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C18B0-3209-A96D-E6D2-FE7B0025FA21}"/>
              </a:ext>
            </a:extLst>
          </p:cNvPr>
          <p:cNvSpPr txBox="1"/>
          <p:nvPr/>
        </p:nvSpPr>
        <p:spPr>
          <a:xfrm>
            <a:off x="2138713" y="344184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&lt; 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079C28-690D-5294-29ED-3E4822DD01A6}"/>
              </a:ext>
            </a:extLst>
          </p:cNvPr>
          <p:cNvSpPr txBox="1"/>
          <p:nvPr/>
        </p:nvSpPr>
        <p:spPr>
          <a:xfrm>
            <a:off x="3860773" y="345081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&gt; 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63D72-235F-1510-1F4F-2A1FBEBE2EE7}"/>
              </a:ext>
            </a:extLst>
          </p:cNvPr>
          <p:cNvSpPr txBox="1"/>
          <p:nvPr/>
        </p:nvSpPr>
        <p:spPr>
          <a:xfrm>
            <a:off x="7532957" y="344412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&lt; 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AD9E0-91D6-37FF-D31A-6B76ED1B4BB2}"/>
              </a:ext>
            </a:extLst>
          </p:cNvPr>
          <p:cNvSpPr txBox="1"/>
          <p:nvPr/>
        </p:nvSpPr>
        <p:spPr>
          <a:xfrm>
            <a:off x="9932462" y="344749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&gt; 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94902-A537-BDA3-6B85-97B008A64629}"/>
              </a:ext>
            </a:extLst>
          </p:cNvPr>
          <p:cNvSpPr/>
          <p:nvPr/>
        </p:nvSpPr>
        <p:spPr>
          <a:xfrm>
            <a:off x="3915377" y="4276579"/>
            <a:ext cx="653626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B979DD-5BEB-EDC6-C6E5-A1EB601F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97710"/>
              </p:ext>
            </p:extLst>
          </p:nvPr>
        </p:nvGraphicFramePr>
        <p:xfrm>
          <a:off x="3725336" y="1731448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30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70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40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50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20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60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43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/>
              <a:t>maak je een index op 1 of meer kolommen.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74A41-A3CA-79AD-4811-55CE0734864F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DCA06-4572-C0E4-2661-B656DCB4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D0E3-3980-9749-4915-995A6970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54DC-57A6-57C9-20CE-D8ACD4AA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Klanten(Naam, Achternaam);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04560D-E22E-B561-FC73-F5C2C167D979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/>
              <a:t>maak je een index op 1 of meer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/>
              <a:t> geef je aan dat de (combinatie van) waardes uniek is.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D051F-A466-05CA-EA75-1AB635C04213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38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6AD6C-99DD-EFDD-580B-95546BFD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4FB-1FF7-DB94-0F5B-32124FEC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DF9B-89CA-B657-6CC1-B5D361EB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61F69B-4C0B-8EE5-8CE0-1FDD28B9FA74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/>
              <a:t>maak je een index op 1 of meer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/>
              <a:t> geef je aan dat de (combinatie van) waardes uniek 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INDEX</a:t>
            </a:r>
            <a:r>
              <a:rPr lang="nl-NL" sz="2000" dirty="0"/>
              <a:t> verwijder je een index.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BACAEE-9B6B-6428-B0FF-C2C0B45358D2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09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Wordt de index gebruikt?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2334" y="1825625"/>
            <a:ext cx="3991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  <a:r>
              <a:rPr lang="nl-NL" sz="2000" dirty="0"/>
              <a:t> zie je hoe </a:t>
            </a:r>
            <a:r>
              <a:rPr lang="nl-NL" sz="2000" dirty="0" err="1"/>
              <a:t>SQLite</a:t>
            </a:r>
            <a:r>
              <a:rPr lang="nl-NL" sz="2000" dirty="0"/>
              <a:t> een query uitvoert.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 TABLE</a:t>
            </a:r>
            <a:r>
              <a:rPr lang="nl-NL" sz="2000" dirty="0"/>
              <a:t> in de output staat wordt de hele tabel doorzocht…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SEARCH TABLE ... USING INDEX</a:t>
            </a:r>
            <a:r>
              <a:rPr lang="nl-NL" sz="2000" dirty="0"/>
              <a:t> verschijnt wordt een index gebruikt!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3FF13B-2B29-5C31-922A-C1F555453D2B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 de database die je voor de vorige oefening hebt aangemaakt.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Bekijk het executieplan wanneer je een persoon op Achternaam zoekt.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Voeg een index toe op de kolom Achternaam en herhaal stap 1.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zoekt?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en Achternaam zoekt?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DE829-6C23-396D-336E-27FE9A497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1034-0C31-E3F4-BCF6-1D24907F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Views: Opgeslagen </a:t>
            </a:r>
            <a:r>
              <a:rPr lang="nl-NL" sz="3600" dirty="0" err="1"/>
              <a:t>queries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ADAB-2CD5-79AC-20FA-0E0A993D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Een view is een opgeslagen query in de database.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handig als je regelmatig dezelfde doorsnedes maakt van de data.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View werkt als tabel voor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</a:t>
            </a:r>
            <a:r>
              <a:rPr lang="nl-NL" sz="2000" dirty="0" err="1"/>
              <a:t>queries</a:t>
            </a:r>
            <a:r>
              <a:rPr lang="nl-NL" sz="2000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15C0EF-8425-4BAD-1286-1798C0E3D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30482"/>
              </p:ext>
            </p:extLst>
          </p:nvPr>
        </p:nvGraphicFramePr>
        <p:xfrm>
          <a:off x="7098325" y="1115927"/>
          <a:ext cx="425547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05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170814">
                  <a:extLst>
                    <a:ext uri="{9D8B030D-6E8A-4147-A177-3AD203B41FA5}">
                      <a16:colId xmlns:a16="http://schemas.microsoft.com/office/drawing/2014/main" val="849288735"/>
                    </a:ext>
                  </a:extLst>
                </a:gridCol>
                <a:gridCol w="1701512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908044">
                  <a:extLst>
                    <a:ext uri="{9D8B030D-6E8A-4147-A177-3AD203B41FA5}">
                      <a16:colId xmlns:a16="http://schemas.microsoft.com/office/drawing/2014/main" val="547730345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Datum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Omzet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1-1-2025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1-1-2025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Product B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3.49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2-1-2025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7.49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2-1-2025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72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E9905-24DE-ADEA-043C-B9A26B068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46650"/>
              </p:ext>
            </p:extLst>
          </p:nvPr>
        </p:nvGraphicFramePr>
        <p:xfrm>
          <a:off x="7618273" y="3627123"/>
          <a:ext cx="37355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02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241547">
                  <a:extLst>
                    <a:ext uri="{9D8B030D-6E8A-4147-A177-3AD203B41FA5}">
                      <a16:colId xmlns:a16="http://schemas.microsoft.com/office/drawing/2014/main" val="547730345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600075027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Datum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Omzet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OmzetInc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1-1-2025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15.72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2-2-2025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20.48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24.78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870106-A279-3F9D-71C6-859C374DAE11}"/>
              </a:ext>
            </a:extLst>
          </p:cNvPr>
          <p:cNvSpPr txBox="1"/>
          <p:nvPr/>
        </p:nvSpPr>
        <p:spPr>
          <a:xfrm>
            <a:off x="7109447" y="788265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Transacties</a:t>
            </a:r>
            <a:endParaRPr lang="en-NL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F10EA-8ACF-7470-3B73-6118BC79140B}"/>
              </a:ext>
            </a:extLst>
          </p:cNvPr>
          <p:cNvSpPr txBox="1"/>
          <p:nvPr/>
        </p:nvSpPr>
        <p:spPr>
          <a:xfrm>
            <a:off x="7618273" y="3288569"/>
            <a:ext cx="129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vwDagOmzet</a:t>
            </a:r>
            <a:endParaRPr lang="en-NL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94598A-37B1-20B4-037E-9D3163805645}"/>
              </a:ext>
            </a:extLst>
          </p:cNvPr>
          <p:cNvSpPr/>
          <p:nvPr/>
        </p:nvSpPr>
        <p:spPr>
          <a:xfrm rot="5400000">
            <a:off x="9333171" y="2818496"/>
            <a:ext cx="305728" cy="464873"/>
          </a:xfrm>
          <a:prstGeom prst="rightArrow">
            <a:avLst>
              <a:gd name="adj1" fmla="val 50000"/>
              <a:gd name="adj2" fmla="val 48508"/>
            </a:avLst>
          </a:prstGeom>
          <a:solidFill>
            <a:schemeClr val="accent2"/>
          </a:solidFill>
          <a:ln>
            <a:solidFill>
              <a:srgbClr val="AE5A2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D087D-863B-A340-C862-392A82C25D83}"/>
              </a:ext>
            </a:extLst>
          </p:cNvPr>
          <p:cNvSpPr txBox="1"/>
          <p:nvPr/>
        </p:nvSpPr>
        <p:spPr>
          <a:xfrm>
            <a:off x="7952602" y="4880077"/>
            <a:ext cx="30668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Datum,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</a:t>
            </a:r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Omzet,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* 1.21 </a:t>
            </a:r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OmzetInc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nl-NL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 A'</a:t>
            </a:r>
          </a:p>
          <a:p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Datum;</a:t>
            </a:r>
          </a:p>
        </p:txBody>
      </p:sp>
    </p:spTree>
    <p:extLst>
      <p:ext uri="{BB962C8B-B14F-4D97-AF65-F5344CB8AC3E}">
        <p14:creationId xmlns:p14="http://schemas.microsoft.com/office/powerpoint/2010/main" val="1357788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2936-65EB-3D2A-EAB6-9D280C62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61D9-DADB-92BD-4F86-675E0D9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View versus </a:t>
            </a:r>
            <a:r>
              <a:rPr lang="nl-NL" sz="3600" dirty="0" err="1"/>
              <a:t>table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79A6-BD03-275C-1F9E-0A3C7DA0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Table</a:t>
            </a:r>
            <a:endParaRPr lang="nl-NL" sz="2000" dirty="0"/>
          </a:p>
          <a:p>
            <a:pPr marL="0" indent="0">
              <a:buNone/>
            </a:pPr>
            <a:endParaRPr lang="nl-NL" sz="2000" b="1" dirty="0"/>
          </a:p>
          <a:p>
            <a:r>
              <a:rPr lang="nl-NL" sz="2000" dirty="0"/>
              <a:t>Bevat daadwerkelijk </a:t>
            </a:r>
            <a:r>
              <a:rPr lang="nl-NL" sz="2000" u="sng" dirty="0"/>
              <a:t>data</a:t>
            </a:r>
            <a:r>
              <a:rPr lang="nl-NL" sz="2000" dirty="0"/>
              <a:t>.</a:t>
            </a:r>
          </a:p>
          <a:p>
            <a:endParaRPr lang="nl-NL" sz="2000" dirty="0"/>
          </a:p>
          <a:p>
            <a:r>
              <a:rPr lang="nl-NL" sz="2000" dirty="0"/>
              <a:t>Ondersteunt </a:t>
            </a:r>
            <a:r>
              <a:rPr lang="nl-NL" sz="2000" u="sng" dirty="0"/>
              <a:t>wijzigen</a:t>
            </a:r>
            <a:r>
              <a:rPr lang="nl-NL" sz="2000" dirty="0"/>
              <a:t> van data.</a:t>
            </a:r>
          </a:p>
          <a:p>
            <a:endParaRPr lang="nl-NL" sz="2000" dirty="0"/>
          </a:p>
          <a:p>
            <a:r>
              <a:rPr lang="nl-NL" sz="2000" dirty="0"/>
              <a:t>Ondersteunt indexering.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6C6B10-821C-12DF-5F50-4567B8C7303E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View</a:t>
            </a: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Bevat zelf </a:t>
            </a:r>
            <a:r>
              <a:rPr lang="nl-NL" sz="2000" u="sng" dirty="0"/>
              <a:t>geen</a:t>
            </a:r>
            <a:r>
              <a:rPr lang="nl-NL" sz="2000" dirty="0"/>
              <a:t> data.</a:t>
            </a:r>
          </a:p>
          <a:p>
            <a:endParaRPr lang="nl-NL" sz="2000" dirty="0"/>
          </a:p>
          <a:p>
            <a:r>
              <a:rPr lang="nl-NL" sz="2000" dirty="0"/>
              <a:t>Alleen </a:t>
            </a:r>
            <a:r>
              <a:rPr lang="nl-NL" sz="2000" u="sng" dirty="0"/>
              <a:t>lezen</a:t>
            </a:r>
            <a:r>
              <a:rPr lang="nl-NL" sz="2000" dirty="0"/>
              <a:t> van data.</a:t>
            </a:r>
          </a:p>
          <a:p>
            <a:endParaRPr lang="nl-NL" sz="2000" dirty="0"/>
          </a:p>
          <a:p>
            <a:r>
              <a:rPr lang="nl-NL" sz="2000" dirty="0"/>
              <a:t>Geen eigen indexering.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C741A9-E44A-3F96-63DD-0A56A0910BB4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6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78CBD-7C66-BAD4-A82A-923BE171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679-6644-7A2C-E25E-77865166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View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5CB7-88C1-24A6-C930-4EDE0ACC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DagOmzet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Datum,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Omzet,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* 1.21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 A'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C1DD90-611C-7CBC-BD9E-8403D1BAEA0E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Maak een view aan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 ... AS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Geef daarna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query op die opgeslagen moet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query kan complex zijn, inclusief berekeningen, aggregaties, </a:t>
            </a:r>
            <a:r>
              <a:rPr lang="nl-NL" sz="2000" dirty="0" err="1"/>
              <a:t>subqueries</a:t>
            </a:r>
            <a:r>
              <a:rPr lang="nl-NL" sz="2000" dirty="0"/>
              <a:t>, </a:t>
            </a:r>
            <a:r>
              <a:rPr lang="nl-NL" sz="2000" dirty="0" err="1"/>
              <a:t>CTEs</a:t>
            </a:r>
            <a:r>
              <a:rPr lang="nl-NL" sz="2000" dirty="0"/>
              <a:t>, et cetera.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425BF-16E9-1C33-058E-8D0DAABA9D5A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5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109B9A-65E1-2457-5C55-33ECC95F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93465"/>
              </p:ext>
            </p:extLst>
          </p:nvPr>
        </p:nvGraphicFramePr>
        <p:xfrm>
          <a:off x="838200" y="1635709"/>
          <a:ext cx="10442826" cy="465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86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192172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96698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972115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Klant heeft één achternaam.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één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340869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Klant kan meerdere transacties hebben.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hoort maar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) met gekoppelde sleutel.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842286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product kan in meerdere transacties voorkomen.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kan meerdere producten omvatten.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Producten</a:t>
                      </a:r>
                      <a:r>
                        <a:rPr lang="nl-NL" noProof="0" dirty="0"/>
                        <a:t>) en koppeltabel (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TransactieProducten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6026-A9F2-71AE-F440-87CACE667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4E54-FF2A-5507-E84B-4516D585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Tijdelijke view of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94E5-72EB-E934-2366-32DF5DE5C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nl-NL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DagOmzet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Datum,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Omzet,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* 1.21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 A'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104E21-D207-965E-CE47-98230CD1EC58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Views en tabellen kunnen tijdelijk zijn door ze aan te maken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nl-NL" sz="2000" dirty="0"/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Bestaan zolang de verbinding open staat, maar worden niet permanent opgeslagen.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als veel </a:t>
            </a:r>
            <a:r>
              <a:rPr lang="nl-NL" sz="2000" dirty="0" err="1"/>
              <a:t>queries</a:t>
            </a:r>
            <a:r>
              <a:rPr lang="nl-NL" sz="2000" dirty="0"/>
              <a:t> dezelfde data nodig hebben tijdens een sessie.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878DAF-E98B-AB6F-CCC4-61AE29297FD0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78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Opdracht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88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Heb je product categorieën? Zijn deze exclusief? Zijn ze hiërarchisch?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personen gelezen worden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E6B83-B692-4E1B-9B2B-57E700C42CE5}"/>
              </a:ext>
            </a:extLst>
          </p:cNvPr>
          <p:cNvSpPr txBox="1"/>
          <p:nvPr/>
        </p:nvSpPr>
        <p:spPr>
          <a:xfrm>
            <a:off x="3900717" y="4188688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A2027-E32B-4214-8DF4-C01C4FAE2B29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E905074-C8A8-61E4-9E99-F3753F57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59999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76D5-A164-56DF-247C-D59AA4EE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95198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21336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98944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 gelezen worden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D2B79-2782-4FFE-80C7-595CD8BB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81234"/>
              </p:ext>
            </p:extLst>
          </p:nvPr>
        </p:nvGraphicFramePr>
        <p:xfrm>
          <a:off x="3133615" y="3810516"/>
          <a:ext cx="2291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98">
                  <a:extLst>
                    <a:ext uri="{9D8B030D-6E8A-4147-A177-3AD203B41FA5}">
                      <a16:colId xmlns:a16="http://schemas.microsoft.com/office/drawing/2014/main" val="4115840294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28744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KlantID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BoekID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5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5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8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E97BE4-AE7E-436C-A928-F9C8C4630AB1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CDD3-E998-4AAE-8FC1-8E19346AE061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0DC2-26BE-43EF-83E0-2F2BFAB78A02}"/>
              </a:ext>
            </a:extLst>
          </p:cNvPr>
          <p:cNvSpPr txBox="1"/>
          <p:nvPr/>
        </p:nvSpPr>
        <p:spPr>
          <a:xfrm>
            <a:off x="3133615" y="3481621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KOPPELTABEL</a:t>
            </a:r>
            <a:endParaRPr lang="en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CDB74-FB31-4DD5-8598-95DEB4033AAE}"/>
              </a:ext>
            </a:extLst>
          </p:cNvPr>
          <p:cNvCxnSpPr>
            <a:cxnSpLocks/>
          </p:cNvCxnSpPr>
          <p:nvPr/>
        </p:nvCxnSpPr>
        <p:spPr>
          <a:xfrm>
            <a:off x="4900773" y="6113124"/>
            <a:ext cx="11342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9CFC2-CAB2-4C73-8D6F-A84C7ECE7883}"/>
              </a:ext>
            </a:extLst>
          </p:cNvPr>
          <p:cNvCxnSpPr>
            <a:cxnSpLocks/>
          </p:cNvCxnSpPr>
          <p:nvPr/>
        </p:nvCxnSpPr>
        <p:spPr>
          <a:xfrm>
            <a:off x="1350498" y="6113124"/>
            <a:ext cx="24055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A2E7A-394E-49C6-9211-CA3625C82298}"/>
              </a:ext>
            </a:extLst>
          </p:cNvPr>
          <p:cNvCxnSpPr>
            <a:cxnSpLocks/>
          </p:cNvCxnSpPr>
          <p:nvPr/>
        </p:nvCxnSpPr>
        <p:spPr>
          <a:xfrm flipV="1">
            <a:off x="1350498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F85B61-B560-48F9-973D-89FCB71E1415}"/>
              </a:ext>
            </a:extLst>
          </p:cNvPr>
          <p:cNvCxnSpPr>
            <a:cxnSpLocks/>
          </p:cNvCxnSpPr>
          <p:nvPr/>
        </p:nvCxnSpPr>
        <p:spPr>
          <a:xfrm flipV="1">
            <a:off x="3756074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D1B946-AA68-4337-BBE6-D0E795A5F2DE}"/>
              </a:ext>
            </a:extLst>
          </p:cNvPr>
          <p:cNvCxnSpPr>
            <a:cxnSpLocks/>
          </p:cNvCxnSpPr>
          <p:nvPr/>
        </p:nvCxnSpPr>
        <p:spPr>
          <a:xfrm flipV="1">
            <a:off x="4900773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DFFEDF-26F2-47DF-B4C1-92EF4A13D9BD}"/>
              </a:ext>
            </a:extLst>
          </p:cNvPr>
          <p:cNvCxnSpPr>
            <a:cxnSpLocks/>
          </p:cNvCxnSpPr>
          <p:nvPr/>
        </p:nvCxnSpPr>
        <p:spPr>
          <a:xfrm flipV="1">
            <a:off x="6035040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16504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24799"/>
              </p:ext>
            </p:extLst>
          </p:nvPr>
        </p:nvGraphicFramePr>
        <p:xfrm>
          <a:off x="7556643" y="3605033"/>
          <a:ext cx="3817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Anna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Anna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Python intro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Fatih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Fatih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  <a:ln>
            <a:solidFill>
              <a:srgbClr val="AE5A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55645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3010</Words>
  <Application>Microsoft Office PowerPoint</Application>
  <PresentationFormat>Widescreen</PresentationFormat>
  <Paragraphs>926</Paragraphs>
  <Slides>52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Structuur en normalisatie</vt:lpstr>
      <vt:lpstr>Relaties tussen tabellen</vt:lpstr>
      <vt:lpstr>Drie soorten relaties</vt:lpstr>
      <vt:lpstr>Veel op veel relaties</vt:lpstr>
      <vt:lpstr>Veel op veel relaties</vt:lpstr>
      <vt:lpstr>Normalisatie: 1ste vorm</vt:lpstr>
      <vt:lpstr>Normalisatie: 1ste vorm</vt:lpstr>
      <vt:lpstr>Normalisatie: 2de vorm</vt:lpstr>
      <vt:lpstr>Normalisatie: 2de vorm</vt:lpstr>
      <vt:lpstr>Normalisatie: 3de vorm</vt:lpstr>
      <vt:lpstr>Normalisatie: 3de vorm</vt:lpstr>
      <vt:lpstr>Normalisatie samenvatting</vt:lpstr>
      <vt:lpstr>Normalisatie overwegingen</vt:lpstr>
      <vt:lpstr>Oefeningen 1</vt:lpstr>
      <vt:lpstr>Entity Relationship Diagrams</vt:lpstr>
      <vt:lpstr>Entity Relationship Diagram</vt:lpstr>
      <vt:lpstr>Entity Relationship Diagram</vt:lpstr>
      <vt:lpstr>Oefeningen 4</vt:lpstr>
      <vt:lpstr>Oefeningen 4</vt:lpstr>
      <vt:lpstr>Tabellen en relaties definiëren</vt:lpstr>
      <vt:lpstr>Tabellen aanmaken</vt:lpstr>
      <vt:lpstr>SQLite data types</vt:lpstr>
      <vt:lpstr>Kolommen specificeren</vt:lpstr>
      <vt:lpstr>Primaire sleutel</vt:lpstr>
      <vt:lpstr>Verwijzende sleutel</vt:lpstr>
      <vt:lpstr>Wijzigingen in verwijzingen</vt:lpstr>
      <vt:lpstr>Unieke waardes</vt:lpstr>
      <vt:lpstr>Unieke waardes</vt:lpstr>
      <vt:lpstr>Controles op waardes</vt:lpstr>
      <vt:lpstr>Namen voor controles</vt:lpstr>
      <vt:lpstr>Tabellen verwijderen</vt:lpstr>
      <vt:lpstr>Tabellen verwijderen</vt:lpstr>
      <vt:lpstr>Oefeningen 5</vt:lpstr>
      <vt:lpstr>Indices en optimalisatie</vt:lpstr>
      <vt:lpstr>Versnellen met indices</vt:lpstr>
      <vt:lpstr>Versnellen met indices</vt:lpstr>
      <vt:lpstr>Hoe werkt een index?</vt:lpstr>
      <vt:lpstr>Hoe werkt een index?</vt:lpstr>
      <vt:lpstr>Hoe werkt een index?</vt:lpstr>
      <vt:lpstr>Syntax index aanmaken</vt:lpstr>
      <vt:lpstr>Syntax index aanmaken</vt:lpstr>
      <vt:lpstr>Syntax index aanmaken</vt:lpstr>
      <vt:lpstr>Wordt de index gebruikt?</vt:lpstr>
      <vt:lpstr>Oefeningen 6</vt:lpstr>
      <vt:lpstr>Views: Opgeslagen queries</vt:lpstr>
      <vt:lpstr>View versus table</vt:lpstr>
      <vt:lpstr>View aanmaken</vt:lpstr>
      <vt:lpstr>Tijdelijke view of tabel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Lukas Koning</cp:lastModifiedBy>
  <cp:revision>613</cp:revision>
  <dcterms:created xsi:type="dcterms:W3CDTF">2020-09-06T09:43:21Z</dcterms:created>
  <dcterms:modified xsi:type="dcterms:W3CDTF">2025-01-16T10:22:42Z</dcterms:modified>
</cp:coreProperties>
</file>