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9" r:id="rId2"/>
    <p:sldId id="271" r:id="rId3"/>
    <p:sldId id="333" r:id="rId4"/>
    <p:sldId id="324" r:id="rId5"/>
    <p:sldId id="337" r:id="rId6"/>
    <p:sldId id="335" r:id="rId7"/>
    <p:sldId id="341" r:id="rId8"/>
    <p:sldId id="336" r:id="rId9"/>
    <p:sldId id="350" r:id="rId10"/>
    <p:sldId id="344" r:id="rId11"/>
    <p:sldId id="345" r:id="rId12"/>
    <p:sldId id="347" r:id="rId13"/>
    <p:sldId id="330" r:id="rId14"/>
    <p:sldId id="328" r:id="rId15"/>
    <p:sldId id="329" r:id="rId16"/>
    <p:sldId id="348" r:id="rId17"/>
    <p:sldId id="325" r:id="rId18"/>
    <p:sldId id="331" r:id="rId19"/>
    <p:sldId id="332" r:id="rId20"/>
    <p:sldId id="346" r:id="rId21"/>
    <p:sldId id="257" r:id="rId22"/>
    <p:sldId id="258" r:id="rId23"/>
    <p:sldId id="259" r:id="rId24"/>
    <p:sldId id="260" r:id="rId2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33" autoAdjust="0"/>
  </p:normalViewPr>
  <p:slideViewPr>
    <p:cSldViewPr snapToGrid="0">
      <p:cViewPr varScale="1">
        <p:scale>
          <a:sx n="112" d="100"/>
          <a:sy n="112" d="100"/>
        </p:scale>
        <p:origin x="81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D9A9-96E2-4B62-AF4E-D21EDAA22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408ABC-94C7-4217-BB3D-48896575A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AE5B2-02C7-4E86-8174-D0BC6D20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D505F-CCD1-46F8-BF5E-4DBBA393F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14B0C-C91C-4E26-8C6D-F21A9BEBB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909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6E9F-ED3A-4676-9DA5-C066343A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6E590-2C8A-4068-8960-EA9E2BF6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0E384-EA9A-4485-B6BF-DED8EA418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16B5B-7625-4E8C-81A5-F7262582A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A5592-D2A0-471C-88FA-7603EAAF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987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DA3BB-4F45-4380-9189-719E5A731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6E0F4-7AD0-467A-9F6A-115AE42C6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EC7EB-3CE1-4AB9-B550-ABE3BDB8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52FBC-F03D-4DBE-881C-81F7040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CFF1-18A3-4E4F-8AF6-04B75F13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55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AE61-5B5E-4C60-8FFC-F45EC7AFE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51C5-71E1-4D57-A73A-F8222CBDC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C9B4-053C-44D5-A76D-C10B569F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21811-23FC-4003-BEF8-D354C44F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1C11-243E-49F2-9964-BE7FD67E8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5354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0E1B3-F510-408E-B5A9-86545FD64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CA8F8-81D4-4689-8EDF-3EF6D79F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A69FD-BF61-458D-84CD-14473A1DA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048A1-DAED-4952-9457-41EE573C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1528D-CF72-47BE-8BEC-F8180721D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1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2131-1FDB-48B7-A5C8-8AFE35AC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BC5A3-A76A-416E-AB1B-AEDFFB02D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B26EC-0513-4A48-B599-77E2DBB84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C52D-F741-49C8-854E-1E80E105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0033C-B30B-4A92-8D9D-26DAA074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27ED7-3F9F-41BC-9555-911F7AAB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591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C1AFF-1ACB-48B2-A466-091299EDE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A0DBD-D35E-460C-889E-E17BE1CCB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30DAB-7000-4702-8B81-127273412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38A00-0DE2-4A9E-A882-C9FDAB2F0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0445F-FAEA-46DD-ACC3-7F107FC62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91636C-287C-4274-87E0-4FD505CE1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ECB55-7927-4149-BA89-06310126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AEBD68-1ADE-4E4D-BC2C-28D341AB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6701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8D67-451F-4365-8C61-F021ADE5B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8A8693-C1ED-43D3-9F2B-7B72A42D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A54526-DFCB-415E-9F3F-9A5A7203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DE0CB-BF44-4FDB-840C-D0AAE9BB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72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8845E-8BFF-4819-84BE-B08816EA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FAAF44-C40F-4539-AAD0-A0547A53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66919-09B5-488B-AC53-CB4F0CE12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4905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3E99-AAAC-40D9-9D33-788EE6CE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DB9D-1ABD-4F2B-9BAB-2513C90B4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71335-5533-4809-B615-3695CCE6D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0136-DFB9-4C43-B765-ECBF14A79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1421-1282-4D37-A5B5-219705CF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E01D7-300F-4C9D-89A5-B40DE443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83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5944-8349-479A-AA79-07CC5A858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B6C7-7E6A-4EA0-A4CF-10A62B129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B4431-9BB1-4601-A3D3-0838AE77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F119A-33CF-41CA-A3BD-B5A5FE332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D1910-065E-4CF2-8333-054C25406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E30F-C12B-4357-A357-5BE165B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3404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8C2EC4-DC2B-42D6-BFC6-5C3ABE771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72226-4FEA-43F5-ABD8-1DE78AF71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4DF22-6CEC-4B88-A002-6823D67E1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49272-0111-4310-A9F0-C1CA0D6AA5E5}" type="datetimeFigureOut">
              <a:rPr lang="en-NL" smtClean="0"/>
              <a:t>29/01/2025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D0F09-57CA-4039-A9D3-79C8F5692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B711-1B30-4B10-9D22-C04220AA3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2B58C-A7BC-47B6-BD1E-CE8C9891DD7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703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FA2-7221-489B-AB51-A8440470F2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SQL - Cursus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D03C72-2A16-4BC3-8AC1-0B03137BE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01447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API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88203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F3A0EF-5264-AB9F-3534-5F257956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</a:t>
            </a:r>
            <a:r>
              <a:rPr lang="en-US" dirty="0" err="1"/>
              <a:t>concepten</a:t>
            </a:r>
            <a:endParaRPr lang="en-NL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BC9D813-D21F-1B39-9605-2ED61A1E8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946826"/>
              </p:ext>
            </p:extLst>
          </p:nvPr>
        </p:nvGraphicFramePr>
        <p:xfrm>
          <a:off x="838200" y="2057399"/>
          <a:ext cx="10515600" cy="423333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440048177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7035937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8120088"/>
                    </a:ext>
                  </a:extLst>
                </a:gridCol>
              </a:tblGrid>
              <a:tr h="426648">
                <a:tc>
                  <a:txBody>
                    <a:bodyPr/>
                    <a:lstStyle/>
                    <a:p>
                      <a:r>
                        <a:rPr lang="en-US" dirty="0"/>
                        <a:t>Concept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Omschrijving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Eigenschappen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323485"/>
                  </a:ext>
                </a:extLst>
              </a:tr>
              <a:tr h="1386763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Verzorgt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verbinding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naar</a:t>
                      </a:r>
                      <a:r>
                        <a:rPr lang="en-US" dirty="0"/>
                        <a:t> de SQLite Database.</a:t>
                      </a:r>
                    </a:p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Connect / close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methodes</a:t>
                      </a:r>
                      <a:endParaRPr lang="en-US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dirty="0"/>
                        <a:t>Commit / rollback</a:t>
                      </a:r>
                      <a:endParaRPr lang="en-NL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Foutmeldingen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626488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en-US" dirty="0"/>
                        <a:t>Cursor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r>
                        <a:rPr lang="en-US" dirty="0" err="1"/>
                        <a:t>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resultaten</a:t>
                      </a:r>
                      <a:r>
                        <a:rPr lang="en-US" dirty="0"/>
                        <a:t> van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SQL query.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Execute </a:t>
                      </a:r>
                      <a:r>
                        <a:rPr lang="en-US" dirty="0" err="1"/>
                        <a:t>methodes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Fetch </a:t>
                      </a:r>
                      <a:r>
                        <a:rPr lang="en-US" dirty="0" err="1"/>
                        <a:t>methodes</a:t>
                      </a:r>
                      <a:endParaRPr lang="en-US" dirty="0"/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Rowcount</a:t>
                      </a:r>
                      <a:r>
                        <a:rPr lang="en-US" dirty="0"/>
                        <a:t> / </a:t>
                      </a:r>
                      <a:r>
                        <a:rPr lang="en-US" dirty="0" err="1"/>
                        <a:t>lastrowid</a:t>
                      </a: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815103"/>
                  </a:ext>
                </a:extLst>
              </a:tr>
              <a:tr h="1209962">
                <a:tc>
                  <a:txBody>
                    <a:bodyPr/>
                    <a:lstStyle/>
                    <a:p>
                      <a:r>
                        <a:rPr lang="en-US" dirty="0"/>
                        <a:t>Row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Formatteert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resultaten</a:t>
                      </a:r>
                      <a:r>
                        <a:rPr lang="en-US" dirty="0"/>
                        <a:t> van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SQL query.</a:t>
                      </a:r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Vergelijkbaar</a:t>
                      </a:r>
                      <a:r>
                        <a:rPr lang="en-US" dirty="0"/>
                        <a:t> met </a:t>
                      </a:r>
                      <a:r>
                        <a:rPr lang="en-US" dirty="0" err="1"/>
                        <a:t>een</a:t>
                      </a:r>
                      <a:r>
                        <a:rPr lang="en-US" dirty="0"/>
                        <a:t> dict.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 err="1"/>
                        <a:t>Kolommen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sleutels</a:t>
                      </a:r>
                      <a:r>
                        <a:rPr lang="en-US" dirty="0"/>
                        <a:t> […]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Keys </a:t>
                      </a:r>
                      <a:r>
                        <a:rPr lang="en-US" dirty="0" err="1"/>
                        <a:t>methode</a:t>
                      </a:r>
                      <a:endParaRPr lang="en-US" dirty="0"/>
                    </a:p>
                    <a:p>
                      <a:pPr marL="0" indent="0">
                        <a:buFontTx/>
                        <a:buNone/>
                      </a:pPr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504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9050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queries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308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 queries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Queries gebruiken soms externe data: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&lt;waarde&gt;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Met Python zou je de waarde direct in de query kunnen plakken: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Personen WHERE Leeftijd = {leeftijd}"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0641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Data in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Queries gebruiken soms externe data:</a:t>
            </a:r>
          </a:p>
          <a:p>
            <a:pPr marL="0" indent="0">
              <a:buNone/>
            </a:pPr>
            <a:endParaRPr lang="nl-NL" sz="1600" b="1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Personen WHERE Leeftijd = &lt;waarde&gt;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Met Python zou je de waarde direct in de query kunnen plakken: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FROM Personen WHERE Leeftijd = {leeftijd}"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/>
              <a:t>Maar wat gebeurt er met deze waarde…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"22; DROP TABLE Personen;"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4158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met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039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Gebruik parameters voor externe data in een query: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?</a:t>
            </a:r>
          </a:p>
          <a:p>
            <a:pPr marL="0" indent="0">
              <a:buNone/>
            </a:pP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:leeftijd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Vul de parameters met waardes via de </a:t>
            </a:r>
            <a:r>
              <a:rPr lang="nl-NL" sz="1800" dirty="0" err="1"/>
              <a:t>SQLite</a:t>
            </a:r>
            <a:r>
              <a:rPr lang="nl-NL" sz="1800" dirty="0"/>
              <a:t> API: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leeftijd = 22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query = "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Personen </a:t>
            </a:r>
            <a:r>
              <a:rPr lang="nl-NL" sz="16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Leeftijd = ?"</a:t>
            </a: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connection.execute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(query, [leeftijd])</a:t>
            </a:r>
          </a:p>
        </p:txBody>
      </p:sp>
    </p:spTree>
    <p:extLst>
      <p:ext uri="{BB962C8B-B14F-4D97-AF65-F5344CB8AC3E}">
        <p14:creationId xmlns:p14="http://schemas.microsoft.com/office/powerpoint/2010/main" val="2111219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</a:t>
            </a:r>
            <a:r>
              <a:rPr lang="en-US" dirty="0" err="1"/>
              <a:t>Transacties</a:t>
            </a:r>
            <a:endParaRPr lang="en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67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probleem van losse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Stel je voor dat je meerdere tabellen tegelijk wilt updaten: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Personen …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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Producten …</a:t>
            </a:r>
          </a:p>
          <a:p>
            <a:pPr marL="0" indent="0">
              <a:buNone/>
            </a:pPr>
            <a:r>
              <a:rPr lang="nl-NL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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Transacties …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800" dirty="0"/>
              <a:t>Maar de laatste query faalt, bijvoorbeeld vanwege een veld dat niet uniek is….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Dan heb je wellicht personen of producten in de database die overbodig zijn!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Het liefste zou je alle queries als één blok willen uitvoeren…</a:t>
            </a:r>
          </a:p>
        </p:txBody>
      </p:sp>
    </p:spTree>
    <p:extLst>
      <p:ext uri="{BB962C8B-B14F-4D97-AF65-F5344CB8AC3E}">
        <p14:creationId xmlns:p14="http://schemas.microsoft.com/office/powerpoint/2010/main" val="1544590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Queries bundelen in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329334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sz="1800" dirty="0"/>
              <a:t>Met een transactie kun je meerdere queries bundelen; dit geeft de volgende garanties: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/>
              <a:t>A</a:t>
            </a:r>
            <a:r>
              <a:rPr lang="nl-NL" sz="1800" dirty="0"/>
              <a:t>tomic		De bewerkingen gebeuren als één geheel; of alle queries worden uitgevoerd of geen 			enkele query wordt uitgevoerd.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/>
              <a:t>C</a:t>
            </a:r>
            <a:r>
              <a:rPr lang="nl-NL" sz="1800" dirty="0"/>
              <a:t>onsistent	De database blijft consistent; aan alle beperkingen moet worden voldaan of 				er wordt niets gewijzigd.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 err="1"/>
              <a:t>I</a:t>
            </a:r>
            <a:r>
              <a:rPr lang="nl-NL" sz="1800" dirty="0" err="1"/>
              <a:t>solated</a:t>
            </a:r>
            <a:r>
              <a:rPr lang="nl-NL" sz="1800" dirty="0"/>
              <a:t>		De transactie heeft geen impact op anderen die met de database werken.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b="1" dirty="0" err="1"/>
              <a:t>D</a:t>
            </a:r>
            <a:r>
              <a:rPr lang="nl-NL" sz="1800" dirty="0" err="1"/>
              <a:t>urable</a:t>
            </a:r>
            <a:r>
              <a:rPr lang="nl-NL" sz="1800" dirty="0"/>
              <a:t>		Nadat de transactie is voltooid, worden de wijzigingen permanent opgeslagen.</a:t>
            </a:r>
          </a:p>
        </p:txBody>
      </p:sp>
    </p:spTree>
    <p:extLst>
      <p:ext uri="{BB962C8B-B14F-4D97-AF65-F5344CB8AC3E}">
        <p14:creationId xmlns:p14="http://schemas.microsoft.com/office/powerpoint/2010/main" val="428163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CF4BF-EB09-7892-A56D-89F6761F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voor transacties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DF4A-2778-00F1-32B9-3B75308D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467" y="1825625"/>
            <a:ext cx="42333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800" dirty="0"/>
              <a:t>Je begint een transactie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 TRANSACTION</a:t>
            </a:r>
            <a:r>
              <a:rPr lang="nl-NL" sz="1800" dirty="0"/>
              <a:t>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Hierna volgen de SQL queries die je wilt bundelen.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Je sluit de transactie af 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/>
              <a:t>; dit maakt de wijzigingen permanent.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Met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ROLLBACK</a:t>
            </a:r>
            <a:r>
              <a:rPr lang="nl-NL" sz="1800" dirty="0"/>
              <a:t> kun je alle queries in de transactie ongedaan maken.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CEE728-9E7E-A804-E74F-2483964E323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49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TRANSACTION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 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ProductKenmerken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(…)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8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COMMIT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F3D1EFE-4609-2FF3-3E13-1B75E59D532E}"/>
              </a:ext>
            </a:extLst>
          </p:cNvPr>
          <p:cNvCxnSpPr>
            <a:cxnSpLocks/>
          </p:cNvCxnSpPr>
          <p:nvPr/>
        </p:nvCxnSpPr>
        <p:spPr>
          <a:xfrm>
            <a:off x="6468534" y="1825625"/>
            <a:ext cx="0" cy="443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52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3600" dirty="0"/>
              <a:t>Agenda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433345" cy="4351338"/>
          </a:xfrm>
        </p:spPr>
        <p:txBody>
          <a:bodyPr>
            <a:noAutofit/>
          </a:bodyPr>
          <a:lstStyle/>
          <a:p>
            <a:pPr>
              <a:buFontTx/>
              <a:buChar char="-"/>
            </a:pPr>
            <a:r>
              <a:rPr lang="nl-NL" sz="2000" dirty="0"/>
              <a:t>Huiswerk.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Werken met de </a:t>
            </a:r>
            <a:r>
              <a:rPr lang="nl-NL" sz="2000" dirty="0" err="1"/>
              <a:t>SQLite</a:t>
            </a:r>
            <a:r>
              <a:rPr lang="nl-NL" sz="2000" dirty="0"/>
              <a:t> API.</a:t>
            </a:r>
          </a:p>
          <a:p>
            <a:pPr lvl="1">
              <a:buFontTx/>
              <a:buChar char="-"/>
            </a:pPr>
            <a:r>
              <a:rPr lang="nl-NL" sz="2000" dirty="0"/>
              <a:t>Data in </a:t>
            </a:r>
            <a:r>
              <a:rPr lang="nl-NL" sz="2000" dirty="0" err="1"/>
              <a:t>queries</a:t>
            </a:r>
            <a:r>
              <a:rPr lang="nl-NL" sz="2000" dirty="0"/>
              <a:t>.</a:t>
            </a:r>
          </a:p>
          <a:p>
            <a:pPr lvl="1">
              <a:buFontTx/>
              <a:buChar char="-"/>
            </a:pPr>
            <a:r>
              <a:rPr lang="nl-NL" sz="2000" dirty="0"/>
              <a:t>SQL Transacties.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fr-FR" sz="2000" dirty="0"/>
              <a:t>SQL en Pandas</a:t>
            </a:r>
          </a:p>
          <a:p>
            <a:pPr>
              <a:buFontTx/>
              <a:buChar char="-"/>
            </a:pPr>
            <a:endParaRPr lang="fr-FR" sz="2000" dirty="0"/>
          </a:p>
          <a:p>
            <a:pPr>
              <a:buFontTx/>
              <a:buChar char="-"/>
            </a:pPr>
            <a:r>
              <a:rPr lang="fr-FR" sz="2000" dirty="0"/>
              <a:t>Object </a:t>
            </a:r>
            <a:r>
              <a:rPr lang="fr-FR" sz="2000" dirty="0" err="1"/>
              <a:t>Relational</a:t>
            </a:r>
            <a:r>
              <a:rPr lang="fr-FR" sz="2000" dirty="0"/>
              <a:t> Model (ORM)</a:t>
            </a: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Wanneer Python of SQL?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834871-A025-6FF4-F699-02E486426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4075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99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9254C4-EE31-9B70-D8ED-5D6464F2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Wanneer Python of SQL?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E500D-E628-DFE7-A7A9-7EEAC19FD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3215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D61F-1A55-43CA-9C22-076CE74F7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Python vs SQL</a:t>
            </a:r>
            <a:endParaRPr lang="en-N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97CA2-70A9-4DF0-92AB-5EB4F370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65990"/>
            <a:ext cx="4588933" cy="1925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2880" tIns="182880" rIns="182880" bIns="182880">
            <a:normAutofit/>
          </a:bodyPr>
          <a:lstStyle/>
          <a:p>
            <a:pPr marL="0" indent="0">
              <a:buNone/>
            </a:pPr>
            <a:r>
              <a:rPr lang="en-US" sz="2000" dirty="0"/>
              <a:t>Python:</a:t>
            </a:r>
          </a:p>
          <a:p>
            <a:pPr>
              <a:buFontTx/>
              <a:buChar char="-"/>
            </a:pPr>
            <a:r>
              <a:rPr lang="en-US" sz="2000" dirty="0" err="1"/>
              <a:t>Enkele</a:t>
            </a:r>
            <a:r>
              <a:rPr lang="en-US" sz="2000" dirty="0"/>
              <a:t> machine</a:t>
            </a:r>
          </a:p>
          <a:p>
            <a:pPr>
              <a:buFontTx/>
              <a:buChar char="-"/>
            </a:pPr>
            <a:r>
              <a:rPr lang="en-US" sz="2000" dirty="0" err="1"/>
              <a:t>Consumenten</a:t>
            </a:r>
            <a:r>
              <a:rPr lang="en-US" sz="2000" dirty="0"/>
              <a:t> hardware.</a:t>
            </a:r>
            <a:endParaRPr lang="en-NL" sz="2000" dirty="0"/>
          </a:p>
          <a:p>
            <a:pPr>
              <a:buFontTx/>
              <a:buChar char="-"/>
            </a:pPr>
            <a:r>
              <a:rPr lang="en-US" sz="2000" dirty="0" err="1"/>
              <a:t>Beperkt</a:t>
            </a:r>
            <a:r>
              <a:rPr lang="en-US" sz="2000" dirty="0"/>
              <a:t> </a:t>
            </a:r>
            <a:r>
              <a:rPr lang="en-US" sz="2000" dirty="0" err="1"/>
              <a:t>geheugen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rekenkracht</a:t>
            </a:r>
            <a:r>
              <a:rPr lang="en-US" sz="2000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69F3AD-F4AC-4FAA-B7E0-CEF3DD07D383}"/>
              </a:ext>
            </a:extLst>
          </p:cNvPr>
          <p:cNvSpPr txBox="1">
            <a:spLocks/>
          </p:cNvSpPr>
          <p:nvPr/>
        </p:nvSpPr>
        <p:spPr>
          <a:xfrm>
            <a:off x="6764867" y="2565990"/>
            <a:ext cx="4588933" cy="19252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182880" tIns="182880" rIns="182880" bIns="18288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SQL server:</a:t>
            </a:r>
          </a:p>
          <a:p>
            <a:pPr>
              <a:buFontTx/>
              <a:buChar char="-"/>
            </a:pPr>
            <a:r>
              <a:rPr lang="en-US" sz="2000" dirty="0" err="1"/>
              <a:t>Soms</a:t>
            </a:r>
            <a:r>
              <a:rPr lang="en-US" sz="2000" dirty="0"/>
              <a:t> </a:t>
            </a:r>
            <a:r>
              <a:rPr lang="en-US" sz="2000" dirty="0" err="1"/>
              <a:t>meerdere</a:t>
            </a:r>
            <a:r>
              <a:rPr lang="en-US" sz="2000" dirty="0"/>
              <a:t> machines.</a:t>
            </a:r>
          </a:p>
          <a:p>
            <a:pPr>
              <a:buFontTx/>
              <a:buChar char="-"/>
            </a:pPr>
            <a:r>
              <a:rPr lang="en-US" sz="2000" dirty="0" err="1"/>
              <a:t>Professionele</a:t>
            </a:r>
            <a:r>
              <a:rPr lang="en-US" sz="2000" dirty="0"/>
              <a:t> server hardware.</a:t>
            </a:r>
          </a:p>
          <a:p>
            <a:pPr>
              <a:buFontTx/>
              <a:buChar char="-"/>
            </a:pPr>
            <a:r>
              <a:rPr lang="en-US" sz="2000" dirty="0" err="1"/>
              <a:t>Veel</a:t>
            </a:r>
            <a:r>
              <a:rPr lang="en-US" sz="2000" dirty="0"/>
              <a:t> </a:t>
            </a:r>
            <a:r>
              <a:rPr lang="en-US" sz="2000" dirty="0" err="1"/>
              <a:t>geheugen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rekenkracht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48697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Verschillende soorten transformaties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D38C3-2B0A-497F-9818-103DEE617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351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Stateless</a:t>
            </a:r>
            <a:endParaRPr lang="nl-NL" sz="2000" b="1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Zelfde uitkomsten ongeacht de dataset: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Koppelen van data sets op basis van sleutels.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Filters op vaststaande condities.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Vaststaande categorisaties.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FA04DC-1210-45EC-95EA-7771D9E63B6C}"/>
              </a:ext>
            </a:extLst>
          </p:cNvPr>
          <p:cNvSpPr txBox="1">
            <a:spLocks/>
          </p:cNvSpPr>
          <p:nvPr/>
        </p:nvSpPr>
        <p:spPr>
          <a:xfrm>
            <a:off x="6640286" y="1825625"/>
            <a:ext cx="4713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 err="1"/>
              <a:t>Stateful</a:t>
            </a: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2000" dirty="0"/>
              <a:t>Uitkomsten afhankelijk van de dataset: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Ontbrekende waardes vullen met gemiddelde uit de data.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Standaardiseren numerieke variabelen.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samennemen o.b.v. frequentie.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006C97-230B-A6B4-D77F-BEB9FBB7AEBF}"/>
              </a:ext>
            </a:extLst>
          </p:cNvPr>
          <p:cNvCxnSpPr/>
          <p:nvPr/>
        </p:nvCxnSpPr>
        <p:spPr>
          <a:xfrm>
            <a:off x="5867400" y="1625600"/>
            <a:ext cx="0" cy="45513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318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Stateless</a:t>
            </a:r>
            <a:r>
              <a:rPr lang="nl-NL" sz="3600" dirty="0"/>
              <a:t>: Data en logica bepalen keuze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285DC1-2366-4F93-BE61-3389E4CC8A0A}"/>
              </a:ext>
            </a:extLst>
          </p:cNvPr>
          <p:cNvSpPr/>
          <p:nvPr/>
        </p:nvSpPr>
        <p:spPr>
          <a:xfrm>
            <a:off x="8382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CASE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WHEN ... THEN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ELSE ...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44127D-D475-4BE1-88B7-37F1A83838E2}"/>
              </a:ext>
            </a:extLst>
          </p:cNvPr>
          <p:cNvSpPr txBox="1"/>
          <p:nvPr/>
        </p:nvSpPr>
        <p:spPr>
          <a:xfrm>
            <a:off x="8382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SQL </a:t>
            </a:r>
            <a:r>
              <a:rPr lang="en-US" b="1" dirty="0" err="1"/>
              <a:t>wanneer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Grote dataset, </a:t>
            </a:r>
            <a:r>
              <a:rPr lang="en-US" dirty="0" err="1"/>
              <a:t>snelheid</a:t>
            </a:r>
            <a:r>
              <a:rPr lang="en-US" dirty="0"/>
              <a:t> is </a:t>
            </a:r>
            <a:r>
              <a:rPr lang="en-US" dirty="0" err="1"/>
              <a:t>belangrijk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relatief</a:t>
            </a:r>
            <a:r>
              <a:rPr lang="en-US" dirty="0"/>
              <a:t> </a:t>
            </a:r>
            <a:r>
              <a:rPr lang="en-US" dirty="0" err="1"/>
              <a:t>eenvoudig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.</a:t>
            </a:r>
          </a:p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757F5-E230-B69F-A8DD-5FE71C9641F7}"/>
              </a:ext>
            </a:extLst>
          </p:cNvPr>
          <p:cNvSpPr/>
          <p:nvPr/>
        </p:nvSpPr>
        <p:spPr>
          <a:xfrm>
            <a:off x="7035801" y="4099714"/>
            <a:ext cx="4318000" cy="21258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clean_text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(value):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value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.lower()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.strip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.replace({...})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F040E-39D6-9BF4-4D92-9612DCD015DB}"/>
              </a:ext>
            </a:extLst>
          </p:cNvPr>
          <p:cNvSpPr txBox="1"/>
          <p:nvPr/>
        </p:nvSpPr>
        <p:spPr>
          <a:xfrm>
            <a:off x="7035801" y="1980854"/>
            <a:ext cx="4318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Python </a:t>
            </a:r>
            <a:r>
              <a:rPr lang="en-US" b="1" dirty="0" err="1"/>
              <a:t>wanneer</a:t>
            </a:r>
            <a:r>
              <a:rPr lang="en-US" b="1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Kleine</a:t>
            </a:r>
            <a:r>
              <a:rPr lang="en-US" dirty="0"/>
              <a:t> dataset, </a:t>
            </a:r>
            <a:r>
              <a:rPr lang="en-US" dirty="0" err="1"/>
              <a:t>snelheid</a:t>
            </a:r>
            <a:r>
              <a:rPr lang="en-US" dirty="0"/>
              <a:t> is </a:t>
            </a:r>
            <a:r>
              <a:rPr lang="en-US" dirty="0" err="1"/>
              <a:t>onbelangrijk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 </a:t>
            </a:r>
            <a:r>
              <a:rPr lang="en-US" dirty="0" err="1"/>
              <a:t>logica</a:t>
            </a:r>
            <a:r>
              <a:rPr lang="en-US" dirty="0"/>
              <a:t> is complex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lastig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implementeren</a:t>
            </a:r>
            <a:r>
              <a:rPr lang="en-US" dirty="0"/>
              <a:t>.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74511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E4EB-B425-4BF9-8679-99D61A89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 err="1"/>
              <a:t>Stateful</a:t>
            </a:r>
            <a:r>
              <a:rPr lang="nl-NL" sz="3600" dirty="0"/>
              <a:t>: Altijd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929B34-00A4-46C2-B169-330D32320D53}"/>
              </a:ext>
            </a:extLst>
          </p:cNvPr>
          <p:cNvSpPr/>
          <p:nvPr/>
        </p:nvSpPr>
        <p:spPr>
          <a:xfrm>
            <a:off x="838200" y="1720884"/>
            <a:ext cx="2463281" cy="846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dataset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42B93E-74E6-4AD2-9FEA-B76952D38DC8}"/>
              </a:ext>
            </a:extLst>
          </p:cNvPr>
          <p:cNvSpPr/>
          <p:nvPr/>
        </p:nvSpPr>
        <p:spPr>
          <a:xfrm>
            <a:off x="8890519" y="5393094"/>
            <a:ext cx="2463281" cy="8468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Scoring dataset</a:t>
            </a:r>
            <a:endParaRPr lang="en-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7E60F-7FD2-4E4B-A147-981CC832F2FF}"/>
              </a:ext>
            </a:extLst>
          </p:cNvPr>
          <p:cNvSpPr/>
          <p:nvPr/>
        </p:nvSpPr>
        <p:spPr>
          <a:xfrm>
            <a:off x="2851280" y="2638937"/>
            <a:ext cx="2463281" cy="846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Fit </a:t>
            </a:r>
            <a:r>
              <a:rPr lang="en-US" dirty="0" err="1"/>
              <a:t>transformatie</a:t>
            </a:r>
            <a:endParaRPr lang="en-NL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08E9A1-8C62-4334-89A4-658DBC77AEB9}"/>
              </a:ext>
            </a:extLst>
          </p:cNvPr>
          <p:cNvSpPr/>
          <p:nvPr/>
        </p:nvSpPr>
        <p:spPr>
          <a:xfrm>
            <a:off x="6877440" y="4475043"/>
            <a:ext cx="2463281" cy="846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Transformeren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A5FD62-3898-4F3D-A78B-132DC26CAE84}"/>
              </a:ext>
            </a:extLst>
          </p:cNvPr>
          <p:cNvSpPr/>
          <p:nvPr/>
        </p:nvSpPr>
        <p:spPr>
          <a:xfrm>
            <a:off x="4864360" y="3556990"/>
            <a:ext cx="2463281" cy="8468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Artefact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1E04424F-966C-572A-041E-B18CEE7B080C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213254" y="2424352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57FA35C4-B5A4-D416-0C61-7BEEE1730A24}"/>
              </a:ext>
            </a:extLst>
          </p:cNvPr>
          <p:cNvCxnSpPr>
            <a:stCxn id="9" idx="2"/>
            <a:endCxn id="22" idx="1"/>
          </p:cNvCxnSpPr>
          <p:nvPr/>
        </p:nvCxnSpPr>
        <p:spPr>
          <a:xfrm rot="16200000" flipH="1">
            <a:off x="4226334" y="3342405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2076F23-2F61-2551-80ED-46F4418D5B0B}"/>
              </a:ext>
            </a:extLst>
          </p:cNvPr>
          <p:cNvCxnSpPr>
            <a:stCxn id="22" idx="2"/>
            <a:endCxn id="18" idx="1"/>
          </p:cNvCxnSpPr>
          <p:nvPr/>
        </p:nvCxnSpPr>
        <p:spPr>
          <a:xfrm rot="16200000" flipH="1">
            <a:off x="6239414" y="4260458"/>
            <a:ext cx="494612" cy="78143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66D5C0-0FE7-66B5-847D-8D34AD059C3C}"/>
              </a:ext>
            </a:extLst>
          </p:cNvPr>
          <p:cNvCxnSpPr>
            <a:stCxn id="18" idx="2"/>
            <a:endCxn id="8" idx="1"/>
          </p:cNvCxnSpPr>
          <p:nvPr/>
        </p:nvCxnSpPr>
        <p:spPr>
          <a:xfrm rot="16200000" flipH="1">
            <a:off x="8252495" y="5178511"/>
            <a:ext cx="494610" cy="78143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F1B84-6197-B315-7520-F17073694D5C}"/>
              </a:ext>
            </a:extLst>
          </p:cNvPr>
          <p:cNvSpPr txBox="1"/>
          <p:nvPr/>
        </p:nvSpPr>
        <p:spPr>
          <a:xfrm>
            <a:off x="5924939" y="886407"/>
            <a:ext cx="5428861" cy="21759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rm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sklearn.preprocessing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Fit op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historische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scaler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df_train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Pas toe op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actuele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scaler.transform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33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261-0D2C-41B9-9E28-43DF575D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sz="3600" dirty="0"/>
              <a:t>Huiswerk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4B503-C44F-453E-9465-D42E4557D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94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noProof="0" dirty="0"/>
              <a:t>De sales database was niet erg goed gemodelleerd....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Kun jij de opzet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Transacties</a:t>
            </a:r>
            <a:r>
              <a:rPr lang="nl-NL" sz="2000" dirty="0"/>
              <a:t>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Producten</a:t>
            </a:r>
            <a:r>
              <a:rPr lang="nl-NL" sz="2000" dirty="0"/>
              <a:t> verbeteren?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ERD waarin je de entiteiten en hun relaties weergeeft.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Maak een SQL script om de tabellen aan te maken.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FB1EF2-5E0A-4A37-8F20-78CE7AFACEC9}"/>
              </a:ext>
            </a:extLst>
          </p:cNvPr>
          <p:cNvSpPr txBox="1">
            <a:spLocks/>
          </p:cNvSpPr>
          <p:nvPr/>
        </p:nvSpPr>
        <p:spPr>
          <a:xfrm>
            <a:off x="6284360" y="1825625"/>
            <a:ext cx="50694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nl-NL" sz="2000" noProof="0" dirty="0"/>
              <a:t>Hoe zou je de transacties netjes genormaliseerd opslaan (3NF)?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noProof="0" dirty="0"/>
              <a:t>Hoe ga je om met prijswijzigingen of tijdelijke kortingsacties?</a:t>
            </a:r>
          </a:p>
          <a:p>
            <a:pPr>
              <a:buFontTx/>
              <a:buChar char="-"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Wat doe je als producten heel veel verschillende eigenschappen hebben?</a:t>
            </a:r>
          </a:p>
          <a:p>
            <a:pPr marL="0" indent="0">
              <a:buNone/>
            </a:pPr>
            <a:endParaRPr lang="nl-NL" sz="2000" noProof="0" dirty="0"/>
          </a:p>
          <a:p>
            <a:pPr>
              <a:buFontTx/>
              <a:buChar char="-"/>
            </a:pPr>
            <a:r>
              <a:rPr lang="nl-NL" sz="2000" noProof="0" dirty="0"/>
              <a:t>Hoe </a:t>
            </a:r>
            <a:r>
              <a:rPr lang="nl-NL" sz="2000" dirty="0"/>
              <a:t>ga je om met hiërarchische </a:t>
            </a:r>
            <a:r>
              <a:rPr lang="nl-NL" sz="2000" noProof="0" dirty="0"/>
              <a:t>product categorieën (levensmiddelen &gt; vers &gt; </a:t>
            </a:r>
            <a:r>
              <a:rPr lang="nl-NL" sz="2000" dirty="0"/>
              <a:t>f</a:t>
            </a:r>
            <a:r>
              <a:rPr lang="nl-NL" sz="2000" noProof="0" dirty="0"/>
              <a:t>ruit)?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E5960F-5A4D-4A60-91C5-9D07E2269090}"/>
              </a:ext>
            </a:extLst>
          </p:cNvPr>
          <p:cNvCxnSpPr/>
          <p:nvPr/>
        </p:nvCxnSpPr>
        <p:spPr>
          <a:xfrm>
            <a:off x="6096000" y="1825625"/>
            <a:ext cx="0" cy="43513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508586E-24CD-4A7C-B121-65849B282C73}"/>
              </a:ext>
            </a:extLst>
          </p:cNvPr>
          <p:cNvCxnSpPr/>
          <p:nvPr/>
        </p:nvCxnSpPr>
        <p:spPr>
          <a:xfrm>
            <a:off x="2357307" y="2214694"/>
            <a:ext cx="0" cy="3238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BEDF58-D9D5-4318-96C8-01B434BF4F3D}"/>
              </a:ext>
            </a:extLst>
          </p:cNvPr>
          <p:cNvCxnSpPr/>
          <p:nvPr/>
        </p:nvCxnSpPr>
        <p:spPr>
          <a:xfrm>
            <a:off x="2340529" y="5452844"/>
            <a:ext cx="812893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2AA7AC-920D-4761-9B7B-D14DA565432D}"/>
              </a:ext>
            </a:extLst>
          </p:cNvPr>
          <p:cNvSpPr txBox="1"/>
          <p:nvPr/>
        </p:nvSpPr>
        <p:spPr>
          <a:xfrm>
            <a:off x="6096000" y="553673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Tijd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C8263-9264-4D58-A9E7-2212EAF9810C}"/>
              </a:ext>
            </a:extLst>
          </p:cNvPr>
          <p:cNvSpPr txBox="1"/>
          <p:nvPr/>
        </p:nvSpPr>
        <p:spPr>
          <a:xfrm rot="5400000">
            <a:off x="1435410" y="3262373"/>
            <a:ext cx="461665" cy="890903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dirty="0" err="1"/>
              <a:t>PrijsID</a:t>
            </a:r>
            <a:endParaRPr lang="en-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4ADE2-3DF3-47EF-8335-BE6456A0E88A}"/>
              </a:ext>
            </a:extLst>
          </p:cNvPr>
          <p:cNvSpPr/>
          <p:nvPr/>
        </p:nvSpPr>
        <p:spPr>
          <a:xfrm>
            <a:off x="2357307" y="3540156"/>
            <a:ext cx="2843864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€ 3,59</a:t>
            </a:r>
            <a:endParaRPr lang="en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1DF144-596B-4199-ADD6-51B50ACB1674}"/>
              </a:ext>
            </a:extLst>
          </p:cNvPr>
          <p:cNvSpPr/>
          <p:nvPr/>
        </p:nvSpPr>
        <p:spPr>
          <a:xfrm>
            <a:off x="5201171" y="3999455"/>
            <a:ext cx="1921077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€ 3,09</a:t>
            </a:r>
            <a:endParaRPr lang="en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608B97-B3DD-451F-B8D5-96939B5F544B}"/>
              </a:ext>
            </a:extLst>
          </p:cNvPr>
          <p:cNvSpPr/>
          <p:nvPr/>
        </p:nvSpPr>
        <p:spPr>
          <a:xfrm>
            <a:off x="7122248" y="4465046"/>
            <a:ext cx="3347203" cy="35233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€ 3,25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C8E799-B448-4410-A7F5-5BD33D0062EE}"/>
              </a:ext>
            </a:extLst>
          </p:cNvPr>
          <p:cNvSpPr txBox="1"/>
          <p:nvPr/>
        </p:nvSpPr>
        <p:spPr>
          <a:xfrm>
            <a:off x="2032192" y="3523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23B32-D60B-40EC-A00C-93B8D0BD8230}"/>
              </a:ext>
            </a:extLst>
          </p:cNvPr>
          <p:cNvSpPr txBox="1"/>
          <p:nvPr/>
        </p:nvSpPr>
        <p:spPr>
          <a:xfrm>
            <a:off x="2032192" y="39909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NL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02D808-74EC-48CE-91C7-6B4A5F91B934}"/>
              </a:ext>
            </a:extLst>
          </p:cNvPr>
          <p:cNvSpPr txBox="1"/>
          <p:nvPr/>
        </p:nvSpPr>
        <p:spPr>
          <a:xfrm>
            <a:off x="2032192" y="4456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N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76A3567-E3B6-42E6-A580-4B53467F0203}"/>
              </a:ext>
            </a:extLst>
          </p:cNvPr>
          <p:cNvCxnSpPr/>
          <p:nvPr/>
        </p:nvCxnSpPr>
        <p:spPr>
          <a:xfrm>
            <a:off x="384215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883605-ECFD-43FA-B43A-2357341D60E4}"/>
              </a:ext>
            </a:extLst>
          </p:cNvPr>
          <p:cNvSpPr txBox="1"/>
          <p:nvPr/>
        </p:nvSpPr>
        <p:spPr>
          <a:xfrm>
            <a:off x="6075206" y="1881423"/>
            <a:ext cx="1327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Bestellingen</a:t>
            </a:r>
            <a:endParaRPr lang="en-NL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6E8786-B13B-461A-91FD-571883198DF9}"/>
              </a:ext>
            </a:extLst>
          </p:cNvPr>
          <p:cNvCxnSpPr/>
          <p:nvPr/>
        </p:nvCxnSpPr>
        <p:spPr>
          <a:xfrm>
            <a:off x="4739778" y="2357306"/>
            <a:ext cx="0" cy="1071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771F41-CA34-4923-B6B2-E0286B1E3923}"/>
              </a:ext>
            </a:extLst>
          </p:cNvPr>
          <p:cNvCxnSpPr>
            <a:cxnSpLocks/>
          </p:cNvCxnSpPr>
          <p:nvPr/>
        </p:nvCxnSpPr>
        <p:spPr>
          <a:xfrm>
            <a:off x="6293141" y="2362554"/>
            <a:ext cx="0" cy="1553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81B84E-C313-4A63-94D3-410AFF6C15F7}"/>
              </a:ext>
            </a:extLst>
          </p:cNvPr>
          <p:cNvCxnSpPr>
            <a:cxnSpLocks/>
          </p:cNvCxnSpPr>
          <p:nvPr/>
        </p:nvCxnSpPr>
        <p:spPr>
          <a:xfrm>
            <a:off x="7618490" y="2353108"/>
            <a:ext cx="0" cy="2028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913BFD-7A12-444A-BA4E-05AF11A7C85E}"/>
              </a:ext>
            </a:extLst>
          </p:cNvPr>
          <p:cNvCxnSpPr>
            <a:cxnSpLocks/>
          </p:cNvCxnSpPr>
          <p:nvPr/>
        </p:nvCxnSpPr>
        <p:spPr>
          <a:xfrm>
            <a:off x="9635284" y="2362554"/>
            <a:ext cx="0" cy="19977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Producten: Prijzen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051220-09B6-9327-9EB3-5660DD80AD6E}"/>
              </a:ext>
            </a:extLst>
          </p:cNvPr>
          <p:cNvCxnSpPr>
            <a:cxnSpLocks/>
          </p:cNvCxnSpPr>
          <p:nvPr/>
        </p:nvCxnSpPr>
        <p:spPr>
          <a:xfrm>
            <a:off x="3842158" y="2353108"/>
            <a:ext cx="5793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9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Producten: Prijzen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E2C7E11-4F8B-7E4A-D3BC-EC64E9148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760555"/>
              </p:ext>
            </p:extLst>
          </p:nvPr>
        </p:nvGraphicFramePr>
        <p:xfrm>
          <a:off x="838199" y="2196043"/>
          <a:ext cx="49530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4601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3708400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Naam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Janneke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voorleesboek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1B5377-1D43-F8A3-9910-96663104B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039218"/>
              </p:ext>
            </p:extLst>
          </p:nvPr>
        </p:nvGraphicFramePr>
        <p:xfrm>
          <a:off x="838198" y="3669244"/>
          <a:ext cx="4953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718">
                  <a:extLst>
                    <a:ext uri="{9D8B030D-6E8A-4147-A177-3AD203B41FA5}">
                      <a16:colId xmlns:a16="http://schemas.microsoft.com/office/drawing/2014/main" val="2809171727"/>
                    </a:ext>
                  </a:extLst>
                </a:gridCol>
                <a:gridCol w="987343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751187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131857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303896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GeldigVan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GeldigTot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13,25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01-01-2022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09-02-2022</a:t>
                      </a:r>
                      <a:endParaRPr lang="en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10,99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09-02-2022</a:t>
                      </a:r>
                      <a:endParaRPr lang="en-NL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16-03-2022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966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14,95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16-03-2022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31-12-9999</a:t>
                      </a:r>
                      <a:endParaRPr lang="en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87524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D26C64E-AF48-DB8F-BE4A-7BEB8DB62583}"/>
              </a:ext>
            </a:extLst>
          </p:cNvPr>
          <p:cNvSpPr txBox="1"/>
          <p:nvPr/>
        </p:nvSpPr>
        <p:spPr>
          <a:xfrm>
            <a:off x="838200" y="1824184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1ED465-A6A0-07DF-F186-FA0592ECBBC3}"/>
              </a:ext>
            </a:extLst>
          </p:cNvPr>
          <p:cNvSpPr txBox="1"/>
          <p:nvPr/>
        </p:nvSpPr>
        <p:spPr>
          <a:xfrm>
            <a:off x="838199" y="3299912"/>
            <a:ext cx="814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Prijzen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1D7636F-B4BA-FC10-C953-FF9BEAF68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615304"/>
              </p:ext>
            </p:extLst>
          </p:nvPr>
        </p:nvGraphicFramePr>
        <p:xfrm>
          <a:off x="7061199" y="2196043"/>
          <a:ext cx="429260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333">
                  <a:extLst>
                    <a:ext uri="{9D8B030D-6E8A-4147-A177-3AD203B41FA5}">
                      <a16:colId xmlns:a16="http://schemas.microsoft.com/office/drawing/2014/main" val="92805519"/>
                    </a:ext>
                  </a:extLst>
                </a:gridCol>
                <a:gridCol w="982134">
                  <a:extLst>
                    <a:ext uri="{9D8B030D-6E8A-4147-A177-3AD203B41FA5}">
                      <a16:colId xmlns:a16="http://schemas.microsoft.com/office/drawing/2014/main" val="1217006763"/>
                    </a:ext>
                  </a:extLst>
                </a:gridCol>
                <a:gridCol w="1137384">
                  <a:extLst>
                    <a:ext uri="{9D8B030D-6E8A-4147-A177-3AD203B41FA5}">
                      <a16:colId xmlns:a16="http://schemas.microsoft.com/office/drawing/2014/main" val="823250264"/>
                    </a:ext>
                  </a:extLst>
                </a:gridCol>
                <a:gridCol w="1241750">
                  <a:extLst>
                    <a:ext uri="{9D8B030D-6E8A-4147-A177-3AD203B41FA5}">
                      <a16:colId xmlns:a16="http://schemas.microsoft.com/office/drawing/2014/main" val="4271352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PrijsId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Aantal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598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…</a:t>
                      </a:r>
                      <a:endParaRPr lang="en-NL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5080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7B86A3D-74D0-99AA-F360-2E3611555DF0}"/>
              </a:ext>
            </a:extLst>
          </p:cNvPr>
          <p:cNvSpPr txBox="1"/>
          <p:nvPr/>
        </p:nvSpPr>
        <p:spPr>
          <a:xfrm>
            <a:off x="7061198" y="1824184"/>
            <a:ext cx="1266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BestelRegel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699C09-5BF9-C09E-7DD0-B6E8A80C80FF}"/>
              </a:ext>
            </a:extLst>
          </p:cNvPr>
          <p:cNvSpPr txBox="1"/>
          <p:nvPr/>
        </p:nvSpPr>
        <p:spPr>
          <a:xfrm>
            <a:off x="7061198" y="3572933"/>
            <a:ext cx="42926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/>
              <a:t>Producten en prijzen opgesplitst in losste tabellen.</a:t>
            </a:r>
          </a:p>
          <a:p>
            <a:endParaRPr lang="nl-NL"/>
          </a:p>
          <a:p>
            <a:r>
              <a:rPr lang="nl-NL"/>
              <a:t>Prijzen tabel geeft historisch overzicht van productprijs.</a:t>
            </a:r>
          </a:p>
          <a:p>
            <a:endParaRPr lang="nl-NL"/>
          </a:p>
          <a:p>
            <a:r>
              <a:rPr lang="nl-NL"/>
              <a:t>Bij de bestellingen worden beiden aan elkaar gekoppeld (vast moment in de tijd).</a:t>
            </a:r>
          </a:p>
        </p:txBody>
      </p:sp>
    </p:spTree>
    <p:extLst>
      <p:ext uri="{BB962C8B-B14F-4D97-AF65-F5344CB8AC3E}">
        <p14:creationId xmlns:p14="http://schemas.microsoft.com/office/powerpoint/2010/main" val="2564150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770466" y="1949713"/>
            <a:ext cx="53255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Meerdere vormen van kortingen</a:t>
            </a:r>
          </a:p>
          <a:p>
            <a:pPr marL="285750" indent="-285750">
              <a:buFontTx/>
              <a:buChar char="-"/>
            </a:pPr>
            <a:r>
              <a:rPr lang="nl-NL" dirty="0"/>
              <a:t>Gehele bestelling: 	25% korting bij 100 euro</a:t>
            </a:r>
          </a:p>
          <a:p>
            <a:pPr marL="285750" indent="-285750">
              <a:buFontTx/>
              <a:buChar char="-"/>
            </a:pPr>
            <a:r>
              <a:rPr lang="nl-NL" dirty="0"/>
              <a:t>Per product:		3 voor de prijs van 2</a:t>
            </a:r>
          </a:p>
          <a:p>
            <a:pPr marL="285750" indent="-285750">
              <a:buFontTx/>
              <a:buChar char="-"/>
            </a:pPr>
            <a:r>
              <a:rPr lang="nl-NL" dirty="0"/>
              <a:t>Per productgroep:	10% korting op boeken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Korting op een bestelling</a:t>
            </a:r>
          </a:p>
          <a:p>
            <a:pPr marL="285750" indent="-285750">
              <a:buFontTx/>
              <a:buChar char="-"/>
            </a:pPr>
            <a:r>
              <a:rPr lang="nl-NL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Koppelen via de Bestellingen tabel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endParaRPr lang="nl-NL" dirty="0"/>
          </a:p>
          <a:p>
            <a:r>
              <a:rPr lang="nl-NL" b="1" dirty="0"/>
              <a:t>Korting op producten</a:t>
            </a:r>
          </a:p>
          <a:p>
            <a:pPr marL="285750" indent="-285750">
              <a:buFontTx/>
              <a:buChar char="-"/>
            </a:pPr>
            <a:r>
              <a:rPr lang="nl-NL" dirty="0"/>
              <a:t>Eigen tabel met korting en voorwaarden</a:t>
            </a:r>
          </a:p>
          <a:p>
            <a:pPr marL="285750" indent="-285750">
              <a:buFontTx/>
              <a:buChar char="-"/>
            </a:pPr>
            <a:r>
              <a:rPr lang="nl-NL" dirty="0"/>
              <a:t>Koppelen via de </a:t>
            </a:r>
            <a:r>
              <a:rPr lang="nl-NL" dirty="0" err="1"/>
              <a:t>BestellingRegel</a:t>
            </a:r>
            <a:r>
              <a:rPr lang="nl-NL" dirty="0"/>
              <a:t> tabel</a:t>
            </a:r>
          </a:p>
          <a:p>
            <a:endParaRPr lang="nl-NL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Producten: Kortingen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78759"/>
              </p:ext>
            </p:extLst>
          </p:nvPr>
        </p:nvGraphicFramePr>
        <p:xfrm>
          <a:off x="7010402" y="3510282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KortingBedrag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MinimumBedrag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5.0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7010402" y="3140950"/>
            <a:ext cx="200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BestellingKortingen</a:t>
            </a:r>
            <a:endParaRPr lang="nl-NL" dirty="0"/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2A5B805-B4C5-A574-976F-D922802BA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62437"/>
              </p:ext>
            </p:extLst>
          </p:nvPr>
        </p:nvGraphicFramePr>
        <p:xfrm>
          <a:off x="7010402" y="5126674"/>
          <a:ext cx="441113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3731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1498601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KortingPercentage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MinimumAantal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EEE2DB2-BB1E-296C-978B-9134A0296E57}"/>
              </a:ext>
            </a:extLst>
          </p:cNvPr>
          <p:cNvSpPr txBox="1"/>
          <p:nvPr/>
        </p:nvSpPr>
        <p:spPr>
          <a:xfrm>
            <a:off x="7010402" y="4757342"/>
            <a:ext cx="1837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ProductKortingen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3644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Producten: Unieke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922496"/>
              </p:ext>
            </p:extLst>
          </p:nvPr>
        </p:nvGraphicFramePr>
        <p:xfrm>
          <a:off x="838200" y="2316480"/>
          <a:ext cx="4411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Naam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EANCode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Janneke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LEGO DUPLO </a:t>
                      </a:r>
                      <a:r>
                        <a:rPr lang="en-US" sz="1400" dirty="0" err="1"/>
                        <a:t>Brandweer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Producten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AB9E32-91C1-16A5-98F9-ABA1E44F6B0A}"/>
              </a:ext>
            </a:extLst>
          </p:cNvPr>
          <p:cNvSpPr txBox="1"/>
          <p:nvPr/>
        </p:nvSpPr>
        <p:spPr>
          <a:xfrm>
            <a:off x="5960534" y="1949713"/>
            <a:ext cx="53255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Wat te doen met product specifieke kenmerken?</a:t>
            </a:r>
          </a:p>
          <a:p>
            <a:pPr marL="285750" indent="-285750">
              <a:buFontTx/>
              <a:buChar char="-"/>
            </a:pPr>
            <a:r>
              <a:rPr lang="nl-NL" dirty="0"/>
              <a:t>Auteur</a:t>
            </a:r>
          </a:p>
          <a:p>
            <a:pPr marL="285750" indent="-285750">
              <a:buFontTx/>
              <a:buChar char="-"/>
            </a:pPr>
            <a:r>
              <a:rPr lang="nl-NL" dirty="0"/>
              <a:t>Aantal pagina’s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Allemaal toevoegen aan dezelfde tabel?</a:t>
            </a:r>
          </a:p>
          <a:p>
            <a:pPr marL="285750" indent="-285750">
              <a:buFontTx/>
              <a:buChar char="-"/>
            </a:pPr>
            <a:r>
              <a:rPr lang="nl-NL" dirty="0"/>
              <a:t>De tabel wordt te breed om mee te kunnen werken…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89352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B660D0A5-4D69-4009-939F-E9EA258F8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Producten: Unieke kenmerken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667974EE-7976-B876-F99D-EA58284ED0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777285"/>
              </p:ext>
            </p:extLst>
          </p:nvPr>
        </p:nvGraphicFramePr>
        <p:xfrm>
          <a:off x="838200" y="2316480"/>
          <a:ext cx="44111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260167414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3113348022"/>
                    </a:ext>
                  </a:extLst>
                </a:gridCol>
                <a:gridCol w="872066">
                  <a:extLst>
                    <a:ext uri="{9D8B030D-6E8A-4147-A177-3AD203B41FA5}">
                      <a16:colId xmlns:a16="http://schemas.microsoft.com/office/drawing/2014/main" val="2553575160"/>
                    </a:ext>
                  </a:extLst>
                </a:gridCol>
                <a:gridCol w="533399">
                  <a:extLst>
                    <a:ext uri="{9D8B030D-6E8A-4147-A177-3AD203B41FA5}">
                      <a16:colId xmlns:a16="http://schemas.microsoft.com/office/drawing/2014/main" val="3305451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Naam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EANCode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69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Jip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en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Janneke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49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LEGO DUPLO </a:t>
                      </a:r>
                      <a:r>
                        <a:rPr lang="en-US" sz="1400" dirty="0" err="1"/>
                        <a:t>Brandweer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EAN002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908077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D21865-C4EA-76CC-F22B-4F684B633F56}"/>
              </a:ext>
            </a:extLst>
          </p:cNvPr>
          <p:cNvSpPr txBox="1"/>
          <p:nvPr/>
        </p:nvSpPr>
        <p:spPr>
          <a:xfrm>
            <a:off x="838200" y="1947148"/>
            <a:ext cx="115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Producten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ADA19259-FE08-05F2-9024-51D4186A85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487229"/>
              </p:ext>
            </p:extLst>
          </p:nvPr>
        </p:nvGraphicFramePr>
        <p:xfrm>
          <a:off x="838200" y="4360333"/>
          <a:ext cx="441113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812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070589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2344732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ProductId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Kenmerk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Waarde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Auteur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Annie M.G. Schmidt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Pagina’s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353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Setnummer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10969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47233D-022F-C419-2A30-26021B9DF157}"/>
              </a:ext>
            </a:extLst>
          </p:cNvPr>
          <p:cNvSpPr txBox="1"/>
          <p:nvPr/>
        </p:nvSpPr>
        <p:spPr>
          <a:xfrm>
            <a:off x="5960534" y="1949713"/>
            <a:ext cx="53255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Wat te doen met product specifieke kenmerken?</a:t>
            </a:r>
          </a:p>
          <a:p>
            <a:pPr marL="285750" indent="-285750">
              <a:buFontTx/>
              <a:buChar char="-"/>
            </a:pPr>
            <a:r>
              <a:rPr lang="nl-NL" dirty="0"/>
              <a:t>Auteur</a:t>
            </a:r>
          </a:p>
          <a:p>
            <a:pPr marL="285750" indent="-285750">
              <a:buFontTx/>
              <a:buChar char="-"/>
            </a:pPr>
            <a:r>
              <a:rPr lang="nl-NL" dirty="0"/>
              <a:t>Aantal pagina’s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r>
              <a:rPr lang="nl-NL" b="1" dirty="0"/>
              <a:t>Allemaal toevoegen aan dezelfde tabel?</a:t>
            </a:r>
          </a:p>
          <a:p>
            <a:pPr marL="285750" indent="-285750">
              <a:buFontTx/>
              <a:buChar char="-"/>
            </a:pPr>
            <a:r>
              <a:rPr lang="nl-NL" dirty="0"/>
              <a:t>De tabel wordt te breed om mee te kunnen werken…</a:t>
            </a:r>
          </a:p>
          <a:p>
            <a:endParaRPr lang="nl-NL" dirty="0"/>
          </a:p>
          <a:p>
            <a:r>
              <a:rPr lang="nl-NL" b="1" dirty="0"/>
              <a:t>Alternatief:</a:t>
            </a:r>
          </a:p>
          <a:p>
            <a:pPr marL="285750" indent="-285750">
              <a:buFontTx/>
              <a:buChar char="-"/>
            </a:pPr>
            <a:r>
              <a:rPr lang="nl-NL" dirty="0"/>
              <a:t>Stop unieke kenmerken in een aparte tabel.</a:t>
            </a:r>
          </a:p>
          <a:p>
            <a:pPr marL="285750" indent="-285750">
              <a:buFontTx/>
              <a:buChar char="-"/>
            </a:pPr>
            <a:r>
              <a:rPr lang="nl-NL" dirty="0"/>
              <a:t>Sets van product + kenmerk + waarde.</a:t>
            </a:r>
          </a:p>
          <a:p>
            <a:pPr marL="285750" indent="-285750">
              <a:buFontTx/>
              <a:buChar char="-"/>
            </a:pPr>
            <a:r>
              <a:rPr lang="nl-NL" dirty="0"/>
              <a:t>Pivot het resultaat.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569C8-F9A7-501B-EA14-29EEDD351B3E}"/>
              </a:ext>
            </a:extLst>
          </p:cNvPr>
          <p:cNvSpPr txBox="1"/>
          <p:nvPr/>
        </p:nvSpPr>
        <p:spPr>
          <a:xfrm>
            <a:off x="838199" y="3991001"/>
            <a:ext cx="198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/>
              <a:t>ProductKenmerken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780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3551B-4241-20B4-A45D-AE2D26222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>
            <a:extLst>
              <a:ext uri="{FF2B5EF4-FFF2-40B4-BE49-F238E27FC236}">
                <a16:creationId xmlns:a16="http://schemas.microsoft.com/office/drawing/2014/main" id="{C05EF566-B602-062F-2229-41D20AD8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NL" sz="3600" dirty="0"/>
              <a:t>Producten: Hiërarchische categorieën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976A568-2B0F-4FFE-51C7-18B5C48350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49329"/>
              </p:ext>
            </p:extLst>
          </p:nvPr>
        </p:nvGraphicFramePr>
        <p:xfrm>
          <a:off x="838200" y="2319046"/>
          <a:ext cx="488021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707">
                  <a:extLst>
                    <a:ext uri="{9D8B030D-6E8A-4147-A177-3AD203B41FA5}">
                      <a16:colId xmlns:a16="http://schemas.microsoft.com/office/drawing/2014/main" val="1547597187"/>
                    </a:ext>
                  </a:extLst>
                </a:gridCol>
                <a:gridCol w="1410618">
                  <a:extLst>
                    <a:ext uri="{9D8B030D-6E8A-4147-A177-3AD203B41FA5}">
                      <a16:colId xmlns:a16="http://schemas.microsoft.com/office/drawing/2014/main" val="1209011704"/>
                    </a:ext>
                  </a:extLst>
                </a:gridCol>
                <a:gridCol w="2367887">
                  <a:extLst>
                    <a:ext uri="{9D8B030D-6E8A-4147-A177-3AD203B41FA5}">
                      <a16:colId xmlns:a16="http://schemas.microsoft.com/office/drawing/2014/main" val="3853541196"/>
                    </a:ext>
                  </a:extLst>
                </a:gridCol>
              </a:tblGrid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CategorieId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ValtOnderId</a:t>
                      </a:r>
                      <a:endParaRPr lang="en-N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Omschrijving</a:t>
                      </a:r>
                      <a:endParaRPr lang="en-NL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68575"/>
                  </a:ext>
                </a:extLst>
              </a:tr>
              <a:tr h="23452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Levensmiddelen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986422"/>
                  </a:ext>
                </a:extLst>
              </a:tr>
              <a:tr h="1678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Vers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654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Fruit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285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Groente</a:t>
                      </a:r>
                      <a:endParaRPr lang="en-NL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472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A0FAC3-ADE7-7E12-D37F-D9B7A76EC603}"/>
              </a:ext>
            </a:extLst>
          </p:cNvPr>
          <p:cNvSpPr txBox="1"/>
          <p:nvPr/>
        </p:nvSpPr>
        <p:spPr>
          <a:xfrm>
            <a:off x="5960534" y="1949713"/>
            <a:ext cx="532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dirty="0"/>
              <a:t>TODO : Uitwerken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E523A-44FE-686F-926F-3DA107138378}"/>
              </a:ext>
            </a:extLst>
          </p:cNvPr>
          <p:cNvSpPr txBox="1"/>
          <p:nvPr/>
        </p:nvSpPr>
        <p:spPr>
          <a:xfrm>
            <a:off x="838199" y="1949713"/>
            <a:ext cx="181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ProductCategorie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506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1161</Words>
  <Application>Microsoft Office PowerPoint</Application>
  <PresentationFormat>Widescreen</PresentationFormat>
  <Paragraphs>346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Office Theme</vt:lpstr>
      <vt:lpstr>SQL - Cursus</vt:lpstr>
      <vt:lpstr>Agenda</vt:lpstr>
      <vt:lpstr>Huiswerk</vt:lpstr>
      <vt:lpstr>Producten: Prijzen</vt:lpstr>
      <vt:lpstr>Producten: Prijzen</vt:lpstr>
      <vt:lpstr>Producten: Kortingen</vt:lpstr>
      <vt:lpstr>Producten: Unieke kenmerken</vt:lpstr>
      <vt:lpstr>Producten: Unieke kenmerken</vt:lpstr>
      <vt:lpstr>Producten: Hiërarchische categorieën</vt:lpstr>
      <vt:lpstr>SQLite API</vt:lpstr>
      <vt:lpstr>SQLite concepten</vt:lpstr>
      <vt:lpstr>Data in queries</vt:lpstr>
      <vt:lpstr>Data in queries</vt:lpstr>
      <vt:lpstr>Data in queries</vt:lpstr>
      <vt:lpstr>Queries met parameters</vt:lpstr>
      <vt:lpstr>SQL Transacties</vt:lpstr>
      <vt:lpstr>Het probleem van losse queries</vt:lpstr>
      <vt:lpstr>Queries bundelen in transacties</vt:lpstr>
      <vt:lpstr>Syntax voor transacties</vt:lpstr>
      <vt:lpstr>Wanneer Python of SQL?</vt:lpstr>
      <vt:lpstr>Python vs SQL</vt:lpstr>
      <vt:lpstr>Verschillende soorten transformaties</vt:lpstr>
      <vt:lpstr>Stateless: Data en logica bepalen keuze</vt:lpstr>
      <vt:lpstr>Stateful: Altijd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Koning</dc:creator>
  <cp:lastModifiedBy>Koning, Lukas</cp:lastModifiedBy>
  <cp:revision>101</cp:revision>
  <dcterms:created xsi:type="dcterms:W3CDTF">2021-01-24T13:10:19Z</dcterms:created>
  <dcterms:modified xsi:type="dcterms:W3CDTF">2025-01-29T13:37:21Z</dcterms:modified>
</cp:coreProperties>
</file>