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401" r:id="rId18"/>
    <p:sldId id="403" r:id="rId19"/>
    <p:sldId id="404" r:id="rId20"/>
    <p:sldId id="402" r:id="rId21"/>
    <p:sldId id="409" r:id="rId22"/>
    <p:sldId id="405" r:id="rId23"/>
    <p:sldId id="406" r:id="rId24"/>
    <p:sldId id="411" r:id="rId25"/>
    <p:sldId id="410" r:id="rId26"/>
    <p:sldId id="426" r:id="rId27"/>
    <p:sldId id="382" r:id="rId28"/>
    <p:sldId id="397" r:id="rId29"/>
    <p:sldId id="398" r:id="rId30"/>
    <p:sldId id="399" r:id="rId31"/>
    <p:sldId id="395" r:id="rId32"/>
    <p:sldId id="427" r:id="rId33"/>
    <p:sldId id="428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429" r:id="rId44"/>
    <p:sldId id="430" r:id="rId45"/>
    <p:sldId id="432" r:id="rId46"/>
    <p:sldId id="436" r:id="rId47"/>
    <p:sldId id="434" r:id="rId48"/>
    <p:sldId id="441" r:id="rId49"/>
    <p:sldId id="442" r:id="rId50"/>
    <p:sldId id="433" r:id="rId51"/>
    <p:sldId id="435" r:id="rId52"/>
    <p:sldId id="444" r:id="rId53"/>
    <p:sldId id="437" r:id="rId54"/>
    <p:sldId id="439" r:id="rId55"/>
    <p:sldId id="446" r:id="rId56"/>
    <p:sldId id="440" r:id="rId57"/>
    <p:sldId id="438" r:id="rId58"/>
    <p:sldId id="424" r:id="rId59"/>
    <p:sldId id="445" r:id="rId60"/>
    <p:sldId id="443" r:id="rId61"/>
    <p:sldId id="423" r:id="rId6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FKoning/knowledge-sharing/tree/master/python_trainee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Om inflatie tegen te gaan, verhoogde de Centrale Bank de rente met 0.5%.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inflatie is al lange tijd hoger dan de doelstelling van 2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end of line, et cetera.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"Fred"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Binnen worden (</a:t>
            </a:r>
            <a:r>
              <a:rPr lang="nl-NL" sz="2000" b="1" dirty="0" err="1"/>
              <a:t>subword</a:t>
            </a:r>
            <a:r>
              <a:rPr lang="nl-NL" sz="2000" b="1" dirty="0"/>
              <a:t>):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"bank"</a:t>
            </a:r>
            <a:r>
              <a:rPr lang="nl-NL" sz="2000" dirty="0"/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"inflatie"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"tijd"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 +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4205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 standard module.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 zijn patronen om variabele tekst mee te vinden.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 bieden veel flexibiliteit ten opzicht van vaste patronen.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Belangrijkste functies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2000" dirty="0"/>
              <a:t> module: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400" dirty="0"/>
              <a:t>=&gt; Zoek aan het begin van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400" dirty="0"/>
              <a:t>=&gt; Zoek ergens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/>
              <a:t>=&gt; Zoek herhaaldelijk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400" dirty="0"/>
              <a:t>=&gt; Vervang deel van een string.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spatie, tab, EOL.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letterlijke punt.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[[]]		Match literal brackets.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Alle tekens tussen de haken worden matchen: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Binnen set kun je speciale tekens gebruiken zonder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Modelleren: 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Decimalen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r>
              <a:rPr lang="nl-NL" sz="16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Duizendtallen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r>
              <a:rPr lang="nl-NL" sz="16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</a:t>
            </a:r>
            <a:r>
              <a:rPr lang="nl-NL" sz="1800" dirty="0" err="1">
                <a:cs typeface="Courier New" panose="02070309020205020404" pitchFamily="49" charset="0"/>
              </a:rPr>
              <a:t>regex</a:t>
            </a:r>
            <a:r>
              <a:rPr lang="nl-NL" sz="1800" dirty="0">
                <a:cs typeface="Courier New" panose="02070309020205020404" pitchFamily="49" charset="0"/>
              </a:rPr>
              <a:t> voor het vinden van data.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 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Gewone haken zonder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entiteiten: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Niet het eerste woord van een zin.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aan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</a:t>
            </a:r>
            <a:r>
              <a:rPr lang="nl-NL" sz="1600" dirty="0" err="1"/>
              <a:t>regex</a:t>
            </a:r>
            <a:r>
              <a:rPr lang="nl-NL" sz="1600" dirty="0"/>
              <a:t>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Of installeer taalmodel vanaf </a:t>
            </a:r>
            <a:r>
              <a:rPr lang="nl-NL" sz="1600" dirty="0" err="1"/>
              <a:t>PyPI</a:t>
            </a:r>
            <a:r>
              <a:rPr lang="nl-NL" sz="1600" dirty="0"/>
              <a:t>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LET OP: Versie moet overeenkomen met die van </a:t>
            </a:r>
            <a:r>
              <a:rPr lang="nl-NL" sz="1600" b="1" dirty="0" err="1"/>
              <a:t>SpaCy</a:t>
            </a:r>
            <a:r>
              <a:rPr lang="nl-NL" sz="1600" b="1" dirty="0"/>
              <a:t>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C8A36-0655-0AA1-3DA1-5F692A15F4BB}"/>
              </a:ext>
            </a:extLst>
          </p:cNvPr>
          <p:cNvSpPr/>
          <p:nvPr/>
        </p:nvSpPr>
        <p:spPr>
          <a:xfrm>
            <a:off x="955341" y="4685211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==3.5</a:t>
            </a: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Laad daarna het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Pas dan het geladen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voor het vinden van acteurs (personen) af.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Modelleren: 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De data bevatten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(heel) veel vaker / minder vaak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r>
              <a:rPr lang="nl-NL" sz="2000" dirty="0"/>
              <a:t>Lijst met stopwoorden of woorden die erg vaak / weinig voorkomen.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hangt af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"zij"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"bank"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cs typeface="Courier New" panose="02070309020205020404" pitchFamily="49" charset="0"/>
              </a:rPr>
              <a:t>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"Telefoon" en "mobiel" hebben (ongeveer) dezelfde betekenis.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Bij Bag of </a:t>
            </a:r>
            <a:r>
              <a:rPr lang="nl-NL" sz="2000" dirty="0" err="1"/>
              <a:t>Words</a:t>
            </a:r>
            <a:r>
              <a:rPr lang="nl-NL" sz="2000" dirty="0"/>
              <a:t> worden ze als aparte woorden opgeslagen in het vocabulaire.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woorden zijn dus net zo verschillend als totaal </a:t>
            </a:r>
            <a:r>
              <a:rPr lang="nl-NL" sz="2000" dirty="0" err="1"/>
              <a:t>ongerelateerde</a:t>
            </a:r>
            <a:r>
              <a:rPr lang="nl-NL" sz="2000" dirty="0"/>
              <a:t> woorden.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39670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Embeddings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hij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1299357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10128704" y="3228530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zijn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Embeddings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hij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bereik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4507001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Training: Voorspel het woord uit een context.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Biedt de context aan zonder het woord.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Laat het model raden wel woord ingevuld moet worden.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 het aanbieden van </a:t>
            </a:r>
            <a:r>
              <a:rPr lang="nl-NL" sz="2000" u="sng" dirty="0"/>
              <a:t>heel veel </a:t>
            </a:r>
            <a:r>
              <a:rPr lang="nl-NL" sz="2000" dirty="0"/>
              <a:t>contexten, wordt de betekenis duidelijker.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D21807-40ED-97BC-C6FE-762C05B54D6E}"/>
              </a:ext>
            </a:extLst>
          </p:cNvPr>
          <p:cNvSpPr/>
          <p:nvPr/>
        </p:nvSpPr>
        <p:spPr>
          <a:xfrm>
            <a:off x="6892119" y="1596788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C1D476-34FD-1878-BD0E-A340F8DA67B3}"/>
              </a:ext>
            </a:extLst>
          </p:cNvPr>
          <p:cNvSpPr/>
          <p:nvPr/>
        </p:nvSpPr>
        <p:spPr>
          <a:xfrm>
            <a:off x="6892119" y="2395813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C36946-4364-223C-888F-777E3976DF85}"/>
              </a:ext>
            </a:extLst>
          </p:cNvPr>
          <p:cNvSpPr/>
          <p:nvPr/>
        </p:nvSpPr>
        <p:spPr>
          <a:xfrm>
            <a:off x="6892119" y="3064237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CB9394-BFFE-00FF-43D1-6974262505DC}"/>
              </a:ext>
            </a:extLst>
          </p:cNvPr>
          <p:cNvSpPr/>
          <p:nvPr/>
        </p:nvSpPr>
        <p:spPr>
          <a:xfrm>
            <a:off x="6892119" y="3748122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was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opgeladen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F0C609-CDFE-71BE-5898-EEC97CABF554}"/>
              </a:ext>
            </a:extLst>
          </p:cNvPr>
          <p:cNvSpPr/>
          <p:nvPr/>
        </p:nvSpPr>
        <p:spPr>
          <a:xfrm>
            <a:off x="7685392" y="5211425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C29FA93F-5FBE-B726-8E4C-2F4D28FA8DA5}"/>
              </a:ext>
            </a:extLst>
          </p:cNvPr>
          <p:cNvSpPr/>
          <p:nvPr/>
        </p:nvSpPr>
        <p:spPr>
          <a:xfrm>
            <a:off x="8880204" y="4400812"/>
            <a:ext cx="333103" cy="5878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4786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B1226-1CEF-0B43-9802-E9D220D0D9A5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4161828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F797067-7F14-E864-C857-51D89AB64C8C}"/>
                </a:ext>
              </a:extLst>
            </p:cNvPr>
            <p:cNvGrpSpPr/>
            <p:nvPr/>
          </p:nvGrpSpPr>
          <p:grpSpPr>
            <a:xfrm>
              <a:off x="2022828" y="2151761"/>
              <a:ext cx="439185" cy="2813292"/>
              <a:chOff x="2021939" y="2137597"/>
              <a:chExt cx="439185" cy="2813292"/>
            </a:xfrm>
          </p:grpSpPr>
          <p:sp>
            <p:nvSpPr>
              <p:cNvPr id="107" name="Left Bracket 106">
                <a:extLst>
                  <a:ext uri="{FF2B5EF4-FFF2-40B4-BE49-F238E27FC236}">
                    <a16:creationId xmlns:a16="http://schemas.microsoft.com/office/drawing/2014/main" id="{9E7B6945-F10A-5593-EAC4-EBB92A170511}"/>
                  </a:ext>
                </a:extLst>
              </p:cNvPr>
              <p:cNvSpPr/>
              <p:nvPr/>
            </p:nvSpPr>
            <p:spPr>
              <a:xfrm>
                <a:off x="2021939" y="2143395"/>
                <a:ext cx="74167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8" name="Left Bracket 107">
                <a:extLst>
                  <a:ext uri="{FF2B5EF4-FFF2-40B4-BE49-F238E27FC236}">
                    <a16:creationId xmlns:a16="http://schemas.microsoft.com/office/drawing/2014/main" id="{18790349-85FC-6270-2D6C-773C6794B3BE}"/>
                  </a:ext>
                </a:extLst>
              </p:cNvPr>
              <p:cNvSpPr/>
              <p:nvPr/>
            </p:nvSpPr>
            <p:spPr>
              <a:xfrm flipH="1">
                <a:off x="2378568" y="2137597"/>
                <a:ext cx="82556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02F6D5A-F23D-1B96-A9F4-9BFE88BAA13D}"/>
                  </a:ext>
                </a:extLst>
              </p:cNvPr>
              <p:cNvSpPr txBox="1"/>
              <p:nvPr/>
            </p:nvSpPr>
            <p:spPr>
              <a:xfrm>
                <a:off x="2081159" y="2204612"/>
                <a:ext cx="32252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C3AE8A-6922-EACE-DCC7-35878C8CAEBD}"/>
              </a:ext>
            </a:extLst>
          </p:cNvPr>
          <p:cNvSpPr/>
          <p:nvPr/>
        </p:nvSpPr>
        <p:spPr>
          <a:xfrm>
            <a:off x="3046027" y="3897763"/>
            <a:ext cx="1655212" cy="2876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0EA43DA-C0EE-8611-7018-ECA80D541924}"/>
              </a:ext>
            </a:extLst>
          </p:cNvPr>
          <p:cNvGrpSpPr/>
          <p:nvPr/>
        </p:nvGrpSpPr>
        <p:grpSpPr>
          <a:xfrm>
            <a:off x="2965271" y="2456388"/>
            <a:ext cx="1838965" cy="2217099"/>
            <a:chOff x="6565713" y="2841302"/>
            <a:chExt cx="1838965" cy="221709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6565713" y="4228701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959C23-8F77-3CD3-5042-4D40A5364078}"/>
                </a:ext>
              </a:extLst>
            </p:cNvPr>
            <p:cNvSpPr txBox="1"/>
            <p:nvPr/>
          </p:nvSpPr>
          <p:spPr>
            <a:xfrm>
              <a:off x="6565713" y="2867187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3C255C-CE9E-3FD4-4C7C-5DBA3A637431}"/>
                </a:ext>
              </a:extLst>
            </p:cNvPr>
            <p:cNvSpPr txBox="1"/>
            <p:nvPr/>
          </p:nvSpPr>
          <p:spPr>
            <a:xfrm>
              <a:off x="6565713" y="332102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20BE1AF-06B9-15B8-2C81-542C2E442A69}"/>
                </a:ext>
              </a:extLst>
            </p:cNvPr>
            <p:cNvSpPr txBox="1"/>
            <p:nvPr/>
          </p:nvSpPr>
          <p:spPr>
            <a:xfrm>
              <a:off x="6589254" y="3774863"/>
              <a:ext cx="1791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65901A15-24B5-0586-3933-4C2B849A365C}"/>
                </a:ext>
              </a:extLst>
            </p:cNvPr>
            <p:cNvSpPr/>
            <p:nvPr/>
          </p:nvSpPr>
          <p:spPr>
            <a:xfrm>
              <a:off x="6646469" y="2841302"/>
              <a:ext cx="116801" cy="221709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9FCDAB14-5C7E-442E-6D3C-E6B0821CF2A8}"/>
                </a:ext>
              </a:extLst>
            </p:cNvPr>
            <p:cNvSpPr/>
            <p:nvPr/>
          </p:nvSpPr>
          <p:spPr>
            <a:xfrm flipH="1">
              <a:off x="8152222" y="2855698"/>
              <a:ext cx="153165" cy="219273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284BF68-0968-ED6F-F7FA-A73FE70CA082}"/>
                </a:ext>
              </a:extLst>
            </p:cNvPr>
            <p:cNvSpPr txBox="1"/>
            <p:nvPr/>
          </p:nvSpPr>
          <p:spPr>
            <a:xfrm>
              <a:off x="6565713" y="468253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3FCC68-98DD-6E09-DD6F-F1AB3F92F36F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2520764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2F6D5A-F23D-1B96-A9F4-9BFE88BAA13D}"/>
                </a:ext>
              </a:extLst>
            </p:cNvPr>
            <p:cNvSpPr txBox="1"/>
            <p:nvPr/>
          </p:nvSpPr>
          <p:spPr>
            <a:xfrm>
              <a:off x="2082048" y="2218776"/>
              <a:ext cx="32252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Left Bracket 106">
              <a:extLst>
                <a:ext uri="{FF2B5EF4-FFF2-40B4-BE49-F238E27FC236}">
                  <a16:creationId xmlns:a16="http://schemas.microsoft.com/office/drawing/2014/main" id="{9E7B6945-F10A-5593-EAC4-EBB92A170511}"/>
                </a:ext>
              </a:extLst>
            </p:cNvPr>
            <p:cNvSpPr/>
            <p:nvPr/>
          </p:nvSpPr>
          <p:spPr>
            <a:xfrm>
              <a:off x="2022828" y="2157559"/>
              <a:ext cx="74167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8" name="Left Bracket 107">
              <a:extLst>
                <a:ext uri="{FF2B5EF4-FFF2-40B4-BE49-F238E27FC236}">
                  <a16:creationId xmlns:a16="http://schemas.microsoft.com/office/drawing/2014/main" id="{18790349-85FC-6270-2D6C-773C6794B3BE}"/>
                </a:ext>
              </a:extLst>
            </p:cNvPr>
            <p:cNvSpPr/>
            <p:nvPr/>
          </p:nvSpPr>
          <p:spPr>
            <a:xfrm flipH="1">
              <a:off x="2379457" y="2151761"/>
              <a:ext cx="82556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CDF07-B506-6D1B-B598-22045989D584}"/>
              </a:ext>
            </a:extLst>
          </p:cNvPr>
          <p:cNvSpPr/>
          <p:nvPr/>
        </p:nvSpPr>
        <p:spPr>
          <a:xfrm>
            <a:off x="3046027" y="3886567"/>
            <a:ext cx="1655212" cy="306369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B3FFF-D31F-0921-2B0B-0FB6CFD38CD5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  <a:gradFill>
            <a:gsLst>
              <a:gs pos="0">
                <a:schemeClr val="accent6">
                  <a:satMod val="105000"/>
                  <a:tint val="67000"/>
                  <a:alpha val="30000"/>
                  <a:lumMod val="89000"/>
                  <a:lumOff val="1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telefoon</a:t>
            </a:r>
            <a:endParaRPr lang="en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7344-0765-99CE-7712-38E821E42CA6}"/>
              </a:ext>
            </a:extLst>
          </p:cNvPr>
          <p:cNvSpPr/>
          <p:nvPr/>
        </p:nvSpPr>
        <p:spPr>
          <a:xfrm>
            <a:off x="2070140" y="4161828"/>
            <a:ext cx="340906" cy="300508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4544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FA9A2A6-7D1A-97B4-9BD1-B55A69AB9D6A}"/>
              </a:ext>
            </a:extLst>
          </p:cNvPr>
          <p:cNvCxnSpPr>
            <a:stCxn id="79" idx="3"/>
            <a:endCxn id="135" idx="1"/>
          </p:cNvCxnSpPr>
          <p:nvPr/>
        </p:nvCxnSpPr>
        <p:spPr>
          <a:xfrm>
            <a:off x="1700904" y="2666939"/>
            <a:ext cx="1287908" cy="90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1C6EF-7062-22BF-FA37-A51D5AB36F3B}"/>
              </a:ext>
            </a:extLst>
          </p:cNvPr>
          <p:cNvSpPr txBox="1"/>
          <p:nvPr/>
        </p:nvSpPr>
        <p:spPr>
          <a:xfrm>
            <a:off x="5325291" y="2743618"/>
            <a:ext cx="431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Vectors:</a:t>
            </a:r>
          </a:p>
          <a:p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woord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opgeslagen</a:t>
            </a:r>
            <a:r>
              <a:rPr lang="en-US" dirty="0"/>
              <a:t> context.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727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Vergelijk woorden door middel van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de functie om woorden te vergelijken af.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de volgende woorden: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"dollar"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zijn de gelijkenissen en wat valt je op?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Optioneel: </a:t>
            </a:r>
            <a:r>
              <a:rPr lang="nl-NL" sz="1600" dirty="0" err="1">
                <a:cs typeface="Courier New" panose="02070309020205020404" pitchFamily="49" charset="0"/>
              </a:rPr>
              <a:t>gerbuik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most_similar</a:t>
            </a:r>
            <a:r>
              <a:rPr lang="nl-NL" sz="1600" dirty="0">
                <a:cs typeface="Courier New" panose="02070309020205020404" pitchFamily="49" charset="0"/>
              </a:rPr>
              <a:t> om vergelijkbare woorden te vinden.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Vectoren voor documenten.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 .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 voor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>
                <a:cs typeface="Courier New" panose="02070309020205020404" pitchFamily="49" charset="0"/>
              </a:rPr>
              <a:t>Wat valt je op?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43128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Maar: woord kan meer betekenissen hebben, afhankelijk van de context: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Geavanceerde </a:t>
            </a:r>
            <a:r>
              <a:rPr lang="nl-NL" sz="1800" dirty="0" err="1"/>
              <a:t>transformers</a:t>
            </a:r>
            <a:r>
              <a:rPr lang="nl-NL" sz="1800" dirty="0"/>
              <a:t> ondersteunen meerdere contexten:</a:t>
            </a:r>
          </a:p>
          <a:p>
            <a:endParaRPr lang="nl-NL" sz="1800" dirty="0"/>
          </a:p>
          <a:p>
            <a:r>
              <a:rPr lang="nl-NL" sz="1800" dirty="0" err="1"/>
              <a:t>ELMo</a:t>
            </a:r>
            <a:r>
              <a:rPr lang="nl-NL" sz="1800" dirty="0"/>
              <a:t>: </a:t>
            </a:r>
            <a:r>
              <a:rPr lang="nl-NL" sz="1800" dirty="0" err="1"/>
              <a:t>Embeddings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Language </a:t>
            </a:r>
            <a:r>
              <a:rPr lang="nl-NL" sz="1800" dirty="0" err="1"/>
              <a:t>Models</a:t>
            </a:r>
            <a:endParaRPr lang="nl-NL" sz="1800" dirty="0"/>
          </a:p>
          <a:p>
            <a:r>
              <a:rPr lang="nl-NL" sz="1800" dirty="0"/>
              <a:t>BERT: </a:t>
            </a:r>
            <a:r>
              <a:rPr lang="nl-NL" sz="1800" dirty="0" err="1"/>
              <a:t>Bidirectional</a:t>
            </a:r>
            <a:r>
              <a:rPr lang="nl-NL" sz="1800" dirty="0"/>
              <a:t> Encoder </a:t>
            </a:r>
            <a:r>
              <a:rPr lang="nl-NL" sz="1800" dirty="0" err="1"/>
              <a:t>Representations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Transformers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007857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A1BD5-7E4F-3A7C-A179-1CA451EF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07" y="828711"/>
            <a:ext cx="361219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 mee.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9335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1789393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17367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hebben meer "aandacht" voor woorden die gelijkenis vertonen.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tussen woord vectoren worden meegewogen bij het </a:t>
            </a:r>
            <a:r>
              <a:rPr lang="nl-NL" sz="2000" dirty="0" err="1"/>
              <a:t>encoderen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zeggen iets over de betekenis; mobiel als telefoon of mobiel als mobiliteit.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Meervoudige aandacht; meerdere, afzonderlijke wegingen voor verschillende betekenissen.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0DEF6-3FDF-0EA3-6C97-813261FB5373}"/>
              </a:ext>
            </a:extLst>
          </p:cNvPr>
          <p:cNvGrpSpPr/>
          <p:nvPr/>
        </p:nvGrpSpPr>
        <p:grpSpPr>
          <a:xfrm>
            <a:off x="7545978" y="2808454"/>
            <a:ext cx="4114800" cy="375682"/>
            <a:chOff x="7239000" y="3814294"/>
            <a:chExt cx="4114800" cy="3756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7018A-CE5F-C8BE-2C24-9FE0481B4F8A}"/>
                </a:ext>
              </a:extLst>
            </p:cNvPr>
            <p:cNvSpPr/>
            <p:nvPr/>
          </p:nvSpPr>
          <p:spPr>
            <a:xfrm>
              <a:off x="723900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hij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0F9D6-617C-4D85-726D-8674FF0B08B1}"/>
                </a:ext>
              </a:extLst>
            </p:cNvPr>
            <p:cNvSpPr/>
            <p:nvPr/>
          </p:nvSpPr>
          <p:spPr>
            <a:xfrm>
              <a:off x="790774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belde</a:t>
              </a:r>
              <a:endParaRPr lang="en-NL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8901BA-167D-9F11-9DF0-5170FE1E72B9}"/>
                </a:ext>
              </a:extLst>
            </p:cNvPr>
            <p:cNvSpPr/>
            <p:nvPr/>
          </p:nvSpPr>
          <p:spPr>
            <a:xfrm>
              <a:off x="857648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BCB3C-14AB-80B5-C5BA-7626C7A0859D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</a:t>
              </a:r>
              <a:endParaRPr lang="en-NL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2073B-3567-0B15-95FB-5CDE081F13F6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zijn</a:t>
              </a:r>
              <a:endParaRPr lang="en-NL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47102-552E-D4DB-DF49-542A3A6C8D49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3EFEF7-D284-8ED4-657C-0623AD4FDC43}"/>
                </a:ext>
              </a:extLst>
            </p:cNvPr>
            <p:cNvCxnSpPr>
              <a:stCxn id="14" idx="0"/>
              <a:endCxn id="13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EDEA7CD-C032-13DE-0DC1-37FD0251F461}"/>
                </a:ext>
              </a:extLst>
            </p:cNvPr>
            <p:cNvCxnSpPr>
              <a:stCxn id="14" idx="0"/>
              <a:endCxn id="12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2224161-A8CA-E22F-0741-BBA62D195231}"/>
                </a:ext>
              </a:extLst>
            </p:cNvPr>
            <p:cNvCxnSpPr>
              <a:stCxn id="14" idx="0"/>
              <a:endCxn id="11" idx="0"/>
            </p:cNvCxnSpPr>
            <p:nvPr/>
          </p:nvCxnSpPr>
          <p:spPr>
            <a:xfrm rot="16200000" flipV="1">
              <a:off x="9925903" y="2778296"/>
              <a:ext cx="12700" cy="2084695"/>
            </a:xfrm>
            <a:prstGeom prst="curvedConnector3">
              <a:avLst>
                <a:gd name="adj1" fmla="val 523881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B4449B6C-8B17-F986-0DAD-C827DD2C794E}"/>
                </a:ext>
              </a:extLst>
            </p:cNvPr>
            <p:cNvCxnSpPr>
              <a:stCxn id="14" idx="0"/>
              <a:endCxn id="10" idx="0"/>
            </p:cNvCxnSpPr>
            <p:nvPr/>
          </p:nvCxnSpPr>
          <p:spPr>
            <a:xfrm rot="16200000" flipV="1">
              <a:off x="9591533" y="2443926"/>
              <a:ext cx="12700" cy="2753435"/>
            </a:xfrm>
            <a:prstGeom prst="curvedConnector3">
              <a:avLst>
                <a:gd name="adj1" fmla="val 73343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43078DA-CFEE-4CAA-3BC6-B4C062CE30F8}"/>
                </a:ext>
              </a:extLst>
            </p:cNvPr>
            <p:cNvCxnSpPr>
              <a:stCxn id="14" idx="0"/>
              <a:endCxn id="9" idx="0"/>
            </p:cNvCxnSpPr>
            <p:nvPr/>
          </p:nvCxnSpPr>
          <p:spPr>
            <a:xfrm rot="16200000" flipV="1">
              <a:off x="9257163" y="2109556"/>
              <a:ext cx="12700" cy="3422175"/>
            </a:xfrm>
            <a:prstGeom prst="curvedConnector3">
              <a:avLst>
                <a:gd name="adj1" fmla="val 921492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5F59FB-EA38-59DC-8BEE-AD573A7EEF8F}"/>
              </a:ext>
            </a:extLst>
          </p:cNvPr>
          <p:cNvGrpSpPr/>
          <p:nvPr/>
        </p:nvGrpSpPr>
        <p:grpSpPr>
          <a:xfrm>
            <a:off x="7391075" y="4960926"/>
            <a:ext cx="4322246" cy="375682"/>
            <a:chOff x="7031554" y="3814294"/>
            <a:chExt cx="4322246" cy="375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B4ED-4D53-7B90-35AC-5C8ED4236594}"/>
                </a:ext>
              </a:extLst>
            </p:cNvPr>
            <p:cNvSpPr/>
            <p:nvPr/>
          </p:nvSpPr>
          <p:spPr>
            <a:xfrm>
              <a:off x="7031554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</a:t>
              </a:r>
              <a:endParaRPr lang="en-NL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F207-BFB3-6569-53F0-34AA90D34297}"/>
                </a:ext>
              </a:extLst>
            </p:cNvPr>
            <p:cNvSpPr/>
            <p:nvPr/>
          </p:nvSpPr>
          <p:spPr>
            <a:xfrm>
              <a:off x="76980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</a:t>
              </a:r>
              <a:endParaRPr lang="en-NL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D4D5C-0A6E-53AF-3FC1-8534B4B1E9B1}"/>
                </a:ext>
              </a:extLst>
            </p:cNvPr>
            <p:cNvSpPr/>
            <p:nvPr/>
          </p:nvSpPr>
          <p:spPr>
            <a:xfrm>
              <a:off x="8366760" y="3820644"/>
              <a:ext cx="82386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maakte</a:t>
              </a:r>
              <a:endParaRPr lang="en-NL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171B0-A30C-0B14-0BB9-E033DB762E78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A6FA97-74C9-6BF5-1A32-D46E68AAAF6F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meer</a:t>
              </a:r>
              <a:endParaRPr lang="en-NL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3E9D4-6FE3-2CB8-2128-6060A1B10F7D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CD44CFD-03F8-5D7C-9404-8E17D8F73960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141A2ADE-BAD6-E6F9-37E7-69849AC92C9B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7942A68-33DE-3055-B23A-1297243E8D7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rot="16200000" flipV="1">
              <a:off x="9873473" y="2725866"/>
              <a:ext cx="12700" cy="2189555"/>
            </a:xfrm>
            <a:prstGeom prst="curvedConnector3">
              <a:avLst>
                <a:gd name="adj1" fmla="val 5348567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2DAC00E-F80F-D67F-0C42-147992DED502}"/>
                </a:ext>
              </a:extLst>
            </p:cNvPr>
            <p:cNvCxnSpPr>
              <a:stCxn id="17" idx="0"/>
              <a:endCxn id="7" idx="0"/>
            </p:cNvCxnSpPr>
            <p:nvPr/>
          </p:nvCxnSpPr>
          <p:spPr>
            <a:xfrm rot="16200000" flipV="1">
              <a:off x="9486673" y="2339066"/>
              <a:ext cx="12700" cy="2963155"/>
            </a:xfrm>
            <a:prstGeom prst="curvedConnector3">
              <a:avLst>
                <a:gd name="adj1" fmla="val 709713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46A2AFC-67E8-6B24-77D7-4BAF8BB5DCA1}"/>
                </a:ext>
              </a:extLst>
            </p:cNvPr>
            <p:cNvCxnSpPr>
              <a:stCxn id="17" idx="0"/>
              <a:endCxn id="6" idx="0"/>
            </p:cNvCxnSpPr>
            <p:nvPr/>
          </p:nvCxnSpPr>
          <p:spPr>
            <a:xfrm rot="16200000" flipV="1">
              <a:off x="9153440" y="2005833"/>
              <a:ext cx="12700" cy="3629621"/>
            </a:xfrm>
            <a:prstGeom prst="curvedConnector3">
              <a:avLst>
                <a:gd name="adj1" fmla="val 915428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van een context naar (bijvoorbeeld) het volgende woord.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 die binnenkomt, decodeer daarna tot een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Permanent </a:t>
            </a:r>
            <a:r>
              <a:rPr lang="nl-NL" sz="2000" dirty="0" err="1"/>
              <a:t>Github</a:t>
            </a:r>
            <a:r>
              <a:rPr lang="nl-NL" sz="2000" dirty="0"/>
              <a:t> </a:t>
            </a:r>
            <a:r>
              <a:rPr lang="nl-NL" sz="2000" dirty="0" err="1"/>
              <a:t>repository</a:t>
            </a:r>
            <a:r>
              <a:rPr lang="nl-NL" sz="2000" dirty="0"/>
              <a:t> voor materialen:</a:t>
            </a:r>
          </a:p>
          <a:p>
            <a:pPr marL="0" indent="0" algn="ctr">
              <a:buNone/>
            </a:pPr>
            <a:r>
              <a:rPr lang="nl-NL" sz="2000" dirty="0">
                <a:hlinkClick r:id="rId2"/>
              </a:rPr>
              <a:t>https://github.com/LFKoning/knowledge-sharing/tree/master/python_trainees/</a:t>
            </a: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SYS.EXIT(0)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14415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75671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</TotalTime>
  <Words>4230</Words>
  <Application>Microsoft Office PowerPoint</Application>
  <PresentationFormat>Widescreen</PresentationFormat>
  <Paragraphs>1032</Paragraphs>
  <Slides>61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SpaCy: Introductie</vt:lpstr>
      <vt:lpstr>SpaCy: Introductie</vt:lpstr>
      <vt:lpstr>SpaCy: Introductie</vt:lpstr>
      <vt:lpstr>SpaCy: Introductie</vt:lpstr>
      <vt:lpstr>Oefeningen III</vt:lpstr>
      <vt:lpstr>SpaCy: Preparatie kost tijd…</vt:lpstr>
      <vt:lpstr>Oefeningen IV</vt:lpstr>
      <vt:lpstr>Modelleren: 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embeddings</vt:lpstr>
      <vt:lpstr>Concept van embeddings</vt:lpstr>
      <vt:lpstr>Trainen van embeddings</vt:lpstr>
      <vt:lpstr>Trainen van embeddings</vt:lpstr>
      <vt:lpstr>Trainen van embeddings</vt:lpstr>
      <vt:lpstr>Trainen van embeddings</vt:lpstr>
      <vt:lpstr>Oefeningen VI</vt:lpstr>
      <vt:lpstr>Transformers</vt:lpstr>
      <vt:lpstr>Verschillende betekenis, zelfde woord</vt:lpstr>
      <vt:lpstr>Positie in de tekst</vt:lpstr>
      <vt:lpstr>Positie in de tekst</vt:lpstr>
      <vt:lpstr>Positie in de tekst</vt:lpstr>
      <vt:lpstr>Positie in de tekst</vt:lpstr>
      <vt:lpstr>Aandacht is alles wat je nodig hebt</vt:lpstr>
      <vt:lpstr>Transformers</vt:lpstr>
      <vt:lpstr>Transformers</vt:lpstr>
      <vt:lpstr>Nog even dit…</vt:lpstr>
      <vt:lpstr>SYS.EXIT(0)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585</cp:revision>
  <dcterms:created xsi:type="dcterms:W3CDTF">2023-02-09T08:00:02Z</dcterms:created>
  <dcterms:modified xsi:type="dcterms:W3CDTF">2023-10-16T09:34:19Z</dcterms:modified>
</cp:coreProperties>
</file>