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93" r:id="rId16"/>
    <p:sldId id="364" r:id="rId17"/>
    <p:sldId id="367" r:id="rId18"/>
    <p:sldId id="388" r:id="rId19"/>
    <p:sldId id="389" r:id="rId20"/>
    <p:sldId id="344" r:id="rId21"/>
    <p:sldId id="355" r:id="rId22"/>
    <p:sldId id="357" r:id="rId23"/>
    <p:sldId id="394" r:id="rId24"/>
    <p:sldId id="366" r:id="rId25"/>
    <p:sldId id="382" r:id="rId26"/>
    <p:sldId id="345" r:id="rId27"/>
    <p:sldId id="358" r:id="rId28"/>
    <p:sldId id="361" r:id="rId29"/>
    <p:sldId id="368" r:id="rId30"/>
    <p:sldId id="391" r:id="rId31"/>
    <p:sldId id="392" r:id="rId32"/>
    <p:sldId id="390" r:id="rId33"/>
    <p:sldId id="395" r:id="rId34"/>
    <p:sldId id="383" r:id="rId35"/>
    <p:sldId id="362" r:id="rId36"/>
    <p:sldId id="385" r:id="rId37"/>
    <p:sldId id="384" r:id="rId38"/>
    <p:sldId id="370" r:id="rId39"/>
    <p:sldId id="377" r:id="rId40"/>
    <p:sldId id="371" r:id="rId41"/>
    <p:sldId id="372" r:id="rId42"/>
    <p:sldId id="373" r:id="rId43"/>
    <p:sldId id="374" r:id="rId44"/>
    <p:sldId id="375" r:id="rId45"/>
    <p:sldId id="336" r:id="rId46"/>
    <p:sldId id="378" r:id="rId47"/>
    <p:sldId id="380" r:id="rId48"/>
    <p:sldId id="381" r:id="rId49"/>
    <p:sldId id="387" r:id="rId5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S::Lukas.Koning@afm.nl::687fe668-bff3-483d-b834-0726d1623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012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D322-06CD-4C3F-9549-759BC5FDB94E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FEEA-F20E-4282-B486-E48C32737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7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0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3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2_modelling.ipynb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3_validation.ipynb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naar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naar woord frequenties.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met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/>
              <a:t>Afhankelijk van </a:t>
            </a:r>
            <a:r>
              <a:rPr lang="nl-NL" sz="2000" b="1" dirty="0"/>
              <a:t>expertise</a:t>
            </a:r>
            <a:r>
              <a:rPr lang="nl-NL" sz="2000" dirty="0"/>
              <a:t>: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preparatie.</a:t>
            </a:r>
          </a:p>
          <a:p>
            <a:pPr marL="0" indent="0" algn="ctr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9" y="1608667"/>
            <a:ext cx="468226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de </a:t>
            </a:r>
            <a:r>
              <a:rPr lang="nl-NL" sz="2000" b="1" dirty="0">
                <a:cs typeface="Courier New" panose="02070309020205020404" pitchFamily="49" charset="0"/>
              </a:rPr>
              <a:t>data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EC4FCD-054F-6996-771E-BA2F8BEB65B6}"/>
              </a:ext>
            </a:extLst>
          </p:cNvPr>
          <p:cNvGrpSpPr/>
          <p:nvPr/>
        </p:nvGrpSpPr>
        <p:grpSpPr>
          <a:xfrm>
            <a:off x="6625781" y="2627998"/>
            <a:ext cx="4229273" cy="1767301"/>
            <a:chOff x="6625781" y="2627998"/>
            <a:chExt cx="4229273" cy="1767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EA95A-6DDD-ED89-357A-943A5BC87A94}"/>
                </a:ext>
              </a:extLst>
            </p:cNvPr>
            <p:cNvSpPr txBox="1"/>
            <p:nvPr/>
          </p:nvSpPr>
          <p:spPr>
            <a:xfrm>
              <a:off x="6693776" y="3671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N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0F6E3C-3A1B-A60C-F359-7225143B1964}"/>
                </a:ext>
              </a:extLst>
            </p:cNvPr>
            <p:cNvSpPr txBox="1"/>
            <p:nvPr/>
          </p:nvSpPr>
          <p:spPr>
            <a:xfrm>
              <a:off x="7046983" y="2627998"/>
              <a:ext cx="16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mean=3.5</a:t>
              </a:r>
              <a:endParaRPr lang="en-NL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2E12B5-F590-C0FB-BDF1-66A140ADD549}"/>
                </a:ext>
              </a:extLst>
            </p:cNvPr>
            <p:cNvSpPr/>
            <p:nvPr/>
          </p:nvSpPr>
          <p:spPr>
            <a:xfrm>
              <a:off x="6625781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  <a:endParaRPr lang="en-N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737AA2-EA09-9E2D-5DE8-9357BE7015C4}"/>
                </a:ext>
              </a:extLst>
            </p:cNvPr>
            <p:cNvSpPr/>
            <p:nvPr/>
          </p:nvSpPr>
          <p:spPr>
            <a:xfrm>
              <a:off x="1001264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  <a:endParaRPr lang="en-NL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80D4A1A-7677-F3A5-E30E-9F185FE42C41}"/>
                </a:ext>
              </a:extLst>
            </p:cNvPr>
            <p:cNvSpPr/>
            <p:nvPr/>
          </p:nvSpPr>
          <p:spPr>
            <a:xfrm>
              <a:off x="7994730" y="3706088"/>
              <a:ext cx="1491370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mean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3FFCC05-02CC-447A-2940-213DCC0B906D}"/>
                </a:ext>
              </a:extLst>
            </p:cNvPr>
            <p:cNvCxnSpPr>
              <a:cxnSpLocks/>
              <a:stCxn id="69" idx="3"/>
              <a:endCxn id="64" idx="1"/>
            </p:cNvCxnSpPr>
            <p:nvPr/>
          </p:nvCxnSpPr>
          <p:spPr>
            <a:xfrm>
              <a:off x="9486100" y="4050694"/>
              <a:ext cx="526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778F3E4-1894-4DEB-B587-1EE55433F25D}"/>
                </a:ext>
              </a:extLst>
            </p:cNvPr>
            <p:cNvCxnSpPr>
              <a:stCxn id="62" idx="0"/>
              <a:endCxn id="69" idx="0"/>
            </p:cNvCxnSpPr>
            <p:nvPr/>
          </p:nvCxnSpPr>
          <p:spPr>
            <a:xfrm rot="5400000" flipH="1" flipV="1">
              <a:off x="7893699" y="2859373"/>
              <a:ext cx="12700" cy="1693431"/>
            </a:xfrm>
            <a:prstGeom prst="curvedConnector3">
              <a:avLst>
                <a:gd name="adj1" fmla="val 44909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8D7ED-6DAB-E471-E167-FF3D0E09BB7C}"/>
              </a:ext>
            </a:extLst>
          </p:cNvPr>
          <p:cNvGrpSpPr/>
          <p:nvPr/>
        </p:nvGrpSpPr>
        <p:grpSpPr>
          <a:xfrm>
            <a:off x="1022493" y="3584100"/>
            <a:ext cx="4192511" cy="914400"/>
            <a:chOff x="1022493" y="3584100"/>
            <a:chExt cx="4192511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E4A8F5-EECE-9EB4-1AAF-C709B49710D8}"/>
                </a:ext>
              </a:extLst>
            </p:cNvPr>
            <p:cNvSpPr/>
            <p:nvPr/>
          </p:nvSpPr>
          <p:spPr>
            <a:xfrm>
              <a:off x="437259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  <a:endParaRPr lang="en-NL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C713476-FA46-6D89-7672-5D26B170C381}"/>
                </a:ext>
              </a:extLst>
            </p:cNvPr>
            <p:cNvSpPr/>
            <p:nvPr/>
          </p:nvSpPr>
          <p:spPr>
            <a:xfrm>
              <a:off x="2428215" y="3706088"/>
              <a:ext cx="1344304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0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E1EFDE-7A71-6498-80E1-B0AC9E83282B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>
              <a:off x="3772519" y="4050694"/>
              <a:ext cx="60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Graphic 30" descr="Brain in head">
              <a:extLst>
                <a:ext uri="{FF2B5EF4-FFF2-40B4-BE49-F238E27FC236}">
                  <a16:creationId xmlns:a16="http://schemas.microsoft.com/office/drawing/2014/main" id="{3D685FCA-1D87-3F47-AF26-9D720270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2493" y="3584100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F96E77-EE3D-1176-6869-9A8CD1FAF196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>
            <a:off x="2229036" y="2834757"/>
            <a:ext cx="121988" cy="1620674"/>
          </a:xfrm>
          <a:prstGeom prst="curvedConnector3">
            <a:avLst>
              <a:gd name="adj1" fmla="val -2706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81833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793CC53-53C1-2781-AE3E-B5DC0BC95358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BE889-4FEB-1B2B-65F2-F400EFCC0584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4F728D-8F84-B342-23D1-713274B7616F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6647597" y="3253542"/>
            <a:ext cx="2678940" cy="704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"""Transformer for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"""Fit to training data."""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 data in X."""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Transformers</a:t>
            </a:r>
            <a:r>
              <a:rPr lang="nl-NL" sz="1600" dirty="0"/>
              <a:t>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training data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ruwe data en geeft getransformeerde data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voor </a:t>
            </a:r>
            <a:r>
              <a:rPr lang="nl-NL" sz="2000" dirty="0" err="1"/>
              <a:t>infrequente</a:t>
            </a:r>
            <a:r>
              <a:rPr lang="nl-NL" sz="2000" dirty="0"/>
              <a:t> categorieën: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	Bepaal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	Zet </a:t>
            </a:r>
            <a:r>
              <a:rPr lang="nl-NL" sz="1600" noProof="0" dirty="0" err="1"/>
              <a:t>infrequente</a:t>
            </a:r>
            <a:r>
              <a:rPr lang="nl-NL" sz="1600" noProof="0" dirty="0"/>
              <a:t> categorieën op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de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parameters voor het aantal categorieën en de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ML en Python: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9120114" y="374157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9120114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6668639" y="2950158"/>
            <a:ext cx="2451475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/4_modelling.ipynb</a:t>
            </a:r>
          </a:p>
          <a:p>
            <a:pPr marL="457200" lvl="1" indent="0">
              <a:buNone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2000" noProof="0" dirty="0"/>
              <a:t>Prepareer de data zodat deze geschikt is voor het model</a:t>
            </a:r>
            <a:r>
              <a:rPr lang="nl-NL" sz="2000" dirty="0"/>
              <a:t>.</a:t>
            </a:r>
          </a:p>
          <a:p>
            <a:pPr lvl="1"/>
            <a:r>
              <a:rPr lang="nl-NL" sz="20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2000" noProof="0" dirty="0"/>
              <a:t>Over welke 10 records was het model het meest onzeker?</a:t>
            </a:r>
          </a:p>
          <a:p>
            <a:pPr lvl="1"/>
            <a:r>
              <a:rPr lang="nl-NL" sz="2000" noProof="0" dirty="0"/>
              <a:t>Over welke records </a:t>
            </a:r>
            <a:r>
              <a:rPr lang="nl-NL" sz="2000" noProof="0" dirty="0" err="1"/>
              <a:t>wa</a:t>
            </a:r>
            <a:r>
              <a:rPr lang="nl-NL" sz="2000" dirty="0"/>
              <a:t>s het model heel zeker, maar klopte de voorspelling niet?</a:t>
            </a: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Categorisch doelvariabele: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uit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uit totaal positief.</a:t>
            </a:r>
          </a:p>
          <a:p>
            <a:r>
              <a:rPr lang="nl-NL" sz="1800" dirty="0"/>
              <a:t>Precision	TP / TP + FP	Correct uit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 -</a:t>
            </a:r>
            <a:r>
              <a:rPr lang="nl-NL" sz="1800" dirty="0" err="1"/>
              <a:t>loss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Continue doelvariabele: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Validaren</a:t>
            </a:r>
            <a:r>
              <a:rPr lang="nl-NL" sz="3600" noProof="0" dirty="0"/>
              <a:t> met</a:t>
            </a:r>
            <a:r>
              <a:rPr lang="nl-NL" sz="3600" dirty="0"/>
              <a:t>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Prestaties goed meten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Train-data</a:t>
            </a:r>
          </a:p>
          <a:p>
            <a:r>
              <a:rPr lang="nl-NL" sz="1800" dirty="0"/>
              <a:t> Modellen minimaliseren foutmarge op </a:t>
            </a:r>
            <a:r>
              <a:rPr lang="nl-NL" sz="1800" u="sng" dirty="0"/>
              <a:t>trainingsdata</a:t>
            </a:r>
            <a:r>
              <a:rPr lang="nl-NL" sz="1800" dirty="0"/>
              <a:t>.</a:t>
            </a:r>
          </a:p>
          <a:p>
            <a:r>
              <a:rPr lang="nl-NL" sz="1800" dirty="0"/>
              <a:t>Bij complex model kan de optimalisatie doorschieten: </a:t>
            </a:r>
            <a:r>
              <a:rPr lang="nl-NL" sz="1800" u="sng" dirty="0" err="1"/>
              <a:t>overfitting</a:t>
            </a:r>
            <a:r>
              <a:rPr lang="nl-NL" sz="1800" dirty="0"/>
              <a:t>.</a:t>
            </a:r>
          </a:p>
          <a:p>
            <a:r>
              <a:rPr lang="nl-NL" sz="1800" dirty="0"/>
              <a:t>Het complexe model generaliseert slecht naar nieuwe data.</a:t>
            </a:r>
          </a:p>
          <a:p>
            <a:r>
              <a:rPr lang="nl-NL" sz="1800" dirty="0"/>
              <a:t>Prestaties op trainingsdata zijn </a:t>
            </a:r>
            <a:r>
              <a:rPr lang="nl-NL" sz="1800" u="sng" dirty="0"/>
              <a:t>niet representatief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Test-data</a:t>
            </a:r>
          </a:p>
          <a:p>
            <a:r>
              <a:rPr lang="nl-NL" sz="1800" dirty="0"/>
              <a:t>Data die </a:t>
            </a:r>
            <a:r>
              <a:rPr lang="nl-NL" sz="1800" u="sng" dirty="0"/>
              <a:t>niet</a:t>
            </a:r>
            <a:r>
              <a:rPr lang="nl-NL" sz="1800" dirty="0"/>
              <a:t> gebruikt zijn om het model te trainen.</a:t>
            </a:r>
          </a:p>
          <a:p>
            <a:r>
              <a:rPr lang="nl-NL" sz="1800" dirty="0"/>
              <a:t>Het model is niet geoptimaliseerd voor deze data.</a:t>
            </a:r>
          </a:p>
          <a:p>
            <a:r>
              <a:rPr lang="nl-NL" sz="1800" dirty="0"/>
              <a:t>Prestaties op test-data </a:t>
            </a:r>
            <a:r>
              <a:rPr lang="nl-NL" sz="1800" u="sng" dirty="0"/>
              <a:t>wel representatief</a:t>
            </a:r>
            <a:r>
              <a:rPr lang="nl-NL" sz="1800" dirty="0"/>
              <a:t> voor werkelijkheid.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ML en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79451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Train:		Voor trainen van modellen.</a:t>
            </a:r>
          </a:p>
          <a:p>
            <a:pPr marL="0" indent="0">
              <a:buNone/>
            </a:pPr>
            <a:r>
              <a:rPr lang="nl-NL" sz="2000" dirty="0"/>
              <a:t>Validatie:	Voor vergelijken van modellen.</a:t>
            </a:r>
          </a:p>
          <a:p>
            <a:pPr marL="0" indent="0">
              <a:buNone/>
            </a:pPr>
            <a:r>
              <a:rPr lang="nl-NL" sz="2000" dirty="0"/>
              <a:t>Test:		Voor accurate schatting model prestaties.</a:t>
            </a:r>
          </a:p>
        </p:txBody>
      </p:sp>
    </p:spTree>
    <p:extLst>
      <p:ext uri="{BB962C8B-B14F-4D97-AF65-F5344CB8AC3E}">
        <p14:creationId xmlns:p14="http://schemas.microsoft.com/office/powerpoint/2010/main" val="428654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Train:		Voor trainen van modellen.</a:t>
            </a:r>
          </a:p>
          <a:p>
            <a:pPr marL="0" indent="0">
              <a:buNone/>
            </a:pPr>
            <a:r>
              <a:rPr lang="nl-NL" sz="2000" dirty="0"/>
              <a:t>Validatie:	Voor vergelijken van modellen.</a:t>
            </a:r>
          </a:p>
          <a:p>
            <a:pPr marL="0" indent="0">
              <a:buNone/>
            </a:pPr>
            <a:r>
              <a:rPr lang="nl-NL" sz="2000" dirty="0"/>
              <a:t>Test:		Voor accurate schatting model prestaties.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BF9-4A62-B7FA-CA3F-1347206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575445"/>
            <a:ext cx="7803556" cy="20118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329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58825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241559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378538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Klein aantal splits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Kleine training sets</a:t>
            </a:r>
          </a:p>
          <a:p>
            <a:pPr marL="0" indent="0">
              <a:buNone/>
            </a:pPr>
            <a:r>
              <a:rPr lang="nl-NL" sz="2000" dirty="0"/>
              <a:t>Model kan minder goed leren en presteert slechter dan je mag verwachten in de praktijk.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Grote validatie sets</a:t>
            </a:r>
          </a:p>
          <a:p>
            <a:pPr marL="0" indent="0">
              <a:buNone/>
            </a:pPr>
            <a:r>
              <a:rPr lang="nl-NL" sz="2000" dirty="0"/>
              <a:t>Meer cases, foutmarges nauwkeuriger gemeten.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8869E-8D0A-796B-BD33-9FF132A8B1B4}"/>
              </a:ext>
            </a:extLst>
          </p:cNvPr>
          <p:cNvSpPr txBox="1">
            <a:spLocks/>
          </p:cNvSpPr>
          <p:nvPr/>
        </p:nvSpPr>
        <p:spPr>
          <a:xfrm>
            <a:off x="7416018" y="1608667"/>
            <a:ext cx="378538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Groot aantal splits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Grote training sets</a:t>
            </a:r>
          </a:p>
          <a:p>
            <a:pPr marL="0" indent="0">
              <a:buNone/>
            </a:pPr>
            <a:r>
              <a:rPr lang="nl-NL" sz="2000" dirty="0"/>
              <a:t>Model kan beter leren en presteert meer zoals je mag verwachten in de praktijk.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Kleine validatie sets</a:t>
            </a:r>
          </a:p>
          <a:p>
            <a:pPr marL="0" indent="0">
              <a:buNone/>
            </a:pPr>
            <a:r>
              <a:rPr lang="nl-NL" sz="2000" dirty="0"/>
              <a:t>Minder cases</a:t>
            </a:r>
            <a:r>
              <a:rPr lang="nl-NL" sz="2000"/>
              <a:t>, foutmarges </a:t>
            </a:r>
            <a:r>
              <a:rPr lang="nl-NL" sz="2000" dirty="0"/>
              <a:t>onnauwkeuriger.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FB5B8E-02A7-4244-A137-A1FF06FED050}"/>
              </a:ext>
            </a:extLst>
          </p:cNvPr>
          <p:cNvCxnSpPr/>
          <p:nvPr/>
        </p:nvCxnSpPr>
        <p:spPr>
          <a:xfrm>
            <a:off x="5805581" y="1531295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00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Dummy model is baseline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600" dirty="0"/>
              <a:t>		Voorspel meest algemene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dirty="0"/>
              <a:t> 		Voorspel uit vergelijkbare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600" dirty="0"/>
              <a:t>		Voorspel uit uniforme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6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600" dirty="0"/>
              <a:t> 	Voorspel een mediaan / kwantiel.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specificatie</a:t>
            </a:r>
            <a:r>
              <a:rPr lang="nl-NL" dirty="0"/>
              <a:t>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gewichten</a:t>
            </a:r>
            <a:r>
              <a:rPr lang="nl-NL" dirty="0"/>
              <a:t>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</a:t>
            </a:r>
            <a:r>
              <a:rPr lang="nl-NL"/>
              <a:t>mogelijk informatie </a:t>
            </a:r>
            <a:r>
              <a:rPr lang="nl-NL" dirty="0"/>
              <a:t>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Taal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Tijdreeksen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Probabilistisch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scikit-learn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Gebaseerd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1800" dirty="0"/>
              <a:t> en niet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Ondersteuning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 wordt beter: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 als invoer mogelijk.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Kolomnamen via methodes beschikbaar.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Uitvoer converteren naar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2268</Words>
  <Application>Microsoft Office PowerPoint</Application>
  <PresentationFormat>Widescreen</PresentationFormat>
  <Paragraphs>739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ML en Python</vt:lpstr>
      <vt:lpstr>Overzicht frameworks</vt:lpstr>
      <vt:lpstr>Overzicht frameworks</vt:lpstr>
      <vt:lpstr>Werkwijze Machine Learning</vt:lpstr>
      <vt:lpstr>Modules scikit-learn API</vt:lpstr>
      <vt:lpstr>Scikit-learn en numpy</vt:lpstr>
      <vt:lpstr>Oefeningen I</vt:lpstr>
      <vt:lpstr>Data Preparatie</vt:lpstr>
      <vt:lpstr>Waarom is preparatie nodig?</vt:lpstr>
      <vt:lpstr>Stateless</vt:lpstr>
      <vt:lpstr>Transformers in scikit-learn</vt:lpstr>
      <vt:lpstr>Transformers in scikit-learn</vt:lpstr>
      <vt:lpstr>Transformers in scikit-learn</vt:lpstr>
      <vt:lpstr>Modules in scikit-learn</vt:lpstr>
      <vt:lpstr>Oefeningen II</vt:lpstr>
      <vt:lpstr>Transformer class</vt:lpstr>
      <vt:lpstr>Oefeningen III</vt:lpstr>
      <vt:lpstr>Modelleren</vt:lpstr>
      <vt:lpstr>Modellen in scikit-learn</vt:lpstr>
      <vt:lpstr>Modellen in scikit-learn</vt:lpstr>
      <vt:lpstr>Modellen in scikit-learn</vt:lpstr>
      <vt:lpstr>Modules in scikit-learn</vt:lpstr>
      <vt:lpstr>Oefeningen III</vt:lpstr>
      <vt:lpstr>Valideren</vt:lpstr>
      <vt:lpstr>Valideren van een model</vt:lpstr>
      <vt:lpstr>Validaren met scikit-learn</vt:lpstr>
      <vt:lpstr>Prestaties goed meten</vt:lpstr>
      <vt:lpstr>Train – validatie – test</vt:lpstr>
      <vt:lpstr>Train – validatie – test</vt:lpstr>
      <vt:lpstr>Cross-validation</vt:lpstr>
      <vt:lpstr>Cross-validation</vt:lpstr>
      <vt:lpstr>Valideren van een model</vt:lpstr>
      <vt:lpstr>Dummy modellen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311</cp:revision>
  <dcterms:created xsi:type="dcterms:W3CDTF">2023-02-09T08:00:02Z</dcterms:created>
  <dcterms:modified xsi:type="dcterms:W3CDTF">2024-10-01T15:09:02Z</dcterms:modified>
</cp:coreProperties>
</file>