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332" r:id="rId6"/>
    <p:sldId id="330" r:id="rId7"/>
    <p:sldId id="325" r:id="rId8"/>
    <p:sldId id="260" r:id="rId9"/>
    <p:sldId id="327" r:id="rId10"/>
    <p:sldId id="328" r:id="rId11"/>
    <p:sldId id="324" r:id="rId12"/>
    <p:sldId id="288" r:id="rId13"/>
    <p:sldId id="329" r:id="rId14"/>
    <p:sldId id="323" r:id="rId15"/>
    <p:sldId id="326" r:id="rId16"/>
    <p:sldId id="305" r:id="rId17"/>
    <p:sldId id="303" r:id="rId18"/>
    <p:sldId id="312" r:id="rId19"/>
    <p:sldId id="314" r:id="rId20"/>
    <p:sldId id="313" r:id="rId21"/>
    <p:sldId id="306" r:id="rId22"/>
    <p:sldId id="315" r:id="rId23"/>
    <p:sldId id="316" r:id="rId24"/>
    <p:sldId id="317" r:id="rId25"/>
    <p:sldId id="319" r:id="rId26"/>
    <p:sldId id="318" r:id="rId27"/>
    <p:sldId id="320" r:id="rId28"/>
    <p:sldId id="321" r:id="rId2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09" y="724430"/>
            <a:ext cx="4735883" cy="5779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Opmaak en stijl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33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Samenvatting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Volg voor de opmaak van je code de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black			Geopinieerd: geen configuratie, altijd hetzelfde resultaat.</a:t>
            </a:r>
          </a:p>
          <a:p>
            <a:pPr>
              <a:buFontTx/>
              <a:buChar char="-"/>
            </a:pPr>
            <a:r>
              <a:rPr lang="nl-NL" sz="2000" dirty="0"/>
              <a:t>autopep8</a:t>
            </a:r>
            <a:r>
              <a:rPr lang="nl-NL" sz="2000" noProof="0" dirty="0"/>
              <a:t>		Flexibeler: meer configuratie opties, verschillende resultaten.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  <a:br>
              <a:rPr lang="nl-NL" sz="2000" b="1" noProof="0" dirty="0">
                <a:cs typeface="Courier New" panose="02070309020205020404" pitchFamily="49" charset="0"/>
              </a:rPr>
            </a:br>
            <a:r>
              <a:rPr lang="nl-NL" sz="2000" noProof="0" dirty="0">
                <a:cs typeface="Courier New" panose="02070309020205020404" pitchFamily="49" charset="0"/>
              </a:rPr>
              <a:t>- </a:t>
            </a:r>
            <a:r>
              <a:rPr lang="nl-NL" sz="2000" noProof="0" dirty="0" err="1"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		Strikt, maar wel configureerbaar.</a:t>
            </a:r>
            <a:endParaRPr lang="nl-NL" sz="2000" b="1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flake8			Minder strikt, mist wel eens iets…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Print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voor snelle, eenvoudige</a:t>
            </a:r>
          </a:p>
          <a:p>
            <a:pPr marL="0" indent="0">
              <a:buNone/>
            </a:pPr>
            <a:r>
              <a:rPr lang="nl-NL" sz="2000" dirty="0"/>
              <a:t>interactieve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wat je opgeeft; geen extra diagnostische informatie.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kent geen verschillende niveaus; je print iets wel of niet.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Helpt codebase stabiel draaiend te houden.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Meer kanalen dan alleen de terminal.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Extra informatie beschikbaar, zoals tijdstip, regelnummer, functienaam.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meer controle door verschillende niveaus (vb. debug / info / error).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Je kunt loggen op 5 niveaus: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Niveaus zijn hiërarchisch: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krijg je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  <a:r>
              <a:rPr lang="nl-NL" sz="2000" dirty="0">
                <a:cs typeface="Courier New" panose="02070309020205020404" pitchFamily="49" charset="0"/>
              </a:rPr>
              <a:t> 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</a:t>
            </a:r>
            <a:r>
              <a:rPr lang="nl-NL" sz="1800" dirty="0">
                <a:cs typeface="Courier New" panose="02070309020205020404" pitchFamily="49" charset="0"/>
              </a:rPr>
              <a:t> Rode draad / flow van het programma.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voor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voor gebruikers.")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("Waarschuwingen!".)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herstelbaar.")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onherstelbaar.")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logger.info("Inlezen CRM populatie.")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("CRM server: ... Database: ...")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logger.info("Data 233 instellingen ingelezen.")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direct toegankelijk via: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zet je </a:t>
            </a:r>
            <a:r>
              <a:rPr lang="nl-NL" sz="3600" noProof="0" dirty="0" err="1"/>
              <a:t>logging</a:t>
            </a:r>
            <a:r>
              <a:rPr lang="nl-NL" sz="3600" noProof="0" dirty="0"/>
              <a:t> op?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Referentie naar de root logger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bericht met de root logger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logging.info("&lt;log bericht&gt;")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root_logger.info("&lt;log bericht&gt;")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Configureer de root logger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Kan alleen VOOR eerste logbericht!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Meestal gebruik je de naam van de module via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maak je een eigen logger aan?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eigen naam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naam van huidige module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README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Docstrings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Opmaak en stijl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PEP8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Autoformatting</a:t>
            </a:r>
            <a:r>
              <a:rPr lang="nl-NL" sz="1600" noProof="0" dirty="0"/>
              <a:t> en </a:t>
            </a:r>
            <a:r>
              <a:rPr lang="nl-NL" sz="1600" noProof="0" dirty="0" err="1"/>
              <a:t>linting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74C9ED-AE6C-D972-875A-B1AE72D848BB}"/>
              </a:ext>
            </a:extLst>
          </p:cNvPr>
          <p:cNvSpPr txBox="1"/>
          <p:nvPr/>
        </p:nvSpPr>
        <p:spPr>
          <a:xfrm>
            <a:off x="9443237" y="5862872"/>
            <a:ext cx="245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additionele informatie over je programma.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informatievelden opnemen in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format-string geef je mee in de configuratie van de (root) logger.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en informatie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Inhoud log bericht.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niveau.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Naam van de logger.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Huidige tijdstip.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	# Naam van de module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Naam van de functie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Regelnummer log bericht.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Stel format voor root logger in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waarom een fout optreed.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Helemaal 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Stappen erboven geven aan WAAR het fout ging (regel + functie).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Er is een stap voor elke functie.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78559C-C6E6-6F91-1889-F6E09EAD99BD}"/>
              </a:ext>
            </a:extLst>
          </p:cNvPr>
          <p:cNvSpPr/>
          <p:nvPr/>
        </p:nvSpPr>
        <p:spPr>
          <a:xfrm>
            <a:off x="6134099" y="4138228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428981" y="4970270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gemiddelde_leeftijd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1228C-0823-8CCC-1CAA-B2D1F8F3BFC7}"/>
              </a:ext>
            </a:extLst>
          </p:cNvPr>
          <p:cNvSpPr/>
          <p:nvPr/>
        </p:nvSpPr>
        <p:spPr>
          <a:xfrm>
            <a:off x="8723863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E8065E1-98B8-E8FC-FADB-1095838B7A81}"/>
              </a:ext>
            </a:extLst>
          </p:cNvPr>
          <p:cNvSpPr/>
          <p:nvPr/>
        </p:nvSpPr>
        <p:spPr>
          <a:xfrm rot="5400000">
            <a:off x="9213850" y="4400740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F6BF42C-27FA-1C1E-DF6D-83EA239E60C3}"/>
              </a:ext>
            </a:extLst>
          </p:cNvPr>
          <p:cNvSpPr/>
          <p:nvPr/>
        </p:nvSpPr>
        <p:spPr>
          <a:xfrm rot="5400000">
            <a:off x="10502900" y="5227255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24175-1AAE-CBD5-62B2-419672E059E9}"/>
              </a:ext>
            </a:extLst>
          </p:cNvPr>
          <p:cNvSpPr txBox="1"/>
          <p:nvPr/>
        </p:nvSpPr>
        <p:spPr>
          <a:xfrm>
            <a:off x="9686923" y="4383529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2C502-996D-4483-8A10-A1F466764F4C}"/>
              </a:ext>
            </a:extLst>
          </p:cNvPr>
          <p:cNvSpPr txBox="1"/>
          <p:nvPr/>
        </p:nvSpPr>
        <p:spPr>
          <a:xfrm>
            <a:off x="10970141" y="5216431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8AC5169-04EE-9B92-04E7-07FDF410C4F8}"/>
              </a:ext>
            </a:extLst>
          </p:cNvPr>
          <p:cNvSpPr/>
          <p:nvPr/>
        </p:nvSpPr>
        <p:spPr>
          <a:xfrm rot="16200000">
            <a:off x="8224873" y="546830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F0D2B0B-19C1-F776-D2AB-7B031CB0FA1F}"/>
              </a:ext>
            </a:extLst>
          </p:cNvPr>
          <p:cNvSpPr/>
          <p:nvPr/>
        </p:nvSpPr>
        <p:spPr>
          <a:xfrm rot="16200000">
            <a:off x="6924159" y="467516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56A4-3977-9205-C7DC-742F9331F087}"/>
              </a:ext>
            </a:extLst>
          </p:cNvPr>
          <p:cNvSpPr txBox="1"/>
          <p:nvPr/>
        </p:nvSpPr>
        <p:spPr>
          <a:xfrm>
            <a:off x="7672227" y="5604834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C3C81-C185-F4B0-E8AD-7BBC0D07536E}"/>
              </a:ext>
            </a:extLst>
          </p:cNvPr>
          <p:cNvSpPr txBox="1"/>
          <p:nvPr/>
        </p:nvSpPr>
        <p:spPr>
          <a:xfrm>
            <a:off x="6372879" y="4822731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Standaard: foutmeldingen worden geprint en Python stopt je script.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foutmeldingen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92673"/>
              </p:ext>
            </p:extLst>
          </p:nvPr>
        </p:nvGraphicFramePr>
        <p:xfrm>
          <a:off x="958850" y="1532466"/>
          <a:ext cx="10248900" cy="4614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782320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Wanneer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Variabele of object bestaat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int("a").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int(None)</a:t>
                      </a:r>
                      <a:r>
                        <a:rPr lang="nl-NL" noProof="0" dirty="0"/>
                        <a:t> of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Index buiten berijk lijst, bijvoorbeeld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  <a:r>
                        <a:rPr lang="nl-NL" noProof="0"/>
                        <a:t> als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/>
                        <a:t>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x["c"]</a:t>
                      </a:r>
                      <a:r>
                        <a:rPr lang="nl-NL" noProof="0" dirty="0"/>
                        <a:t> als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die je importeert bestaat niet in je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Algemene foutmelding tijdens draaien van je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 marL="0" indent="0">
              <a:buNone/>
            </a:pPr>
            <a:r>
              <a:rPr lang="nl-NL" sz="2000" dirty="0"/>
              <a:t>Je hebt een manier om de fout op te vangen i.p.v. script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kunnen Python fouten lezen, anderen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leeftijd = int(record["leeftijd"])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"Ongeldige leeftijd voor: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te stoppen.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Bijvoorbeeld na het geven van een gebruiksvriendelijk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Zo kun je voorkomen dat een stack </a:t>
            </a:r>
            <a:r>
              <a:rPr lang="nl-NL" sz="2000" dirty="0" err="1"/>
              <a:t>trace</a:t>
            </a:r>
            <a:r>
              <a:rPr lang="nl-NL" sz="2000" dirty="0"/>
              <a:t> geprint wordt.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Raise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kun je zelf een foutmelding afgeven,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afhandeling werkt net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leeftijd &lt; 120: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Goede </a:t>
            </a:r>
            <a:r>
              <a:rPr lang="en-US" noProof="0" dirty="0" err="1"/>
              <a:t>principes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Code schrijven is een creatief proces!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Veel oplossingen, maar welke is “de beste”?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Ontwerpprincipes helpen om betere code te 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Goede code is…</a:t>
            </a:r>
          </a:p>
          <a:p>
            <a:pPr>
              <a:buFontTx/>
              <a:buChar char="-"/>
            </a:pPr>
            <a:r>
              <a:rPr lang="nl-NL" sz="2000" dirty="0"/>
              <a:t>Gestructureerd en leesbaar.</a:t>
            </a:r>
          </a:p>
          <a:p>
            <a:pPr>
              <a:buFontTx/>
              <a:buChar char="-"/>
            </a:pPr>
            <a:r>
              <a:rPr lang="nl-NL" sz="2000" dirty="0"/>
              <a:t>Zo eenvoudig mogelijk.</a:t>
            </a:r>
          </a:p>
          <a:p>
            <a:pPr>
              <a:buFontTx/>
              <a:buChar char="-"/>
            </a:pPr>
            <a:r>
              <a:rPr lang="nl-NL" sz="20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Beautiful is better than ugly.</a:t>
            </a:r>
          </a:p>
          <a:p>
            <a:pPr marL="0" indent="0">
              <a:buNone/>
            </a:pPr>
            <a:r>
              <a:rPr lang="en-GB" sz="2000" dirty="0"/>
              <a:t>Explicit is better than implicit.</a:t>
            </a:r>
          </a:p>
          <a:p>
            <a:pPr marL="0" indent="0">
              <a:buNone/>
            </a:pPr>
            <a:r>
              <a:rPr lang="en-GB" sz="2000" dirty="0"/>
              <a:t>Simple is better than complex.</a:t>
            </a:r>
          </a:p>
          <a:p>
            <a:pPr marL="0" indent="0">
              <a:buNone/>
            </a:pPr>
            <a:r>
              <a:rPr lang="en-GB" sz="2000" dirty="0"/>
              <a:t>Complex is better than complicated.</a:t>
            </a:r>
          </a:p>
          <a:p>
            <a:pPr marL="0" indent="0">
              <a:buNone/>
            </a:pPr>
            <a:r>
              <a:rPr lang="en-GB" sz="2000" dirty="0"/>
              <a:t>Flat is better than nested.</a:t>
            </a:r>
          </a:p>
          <a:p>
            <a:pPr marL="0" indent="0">
              <a:buNone/>
            </a:pPr>
            <a:r>
              <a:rPr lang="en-GB" sz="2000" dirty="0"/>
              <a:t>Sparse is better than dense.</a:t>
            </a:r>
          </a:p>
          <a:p>
            <a:pPr marL="0" indent="0">
              <a:buNone/>
            </a:pPr>
            <a:r>
              <a:rPr lang="en-GB" sz="2000" dirty="0"/>
              <a:t>Readability counts.</a:t>
            </a:r>
          </a:p>
          <a:p>
            <a:pPr marL="0" indent="0">
              <a:buNone/>
            </a:pPr>
            <a:r>
              <a:rPr lang="en-GB" sz="2000" dirty="0"/>
              <a:t>Special cases aren't special enough to break the rules.</a:t>
            </a:r>
          </a:p>
          <a:p>
            <a:pPr marL="0" indent="0">
              <a:buNone/>
            </a:pPr>
            <a:r>
              <a:rPr lang="en-GB" sz="2000" dirty="0"/>
              <a:t>Although practicality beats purity.</a:t>
            </a:r>
          </a:p>
          <a:p>
            <a:pPr marL="0" indent="0">
              <a:buNone/>
            </a:pPr>
            <a:r>
              <a:rPr lang="en-GB" sz="2000" dirty="0"/>
              <a:t>Errors should never pass silently.</a:t>
            </a:r>
          </a:p>
          <a:p>
            <a:pPr marL="0" indent="0">
              <a:buNone/>
            </a:pPr>
            <a:r>
              <a:rPr lang="en-GB" sz="2000" dirty="0"/>
              <a:t>Unless explicitly silenced.</a:t>
            </a:r>
          </a:p>
          <a:p>
            <a:pPr marL="0" indent="0">
              <a:buNone/>
            </a:pPr>
            <a:r>
              <a:rPr lang="en-GB" sz="2000" dirty="0"/>
              <a:t>In the face of ambiguity, refuse the temptation to guess.</a:t>
            </a:r>
          </a:p>
          <a:p>
            <a:pPr marL="0" indent="0">
              <a:buNone/>
            </a:pPr>
            <a:r>
              <a:rPr lang="en-GB" sz="2000" dirty="0"/>
              <a:t>There should be one-- and preferably only one --obvious way to do it.</a:t>
            </a:r>
          </a:p>
          <a:p>
            <a:pPr marL="0" indent="0">
              <a:buNone/>
            </a:pPr>
            <a:r>
              <a:rPr lang="en-GB" sz="2000" dirty="0"/>
              <a:t>Although that way may not be obvious at first unless you're Dutch.</a:t>
            </a:r>
          </a:p>
          <a:p>
            <a:pPr marL="0" indent="0">
              <a:buNone/>
            </a:pPr>
            <a:r>
              <a:rPr lang="en-GB" sz="2000" dirty="0"/>
              <a:t>Now is better than never.</a:t>
            </a:r>
          </a:p>
          <a:p>
            <a:pPr marL="0" indent="0">
              <a:buNone/>
            </a:pPr>
            <a:r>
              <a:rPr lang="en-GB" sz="2000" dirty="0"/>
              <a:t>Although never is often better than *right* now.</a:t>
            </a:r>
          </a:p>
          <a:p>
            <a:pPr marL="0" indent="0">
              <a:buNone/>
            </a:pPr>
            <a:r>
              <a:rPr lang="en-GB" sz="2000" dirty="0"/>
              <a:t>If the implementation is hard to explain, it's a bad idea.</a:t>
            </a:r>
          </a:p>
          <a:p>
            <a:pPr marL="0" indent="0">
              <a:buNone/>
            </a:pPr>
            <a:r>
              <a:rPr lang="en-GB" sz="2000" dirty="0"/>
              <a:t>If the implementation is easy to explain, it may be a good idea.</a:t>
            </a:r>
          </a:p>
          <a:p>
            <a:pPr marL="0" indent="0">
              <a:buNone/>
            </a:pPr>
            <a:r>
              <a:rPr lang="en-GB" sz="2000" dirty="0"/>
              <a:t>Namespaces are one honking great idea -- let's do more of those!</a:t>
            </a:r>
            <a:endParaRPr lang="nl-NL" sz="2000" dirty="0"/>
          </a:p>
          <a:p>
            <a:pPr marL="0" indent="0">
              <a:buNone/>
            </a:pPr>
            <a:endParaRPr lang="en-GB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aanbrengen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Deel je code op in overzichtelijk stukken:</a:t>
            </a:r>
          </a:p>
          <a:p>
            <a:pPr>
              <a:buFontTx/>
              <a:buChar char="-"/>
            </a:pPr>
            <a:r>
              <a:rPr lang="nl-NL" sz="2000" dirty="0"/>
              <a:t>Classes en functies</a:t>
            </a:r>
          </a:p>
          <a:p>
            <a:pPr>
              <a:buFontTx/>
              <a:buChar char="-"/>
            </a:pPr>
            <a:r>
              <a:rPr lang="nl-NL" sz="2000" dirty="0"/>
              <a:t>Verschillende modules / Notebooks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Onderdelen hebben één duidelijk doel:</a:t>
            </a:r>
          </a:p>
          <a:p>
            <a:pPr>
              <a:buFontTx/>
              <a:buChar char="-"/>
            </a:pPr>
            <a:r>
              <a:rPr lang="nl-NL" sz="2000" dirty="0" err="1"/>
              <a:t>Separation</a:t>
            </a:r>
            <a:r>
              <a:rPr lang="nl-NL" sz="2000" dirty="0"/>
              <a:t> of concerns.</a:t>
            </a:r>
          </a:p>
          <a:p>
            <a:pPr>
              <a:buFontTx/>
              <a:buChar char="-"/>
            </a:pPr>
            <a:r>
              <a:rPr lang="nl-NL" sz="2000" dirty="0"/>
              <a:t>Makkelijker om problemen te lokaliseren.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Overzichtelijk interfaces tussen verschillende onderdelen.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1C82-0EAB-59E1-565A-7474C8A08B03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dirty="0"/>
              <a:t>Reader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4D079-2048-FF62-6E34-93CCB1F07CD4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Reader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2846C-D449-7B8C-0C62-40DE36EF634E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Preparation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09748-B95D-3D0D-83CF-7462BD07B7AE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Predictive</a:t>
            </a:r>
          </a:p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12749-C466-0426-26E4-18BB3CA3E0F3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57B9E-2017-9D0F-F4F8-C7ABECC9904C}"/>
              </a:ext>
            </a:extLst>
          </p:cNvPr>
          <p:cNvCxnSpPr>
            <a:endCxn id="8" idx="0"/>
          </p:cNvCxnSpPr>
          <p:nvPr/>
        </p:nvCxnSpPr>
        <p:spPr>
          <a:xfrm flipH="1">
            <a:off x="10062873" y="1782049"/>
            <a:ext cx="1009357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843087-6FB9-AB9F-989F-D024994E9EC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/>
              <a:t>Simple is better than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Implementeer alleen wat nu / op korte termijn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je code </a:t>
            </a:r>
            <a:r>
              <a:rPr lang="nl-NL" sz="2000" dirty="0" err="1"/>
              <a:t>uitbreidbaar</a:t>
            </a:r>
            <a:r>
              <a:rPr lang="nl-NL" sz="2000" dirty="0"/>
              <a:t> voor wanneer dat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herhaling; hergebruik je code </a:t>
            </a:r>
            <a:r>
              <a:rPr lang="nl-NL" sz="2000"/>
              <a:t>zoveel mogelijk.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Beperk het aantal afhankelijkheden.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Documentatie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91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over het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</a:t>
            </a:r>
            <a:r>
              <a:rPr lang="nl-NL" sz="3600" dirty="0"/>
              <a:t>de </a:t>
            </a:r>
            <a:r>
              <a:rPr lang="nl-NL" sz="3600" noProof="0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Numpy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docstrings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Commentaren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niet wat de code doet…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</a:t>
            </a:r>
            <a:r>
              <a:rPr lang="nl-NL" sz="2000" u="sng" noProof="0" dirty="0">
                <a:cs typeface="Courier New" panose="02070309020205020404" pitchFamily="49" charset="0"/>
              </a:rPr>
              <a:t>waarom</a:t>
            </a:r>
            <a:r>
              <a:rPr lang="nl-NL" sz="20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BA98A-F66A-76CE-4B3A-B1A1DE1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6266"/>
            <a:ext cx="4655855" cy="3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1719</Words>
  <Application>Microsoft Office PowerPoint</Application>
  <PresentationFormat>Widescreen</PresentationFormat>
  <Paragraphs>370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Goede principes</vt:lpstr>
      <vt:lpstr>Zen of Python</vt:lpstr>
      <vt:lpstr>Structuur aanbrengen</vt:lpstr>
      <vt:lpstr>Simple is better than complex</vt:lpstr>
      <vt:lpstr>Documentatie</vt:lpstr>
      <vt:lpstr>Documentatie over het project</vt:lpstr>
      <vt:lpstr>Documentatie in de code</vt:lpstr>
      <vt:lpstr>Documentatie in Notebooks</vt:lpstr>
      <vt:lpstr>Opmaak en stijl</vt:lpstr>
      <vt:lpstr>Samenvatting PEP8 richtlijnen</vt:lpstr>
      <vt:lpstr>Auto-formatting en linting</vt:lpstr>
      <vt:lpstr>Logging</vt:lpstr>
      <vt:lpstr>Print versus logging</vt:lpstr>
      <vt:lpstr>Berichten en niveaus</vt:lpstr>
      <vt:lpstr>Hoe zet je logging op?</vt:lpstr>
      <vt:lpstr>Hoe maak je een eigen logger aan?</vt:lpstr>
      <vt:lpstr>Hoe configureer ik mijn logger?</vt:lpstr>
      <vt:lpstr>Hoe configureer ik mijn logger?</vt:lpstr>
      <vt:lpstr>Opmaak en informatie</vt:lpstr>
      <vt:lpstr>Foutmeldingen</vt:lpstr>
      <vt:lpstr>Foutmeldingen zijn belangrijk!</vt:lpstr>
      <vt:lpstr>Foutmeldingen afhandelen</vt:lpstr>
      <vt:lpstr>Veelvoorkomende fouten</vt:lpstr>
      <vt:lpstr>Wanneer zelf afhandelen?</vt:lpstr>
      <vt:lpstr>Exit</vt:lpstr>
      <vt:lpstr>Raise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329</cp:revision>
  <dcterms:created xsi:type="dcterms:W3CDTF">2022-11-09T07:34:24Z</dcterms:created>
  <dcterms:modified xsi:type="dcterms:W3CDTF">2023-02-16T15:17:31Z</dcterms:modified>
</cp:coreProperties>
</file>