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1" r:id="rId6"/>
    <p:sldId id="262" r:id="rId7"/>
    <p:sldId id="259" r:id="rId8"/>
    <p:sldId id="297" r:id="rId9"/>
    <p:sldId id="296" r:id="rId10"/>
    <p:sldId id="268" r:id="rId11"/>
    <p:sldId id="263" r:id="rId12"/>
    <p:sldId id="266" r:id="rId13"/>
    <p:sldId id="299" r:id="rId14"/>
    <p:sldId id="278" r:id="rId15"/>
    <p:sldId id="279" r:id="rId16"/>
    <p:sldId id="281" r:id="rId17"/>
    <p:sldId id="280" r:id="rId18"/>
    <p:sldId id="282" r:id="rId19"/>
    <p:sldId id="270" r:id="rId20"/>
    <p:sldId id="291" r:id="rId21"/>
    <p:sldId id="273" r:id="rId22"/>
    <p:sldId id="289" r:id="rId23"/>
    <p:sldId id="271" r:id="rId24"/>
    <p:sldId id="284" r:id="rId25"/>
    <p:sldId id="292" r:id="rId26"/>
    <p:sldId id="295" r:id="rId27"/>
    <p:sldId id="305" r:id="rId28"/>
    <p:sldId id="306" r:id="rId29"/>
    <p:sldId id="310" r:id="rId30"/>
    <p:sldId id="311" r:id="rId31"/>
    <p:sldId id="298" r:id="rId32"/>
    <p:sldId id="274" r:id="rId33"/>
    <p:sldId id="272" r:id="rId34"/>
    <p:sldId id="301" r:id="rId35"/>
    <p:sldId id="283" r:id="rId36"/>
    <p:sldId id="293" r:id="rId37"/>
    <p:sldId id="294" r:id="rId38"/>
    <p:sldId id="276" r:id="rId39"/>
    <p:sldId id="302" r:id="rId40"/>
    <p:sldId id="303" r:id="rId41"/>
    <p:sldId id="304" r:id="rId42"/>
    <p:sldId id="329" r:id="rId43"/>
    <p:sldId id="312" r:id="rId44"/>
    <p:sldId id="313" r:id="rId45"/>
    <p:sldId id="323" r:id="rId46"/>
    <p:sldId id="331" r:id="rId47"/>
    <p:sldId id="332" r:id="rId48"/>
    <p:sldId id="324" r:id="rId49"/>
    <p:sldId id="325" r:id="rId50"/>
    <p:sldId id="326" r:id="rId51"/>
    <p:sldId id="327" r:id="rId5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6340" autoAdjust="0"/>
  </p:normalViewPr>
  <p:slideViewPr>
    <p:cSldViewPr snapToGrid="0">
      <p:cViewPr varScale="1">
        <p:scale>
          <a:sx n="120" d="100"/>
          <a:sy n="120" d="100"/>
        </p:scale>
        <p:origin x="494" y="72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9/librar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 op Windows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559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Anaconda omgevingen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C31ABD-68F0-5B1E-5AF0-00FA80F2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39542"/>
              </p:ext>
            </p:extLst>
          </p:nvPr>
        </p:nvGraphicFramePr>
        <p:xfrm>
          <a:off x="838199" y="1718733"/>
          <a:ext cx="10515600" cy="42841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02668">
                  <a:extLst>
                    <a:ext uri="{9D8B030D-6E8A-4147-A177-3AD203B41FA5}">
                      <a16:colId xmlns:a16="http://schemas.microsoft.com/office/drawing/2014/main" val="3902745773"/>
                    </a:ext>
                  </a:extLst>
                </a:gridCol>
                <a:gridCol w="6112932">
                  <a:extLst>
                    <a:ext uri="{9D8B030D-6E8A-4147-A177-3AD203B41FA5}">
                      <a16:colId xmlns:a16="http://schemas.microsoft.com/office/drawing/2014/main" val="2880567176"/>
                    </a:ext>
                  </a:extLst>
                </a:gridCol>
              </a:tblGrid>
              <a:tr h="535517">
                <a:tc>
                  <a:txBody>
                    <a:bodyPr/>
                    <a:lstStyle/>
                    <a:p>
                      <a:r>
                        <a:rPr lang="nl-NL" noProof="0"/>
                        <a:t>Commando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Beschrijving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94424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Toont een lijst van alle beschikbare omgevingen.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416606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&lt;naam&gt; python=&lt;versie&gt;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Maakt omgeving met de opgegeven naam en Python versie.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145959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activate &lt;naam&gt;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Activeert de opgegeven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4420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in de actieve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8120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–m pip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met pip.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89076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Toon alle geïnstalleerde packages in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855344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deactivate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Deactiveer de omgeving; terug naar de vorige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54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04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Keuze voor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b="1" noProof="0" dirty="0" err="1"/>
              <a:t>Jupyter</a:t>
            </a:r>
            <a:r>
              <a:rPr lang="nl-NL" sz="2000" b="1" noProof="0" dirty="0"/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exploratief / interactief</a:t>
            </a:r>
          </a:p>
          <a:p>
            <a:pPr marL="0" indent="0">
              <a:buNone/>
            </a:pPr>
            <a:r>
              <a:rPr lang="nl-NL" sz="2000" noProof="0" dirty="0"/>
              <a:t>       werken.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Makkelijk voor demo’s / delen van</a:t>
            </a:r>
          </a:p>
          <a:p>
            <a:pPr marL="0" indent="0">
              <a:buNone/>
            </a:pPr>
            <a:r>
              <a:rPr lang="nl-NL" sz="2000" noProof="0" dirty="0"/>
              <a:t>      inzichten.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Foutgevoelig, makkelijk overzicht te</a:t>
            </a:r>
          </a:p>
          <a:p>
            <a:pPr marL="0" indent="0">
              <a:buNone/>
            </a:pPr>
            <a:r>
              <a:rPr lang="nl-NL" sz="2000" noProof="0" dirty="0"/>
              <a:t>      verliezen.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 Als IDE vrij beperkt.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6E87A0-1070-48CA-27A1-259B2400F9C1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Visual Studio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Goed voor schrijven gestructureerde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      code.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Uitgebreide en flexibele functionaliteit.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-     Kost wat moeite om op te zetten.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8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Jupyter</a:t>
            </a:r>
            <a:r>
              <a:rPr lang="nl-NL" sz="3600" noProof="0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257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Installeer eerst het Python package: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Start daarna de </a:t>
            </a:r>
            <a:r>
              <a:rPr lang="nl-NL" sz="2000" noProof="0" dirty="0" err="1"/>
              <a:t>Jupyter</a:t>
            </a:r>
            <a:r>
              <a:rPr lang="nl-NL" sz="2000" noProof="0" dirty="0"/>
              <a:t> Notebook server: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LET OP: Werkdirectory is afhankelijk van waar je de Notebook server opstart!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185BF-7D59-839C-B40D-85A67EDE26F1}"/>
              </a:ext>
            </a:extLst>
          </p:cNvPr>
          <p:cNvSpPr/>
          <p:nvPr/>
        </p:nvSpPr>
        <p:spPr>
          <a:xfrm>
            <a:off x="9086850" y="558272"/>
            <a:ext cx="2171700" cy="10509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E33538-C8C4-1C3E-C9FA-9DEB16F60F7C}"/>
              </a:ext>
            </a:extLst>
          </p:cNvPr>
          <p:cNvSpPr/>
          <p:nvPr/>
        </p:nvSpPr>
        <p:spPr>
          <a:xfrm>
            <a:off x="9086850" y="2121783"/>
            <a:ext cx="2171700" cy="10509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Jupyter</a:t>
            </a:r>
            <a:endParaRPr lang="en-US" dirty="0"/>
          </a:p>
          <a:p>
            <a:pPr algn="ctr"/>
            <a:r>
              <a:rPr lang="en-US" dirty="0"/>
              <a:t>Webserver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11FDA-DB2D-62F3-9B23-A9FEE526ED7E}"/>
              </a:ext>
            </a:extLst>
          </p:cNvPr>
          <p:cNvSpPr/>
          <p:nvPr/>
        </p:nvSpPr>
        <p:spPr>
          <a:xfrm>
            <a:off x="9086850" y="368529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IPython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ipykernel</a:t>
            </a: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71ED4-002C-DAB4-C927-FB469A237BB2}"/>
              </a:ext>
            </a:extLst>
          </p:cNvPr>
          <p:cNvSpPr/>
          <p:nvPr/>
        </p:nvSpPr>
        <p:spPr>
          <a:xfrm>
            <a:off x="9086850" y="524880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Interpreter</a:t>
            </a:r>
            <a:endParaRPr lang="en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706F5-08DC-E145-3D12-1CECCA4F2CE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172700" y="1609196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F3C4CA-EFB7-D533-17A4-6A5A2F758A9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172700" y="3172707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294A07-8358-E610-3E9A-632423A8F97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0172700" y="4736218"/>
            <a:ext cx="0" cy="51258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7A969-4956-DF4A-287E-F9B51FDF131E}"/>
              </a:ext>
            </a:extLst>
          </p:cNvPr>
          <p:cNvSpPr txBox="1"/>
          <p:nvPr/>
        </p:nvSpPr>
        <p:spPr>
          <a:xfrm>
            <a:off x="10172700" y="171549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HTML</a:t>
            </a:r>
            <a:endParaRPr lang="en-N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464262-5A85-D4D9-AFA2-759507FC74B7}"/>
              </a:ext>
            </a:extLst>
          </p:cNvPr>
          <p:cNvSpPr txBox="1"/>
          <p:nvPr/>
        </p:nvSpPr>
        <p:spPr>
          <a:xfrm>
            <a:off x="10172700" y="3275111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instructies</a:t>
            </a:r>
            <a:endParaRPr lang="en-N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421585-74E6-56A7-0481-563FFC8F57BD}"/>
              </a:ext>
            </a:extLst>
          </p:cNvPr>
          <p:cNvSpPr txBox="1"/>
          <p:nvPr/>
        </p:nvSpPr>
        <p:spPr>
          <a:xfrm>
            <a:off x="10172700" y="4838622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instructies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37830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Virtual Studio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3"/>
            <a:ext cx="8615099" cy="511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4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Overzicht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3"/>
            <a:ext cx="8615099" cy="51163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EE54AB-CA0C-A167-4903-C9487ECFD50D}"/>
              </a:ext>
            </a:extLst>
          </p:cNvPr>
          <p:cNvSpPr/>
          <p:nvPr/>
        </p:nvSpPr>
        <p:spPr>
          <a:xfrm>
            <a:off x="1938867" y="1413927"/>
            <a:ext cx="2192866" cy="4741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 panel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41963B-E95A-15EE-12BF-B0F5169BED67}"/>
              </a:ext>
            </a:extLst>
          </p:cNvPr>
          <p:cNvSpPr/>
          <p:nvPr/>
        </p:nvSpPr>
        <p:spPr>
          <a:xfrm>
            <a:off x="4191000" y="1421865"/>
            <a:ext cx="6062133" cy="3353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editor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FF7756-F566-137A-8C0D-709A9B9BBBE4}"/>
              </a:ext>
            </a:extLst>
          </p:cNvPr>
          <p:cNvSpPr/>
          <p:nvPr/>
        </p:nvSpPr>
        <p:spPr>
          <a:xfrm>
            <a:off x="4199467" y="4775193"/>
            <a:ext cx="6062133" cy="1380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output / terminal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383199-6ED0-9DFE-0315-0D7DEC7AB311}"/>
              </a:ext>
            </a:extLst>
          </p:cNvPr>
          <p:cNvSpPr/>
          <p:nvPr/>
        </p:nvSpPr>
        <p:spPr>
          <a:xfrm>
            <a:off x="8434317" y="6155261"/>
            <a:ext cx="1426190" cy="491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omgeving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9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126E4-E480-0C54-1EB2-215BFBEC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4"/>
            <a:ext cx="8615099" cy="5099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Linker 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3DE5-CB72-48F8-08CE-236C8E7361EB}"/>
              </a:ext>
            </a:extLst>
          </p:cNvPr>
          <p:cNvSpPr/>
          <p:nvPr/>
        </p:nvSpPr>
        <p:spPr>
          <a:xfrm>
            <a:off x="1176866" y="1386456"/>
            <a:ext cx="3031067" cy="4741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sidebar menu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947FF2-D85D-CA54-14DE-BCA195B13522}"/>
              </a:ext>
            </a:extLst>
          </p:cNvPr>
          <p:cNvSpPr/>
          <p:nvPr/>
        </p:nvSpPr>
        <p:spPr>
          <a:xfrm>
            <a:off x="1989667" y="1422400"/>
            <a:ext cx="2201333" cy="46736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700"/>
              </a:spcAft>
            </a:pPr>
            <a:r>
              <a:rPr lang="en-US" dirty="0"/>
              <a:t>Files</a:t>
            </a:r>
          </a:p>
          <a:p>
            <a:pPr>
              <a:spcAft>
                <a:spcPts val="700"/>
              </a:spcAft>
            </a:pPr>
            <a:r>
              <a:rPr lang="en-US" dirty="0"/>
              <a:t>Search</a:t>
            </a:r>
          </a:p>
          <a:p>
            <a:pPr>
              <a:spcAft>
                <a:spcPts val="700"/>
              </a:spcAft>
            </a:pPr>
            <a:r>
              <a:rPr lang="en-US" dirty="0"/>
              <a:t>Unit testing</a:t>
            </a:r>
          </a:p>
          <a:p>
            <a:pPr>
              <a:spcAft>
                <a:spcPts val="700"/>
              </a:spcAft>
            </a:pPr>
            <a:r>
              <a:rPr lang="en-US" dirty="0"/>
              <a:t>Debugger</a:t>
            </a:r>
          </a:p>
          <a:p>
            <a:pPr>
              <a:spcAft>
                <a:spcPts val="700"/>
              </a:spcAft>
            </a:pPr>
            <a:r>
              <a:rPr lang="en-US" dirty="0"/>
              <a:t>Source control</a:t>
            </a:r>
          </a:p>
          <a:p>
            <a:pPr>
              <a:spcAft>
                <a:spcPts val="700"/>
              </a:spcAft>
            </a:pPr>
            <a:r>
              <a:rPr lang="en-US" dirty="0"/>
              <a:t>Plugins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r>
              <a:rPr lang="en-US" dirty="0"/>
              <a:t>Accounts</a:t>
            </a:r>
          </a:p>
          <a:p>
            <a:pPr>
              <a:spcAft>
                <a:spcPts val="700"/>
              </a:spcAft>
            </a:pPr>
            <a:r>
              <a:rPr lang="en-US" dirty="0"/>
              <a:t>Settings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6370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126E4-E480-0C54-1EB2-215BFBEC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4"/>
            <a:ext cx="8615099" cy="5099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Git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3DE5-CB72-48F8-08CE-236C8E7361EB}"/>
              </a:ext>
            </a:extLst>
          </p:cNvPr>
          <p:cNvSpPr/>
          <p:nvPr/>
        </p:nvSpPr>
        <p:spPr>
          <a:xfrm>
            <a:off x="2006221" y="1390445"/>
            <a:ext cx="2117425" cy="2366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stage + commit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429173-6524-3EF6-3D98-B2EA425D8009}"/>
              </a:ext>
            </a:extLst>
          </p:cNvPr>
          <p:cNvSpPr/>
          <p:nvPr/>
        </p:nvSpPr>
        <p:spPr>
          <a:xfrm>
            <a:off x="4251279" y="2593075"/>
            <a:ext cx="6010321" cy="1164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changes (diff)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7C490-746E-CBA8-F3D7-B1A52F69E82D}"/>
              </a:ext>
            </a:extLst>
          </p:cNvPr>
          <p:cNvSpPr/>
          <p:nvPr/>
        </p:nvSpPr>
        <p:spPr>
          <a:xfrm>
            <a:off x="1624084" y="2866030"/>
            <a:ext cx="382137" cy="388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045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5DCBE-F97F-45FA-1C33-E1AAE19C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869" y="1882246"/>
            <a:ext cx="4716677" cy="239342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B56300-B71C-E0A2-3CDD-95E0FC58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Settings</a:t>
            </a: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>
              <a:buFontTx/>
              <a:buChar char="-"/>
            </a:pPr>
            <a:r>
              <a:rPr lang="nl-NL" sz="2000" noProof="0" dirty="0"/>
              <a:t>Georganiseerd per sectie.</a:t>
            </a:r>
          </a:p>
          <a:p>
            <a:pPr>
              <a:buFontTx/>
              <a:buChar char="-"/>
            </a:pPr>
            <a:r>
              <a:rPr lang="nl-NL" sz="2000" noProof="0" dirty="0"/>
              <a:t>Zie: </a:t>
            </a:r>
            <a:r>
              <a:rPr lang="nl-NL" sz="2000" noProof="0" dirty="0" err="1"/>
              <a:t>Extensions</a:t>
            </a:r>
            <a:r>
              <a:rPr lang="nl-NL" sz="2000" noProof="0" dirty="0"/>
              <a:t> =&gt; Python.</a:t>
            </a:r>
          </a:p>
          <a:p>
            <a:pPr>
              <a:buFontTx/>
              <a:buChar char="-"/>
            </a:pPr>
            <a:r>
              <a:rPr lang="nl-NL" sz="2000" noProof="0" dirty="0"/>
              <a:t>Vaak sneller via de zoekbalk.</a:t>
            </a:r>
          </a:p>
          <a:p>
            <a:pPr>
              <a:buFontTx/>
              <a:buChar char="-"/>
            </a:pPr>
            <a:r>
              <a:rPr lang="nl-NL" sz="2000" noProof="0" dirty="0"/>
              <a:t>Per gebruiker of per </a:t>
            </a:r>
            <a:r>
              <a:rPr lang="nl-NL" sz="2000" noProof="0" dirty="0" err="1"/>
              <a:t>workspace</a:t>
            </a:r>
            <a:r>
              <a:rPr lang="nl-NL" sz="2000" noProof="0" dirty="0"/>
              <a:t> (project)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C1439B-4D1C-D712-D5E9-6DCB3EE41574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Command palette (CTRL + SHIFT + P)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Zoekbalk voor commando's.</a:t>
            </a:r>
          </a:p>
          <a:p>
            <a:pPr>
              <a:buFontTx/>
              <a:buChar char="-"/>
            </a:pPr>
            <a:r>
              <a:rPr lang="nl-NL" sz="2000" dirty="0"/>
              <a:t>Snel uitvoeren standaard commando's.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116F5-B096-EC38-813F-DC39357156BF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FA8CDDB-E523-539D-4070-25CA90DA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54" y="1882246"/>
            <a:ext cx="4715935" cy="196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5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169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Python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/>
              <a:t>Hoe werkt Python?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Omgevingen en packages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Python voor Windows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Anaconda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Jupyter</a:t>
            </a:r>
            <a:r>
              <a:rPr lang="nl-NL" sz="1600" noProof="0" dirty="0"/>
              <a:t> Notebook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Visual Studio Code</a:t>
            </a:r>
            <a:endParaRPr lang="nl-NL" sz="16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Basis syntax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Classes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Basis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Overerving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Handige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print(&lt;string&gt;)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type(&lt;object&gt;)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help(&lt;object&gt;)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dir(&lt;object&gt;)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(object)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Print een string naar de terminal.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type van een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hulp over het object.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eigenschappen van het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unieke ID van </a:t>
            </a:r>
            <a:r>
              <a:rPr lang="nl-NL" sz="2000"/>
              <a:t>het object weer.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360719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Basis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4453467" cy="179493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Numeriek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	= 1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= 1.0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096000" y="4013200"/>
            <a:ext cx="4453467" cy="17949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Samengesteld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tuple = (1,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  = [1, 2, 3, 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= {"a": 1, "b": 2}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6096000" y="1456266"/>
            <a:ext cx="4453466" cy="17949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Tekst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   = "hello world!"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	= 'hello world!'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838199" y="4013200"/>
            <a:ext cx="4453467" cy="17949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Logisch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False</a:t>
            </a:r>
          </a:p>
        </p:txBody>
      </p:sp>
    </p:spTree>
    <p:extLst>
      <p:ext uri="{BB962C8B-B14F-4D97-AF65-F5344CB8AC3E}">
        <p14:creationId xmlns:p14="http://schemas.microsoft.com/office/powerpoint/2010/main" val="1425071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Data types converteren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4513"/>
            <a:ext cx="1625083" cy="90092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Integer</a:t>
            </a:r>
          </a:p>
          <a:p>
            <a:pPr marL="0" indent="0" algn="ctr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int(x)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3870130" y="2166241"/>
            <a:ext cx="1625083" cy="8974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Float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float(x)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6833635" y="2164513"/>
            <a:ext cx="1625083" cy="9009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String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str(x)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9728717" y="2164513"/>
            <a:ext cx="1625083" cy="900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Boolean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bool(x)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5C0664-5CE8-3179-CBB0-12CEBB3A2DDA}"/>
              </a:ext>
            </a:extLst>
          </p:cNvPr>
          <p:cNvGrpSpPr/>
          <p:nvPr/>
        </p:nvGrpSpPr>
        <p:grpSpPr>
          <a:xfrm>
            <a:off x="838200" y="1595389"/>
            <a:ext cx="10515600" cy="374817"/>
            <a:chOff x="838199" y="1267371"/>
            <a:chExt cx="10515600" cy="37481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AF89407-A4C8-B31A-1B0E-F161B693C430}"/>
                </a:ext>
              </a:extLst>
            </p:cNvPr>
            <p:cNvCxnSpPr/>
            <p:nvPr/>
          </p:nvCxnSpPr>
          <p:spPr>
            <a:xfrm>
              <a:off x="838199" y="1642188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4AB953-7749-A548-515E-7E5507009846}"/>
                </a:ext>
              </a:extLst>
            </p:cNvPr>
            <p:cNvSpPr txBox="1"/>
            <p:nvPr/>
          </p:nvSpPr>
          <p:spPr>
            <a:xfrm>
              <a:off x="5573259" y="1267371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widening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45BB8E-AD41-E60E-CE11-A2305F69FDFF}"/>
              </a:ext>
            </a:extLst>
          </p:cNvPr>
          <p:cNvGrpSpPr/>
          <p:nvPr/>
        </p:nvGrpSpPr>
        <p:grpSpPr>
          <a:xfrm>
            <a:off x="838200" y="3283610"/>
            <a:ext cx="10538408" cy="369332"/>
            <a:chOff x="887188" y="3586063"/>
            <a:chExt cx="10515600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EB6996C-0B22-9B6F-F8C4-3B79D1AB4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188" y="3586063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A5DB0C-6677-6279-8926-72398DDB0AB4}"/>
                </a:ext>
              </a:extLst>
            </p:cNvPr>
            <p:cNvSpPr txBox="1"/>
            <p:nvPr/>
          </p:nvSpPr>
          <p:spPr>
            <a:xfrm>
              <a:off x="5573259" y="3586063"/>
              <a:ext cx="1143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narrowing</a:t>
              </a:r>
              <a:endParaRPr lang="en-NL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B5F364-DC78-5AA0-799A-0A3335A0BF01}"/>
              </a:ext>
            </a:extLst>
          </p:cNvPr>
          <p:cNvSpPr txBox="1"/>
          <p:nvPr/>
        </p:nvSpPr>
        <p:spPr>
          <a:xfrm>
            <a:off x="2312436" y="4136842"/>
            <a:ext cx="7567127" cy="222663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"breder" data type kan altijd…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"smaller" data type kan misgaan!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2000" dirty="0"/>
              <a:t> bij conversie van ongeldige waardes.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Voorbeelden ongeldige waardes: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("3a"), int("3.2")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Alleen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0, None, "", [], {}</a:t>
            </a:r>
            <a:r>
              <a:rPr lang="nl-NL" sz="2000" dirty="0">
                <a:cs typeface="Courier New" panose="02070309020205020404" pitchFamily="49" charset="0"/>
              </a:rPr>
              <a:t> zijn </a:t>
            </a:r>
            <a:r>
              <a:rPr lang="nl-NL" sz="2000" dirty="0" err="1">
                <a:cs typeface="Courier New" panose="02070309020205020404" pitchFamily="49" charset="0"/>
              </a:rPr>
              <a:t>boolean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8671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Samengestelde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4826000" cy="524187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list / 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/ string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3, 4]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x[1]      # 2, index start met 0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x[4]      #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x[0:2]    # [1, 2]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x[2:]     # [3, 4]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x[:-1]    # [1, 2, 3]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x[-1:]    # [4]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27802" y="1166327"/>
            <a:ext cx="4826001" cy="524187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{"a": 1, "b": 2}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d["a"]           #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d["c"]        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("c", 3)    #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list(d)    # ["a", "b"]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(["a", "b"])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2])</a:t>
            </a:r>
          </a:p>
        </p:txBody>
      </p:sp>
    </p:spTree>
    <p:extLst>
      <p:ext uri="{BB962C8B-B14F-4D97-AF65-F5344CB8AC3E}">
        <p14:creationId xmlns:p14="http://schemas.microsoft.com/office/powerpoint/2010/main" val="1204866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Operatoren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989"/>
            <a:ext cx="4842933" cy="522321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Numeriek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	  # Toewijzing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	  # Plus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-	  # Min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+=	  # Plus en toewijzen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	  # Vermenigvuldigen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	  # Delen door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//	  # Delen als integer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%	  # Rest bij deling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**	  # Machtsverheffen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10869" y="1184989"/>
            <a:ext cx="4842932" cy="52232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Logisch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	  # 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!=	  # Ongelijk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	  # Groter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&gt;=	  # Groter of gelijk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	  # Kleiner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	  # Kleiner of gelijk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	  # Is identiek (object)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	  # Zit in een verzameling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#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	  # Een van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# Omkering</a:t>
            </a:r>
          </a:p>
        </p:txBody>
      </p:sp>
    </p:spTree>
    <p:extLst>
      <p:ext uri="{BB962C8B-B14F-4D97-AF65-F5344CB8AC3E}">
        <p14:creationId xmlns:p14="http://schemas.microsoft.com/office/powerpoint/2010/main" val="2443077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tekst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" + name + "!"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{name}!"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{n}!".format(n=name)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John,Jane".split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",".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(["John", "Jane"])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/>
              <a:t> kun je strings aan elkaar plakken.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Een format-string is een nettere oplossing.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nl-NL" sz="2000" dirty="0"/>
              <a:t> gebruiken.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Splits de string op d.m.v. scheidingsteken.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Plakt een lijst aan elkaar tot een string.</a:t>
            </a:r>
          </a:p>
        </p:txBody>
      </p:sp>
    </p:spTree>
    <p:extLst>
      <p:ext uri="{BB962C8B-B14F-4D97-AF65-F5344CB8AC3E}">
        <p14:creationId xmlns:p14="http://schemas.microsoft.com/office/powerpoint/2010/main" val="389145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int(3.7)</a:t>
            </a:r>
            <a:r>
              <a:rPr lang="nl-NL" sz="2000" dirty="0"/>
              <a:t>?</a:t>
            </a:r>
            <a:endParaRPr lang="nl-NL" sz="2000" noProof="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 * 3</a:t>
            </a:r>
            <a:r>
              <a:rPr lang="nl-NL" sz="2000" dirty="0"/>
              <a:t>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En wat is de waarde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[[0] * 3] * 3</a:t>
            </a:r>
            <a:r>
              <a:rPr lang="nl-NL" sz="2000" dirty="0"/>
              <a:t>?</a:t>
            </a:r>
          </a:p>
          <a:p>
            <a:pPr marL="457200" lvl="1" indent="0">
              <a:buNone/>
            </a:pPr>
            <a:r>
              <a:rPr lang="nl-NL" sz="2000" dirty="0"/>
              <a:t>En wat is het resultaat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[0][0] = 1</a:t>
            </a:r>
            <a:r>
              <a:rPr lang="nl-NL" sz="2000" dirty="0"/>
              <a:t>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"abc" * 3</a:t>
            </a:r>
            <a:r>
              <a:rPr lang="nl-NL" sz="2000" dirty="0"/>
              <a:t>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noProof="0" dirty="0"/>
              <a:t>Maak een template dat deze data weergeeft als tabel:</a:t>
            </a:r>
          </a:p>
          <a:p>
            <a:pPr marL="0" indent="0">
              <a:buNone/>
            </a:pPr>
            <a:r>
              <a:rPr lang="nl-NL" sz="2000" noProof="0" dirty="0"/>
              <a:t>      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{"name": "John", 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": "Doe", "score": 7.6245}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Mutable</a:t>
            </a:r>
            <a:r>
              <a:rPr lang="nl-NL" noProof="0" dirty="0"/>
              <a:t> of </a:t>
            </a:r>
            <a:r>
              <a:rPr lang="nl-NL" noProof="0" dirty="0" err="1"/>
              <a:t>immutable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8514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Kun je het wijzigen?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Bij sommige data types kun je waardes of eigenschappen </a:t>
            </a:r>
            <a:r>
              <a:rPr lang="nl-NL" sz="2000" u="sng" noProof="0" dirty="0"/>
              <a:t>aanpassen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Je kunt bijvoorbeeld een waarde in een list overschrijven: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x[1] = 0      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# x is nu [1, 0, 3]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Andere data types kun je </a:t>
            </a:r>
            <a:r>
              <a:rPr lang="nl-NL" sz="2000" u="sng" dirty="0"/>
              <a:t>niet aanpassen</a:t>
            </a:r>
            <a:r>
              <a:rPr lang="nl-NL" sz="2000" dirty="0"/>
              <a:t>, maar alleen overschrijven.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/>
              <a:t>tuple</a:t>
            </a:r>
            <a:r>
              <a:rPr lang="nl-NL" sz="2000" dirty="0"/>
              <a:t> is bijvoorbeeld </a:t>
            </a:r>
            <a:r>
              <a:rPr lang="nl-NL" sz="2000" u="sng" dirty="0"/>
              <a:t>niet</a:t>
            </a:r>
            <a:r>
              <a:rPr lang="nl-NL" sz="2000" dirty="0"/>
              <a:t> aan te passen zoals een list: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(1, 2, 3)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X[1] = 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41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Welke types kun je wijzigen?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 err="1"/>
              <a:t>dict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list</a:t>
            </a:r>
          </a:p>
          <a:p>
            <a:pPr>
              <a:buFontTx/>
              <a:buChar char="-"/>
            </a:pPr>
            <a:r>
              <a:rPr lang="nl-NL" sz="2000" noProof="0" dirty="0"/>
              <a:t>object</a:t>
            </a:r>
          </a:p>
          <a:p>
            <a:pPr>
              <a:buFontTx/>
              <a:buChar char="-"/>
            </a:pPr>
            <a:r>
              <a:rPr lang="nl-NL" sz="2000" noProof="0" dirty="0"/>
              <a:t>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bool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float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/>
              <a:t>int</a:t>
            </a: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str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tuple</a:t>
            </a:r>
            <a:endParaRPr lang="nl-NL" sz="2000" dirty="0"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3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9DAE97-165D-2317-E548-C65CD2E2B3EF}"/>
              </a:ext>
            </a:extLst>
          </p:cNvPr>
          <p:cNvSpPr/>
          <p:nvPr/>
        </p:nvSpPr>
        <p:spPr>
          <a:xfrm>
            <a:off x="838198" y="2139950"/>
            <a:ext cx="4571999" cy="2362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= None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/>
              <a:t>?</a:t>
            </a:r>
            <a:endParaRPr lang="nl-NL" sz="2000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7A1CA8-B3F4-84C3-6FE9-2787FC91D918}"/>
              </a:ext>
            </a:extLst>
          </p:cNvPr>
          <p:cNvSpPr/>
          <p:nvPr/>
        </p:nvSpPr>
        <p:spPr>
          <a:xfrm>
            <a:off x="5985937" y="2139950"/>
            <a:ext cx="4571999" cy="2362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457199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/>
              <a:t>?</a:t>
            </a:r>
            <a:endParaRPr lang="nl-NL" sz="2000" noProof="0" dirty="0"/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is het relevant?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61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2489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Conditionele logica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980"/>
            <a:ext cx="4885268" cy="502695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== 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&lt; 0 or x &gt; 10: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in (1, 3, 5, 7):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12980"/>
            <a:ext cx="4885268" cy="50269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/>
              <a:t>Met 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if … elif … else</a:t>
            </a:r>
            <a:r>
              <a:rPr lang="nl-NL" sz="2000"/>
              <a:t> maak je</a:t>
            </a:r>
          </a:p>
          <a:p>
            <a:pPr>
              <a:spcBef>
                <a:spcPts val="1000"/>
              </a:spcBef>
            </a:pPr>
            <a:r>
              <a:rPr lang="nl-NL" sz="2000"/>
              <a:t>conditionele code.</a:t>
            </a:r>
          </a:p>
          <a:p>
            <a:pPr>
              <a:spcBef>
                <a:spcPts val="1000"/>
              </a:spcBef>
            </a:pPr>
            <a:endParaRPr lang="nl-NL" sz="2000"/>
          </a:p>
          <a:p>
            <a:pPr>
              <a:spcBef>
                <a:spcPts val="1000"/>
              </a:spcBef>
            </a:pPr>
            <a:r>
              <a:rPr lang="nl-NL" sz="2000"/>
              <a:t>Combineer condities met 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nl-NL" sz="2000"/>
              <a:t> / 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/>
              <a:t>.</a:t>
            </a:r>
          </a:p>
          <a:p>
            <a:pPr>
              <a:spcBef>
                <a:spcPts val="1000"/>
              </a:spcBef>
            </a:pPr>
            <a:endParaRPr lang="nl-NL" sz="2000"/>
          </a:p>
          <a:p>
            <a:pPr>
              <a:spcBef>
                <a:spcPts val="1000"/>
              </a:spcBef>
            </a:pPr>
            <a:endParaRPr lang="nl-NL" sz="2000"/>
          </a:p>
          <a:p>
            <a:pPr>
              <a:spcBef>
                <a:spcPts val="1000"/>
              </a:spcBef>
            </a:pPr>
            <a:r>
              <a:rPr lang="nl-NL" sz="2000"/>
              <a:t>Met 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2000"/>
              <a:t> test je of een waarde voorkomt in</a:t>
            </a:r>
          </a:p>
          <a:p>
            <a:pPr>
              <a:spcBef>
                <a:spcPts val="1000"/>
              </a:spcBef>
            </a:pPr>
            <a:r>
              <a:rPr lang="nl-NL" sz="2000"/>
              <a:t>een tuple / list.</a:t>
            </a:r>
          </a:p>
          <a:p>
            <a:pPr>
              <a:spcBef>
                <a:spcPts val="1000"/>
              </a:spcBef>
            </a:pPr>
            <a:endParaRPr lang="nl-NL" sz="2000"/>
          </a:p>
          <a:p>
            <a:pPr>
              <a:spcBef>
                <a:spcPts val="1000"/>
              </a:spcBef>
            </a:pPr>
            <a:r>
              <a:rPr lang="nl-NL" sz="2000"/>
              <a:t>Met 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/>
              <a:t> vang je alles dat niet voldoet</a:t>
            </a:r>
          </a:p>
          <a:p>
            <a:pPr>
              <a:spcBef>
                <a:spcPts val="1000"/>
              </a:spcBef>
            </a:pPr>
            <a:r>
              <a:rPr lang="nl-NL" sz="2000"/>
              <a:t>aan de voorgaande condities.</a:t>
            </a:r>
          </a:p>
        </p:txBody>
      </p:sp>
    </p:spTree>
    <p:extLst>
      <p:ext uri="{BB962C8B-B14F-4D97-AF65-F5344CB8AC3E}">
        <p14:creationId xmlns:p14="http://schemas.microsoft.com/office/powerpoint/2010/main" val="1657020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De </a:t>
            </a:r>
            <a:r>
              <a:rPr lang="nl-NL" sz="3600" noProof="0" dirty="0" err="1"/>
              <a:t>for</a:t>
            </a:r>
            <a:r>
              <a:rPr lang="nl-NL" sz="3600" noProof="0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in (1, 2, 3):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print(x)       # 1, 2, 3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i, x in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((1, 2):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print(i, x)    # 0 1, 1 2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ages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% 2 == 0: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&lt; 0 or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&gt; 120: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/>
              <a:t> loop gebruik je in combinatie 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Geef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/>
              <a:t>(</a:t>
            </a:r>
            <a:r>
              <a:rPr lang="nl-NL" sz="1600" dirty="0" err="1"/>
              <a:t>tuple</a:t>
            </a:r>
            <a:r>
              <a:rPr lang="nl-NL" sz="1600" dirty="0"/>
              <a:t>, list) op na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Tel 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 het aantal iteraties.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start=x</a:t>
            </a:r>
            <a:r>
              <a:rPr lang="nl-NL" sz="1600" dirty="0"/>
              <a:t> kun je aangeven waar de telling begint.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nl-NL" sz="1600" dirty="0"/>
              <a:t> om naar de volgende loop te gaan.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nl-NL" sz="1600" dirty="0"/>
              <a:t> om de loop te beëindigen.</a:t>
            </a:r>
          </a:p>
          <a:p>
            <a:pPr>
              <a:spcBef>
                <a:spcPts val="1000"/>
              </a:spcBef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582769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De </a:t>
            </a:r>
            <a:r>
              <a:rPr lang="nl-NL" sz="3600" noProof="0" dirty="0" err="1"/>
              <a:t>for</a:t>
            </a:r>
            <a:r>
              <a:rPr lang="nl-NL" sz="3600" noProof="0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k, v in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my_dict.items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print(k, v)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name.lower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 in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key.lower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val.lower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my_dict.items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  <a:r>
              <a:rPr lang="nl-NL" sz="1600" dirty="0"/>
              <a:t> om door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NL" sz="1600" dirty="0"/>
              <a:t> te </a:t>
            </a:r>
            <a:r>
              <a:rPr lang="nl-NL" sz="1600" dirty="0" err="1"/>
              <a:t>loopen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een "</a:t>
            </a:r>
            <a:r>
              <a:rPr lang="nl-NL" sz="1600" dirty="0" err="1"/>
              <a:t>comprehension</a:t>
            </a:r>
            <a:r>
              <a:rPr lang="nl-NL" sz="1600" dirty="0"/>
              <a:t>" als je alle items van een lijst wilt bewerken.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Ook voor een </a:t>
            </a:r>
            <a:r>
              <a:rPr lang="nl-NL" sz="1600" dirty="0" err="1"/>
              <a:t>dict</a:t>
            </a:r>
            <a:r>
              <a:rPr lang="nl-NL" sz="1600" dirty="0"/>
              <a:t> kun je een </a:t>
            </a:r>
            <a:r>
              <a:rPr lang="nl-NL" sz="1600" dirty="0" err="1"/>
              <a:t>comprehension</a:t>
            </a:r>
            <a:r>
              <a:rPr lang="nl-NL" sz="1600" dirty="0"/>
              <a:t> gebruiken.</a:t>
            </a:r>
          </a:p>
        </p:txBody>
      </p:sp>
    </p:spTree>
    <p:extLst>
      <p:ext uri="{BB962C8B-B14F-4D97-AF65-F5344CB8AC3E}">
        <p14:creationId xmlns:p14="http://schemas.microsoft.com/office/powerpoint/2010/main" val="2160430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(name="Anoniem"):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" + name)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% 2 == 0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dirty="0"/>
              <a:t> om een functie aan te maken.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Spring 2 spaties in voor de functie code.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Argumenten zet je tussen de haken,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eventueel met standaard waarde.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nl-NL" sz="2000" dirty="0"/>
              <a:t> om waardes terug te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geven uit een functie.</a:t>
            </a:r>
          </a:p>
        </p:txBody>
      </p:sp>
    </p:spTree>
    <p:extLst>
      <p:ext uri="{BB962C8B-B14F-4D97-AF65-F5344CB8AC3E}">
        <p14:creationId xmlns:p14="http://schemas.microsoft.com/office/powerpoint/2010/main" val="177868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bestanden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open(&lt;file&gt;, &lt;mode&gt;)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h.close</a:t>
            </a:r>
            <a:r>
              <a:rPr lang="nl-NL" sz="2000" noProof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open(&lt;file&gt;, "r") as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nl-NL" sz="2000" dirty="0"/>
              <a:t> open je een bestand:</a:t>
            </a:r>
          </a:p>
          <a:p>
            <a:pPr marL="342900" indent="-342900">
              <a:spcBef>
                <a:spcPts val="1000"/>
              </a:spcBef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nl-NL" sz="2000" dirty="0"/>
              <a:t> om te lezen.</a:t>
            </a:r>
          </a:p>
          <a:p>
            <a:pPr marL="342900" indent="-342900">
              <a:spcBef>
                <a:spcPts val="1000"/>
              </a:spcBef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nl-NL" sz="2000" dirty="0"/>
              <a:t> om te (over) schrijven.</a:t>
            </a:r>
          </a:p>
          <a:p>
            <a:pPr marL="342900" indent="-342900">
              <a:spcBef>
                <a:spcPts val="1000"/>
              </a:spcBef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2000" dirty="0"/>
              <a:t> om aan te vullen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nl-NL" sz="2000" dirty="0"/>
              <a:t> om een bestand te sluiten.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De contextmanager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2000" dirty="0"/>
              <a:t> biedt een elegante manier om bestanden te openen en sluiten.</a:t>
            </a:r>
          </a:p>
        </p:txBody>
      </p:sp>
    </p:spTree>
    <p:extLst>
      <p:ext uri="{BB962C8B-B14F-4D97-AF65-F5344CB8AC3E}">
        <p14:creationId xmlns:p14="http://schemas.microsoft.com/office/powerpoint/2010/main" val="1842426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bestanden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content =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fh.read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fh.readlines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line in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print(line)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fh.write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&gt;) 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lees je de volledige inhoud van het bestand als string.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krijg je iedere regel uit het bestand terug in een list.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2000" dirty="0"/>
              <a:t> loop door de regels van een bestand heen lopen.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schrijf je een string naar het bestand.</a:t>
            </a:r>
          </a:p>
        </p:txBody>
      </p:sp>
    </p:spTree>
    <p:extLst>
      <p:ext uri="{BB962C8B-B14F-4D97-AF65-F5344CB8AC3E}">
        <p14:creationId xmlns:p14="http://schemas.microsoft.com/office/powerpoint/2010/main" val="1034101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51432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Schrijf een script dat: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Een CSV-bestand inleest en verwerkt.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Voor elk persoon de faculteit van de leeftijd berekent.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De resultaten wegschrijft naar een nieuw CSV-bestand.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Bonuspunten: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Zorg voor een nette structuur (</a:t>
            </a:r>
            <a:r>
              <a:rPr lang="nl-NL" sz="2000" noProof="0"/>
              <a:t>opdelen in functies</a:t>
            </a:r>
            <a:r>
              <a:rPr lang="nl-NL" sz="2000" noProof="0" dirty="0"/>
              <a:t>).</a:t>
            </a:r>
          </a:p>
          <a:p>
            <a:pPr>
              <a:buFontTx/>
              <a:buChar char="-"/>
            </a:pPr>
            <a:r>
              <a:rPr lang="nl-NL" sz="2000" noProof="0" dirty="0"/>
              <a:t>Maak goede documentatie.</a:t>
            </a:r>
          </a:p>
          <a:p>
            <a:pPr>
              <a:buFontTx/>
              <a:buChar char="-"/>
            </a:pPr>
            <a:r>
              <a:rPr lang="nl-NL" sz="2000" noProof="0" dirty="0"/>
              <a:t>Zorg voor </a:t>
            </a:r>
            <a:r>
              <a:rPr lang="nl-NL" sz="2000" noProof="0" dirty="0" err="1"/>
              <a:t>logging</a:t>
            </a:r>
            <a:r>
              <a:rPr lang="nl-NL" sz="2000" noProof="0" dirty="0"/>
              <a:t> naar de terminal.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8248260" y="1456267"/>
            <a:ext cx="282095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CSV-data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Henk,man,44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Ingrid,vrouw,37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Jaap,man,56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777240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78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Namespaces en scopes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371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Sterke punten: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Makkelijk te leren, flexibele syntax.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ontwikkelaars en gebruikers.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online informatie.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Uitgebreid ecosysteem van uitbreidingen.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Breed inzetbaar.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409267" y="1456267"/>
            <a:ext cx="47498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Zwakke punten: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Makkelijk om “slechte” code te schrijven.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Relatief traag  (</a:t>
            </a:r>
            <a:r>
              <a:rPr lang="nl-NL" sz="2000" dirty="0" err="1"/>
              <a:t>vgl</a:t>
            </a:r>
            <a:r>
              <a:rPr lang="nl-NL" sz="2000" dirty="0"/>
              <a:t> C, Scala, Rust, Go).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Distributie code niet eenduidig.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4422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namespace?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Een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 koppelt namen aan waardes of objecten. 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Elke variabele, functie of class die je aanmaakt komt in een namespace.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Objecten in een script komen in de </a:t>
            </a:r>
            <a:r>
              <a:rPr lang="nl-NL" sz="2000" b="1" noProof="0" dirty="0"/>
              <a:t>globale</a:t>
            </a:r>
            <a:r>
              <a:rPr lang="nl-NL" sz="2000" noProof="0" dirty="0"/>
              <a:t> namespace.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Objecten in een functie komen in een </a:t>
            </a:r>
            <a:r>
              <a:rPr lang="nl-NL" sz="2000" b="1" noProof="0" dirty="0"/>
              <a:t>lokale</a:t>
            </a:r>
            <a:r>
              <a:rPr lang="nl-NL" sz="2000" noProof="0" dirty="0"/>
              <a:t> namespace.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7855771" y="1456267"/>
            <a:ext cx="3005666" cy="39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00BF9C8-CA1E-83DA-4E42-CF01D71DDD2F}"/>
              </a:ext>
            </a:extLst>
          </p:cNvPr>
          <p:cNvSpPr/>
          <p:nvPr/>
        </p:nvSpPr>
        <p:spPr>
          <a:xfrm>
            <a:off x="6604000" y="2226733"/>
            <a:ext cx="1752600" cy="1016000"/>
          </a:xfrm>
          <a:prstGeom prst="wedgeRectCallout">
            <a:avLst>
              <a:gd name="adj1" fmla="val 32813"/>
              <a:gd name="adj2" fmla="val -828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Symbolische</a:t>
            </a:r>
          </a:p>
          <a:p>
            <a:pPr algn="ctr"/>
            <a:r>
              <a:rPr lang="nl-NL" sz="1600" dirty="0"/>
              <a:t>naam "x"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1E88066-7799-0DC8-45AF-3BCF0102F6E8}"/>
              </a:ext>
            </a:extLst>
          </p:cNvPr>
          <p:cNvSpPr/>
          <p:nvPr/>
        </p:nvSpPr>
        <p:spPr>
          <a:xfrm>
            <a:off x="9601200" y="2226733"/>
            <a:ext cx="1752600" cy="1016000"/>
          </a:xfrm>
          <a:prstGeom prst="wedgeRectCallout">
            <a:avLst>
              <a:gd name="adj1" fmla="val -33371"/>
              <a:gd name="adj2" fmla="val -876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/>
              <a:t>String object</a:t>
            </a:r>
          </a:p>
          <a:p>
            <a:pPr algn="ctr"/>
            <a:r>
              <a:rPr lang="nl-NL" sz="1600"/>
              <a:t>met waarde</a:t>
            </a:r>
          </a:p>
          <a:p>
            <a:pPr algn="ctr"/>
            <a:r>
              <a:rPr lang="nl-NL" sz="1600"/>
              <a:t>"Hello world!"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0" y="3924300"/>
            <a:ext cx="4749800" cy="2252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 = "Globale variabele"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l = "Lokale variabele"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2272B9-3844-2B0E-9ACC-7594392EB973}"/>
              </a:ext>
            </a:extLst>
          </p:cNvPr>
          <p:cNvCxnSpPr/>
          <p:nvPr/>
        </p:nvCxnSpPr>
        <p:spPr>
          <a:xfrm>
            <a:off x="6096000" y="1456267"/>
            <a:ext cx="0" cy="4711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67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Rechts zie je verschillende </a:t>
            </a:r>
            <a:r>
              <a:rPr lang="nl-NL" sz="2000" noProof="0" dirty="0" err="1"/>
              <a:t>namespaces</a:t>
            </a:r>
            <a:r>
              <a:rPr lang="nl-NL" sz="2000" noProof="0" dirty="0"/>
              <a:t>: globaal, buitenste en binnenste.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Variabelen "leven" in hun eigen namespace; dit is hun "scope". 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Als een variabele niet in scope is, zoekt Python hoger in de namespace hiërarchie.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De zoekvolgorde is:</a:t>
            </a:r>
          </a:p>
          <a:p>
            <a:pPr marL="0" indent="0">
              <a:buNone/>
            </a:pPr>
            <a:r>
              <a:rPr lang="nl-NL" sz="2000" noProof="0" dirty="0"/>
              <a:t>lokaal  &gt;  omvattend  &gt;  globaal  &gt;  built-ins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1" y="724430"/>
            <a:ext cx="4749800" cy="26212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"globale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buitenste():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"buitenste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binnenste()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print(x)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D0D3FF-C593-5AED-E30D-30050CC6795B}"/>
              </a:ext>
            </a:extLst>
          </p:cNvPr>
          <p:cNvCxnSpPr>
            <a:cxnSpLocks/>
          </p:cNvCxnSpPr>
          <p:nvPr/>
        </p:nvCxnSpPr>
        <p:spPr>
          <a:xfrm>
            <a:off x="6096000" y="724430"/>
            <a:ext cx="0" cy="54431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7C7BCE59-6BBB-9D3E-70E6-78B6BBF9A17C}"/>
              </a:ext>
            </a:extLst>
          </p:cNvPr>
          <p:cNvSpPr/>
          <p:nvPr/>
        </p:nvSpPr>
        <p:spPr>
          <a:xfrm>
            <a:off x="6604001" y="3807584"/>
            <a:ext cx="4749799" cy="640826"/>
          </a:xfrm>
          <a:prstGeom prst="down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Lokale namespace</a:t>
            </a:r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760D84F5-1713-A1FC-962A-B35C00D9B839}"/>
              </a:ext>
            </a:extLst>
          </p:cNvPr>
          <p:cNvSpPr/>
          <p:nvPr/>
        </p:nvSpPr>
        <p:spPr>
          <a:xfrm>
            <a:off x="6604001" y="4468639"/>
            <a:ext cx="4749799" cy="640826"/>
          </a:xfrm>
          <a:prstGeom prst="down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Omvattende namespace</a:t>
            </a:r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A4DCABE0-C9C0-399E-B589-5ADF8053F9F7}"/>
              </a:ext>
            </a:extLst>
          </p:cNvPr>
          <p:cNvSpPr/>
          <p:nvPr/>
        </p:nvSpPr>
        <p:spPr>
          <a:xfrm>
            <a:off x="6604001" y="5129694"/>
            <a:ext cx="4749799" cy="640826"/>
          </a:xfrm>
          <a:prstGeom prst="downArrow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Globale namespace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F4610C-A276-0020-F296-F794024E7EA9}"/>
              </a:ext>
            </a:extLst>
          </p:cNvPr>
          <p:cNvSpPr/>
          <p:nvPr/>
        </p:nvSpPr>
        <p:spPr>
          <a:xfrm>
            <a:off x="6604003" y="5773602"/>
            <a:ext cx="4749797" cy="4033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Built-ins</a:t>
            </a:r>
          </a:p>
        </p:txBody>
      </p:sp>
    </p:spTree>
    <p:extLst>
      <p:ext uri="{BB962C8B-B14F-4D97-AF65-F5344CB8AC3E}">
        <p14:creationId xmlns:p14="http://schemas.microsoft.com/office/powerpoint/2010/main" val="40728866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97501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noProof="0" dirty="0"/>
              <a:t>Wat is de waarde van g in het eerste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nl-NL" sz="2000" noProof="0" dirty="0"/>
              <a:t> statement?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noProof="0" dirty="0"/>
              <a:t>Wat is de waarde van g in het tweede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nl-NL" sz="2000" noProof="0" dirty="0"/>
              <a:t> statement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Waardoor komt het verschil?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r>
              <a:rPr lang="nl-NL" sz="2000" dirty="0"/>
              <a:t>Wat als we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nl-NL" sz="2000" dirty="0"/>
              <a:t> als argument hadden meegegeven?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7061200" y="1456267"/>
            <a:ext cx="4008015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functie_a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 = "world"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functie_b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global 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 = "world"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"hello"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functie_a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functie_b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print(g)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664845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67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26032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Classes bundelen: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Variabelen	  </a:t>
            </a:r>
            <a:r>
              <a:rPr lang="nl-NL" sz="2000" noProof="0" dirty="0" err="1"/>
              <a:t>attributes</a:t>
            </a:r>
            <a:r>
              <a:rPr lang="nl-NL" sz="2000" noProof="0" dirty="0"/>
              <a:t>     (state)</a:t>
            </a:r>
          </a:p>
          <a:p>
            <a:pPr>
              <a:buFontTx/>
              <a:buChar char="-"/>
            </a:pPr>
            <a:r>
              <a:rPr lang="nl-NL" sz="2000" noProof="0" dirty="0"/>
              <a:t>Functies	  </a:t>
            </a:r>
            <a:r>
              <a:rPr lang="nl-NL" sz="2000" noProof="0" dirty="0" err="1"/>
              <a:t>methods</a:t>
            </a:r>
            <a:r>
              <a:rPr lang="nl-NL" sz="2000" noProof="0" dirty="0"/>
              <a:t>       (</a:t>
            </a:r>
            <a:r>
              <a:rPr lang="nl-NL" sz="2000" noProof="0" dirty="0" err="1"/>
              <a:t>behavior</a:t>
            </a:r>
            <a:r>
              <a:rPr lang="nl-NL" sz="2000" noProof="0" dirty="0"/>
              <a:t>)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Bundeling in classes maakt importeren en hergebruik eenvoudiger.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Attributen kunnen worden hergebruikt door verschillende methodes.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Toegang tot attributen via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"John"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"Doe"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full_naam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f"{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self.name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self.name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085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Dunder</a:t>
            </a:r>
            <a:r>
              <a:rPr lang="nl-NL" sz="3600" noProof="0" dirty="0"/>
              <a:t>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Double </a:t>
            </a:r>
            <a:r>
              <a:rPr lang="nl-NL" sz="2000" noProof="0" dirty="0" err="1"/>
              <a:t>underscore</a:t>
            </a:r>
            <a:r>
              <a:rPr lang="nl-NL" sz="2000" noProof="0" dirty="0"/>
              <a:t> / </a:t>
            </a:r>
            <a:r>
              <a:rPr lang="nl-NL" sz="2000" noProof="0" dirty="0" err="1"/>
              <a:t>dunder</a:t>
            </a:r>
            <a:r>
              <a:rPr lang="nl-NL" sz="2000" noProof="0" dirty="0"/>
              <a:t> methodes hebben een speciale betekenis.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NL" sz="2000" noProof="0" dirty="0"/>
          </a:p>
          <a:p>
            <a:pPr marL="0" indent="0">
              <a:buNone/>
            </a:pPr>
            <a:r>
              <a:rPr lang="nl-NL" sz="2000" dirty="0" err="1"/>
              <a:t>Constructor</a:t>
            </a:r>
            <a:r>
              <a:rPr lang="nl-NL" sz="2000" dirty="0"/>
              <a:t>:</a:t>
            </a:r>
            <a:r>
              <a:rPr lang="nl-NL" sz="2000" noProof="0" dirty="0"/>
              <a:t> Gebruikt om een object te initialiseren.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name,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self.name = 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lastnaam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persons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john_doe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"John", "Doe"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jane_doe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"Jane", "Doe"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285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Weergave object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Weergave van het object als tekst, bijvoorbeeld in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None/>
            </a:pPr>
            <a:r>
              <a:rPr lang="nl-NL" sz="2000" dirty="0"/>
              <a:t>Representatie van het object zoals je het zou aanmaken.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Voor meer, zie </a:t>
            </a:r>
            <a:r>
              <a:rPr lang="nl-NL" sz="2000" noProof="0" dirty="0" err="1"/>
              <a:t>Python's</a:t>
            </a:r>
            <a:r>
              <a:rPr lang="nl-NL" sz="2000" noProof="0" dirty="0"/>
              <a:t>  data model:</a:t>
            </a:r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https://docs.python.org/3/reference/datamodel.html#special-method-names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32765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f"{self.name} {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f"Person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('{self.name}', '{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}')"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john_doe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Persoon("John", "Doe")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john_doe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 # "John Doe"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john_doe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# "Person('John', 'Doe')"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8756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/4_fuzzy_dict.ipynb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Werk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/>
              <a:t> class uit als </a:t>
            </a:r>
            <a:r>
              <a:rPr lang="nl-NL" sz="2000" dirty="0" err="1"/>
              <a:t>dict</a:t>
            </a:r>
            <a:r>
              <a:rPr lang="nl-NL" sz="2000" dirty="0"/>
              <a:t> dat niet hoofdlettergevoelig is: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lvl="1"/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</a:t>
            </a:r>
            <a:r>
              <a:rPr lang="nl-NL" sz="1600" dirty="0"/>
              <a:t> is gelijk aan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</a:t>
            </a:r>
            <a:endParaRPr lang="nl-NL" sz="1600" dirty="0"/>
          </a:p>
          <a:p>
            <a:pPr lvl="1"/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 = "Henk"</a:t>
            </a:r>
            <a:r>
              <a:rPr lang="nl-NL" sz="1600" dirty="0"/>
              <a:t> is gelijk aan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 = "Henk"</a:t>
            </a:r>
            <a:endParaRPr lang="nl-NL" sz="12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sleutels op te halen.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slaan.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Optioneel: Implementeer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methodes.</a:t>
            </a:r>
          </a:p>
        </p:txBody>
      </p:sp>
    </p:spTree>
    <p:extLst>
      <p:ext uri="{BB962C8B-B14F-4D97-AF65-F5344CB8AC3E}">
        <p14:creationId xmlns:p14="http://schemas.microsoft.com/office/powerpoint/2010/main" val="42876889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Private attributen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Een privaat attribuut wordt alleen intern gebruikt in de class.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Conventie: Attributen die beginnen met een </a:t>
            </a:r>
            <a:r>
              <a:rPr lang="nl-NL" sz="2000" noProof="0" dirty="0" err="1"/>
              <a:t>undersc</a:t>
            </a:r>
            <a:r>
              <a:rPr lang="nl-NL" sz="2000" dirty="0"/>
              <a:t>ore zijn privaat.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Een dubbele </a:t>
            </a:r>
            <a:r>
              <a:rPr lang="nl-NL" sz="2000" dirty="0" err="1"/>
              <a:t>underscore</a:t>
            </a:r>
            <a:r>
              <a:rPr lang="nl-NL" sz="2000" dirty="0"/>
              <a:t> maakt het onmogelijk om het attribuut direct te gebruiken. 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is_valid_name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(name) &gt;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restricted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Cannot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access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outside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813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Static</a:t>
            </a:r>
            <a:r>
              <a:rPr lang="nl-NL" sz="3600" noProof="0" dirty="0"/>
              <a:t> en class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@staticmethod</a:t>
            </a:r>
            <a:r>
              <a:rPr lang="nl-NL" sz="2000" noProof="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Statische methodes</a:t>
            </a:r>
            <a:r>
              <a:rPr lang="nl-NL" sz="2000" dirty="0"/>
              <a:t> waarin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dirty="0"/>
              <a:t> niet nodig / beschikbaar is.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nl-NL" sz="2000" noProof="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Methodes die op een class werken (i.p.v. een object). Eerste argument verwijst naar de class. </a:t>
            </a:r>
            <a:r>
              <a:rPr lang="nl-NL" sz="2000" dirty="0"/>
              <a:t>Vaak gebruikt voor "</a:t>
            </a:r>
            <a:r>
              <a:rPr lang="nl-NL" sz="2000" dirty="0" err="1"/>
              <a:t>factory</a:t>
            </a:r>
            <a:r>
              <a:rPr lang="nl-NL" sz="2000" dirty="0"/>
              <a:t>" patronen.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@staticmethod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is_valid_name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(name) &gt;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@classmethod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from_str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person_str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name,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person_str.split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Person.from_str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John,Doe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0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 / byte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79043AF-CAAF-445D-CBBE-67C45DBA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065" y="3974574"/>
            <a:ext cx="6891867" cy="1215492"/>
          </a:xfrm>
        </p:spPr>
        <p:txBody>
          <a:bodyPr>
            <a:normAutofit/>
          </a:bodyPr>
          <a:lstStyle/>
          <a:p>
            <a:r>
              <a:rPr lang="nl-NL" sz="2000" noProof="0" dirty="0"/>
              <a:t>Python code wordt geïnterpreteerd (i.t.t. gecompileerd).</a:t>
            </a:r>
          </a:p>
          <a:p>
            <a:r>
              <a:rPr lang="nl-NL" sz="2000" noProof="0" dirty="0"/>
              <a:t>Python interpreter is vereist om de code uit te kunnen voeren.</a:t>
            </a:r>
          </a:p>
        </p:txBody>
      </p:sp>
    </p:spTree>
    <p:extLst>
      <p:ext uri="{BB962C8B-B14F-4D97-AF65-F5344CB8AC3E}">
        <p14:creationId xmlns:p14="http://schemas.microsoft.com/office/powerpoint/2010/main" val="4406053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0E1F31E-EFE7-2088-6547-845DD4CD334B}"/>
              </a:ext>
            </a:extLst>
          </p:cNvPr>
          <p:cNvGrpSpPr/>
          <p:nvPr/>
        </p:nvGrpSpPr>
        <p:grpSpPr>
          <a:xfrm>
            <a:off x="6096000" y="1682506"/>
            <a:ext cx="5604933" cy="3492987"/>
            <a:chOff x="5545666" y="724430"/>
            <a:chExt cx="5604933" cy="34929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8A90BB-468A-6D0A-002C-262602B18B4B}"/>
                </a:ext>
              </a:extLst>
            </p:cNvPr>
            <p:cNvSpPr/>
            <p:nvPr/>
          </p:nvSpPr>
          <p:spPr>
            <a:xfrm>
              <a:off x="7514167" y="724430"/>
              <a:ext cx="1667933" cy="130757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r>
                <a:rPr lang="nl-NL" b="1" dirty="0"/>
                <a:t>Voertuig</a:t>
              </a:r>
            </a:p>
            <a:p>
              <a:pPr marL="285750" indent="-285750">
                <a:buFontTx/>
                <a:buChar char="-"/>
              </a:pP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afmetingen</a:t>
              </a:r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prijs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F36A3-E63F-438C-664E-6CCFFF26537D}"/>
                </a:ext>
              </a:extLst>
            </p:cNvPr>
            <p:cNvSpPr/>
            <p:nvPr/>
          </p:nvSpPr>
          <p:spPr>
            <a:xfrm>
              <a:off x="7514166" y="2909848"/>
              <a:ext cx="1667933" cy="130756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r>
                <a:rPr lang="nl-NL" b="1" dirty="0"/>
                <a:t>Auto</a:t>
              </a:r>
            </a:p>
            <a:p>
              <a:pPr marL="285750" indent="-285750">
                <a:buFontTx/>
                <a:buChar char="-"/>
              </a:pP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zitplaatsen</a:t>
              </a:r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airco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77325D-D211-A5CE-6947-92EF15DD9D6B}"/>
                </a:ext>
              </a:extLst>
            </p:cNvPr>
            <p:cNvSpPr/>
            <p:nvPr/>
          </p:nvSpPr>
          <p:spPr>
            <a:xfrm>
              <a:off x="9482666" y="2909849"/>
              <a:ext cx="1667933" cy="13075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r>
                <a:rPr lang="nl-NL" b="1" dirty="0"/>
                <a:t>Fiets</a:t>
              </a:r>
              <a:endParaRPr lang="nl-NL" dirty="0"/>
            </a:p>
            <a:p>
              <a:pPr marL="285750" indent="-285750">
                <a:buFontTx/>
                <a:buChar char="-"/>
              </a:pP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materiaal</a:t>
              </a:r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schijfremmen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4682BB-885A-5C60-F919-EE42752F11CB}"/>
                </a:ext>
              </a:extLst>
            </p:cNvPr>
            <p:cNvSpPr/>
            <p:nvPr/>
          </p:nvSpPr>
          <p:spPr>
            <a:xfrm>
              <a:off x="5545666" y="2909848"/>
              <a:ext cx="1667933" cy="130756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r>
                <a:rPr lang="nl-NL" b="1" dirty="0"/>
                <a:t>Vrachtwagen</a:t>
              </a:r>
              <a:endParaRPr lang="nl-NL" dirty="0"/>
            </a:p>
            <a:p>
              <a:pPr marL="285750" indent="-285750">
                <a:buFontTx/>
                <a:buChar char="-"/>
              </a:pP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 err="1"/>
                <a:t>aantal_assen</a:t>
              </a: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 err="1"/>
                <a:t>max_lading</a:t>
              </a:r>
              <a:endParaRPr lang="nl-NL" sz="1400" dirty="0"/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26AA4622-4E45-61DD-9BD4-049BD243D7DA}"/>
                </a:ext>
              </a:extLst>
            </p:cNvPr>
            <p:cNvCxnSpPr>
              <a:stCxn id="8" idx="2"/>
              <a:endCxn id="24" idx="0"/>
            </p:cNvCxnSpPr>
            <p:nvPr/>
          </p:nvCxnSpPr>
          <p:spPr>
            <a:xfrm rot="5400000">
              <a:off x="6924960" y="1486674"/>
              <a:ext cx="877848" cy="1968501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3D6C7873-5F95-3A57-2507-53B1F8234C85}"/>
                </a:ext>
              </a:extLst>
            </p:cNvPr>
            <p:cNvCxnSpPr>
              <a:stCxn id="8" idx="2"/>
              <a:endCxn id="19" idx="0"/>
            </p:cNvCxnSpPr>
            <p:nvPr/>
          </p:nvCxnSpPr>
          <p:spPr>
            <a:xfrm rot="16200000" flipH="1">
              <a:off x="8893459" y="1486674"/>
              <a:ext cx="877849" cy="1968499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1B8FE0B-0300-8DD6-DF7A-614F3B346ABB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8348133" y="2032000"/>
              <a:ext cx="1" cy="8778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Classes bundelen:</a:t>
            </a:r>
          </a:p>
          <a:p>
            <a:pPr>
              <a:buFontTx/>
              <a:buChar char="-"/>
            </a:pPr>
            <a:r>
              <a:rPr lang="nl-NL" sz="2000" noProof="0" dirty="0"/>
              <a:t>Variabelen	  </a:t>
            </a:r>
            <a:r>
              <a:rPr lang="nl-NL" sz="2000" noProof="0" dirty="0" err="1"/>
              <a:t>properties</a:t>
            </a:r>
            <a:r>
              <a:rPr lang="nl-NL" sz="2000" noProof="0" dirty="0"/>
              <a:t>    (state)</a:t>
            </a:r>
          </a:p>
          <a:p>
            <a:pPr>
              <a:buFontTx/>
              <a:buChar char="-"/>
            </a:pPr>
            <a:r>
              <a:rPr lang="nl-NL" sz="2000" noProof="0" dirty="0"/>
              <a:t>Functies	  </a:t>
            </a:r>
            <a:r>
              <a:rPr lang="nl-NL" sz="2000" noProof="0" dirty="0" err="1"/>
              <a:t>methods</a:t>
            </a:r>
            <a:r>
              <a:rPr lang="nl-NL" sz="2000" noProof="0" dirty="0"/>
              <a:t>       (</a:t>
            </a:r>
            <a:r>
              <a:rPr lang="nl-NL" sz="2000" noProof="0" dirty="0" err="1"/>
              <a:t>behavior</a:t>
            </a:r>
            <a:r>
              <a:rPr lang="nl-NL" sz="2000" noProof="0" dirty="0"/>
              <a:t>)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30784798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51432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Schrijf code die: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Data inleest voor </a:t>
            </a:r>
            <a:r>
              <a:rPr lang="nl-NL" sz="2000" noProof="0" dirty="0" err="1"/>
              <a:t>SensorA</a:t>
            </a:r>
            <a:r>
              <a:rPr lang="nl-NL" sz="2000" noProof="0" dirty="0"/>
              <a:t> en </a:t>
            </a:r>
            <a:r>
              <a:rPr lang="nl-NL" sz="2000" noProof="0" dirty="0" err="1"/>
              <a:t>SensorB</a:t>
            </a:r>
            <a:r>
              <a:rPr lang="nl-NL" sz="2000" noProof="0" dirty="0"/>
              <a:t>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De data combineert o.b.v. het tijdstip van de meting.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Maak classes voor beide sensoren en het combineren.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Bonuspunten: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Zorg voor een nette structuur.</a:t>
            </a:r>
          </a:p>
          <a:p>
            <a:pPr>
              <a:buFontTx/>
              <a:buChar char="-"/>
            </a:pPr>
            <a:r>
              <a:rPr lang="nl-NL" sz="2000" dirty="0"/>
              <a:t>Hergebruik code waar mogelijk.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Maak goede documentatie.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8248260" y="1456267"/>
            <a:ext cx="282095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/>
              <a:t>SensorA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20220201T13:0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/>
              <a:t>SensorB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777240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58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 / byte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838199" y="33951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packages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E4CEB5-53DF-2237-C16A-735DEEE017FD}"/>
              </a:ext>
            </a:extLst>
          </p:cNvPr>
          <p:cNvSpPr txBox="1">
            <a:spLocks/>
          </p:cNvSpPr>
          <p:nvPr/>
        </p:nvSpPr>
        <p:spPr>
          <a:xfrm>
            <a:off x="2756604" y="5277382"/>
            <a:ext cx="6678790" cy="121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Ook packages moeten beschikbaar zijn bij de eindgebruiker.</a:t>
            </a:r>
          </a:p>
          <a:p>
            <a:r>
              <a:rPr lang="nl-NL" sz="2000" dirty="0"/>
              <a:t>Zowel pure Python packages als packages in C / Rust / Go...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FF9E4B-0CF8-ECF1-BF3E-B7A867CA60BA}"/>
              </a:ext>
            </a:extLst>
          </p:cNvPr>
          <p:cNvCxnSpPr>
            <a:stCxn id="3" idx="0"/>
            <a:endCxn id="8" idx="2"/>
          </p:cNvCxnSpPr>
          <p:nvPr/>
        </p:nvCxnSpPr>
        <p:spPr>
          <a:xfrm flipV="1">
            <a:off x="1672166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9287B-DA34-8FB5-1538-ADC9C7A3A3D3}"/>
              </a:ext>
            </a:extLst>
          </p:cNvPr>
          <p:cNvSpPr/>
          <p:nvPr/>
        </p:nvSpPr>
        <p:spPr>
          <a:xfrm>
            <a:off x="6736643" y="33951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packages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BD495C-FAD0-8929-5171-4AA6C25602D0}"/>
              </a:ext>
            </a:extLst>
          </p:cNvPr>
          <p:cNvCxnSpPr>
            <a:stCxn id="19" idx="1"/>
            <a:endCxn id="8" idx="2"/>
          </p:cNvCxnSpPr>
          <p:nvPr/>
        </p:nvCxnSpPr>
        <p:spPr>
          <a:xfrm flipH="1" flipV="1">
            <a:off x="1672167" y="2650068"/>
            <a:ext cx="5064476" cy="1236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F72D5C-8207-576D-B803-C438C18250F7}"/>
              </a:ext>
            </a:extLst>
          </p:cNvPr>
          <p:cNvCxnSpPr>
            <a:stCxn id="19" idx="0"/>
            <a:endCxn id="10" idx="2"/>
          </p:cNvCxnSpPr>
          <p:nvPr/>
        </p:nvCxnSpPr>
        <p:spPr>
          <a:xfrm flipV="1">
            <a:off x="7570610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81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Distributie met virtuele omgevingen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8AD5B-D911-6ADB-8A30-27C44CBE9DFD}"/>
              </a:ext>
            </a:extLst>
          </p:cNvPr>
          <p:cNvSpPr/>
          <p:nvPr/>
        </p:nvSpPr>
        <p:spPr>
          <a:xfrm>
            <a:off x="838200" y="1456267"/>
            <a:ext cx="2548467" cy="4720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E204ED-EA82-B378-3376-EFDDF50F88E7}"/>
              </a:ext>
            </a:extLst>
          </p:cNvPr>
          <p:cNvSpPr/>
          <p:nvPr/>
        </p:nvSpPr>
        <p:spPr>
          <a:xfrm>
            <a:off x="994833" y="2006601"/>
            <a:ext cx="2235201" cy="3996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EF3B5-77E3-5EC9-4749-99D0C3618CDF}"/>
              </a:ext>
            </a:extLst>
          </p:cNvPr>
          <p:cNvSpPr/>
          <p:nvPr/>
        </p:nvSpPr>
        <p:spPr>
          <a:xfrm>
            <a:off x="1164166" y="2556935"/>
            <a:ext cx="1896534" cy="3285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Applicaties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A6CEB2-D13F-D0E3-022E-0BD76F950249}"/>
              </a:ext>
            </a:extLst>
          </p:cNvPr>
          <p:cNvSpPr/>
          <p:nvPr/>
        </p:nvSpPr>
        <p:spPr>
          <a:xfrm>
            <a:off x="1346200" y="3096685"/>
            <a:ext cx="1532467" cy="2567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Python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A639F-9CA4-77AE-C749-8396D23DE15C}"/>
              </a:ext>
            </a:extLst>
          </p:cNvPr>
          <p:cNvSpPr/>
          <p:nvPr/>
        </p:nvSpPr>
        <p:spPr>
          <a:xfrm>
            <a:off x="1566333" y="3647018"/>
            <a:ext cx="1092201" cy="18393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Packages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887BF95-0A93-06F9-A3E6-0A35F09BF39F}"/>
              </a:ext>
            </a:extLst>
          </p:cNvPr>
          <p:cNvSpPr/>
          <p:nvPr/>
        </p:nvSpPr>
        <p:spPr>
          <a:xfrm>
            <a:off x="4445000" y="1456267"/>
            <a:ext cx="6908800" cy="999066"/>
          </a:xfrm>
          <a:prstGeom prst="wedgeRectCallout">
            <a:avLst>
              <a:gd name="adj1" fmla="val -68084"/>
              <a:gd name="adj2" fmla="val -2330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Virtual Machine</a:t>
            </a:r>
          </a:p>
          <a:p>
            <a:pPr algn="ctr"/>
            <a:r>
              <a:rPr lang="en-US" dirty="0"/>
              <a:t>Hardware + OS + </a:t>
            </a:r>
            <a:r>
              <a:rPr lang="en-US" dirty="0" err="1"/>
              <a:t>Applicaties</a:t>
            </a:r>
            <a:r>
              <a:rPr lang="en-US" dirty="0"/>
              <a:t> + Python + Packages</a:t>
            </a:r>
            <a:endParaRPr lang="en-NL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2279DDA-AD71-F6E3-D77F-38005ABD9406}"/>
              </a:ext>
            </a:extLst>
          </p:cNvPr>
          <p:cNvSpPr/>
          <p:nvPr/>
        </p:nvSpPr>
        <p:spPr>
          <a:xfrm>
            <a:off x="4445000" y="2633134"/>
            <a:ext cx="6908800" cy="999066"/>
          </a:xfrm>
          <a:prstGeom prst="wedgeRectCallout">
            <a:avLst>
              <a:gd name="adj1" fmla="val -72251"/>
              <a:gd name="adj2" fmla="val -1991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Docker</a:t>
            </a:r>
          </a:p>
          <a:p>
            <a:pPr algn="ctr"/>
            <a:r>
              <a:rPr lang="en-US" dirty="0" err="1"/>
              <a:t>Applicaties</a:t>
            </a:r>
            <a:r>
              <a:rPr lang="en-US" dirty="0"/>
              <a:t> + Python + Packages</a:t>
            </a:r>
            <a:endParaRPr lang="en-NL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5223656E-6FF4-76FB-DA71-C8EC2814C8A8}"/>
              </a:ext>
            </a:extLst>
          </p:cNvPr>
          <p:cNvSpPr/>
          <p:nvPr/>
        </p:nvSpPr>
        <p:spPr>
          <a:xfrm>
            <a:off x="4445000" y="3810001"/>
            <a:ext cx="6908800" cy="999066"/>
          </a:xfrm>
          <a:prstGeom prst="wedgeRectCallout">
            <a:avLst>
              <a:gd name="adj1" fmla="val -74334"/>
              <a:gd name="adj2" fmla="val -2500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Anaconda</a:t>
            </a:r>
          </a:p>
          <a:p>
            <a:pPr algn="ctr"/>
            <a:r>
              <a:rPr lang="en-US" dirty="0"/>
              <a:t>Python + Packages</a:t>
            </a:r>
            <a:endParaRPr lang="en-NL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15092BF-DCC0-F424-9E5A-EA29A8B1F79A}"/>
              </a:ext>
            </a:extLst>
          </p:cNvPr>
          <p:cNvSpPr/>
          <p:nvPr/>
        </p:nvSpPr>
        <p:spPr>
          <a:xfrm>
            <a:off x="4445000" y="4986867"/>
            <a:ext cx="6908800" cy="999066"/>
          </a:xfrm>
          <a:prstGeom prst="wedgeRectCallout">
            <a:avLst>
              <a:gd name="adj1" fmla="val -78133"/>
              <a:gd name="adj2" fmla="val -2500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venv</a:t>
            </a:r>
            <a:r>
              <a:rPr lang="en-US" b="1" dirty="0"/>
              <a:t> / </a:t>
            </a:r>
            <a:r>
              <a:rPr lang="en-US" b="1" dirty="0" err="1"/>
              <a:t>virtualenv</a:t>
            </a:r>
            <a:endParaRPr lang="en-US" b="1" dirty="0"/>
          </a:p>
          <a:p>
            <a:pPr algn="ctr"/>
            <a:r>
              <a:rPr lang="en-US" dirty="0" err="1"/>
              <a:t>Alleen</a:t>
            </a:r>
            <a:r>
              <a:rPr lang="en-US" dirty="0"/>
              <a:t> packages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639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package?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Bundel van Python code inclusief installatie-script (bv.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nl-NL" sz="2000" noProof="0" dirty="0"/>
              <a:t>) 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Je kunt zelf een lokaal package maken.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Packages beschikbaar gesteld via </a:t>
            </a:r>
            <a:r>
              <a:rPr lang="nl-NL" sz="2000" noProof="0" dirty="0" err="1"/>
              <a:t>repo's</a:t>
            </a:r>
            <a:r>
              <a:rPr lang="nl-NL" sz="2000" noProof="0" dirty="0"/>
              <a:t> zoals </a:t>
            </a:r>
            <a:r>
              <a:rPr lang="nl-NL" sz="2000" noProof="0" dirty="0" err="1"/>
              <a:t>PyPI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Installatie verloopt via:</a:t>
            </a:r>
          </a:p>
          <a:p>
            <a:pPr>
              <a:buFontTx/>
              <a:buChar char="-"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nl-NL" sz="2000" noProof="0" dirty="0"/>
              <a:t>: download package + dependencies.</a:t>
            </a:r>
          </a:p>
          <a:p>
            <a:pPr>
              <a:buFontTx/>
              <a:buChar char="-"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r>
              <a:rPr lang="nl-NL" sz="2000" noProof="0" dirty="0"/>
              <a:t>: installeert package.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4B952DD-657A-F90B-C98C-15EB93E1A9FE}"/>
              </a:ext>
            </a:extLst>
          </p:cNvPr>
          <p:cNvSpPr/>
          <p:nvPr/>
        </p:nvSpPr>
        <p:spPr>
          <a:xfrm>
            <a:off x="6604000" y="1456267"/>
            <a:ext cx="4749791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 install pandas</a:t>
            </a:r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D4E5D3-CCCF-E7E9-3C49-D465FF2413C9}"/>
              </a:ext>
            </a:extLst>
          </p:cNvPr>
          <p:cNvGrpSpPr/>
          <p:nvPr/>
        </p:nvGrpSpPr>
        <p:grpSpPr>
          <a:xfrm>
            <a:off x="6604000" y="2885285"/>
            <a:ext cx="4986861" cy="660397"/>
            <a:chOff x="6604000" y="2336800"/>
            <a:chExt cx="4986861" cy="6603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7ACB78-B334-DACA-AAC2-A3DE8767C473}"/>
                </a:ext>
              </a:extLst>
            </p:cNvPr>
            <p:cNvSpPr/>
            <p:nvPr/>
          </p:nvSpPr>
          <p:spPr>
            <a:xfrm>
              <a:off x="6841064" y="2573864"/>
              <a:ext cx="4749797" cy="423333"/>
            </a:xfrm>
            <a:prstGeom prst="rect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  <a:alpha val="50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  <a:alpha val="50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  <a:alpha val="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D26F24-1644-483D-C6D2-26F1B0C4F010}"/>
                </a:ext>
              </a:extLst>
            </p:cNvPr>
            <p:cNvSpPr/>
            <p:nvPr/>
          </p:nvSpPr>
          <p:spPr>
            <a:xfrm>
              <a:off x="6722532" y="2455332"/>
              <a:ext cx="4749797" cy="4233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9F8CDF-EDA0-AEFA-678C-C6B88000B456}"/>
                </a:ext>
              </a:extLst>
            </p:cNvPr>
            <p:cNvSpPr/>
            <p:nvPr/>
          </p:nvSpPr>
          <p:spPr>
            <a:xfrm>
              <a:off x="6604000" y="2336800"/>
              <a:ext cx="4749797" cy="423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pandas-1.3.5-cp37-cp37m-win_amd64.whl</a:t>
              </a:r>
              <a:endParaRPr lang="en-NL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BC5E51-1B2F-2F0A-3610-1BD9FA18439C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978896" y="1879600"/>
            <a:ext cx="3" cy="1005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AE431AF-9734-C304-20AB-3E86AFFD6A19}"/>
              </a:ext>
            </a:extLst>
          </p:cNvPr>
          <p:cNvSpPr/>
          <p:nvPr/>
        </p:nvSpPr>
        <p:spPr>
          <a:xfrm>
            <a:off x="6604000" y="4389871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~/.</a:t>
            </a:r>
            <a:r>
              <a:rPr lang="en-US" dirty="0" err="1"/>
              <a:t>conda</a:t>
            </a:r>
            <a:r>
              <a:rPr lang="en-US" dirty="0"/>
              <a:t>/</a:t>
            </a:r>
            <a:r>
              <a:rPr lang="en-US" dirty="0" err="1"/>
              <a:t>envs</a:t>
            </a:r>
            <a:r>
              <a:rPr lang="en-US" dirty="0"/>
              <a:t>/&lt;env&gt;/lib/site-packages/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1E2D9D-B1EA-CAB3-5065-3CD0A9685119}"/>
              </a:ext>
            </a:extLst>
          </p:cNvPr>
          <p:cNvSpPr/>
          <p:nvPr/>
        </p:nvSpPr>
        <p:spPr>
          <a:xfrm>
            <a:off x="6604000" y="5775926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setup.py</a:t>
            </a:r>
            <a:endParaRPr lang="en-N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E2265C-8FFC-FA95-A755-D4937EFE8928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8978899" y="3308618"/>
            <a:ext cx="0" cy="108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9FFCEB-AD0B-E81A-1172-BC64F2F995A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8978899" y="4813204"/>
            <a:ext cx="0" cy="962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4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packages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1955800" y="3860801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Standaard bibliotheek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838200" y="1354667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import </a:t>
            </a:r>
            <a:r>
              <a:rPr lang="nl-NL" dirty="0" err="1"/>
              <a:t>json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1955800" y="26077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Werk 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F2571F-1EE4-C4EB-CDB7-E1400BFEDC6C}"/>
              </a:ext>
            </a:extLst>
          </p:cNvPr>
          <p:cNvSpPr/>
          <p:nvPr/>
        </p:nvSpPr>
        <p:spPr>
          <a:xfrm>
            <a:off x="1955800" y="5113868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Site-packages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FABBBF3-EE16-E39A-9A8E-8A9412AD6C71}"/>
              </a:ext>
            </a:extLst>
          </p:cNvPr>
          <p:cNvCxnSpPr>
            <a:stCxn id="9" idx="2"/>
            <a:endCxn id="3" idx="1"/>
          </p:cNvCxnSpPr>
          <p:nvPr/>
        </p:nvCxnSpPr>
        <p:spPr>
          <a:xfrm rot="16200000" flipH="1">
            <a:off x="1432983" y="2575984"/>
            <a:ext cx="762000" cy="2836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8AF714E-536B-1149-319F-11FF50468B33}"/>
              </a:ext>
            </a:extLst>
          </p:cNvPr>
          <p:cNvCxnSpPr>
            <a:stCxn id="9" idx="2"/>
            <a:endCxn id="8" idx="1"/>
          </p:cNvCxnSpPr>
          <p:nvPr/>
        </p:nvCxnSpPr>
        <p:spPr>
          <a:xfrm rot="16200000" flipH="1">
            <a:off x="806450" y="3202517"/>
            <a:ext cx="2015067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3859A33-2FDB-CD9F-C7D7-6890B0672AF3}"/>
              </a:ext>
            </a:extLst>
          </p:cNvPr>
          <p:cNvCxnSpPr>
            <a:stCxn id="9" idx="2"/>
            <a:endCxn id="7" idx="1"/>
          </p:cNvCxnSpPr>
          <p:nvPr/>
        </p:nvCxnSpPr>
        <p:spPr>
          <a:xfrm rot="16200000" flipH="1">
            <a:off x="179916" y="3829051"/>
            <a:ext cx="3268134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7AAA918-2F62-7346-9993-AD00B7347624}"/>
              </a:ext>
            </a:extLst>
          </p:cNvPr>
          <p:cNvSpPr txBox="1">
            <a:spLocks/>
          </p:cNvSpPr>
          <p:nvPr/>
        </p:nvSpPr>
        <p:spPr>
          <a:xfrm>
            <a:off x="4364566" y="1354667"/>
            <a:ext cx="6223000" cy="982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Packages zijn bouwstenen die je kunt gebruiken in je eigen code door ze te importeren.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B4073E-2723-4DF7-A3EE-70B4CE15ED42}"/>
              </a:ext>
            </a:extLst>
          </p:cNvPr>
          <p:cNvSpPr txBox="1"/>
          <p:nvPr/>
        </p:nvSpPr>
        <p:spPr>
          <a:xfrm>
            <a:off x="4364567" y="5113868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Tot slot wordt gezocht op systeem locaties, zie </a:t>
            </a:r>
            <a:r>
              <a:rPr lang="nl-NL" sz="2000" dirty="0" err="1">
                <a:latin typeface="Corbel Light" panose="020B0303020204020204" pitchFamily="34" charset="0"/>
              </a:rPr>
              <a:t>sys.path</a:t>
            </a:r>
            <a:r>
              <a:rPr lang="nl-NL" sz="2000" dirty="0"/>
              <a:t> voor welke paden doorzocht worden.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2FAB39-B8E8-C6DD-542A-FEE5072318CA}"/>
              </a:ext>
            </a:extLst>
          </p:cNvPr>
          <p:cNvSpPr txBox="1"/>
          <p:nvPr/>
        </p:nvSpPr>
        <p:spPr>
          <a:xfrm>
            <a:off x="4364567" y="3860800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Daarna doorzoekt Python de standaard bibliotheek:</a:t>
            </a:r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https://docs.python.org/3.9/library/</a:t>
            </a:r>
            <a:endParaRPr lang="nl-NL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CC6992-5FD5-2CF8-4F03-AC313DB0D39C}"/>
              </a:ext>
            </a:extLst>
          </p:cNvPr>
          <p:cNvSpPr txBox="1"/>
          <p:nvPr/>
        </p:nvSpPr>
        <p:spPr>
          <a:xfrm>
            <a:off x="4364567" y="2607732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Bij een import doorzoekt Python eerst in de huidige directory.</a:t>
            </a:r>
          </a:p>
        </p:txBody>
      </p:sp>
    </p:spTree>
    <p:extLst>
      <p:ext uri="{BB962C8B-B14F-4D97-AF65-F5344CB8AC3E}">
        <p14:creationId xmlns:p14="http://schemas.microsoft.com/office/powerpoint/2010/main" val="161558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3378</TotalTime>
  <Words>3094</Words>
  <Application>Microsoft Office PowerPoint</Application>
  <PresentationFormat>Widescreen</PresentationFormat>
  <Paragraphs>753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Corbel Light</vt:lpstr>
      <vt:lpstr>Courier New</vt:lpstr>
      <vt:lpstr>Office Theme</vt:lpstr>
      <vt:lpstr>Python - Traineeship</vt:lpstr>
      <vt:lpstr>Agenda</vt:lpstr>
      <vt:lpstr>Python</vt:lpstr>
      <vt:lpstr>Sterke en zwakke punten</vt:lpstr>
      <vt:lpstr>Hoe werkt Python?</vt:lpstr>
      <vt:lpstr>Hoe werkt Python?</vt:lpstr>
      <vt:lpstr>Distributie met virtuele omgevingen</vt:lpstr>
      <vt:lpstr>Wat is een package?</vt:lpstr>
      <vt:lpstr>Werken met packages</vt:lpstr>
      <vt:lpstr>Python op Windows</vt:lpstr>
      <vt:lpstr>Anaconda omgevingen</vt:lpstr>
      <vt:lpstr>Keuze voor IDE</vt:lpstr>
      <vt:lpstr>Jupyter Notebook</vt:lpstr>
      <vt:lpstr>Virtual Studio Code</vt:lpstr>
      <vt:lpstr>VS Code: Overzicht interface</vt:lpstr>
      <vt:lpstr>VS Code: Linker menu</vt:lpstr>
      <vt:lpstr>VS Code: Git interface</vt:lpstr>
      <vt:lpstr>VS Code interface</vt:lpstr>
      <vt:lpstr>Basis syntax I</vt:lpstr>
      <vt:lpstr>Handige functies</vt:lpstr>
      <vt:lpstr>Basis data types</vt:lpstr>
      <vt:lpstr>Data types converteren</vt:lpstr>
      <vt:lpstr>Samengestelde data types</vt:lpstr>
      <vt:lpstr>Operatoren</vt:lpstr>
      <vt:lpstr>Werken met tekst</vt:lpstr>
      <vt:lpstr>Oefeningen I</vt:lpstr>
      <vt:lpstr>Mutable of immutable</vt:lpstr>
      <vt:lpstr>Kun je het wijzigen?</vt:lpstr>
      <vt:lpstr>Welke types kun je wijzigen?</vt:lpstr>
      <vt:lpstr>Waarom is het relevant?</vt:lpstr>
      <vt:lpstr>Basis syntax II</vt:lpstr>
      <vt:lpstr>Conditionele logica</vt:lpstr>
      <vt:lpstr>De for loop</vt:lpstr>
      <vt:lpstr>De for loop</vt:lpstr>
      <vt:lpstr>Functies</vt:lpstr>
      <vt:lpstr>Werken met bestanden</vt:lpstr>
      <vt:lpstr>Werken met bestanden</vt:lpstr>
      <vt:lpstr>Oefeningen II</vt:lpstr>
      <vt:lpstr>Namespaces en scopes</vt:lpstr>
      <vt:lpstr>Wat is een namespace?</vt:lpstr>
      <vt:lpstr>Wat is een scope?</vt:lpstr>
      <vt:lpstr>Oefeningen III</vt:lpstr>
      <vt:lpstr>Classes</vt:lpstr>
      <vt:lpstr>Waarom classes?</vt:lpstr>
      <vt:lpstr>Dunder methodes</vt:lpstr>
      <vt:lpstr>Weergave object</vt:lpstr>
      <vt:lpstr>Oefeningen IV</vt:lpstr>
      <vt:lpstr>Private attributen</vt:lpstr>
      <vt:lpstr>Static en class methodes</vt:lpstr>
      <vt:lpstr>Overerving</vt:lpstr>
      <vt:lpstr>Oefening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 Koning</cp:lastModifiedBy>
  <cp:revision>262</cp:revision>
  <dcterms:created xsi:type="dcterms:W3CDTF">2022-11-09T07:34:24Z</dcterms:created>
  <dcterms:modified xsi:type="dcterms:W3CDTF">2023-02-22T14:57:24Z</dcterms:modified>
</cp:coreProperties>
</file>