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70" r:id="rId3"/>
    <p:sldId id="257" r:id="rId4"/>
    <p:sldId id="358" r:id="rId5"/>
    <p:sldId id="269" r:id="rId6"/>
    <p:sldId id="301" r:id="rId7"/>
    <p:sldId id="258" r:id="rId8"/>
    <p:sldId id="352" r:id="rId9"/>
    <p:sldId id="351" r:id="rId10"/>
    <p:sldId id="327" r:id="rId11"/>
    <p:sldId id="326" r:id="rId12"/>
    <p:sldId id="344" r:id="rId13"/>
    <p:sldId id="271" r:id="rId14"/>
    <p:sldId id="274" r:id="rId15"/>
    <p:sldId id="275" r:id="rId16"/>
    <p:sldId id="315" r:id="rId17"/>
    <p:sldId id="273" r:id="rId18"/>
    <p:sldId id="277" r:id="rId19"/>
    <p:sldId id="276" r:id="rId20"/>
    <p:sldId id="260" r:id="rId21"/>
    <p:sldId id="317" r:id="rId22"/>
    <p:sldId id="318" r:id="rId23"/>
    <p:sldId id="272" r:id="rId24"/>
    <p:sldId id="345" r:id="rId25"/>
    <p:sldId id="278" r:id="rId26"/>
    <p:sldId id="289" r:id="rId27"/>
    <p:sldId id="353" r:id="rId28"/>
    <p:sldId id="291" r:id="rId29"/>
    <p:sldId id="292" r:id="rId30"/>
    <p:sldId id="287" r:id="rId31"/>
    <p:sldId id="346" r:id="rId32"/>
    <p:sldId id="279" r:id="rId33"/>
    <p:sldId id="282" r:id="rId34"/>
    <p:sldId id="280" r:id="rId35"/>
    <p:sldId id="354" r:id="rId36"/>
    <p:sldId id="285" r:id="rId37"/>
    <p:sldId id="331" r:id="rId38"/>
    <p:sldId id="330" r:id="rId39"/>
    <p:sldId id="332" r:id="rId40"/>
    <p:sldId id="328" r:id="rId41"/>
    <p:sldId id="284" r:id="rId42"/>
    <p:sldId id="347" r:id="rId43"/>
    <p:sldId id="355" r:id="rId44"/>
    <p:sldId id="356" r:id="rId45"/>
    <p:sldId id="283" r:id="rId46"/>
    <p:sldId id="300" r:id="rId47"/>
    <p:sldId id="306" r:id="rId48"/>
    <p:sldId id="311" r:id="rId49"/>
    <p:sldId id="303" r:id="rId50"/>
    <p:sldId id="312" r:id="rId51"/>
    <p:sldId id="309" r:id="rId52"/>
    <p:sldId id="313" r:id="rId53"/>
    <p:sldId id="314" r:id="rId54"/>
    <p:sldId id="320" r:id="rId55"/>
    <p:sldId id="266" r:id="rId56"/>
    <p:sldId id="321" r:id="rId57"/>
    <p:sldId id="316" r:id="rId58"/>
    <p:sldId id="340" r:id="rId59"/>
    <p:sldId id="348" r:id="rId60"/>
    <p:sldId id="295" r:id="rId61"/>
    <p:sldId id="294" r:id="rId62"/>
    <p:sldId id="325" r:id="rId63"/>
    <p:sldId id="357" r:id="rId64"/>
    <p:sldId id="319" r:id="rId65"/>
    <p:sldId id="323" r:id="rId66"/>
    <p:sldId id="296" r:id="rId67"/>
    <p:sldId id="333" r:id="rId68"/>
    <p:sldId id="334" r:id="rId69"/>
    <p:sldId id="335" r:id="rId70"/>
    <p:sldId id="339" r:id="rId71"/>
    <p:sldId id="337" r:id="rId72"/>
    <p:sldId id="338" r:id="rId73"/>
    <p:sldId id="343" r:id="rId74"/>
    <p:sldId id="349" r:id="rId75"/>
    <p:sldId id="298" r:id="rId76"/>
    <p:sldId id="324" r:id="rId77"/>
    <p:sldId id="297" r:id="rId78"/>
    <p:sldId id="341" r:id="rId79"/>
    <p:sldId id="342" r:id="rId80"/>
    <p:sldId id="350" r:id="rId81"/>
    <p:sldId id="322" r:id="rId8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28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326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49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FKoning/sql-cursu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2020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RDBMS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42900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Database Server</a:t>
            </a:r>
          </a:p>
          <a:p>
            <a:pPr algn="ctr"/>
            <a:r>
              <a:rPr lang="nl-NL" sz="1600"/>
              <a:t>(RDBMS)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429000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Open Database Connectivity Driver</a:t>
            </a:r>
          </a:p>
          <a:p>
            <a:pPr algn="ctr"/>
            <a:r>
              <a:rPr lang="nl-NL" sz="1600"/>
              <a:t>(ODBC)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779125" y="3428999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Python</a:t>
            </a:r>
          </a:p>
          <a:p>
            <a:pPr algn="ctr"/>
            <a:r>
              <a:rPr lang="nl-NL" sz="1600"/>
              <a:t>(+ PyODBC)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05875" y="4091781"/>
            <a:ext cx="212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4091782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750F0-571A-678C-B284-BE1F0E008BD3}"/>
              </a:ext>
            </a:extLst>
          </p:cNvPr>
          <p:cNvSpPr txBox="1"/>
          <p:nvPr/>
        </p:nvSpPr>
        <p:spPr>
          <a:xfrm>
            <a:off x="5032625" y="3007585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Operating System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BB13E-58E4-7454-BC13-FC221D3624AB}"/>
              </a:ext>
            </a:extLst>
          </p:cNvPr>
          <p:cNvSpPr txBox="1"/>
          <p:nvPr/>
        </p:nvSpPr>
        <p:spPr>
          <a:xfrm>
            <a:off x="779125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55FC-10F8-6764-1E21-5AC60AE46D52}"/>
              </a:ext>
            </a:extLst>
          </p:cNvPr>
          <p:cNvSpPr txBox="1"/>
          <p:nvPr/>
        </p:nvSpPr>
        <p:spPr>
          <a:xfrm>
            <a:off x="9227050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280916" y="1825625"/>
            <a:ext cx="6072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de kolommen op 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de namen door komma’s.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geef je de tabelnaam op.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4874004" y="1825625"/>
            <a:ext cx="647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nl-NL" sz="2000" dirty="0"/>
              <a:t> selecteer je alle kolommen.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Een selectiecriterium moet evalueren tot waar / onwaar:</a:t>
            </a:r>
          </a:p>
          <a:p>
            <a:endParaRPr lang="nl-NL" sz="2400" dirty="0"/>
          </a:p>
          <a:p>
            <a:pPr lvl="1"/>
            <a:r>
              <a:rPr lang="nl-NL" sz="1800" dirty="0"/>
              <a:t>Selectiecriteria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endParaRPr lang="nl-NL" sz="2400" dirty="0"/>
          </a:p>
          <a:p>
            <a:pPr lvl="1"/>
            <a:r>
              <a:rPr lang="nl-NL" sz="1800" dirty="0"/>
              <a:t>Je kunt criteria groeperen met haken (…)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Selecteren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00108" y="1825625"/>
            <a:ext cx="5353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wel /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voor oplopend sorteren (standaard) 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voor aflopend te sorteren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i.c.m.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nl-NL" sz="2000" dirty="0"/>
              <a:t> is handige manier om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ROUND(Bedrag, 2) AS Bedrag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ABS(Error)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AbsError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COALESCE(Bedrag, 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274084" y="1825625"/>
            <a:ext cx="5079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 met alias.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Vullen van ontbrekende waardes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unieke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/ CURRENT_TIME / 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DATE(“2020-12-01”, “3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STRFTIME(&lt;format&gt;,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18615" y="1825625"/>
            <a:ext cx="45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 / tijd / datum en tijd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Maak datum aan.</a:t>
            </a:r>
          </a:p>
          <a:p>
            <a:endParaRPr lang="nl-NL" sz="1800" dirty="0"/>
          </a:p>
          <a:p>
            <a:r>
              <a:rPr lang="nl-NL" sz="1800" dirty="0"/>
              <a:t>Datum met tijdsverschil: +3 maanden.</a:t>
            </a:r>
          </a:p>
          <a:p>
            <a:endParaRPr lang="nl-NL" sz="1800" dirty="0"/>
          </a:p>
          <a:p>
            <a:r>
              <a:rPr lang="nl-NL" sz="1800" dirty="0"/>
              <a:t>Verschil tussen 2 datums in dagen.</a:t>
            </a:r>
          </a:p>
          <a:p>
            <a:endParaRPr lang="nl-NL" sz="1800" dirty="0"/>
          </a:p>
          <a:p>
            <a:r>
              <a:rPr lang="nl-NL" sz="1800" dirty="0"/>
              <a:t>Verander weergave; keuze uit onderdelen:</a:t>
            </a:r>
          </a:p>
          <a:p>
            <a:pPr lvl="1"/>
            <a:r>
              <a:rPr lang="nl-NL" sz="1400" dirty="0"/>
              <a:t>%Y		jaar	%H	uur</a:t>
            </a:r>
          </a:p>
          <a:p>
            <a:pPr lvl="1"/>
            <a:r>
              <a:rPr lang="nl-NL" sz="1400" dirty="0"/>
              <a:t>%m	maand	%M 	minuut</a:t>
            </a:r>
          </a:p>
          <a:p>
            <a:pPr lvl="1"/>
            <a:r>
              <a:rPr lang="nl-NL" sz="1400" dirty="0"/>
              <a:t>%d 	dag	%S	seconde</a:t>
            </a:r>
          </a:p>
          <a:p>
            <a:pPr marL="457200" lvl="1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CASE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ELSE 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923827" y="2969443"/>
            <a:ext cx="5740924" cy="1696825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</a:t>
            </a:r>
            <a:r>
              <a:rPr lang="nl-NL" sz="3600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Subselect</a:t>
            </a:r>
            <a:r>
              <a:rPr lang="nl-NL" dirty="0"/>
              <a:t> met WITH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85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tabel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elke transactie het totaal bedrag exclusief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B68AD-8440-0200-9532-2A3387C094FE}"/>
              </a:ext>
            </a:extLst>
          </p:cNvPr>
          <p:cNvSpPr/>
          <p:nvPr/>
        </p:nvSpPr>
        <p:spPr>
          <a:xfrm>
            <a:off x="8031637" y="3893270"/>
            <a:ext cx="3751867" cy="187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cs typeface="Courier New" panose="02070309020205020404" pitchFamily="49" charset="0"/>
              </a:rPr>
              <a:t>TIP: </a:t>
            </a:r>
            <a:r>
              <a:rPr lang="en-US" sz="1400" b="1" dirty="0" err="1">
                <a:cs typeface="Courier New" panose="02070309020205020404" pitchFamily="49" charset="0"/>
              </a:rPr>
              <a:t>Gebruik</a:t>
            </a:r>
            <a:r>
              <a:rPr lang="en-US" sz="1400" b="1" dirty="0">
                <a:cs typeface="Courier New" panose="02070309020205020404" pitchFamily="49" charset="0"/>
              </a:rPr>
              <a:t> de Database class: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database import Database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...")</a:t>
            </a:r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geef je aan op welke kolommen gegroepeerd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Amsterdam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Haarlem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Noord-Brabant + Katwijk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Zuid-Holland  + Katwijk</a:t>
            </a:r>
          </a:p>
          <a:p>
            <a:endParaRPr lang="nl-NL" sz="2000" dirty="0"/>
          </a:p>
          <a:p>
            <a:r>
              <a:rPr lang="nl-NL" sz="2000" dirty="0"/>
              <a:t>Gebruik aggregatie functies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884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LAG(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OmzetVerschil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0591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OmzetVerschil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-5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6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4811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6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bereken je groepsgewijze totalen.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3 PRECEDING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OmzetMovAvg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… AND …</a:t>
            </a:r>
            <a:r>
              <a:rPr lang="nl-NL" sz="2000" dirty="0"/>
              <a:t>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geef je aan of je terug / vooruit wilt kijken.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638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OmzetMovAvg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>
              <a:buFontTx/>
              <a:buChar char="-"/>
            </a:pPr>
            <a:r>
              <a:rPr lang="nl-NL" sz="2000" dirty="0"/>
              <a:t>Bewerken van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/>
              <a:t>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Meerdere 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56929"/>
              </p:ext>
            </p:extLst>
          </p:nvPr>
        </p:nvGraphicFramePr>
        <p:xfrm>
          <a:off x="6249973" y="1801947"/>
          <a:ext cx="4292722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6445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4948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RekeningId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7" y="4510323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Klanten en rekeningen zijn aparte entiteiten (dus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rijen via: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Koppelingen in 4 smaken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tabellen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Klanten.*,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met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Benodigdheden en materialen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5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Python installatie met:</a:t>
            </a:r>
          </a:p>
          <a:p>
            <a:pPr>
              <a:buFontTx/>
              <a:buChar char="-"/>
            </a:pPr>
            <a:r>
              <a:rPr lang="nl-NL" sz="1800" dirty="0"/>
              <a:t>SQLite3 (standaard bibliotheek)</a:t>
            </a:r>
          </a:p>
          <a:p>
            <a:pPr>
              <a:buFontTx/>
              <a:buChar char="-"/>
            </a:pPr>
            <a:r>
              <a:rPr lang="nl-NL" sz="1800" dirty="0" err="1"/>
              <a:t>Pandas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Alternatief:</a:t>
            </a:r>
          </a:p>
          <a:p>
            <a:pPr>
              <a:buFontTx/>
              <a:buChar char="-"/>
            </a:pPr>
            <a:r>
              <a:rPr lang="nl-NL" sz="1800" dirty="0"/>
              <a:t>Google </a:t>
            </a:r>
            <a:r>
              <a:rPr lang="nl-NL" sz="1800" dirty="0" err="1"/>
              <a:t>Colab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2"/>
              </a:rPr>
              <a:t>https://colab.research.google.com/</a:t>
            </a:r>
            <a:endParaRPr lang="nl-NL" sz="1800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Optioneel:</a:t>
            </a:r>
          </a:p>
          <a:p>
            <a:pPr>
              <a:buFontTx/>
              <a:buChar char="-"/>
            </a:pPr>
            <a:r>
              <a:rPr lang="nl-NL" sz="1800" dirty="0"/>
              <a:t>DB Browser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SQLite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3"/>
              </a:rPr>
              <a:t>https://sqlitebrowser.org/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Cursus materialen: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/>
              <a:t>Clonen</a:t>
            </a:r>
            <a:r>
              <a:rPr lang="nl-NL" sz="2000" dirty="0"/>
              <a:t> of downloaden via git: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hlinkClick r:id="rId4"/>
              </a:rPr>
              <a:t>https://github.com/LFKoning/sql-cursus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Bevat o.a.: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sql_introductie.pptx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database.py</a:t>
            </a:r>
            <a:r>
              <a:rPr lang="nl-NL" sz="2000" dirty="0"/>
              <a:t> 	</a:t>
            </a:r>
            <a:r>
              <a:rPr lang="nl-NL" sz="2000" dirty="0" err="1"/>
              <a:t>Wrapper</a:t>
            </a:r>
            <a:r>
              <a:rPr lang="nl-NL" sz="2000" dirty="0"/>
              <a:t> om SQLite3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	Oefeningen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9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opzet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290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9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813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72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394735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gestandaardiseerde manier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veel variaties in de details… </a:t>
            </a:r>
            <a:r>
              <a:rPr lang="nl-NL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Verschillen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Basis is wel breed gedragen en daarom zeer nuttig om te kennen!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</a:t>
            </a:r>
            <a:r>
              <a:rPr lang="nl-NL" sz="2000" u="sng" dirty="0"/>
              <a:t>sleutel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afhankelijk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is alleen afhankelijk van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2000" dirty="0"/>
              <a:t>Naam en geslacht hangen samen met </a:t>
            </a:r>
            <a:r>
              <a:rPr lang="nl-NL" sz="2000" dirty="0" err="1"/>
              <a:t>StudentID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20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20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357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Rijen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“tabel”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2000" dirty="0"/>
              <a:t>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</p:spTree>
    <p:extLst>
      <p:ext uri="{BB962C8B-B14F-4D97-AF65-F5344CB8AC3E}">
        <p14:creationId xmlns:p14="http://schemas.microsoft.com/office/powerpoint/2010/main" val="3639013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&lt;kolom&gt; = &lt;waarde&gt;</a:t>
            </a:r>
            <a:r>
              <a:rPr lang="nl-NL" sz="2000" dirty="0"/>
              <a:t>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je aan op welke rijen de wijziging moet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93596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2000" dirty="0"/>
              <a:t>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</p:spTree>
    <p:extLst>
      <p:ext uri="{BB962C8B-B14F-4D97-AF65-F5344CB8AC3E}">
        <p14:creationId xmlns:p14="http://schemas.microsoft.com/office/powerpoint/2010/main" val="3946389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D08CE9-5AB3-6C4E-473D-276E49BECAF9}"/>
              </a:ext>
            </a:extLst>
          </p:cNvPr>
          <p:cNvCxnSpPr>
            <a:cxnSpLocks/>
          </p:cNvCxnSpPr>
          <p:nvPr/>
        </p:nvCxnSpPr>
        <p:spPr>
          <a:xfrm>
            <a:off x="636309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85DA1-91D0-15CB-2091-62AD6B617B68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DROP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IF EXISTS toevoegt omzeil je dit probleem.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CE884-2598-D7CF-1383-4CCEE3D2B252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CONSTRAINT kun je ook beperkingen opleggen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CONSTRAINT geef je de naam op van de beperking / regel.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dit geval is de beperking een controle op het bereik van Leeftijd.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de unieke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D8699-DAD3-F64A-F76B-A36FF8E57A79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Relationele database 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attributen voorzien van namen.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vaak gegroepeerd op thema.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0247" y="1797346"/>
            <a:ext cx="4813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0D8D5-2440-4CE8-5B0A-48465EFC6D96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339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3B7336-AE12-6776-ECEB-9A11F7B37D1B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Voeg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en 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(Naam, Achternaam).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INDEX 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EXPLAIN QUERY PLAN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SCAN TABLE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SEARCH TABLE … USING INDEX ziet, dan wordt een index gebruikt; dit is </a:t>
            </a:r>
            <a:r>
              <a:rPr lang="nl-NL" sz="2000" dirty="0" err="1"/>
              <a:t>efficient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via SQL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005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34242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169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35933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</a:t>
                      </a:r>
                      <a:r>
                        <a:rPr lang="nl-NL" noProof="0" dirty="0" err="1"/>
                        <a:t>value</a:t>
                      </a:r>
                      <a:r>
                        <a:rPr lang="nl-NL" noProof="0" dirty="0"/>
                        <a:t>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</a:t>
                      </a:r>
                      <a:r>
                        <a:rPr lang="nl-NL" noProof="0" dirty="0" err="1"/>
                        <a:t>lake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6702458" y="4256202"/>
              <a:ext cx="13668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4856</Words>
  <Application>Microsoft Office PowerPoint</Application>
  <PresentationFormat>Widescreen</PresentationFormat>
  <Paragraphs>1458</Paragraphs>
  <Slides>81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Benodigdheden en materialen</vt:lpstr>
      <vt:lpstr>Structured Query Language</vt:lpstr>
      <vt:lpstr>Altijd een “tabel”</vt:lpstr>
      <vt:lpstr>Relationele database systemen</vt:lpstr>
      <vt:lpstr>Relaties tussen tabellen</vt:lpstr>
      <vt:lpstr>Alternatieven</vt:lpstr>
      <vt:lpstr>SQLite als eenvoudig RDBMS</vt:lpstr>
      <vt:lpstr>RDBMS via ODBC</vt:lpstr>
      <vt:lpstr>Basis syntax</vt:lpstr>
      <vt:lpstr>Kolommen selecteren</vt:lpstr>
      <vt:lpstr>Rijen selecteren</vt:lpstr>
      <vt:lpstr>Selecteren criteria</vt:lpstr>
      <vt:lpstr>Rijen sorteren</vt:lpstr>
      <vt:lpstr>Simpele berekeningen</vt:lpstr>
      <vt:lpstr>Samenvattende statistieken</vt:lpstr>
      <vt:lpstr>Datum en tijd</vt:lpstr>
      <vt:lpstr>Logische statements</vt:lpstr>
      <vt:lpstr>Subselect statements</vt:lpstr>
      <vt:lpstr>Subselect met WITH (CTE)</vt:lpstr>
      <vt:lpstr>Oefeningen 1</vt:lpstr>
      <vt:lpstr>Groeperen en aggregeren</vt:lpstr>
      <vt:lpstr>Groeperen en aggregeren</vt:lpstr>
      <vt:lpstr>Venster functies</vt:lpstr>
      <vt:lpstr>Venster functies</vt:lpstr>
      <vt:lpstr>Groepsgewijze vensters</vt:lpstr>
      <vt:lpstr>Grootte venster instellen</vt:lpstr>
      <vt:lpstr>Oefeningen 2</vt:lpstr>
      <vt:lpstr>Tabellen koppelen</vt:lpstr>
      <vt:lpstr>Meerdere tabellen koppelen</vt:lpstr>
      <vt:lpstr>Koppelingen in 4 smaken</vt:lpstr>
      <vt:lpstr>Syntax tabellen koppelen</vt:lpstr>
      <vt:lpstr>Syntax met alias</vt:lpstr>
      <vt:lpstr>Vragen koppelingen: Dubbele sleutels</vt:lpstr>
      <vt:lpstr>Vragen koppelingen: Dubbele sleutels</vt:lpstr>
      <vt:lpstr>Vragen koppelingen: 1 = 1</vt:lpstr>
      <vt:lpstr>Vragen koppelingen: 1 = 1</vt:lpstr>
      <vt:lpstr>UNION en UNION ALL</vt:lpstr>
      <vt:lpstr>Oefeningen 3</vt:lpstr>
      <vt:lpstr>Database opzet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Rijen wijzigen</vt:lpstr>
      <vt:lpstr>Rijen toevoegen</vt:lpstr>
      <vt:lpstr>Rijen aanpassen</vt:lpstr>
      <vt:lpstr>Rijen verwijderen</vt:lpstr>
      <vt:lpstr>Tabellen wijzigen</vt:lpstr>
      <vt:lpstr>Tabellen aanmaken</vt:lpstr>
      <vt:lpstr>SQLite data types</vt:lpstr>
      <vt:lpstr>Beperkingen op kolommen</vt:lpstr>
      <vt:lpstr>Tabellen verwijderen</vt:lpstr>
      <vt:lpstr>Beperkingen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463</cp:revision>
  <dcterms:created xsi:type="dcterms:W3CDTF">2020-09-06T09:43:21Z</dcterms:created>
  <dcterms:modified xsi:type="dcterms:W3CDTF">2022-10-31T17:01:43Z</dcterms:modified>
</cp:coreProperties>
</file>