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2" r:id="rId4"/>
    <p:sldId id="304" r:id="rId5"/>
    <p:sldId id="323" r:id="rId6"/>
    <p:sldId id="324" r:id="rId7"/>
    <p:sldId id="325" r:id="rId8"/>
    <p:sldId id="322" r:id="rId9"/>
    <p:sldId id="261" r:id="rId10"/>
    <p:sldId id="267" r:id="rId11"/>
    <p:sldId id="326" r:id="rId12"/>
    <p:sldId id="330" r:id="rId13"/>
    <p:sldId id="328" r:id="rId14"/>
    <p:sldId id="329" r:id="rId15"/>
    <p:sldId id="331" r:id="rId16"/>
    <p:sldId id="332" r:id="rId17"/>
    <p:sldId id="333" r:id="rId1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2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96699" autoAdjust="0"/>
  </p:normalViewPr>
  <p:slideViewPr>
    <p:cSldViewPr snapToGrid="0">
      <p:cViewPr varScale="1">
        <p:scale>
          <a:sx n="113" d="100"/>
          <a:sy n="113" d="100"/>
        </p:scale>
        <p:origin x="91" y="240"/>
      </p:cViewPr>
      <p:guideLst/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17/01/2023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17/01/2023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17/01/2023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17/01/2023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17/01/2023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17/01/2023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17/01/2023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17/01/2023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17/01/2023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17/01/2023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17/01/2023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17/01/2023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#special-method-nam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voor Engineers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/>
              <a:t>AFM – 2022 / 2023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4796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Pandas</a:t>
            </a:r>
            <a:r>
              <a:rPr lang="nl-NL" dirty="0"/>
              <a:t> (en </a:t>
            </a:r>
            <a:r>
              <a:rPr lang="nl-NL" dirty="0" err="1"/>
              <a:t>numpy</a:t>
            </a:r>
            <a:r>
              <a:rPr lang="nl-NL" dirty="0"/>
              <a:t>)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433054" y="1083734"/>
            <a:ext cx="2920747" cy="13075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nl-NL" sz="1400" b="1" dirty="0" err="1"/>
              <a:t>Pandas</a:t>
            </a:r>
            <a:endParaRPr lang="nl-NL" sz="1400" b="1" dirty="0"/>
          </a:p>
          <a:p>
            <a:pPr algn="ctr"/>
            <a:r>
              <a:rPr lang="nl-NL" sz="1400" dirty="0"/>
              <a:t>(Python API)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EBEB31B-D332-2CAC-897B-6FCC35C07281}"/>
              </a:ext>
            </a:extLst>
          </p:cNvPr>
          <p:cNvGrpSpPr/>
          <p:nvPr/>
        </p:nvGrpSpPr>
        <p:grpSpPr>
          <a:xfrm>
            <a:off x="8433054" y="3336882"/>
            <a:ext cx="2920746" cy="2979137"/>
            <a:chOff x="8263720" y="3336878"/>
            <a:chExt cx="2920746" cy="297913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4682BB-885A-5C60-F919-EE42752F11CB}"/>
                </a:ext>
              </a:extLst>
            </p:cNvPr>
            <p:cNvSpPr/>
            <p:nvPr/>
          </p:nvSpPr>
          <p:spPr>
            <a:xfrm>
              <a:off x="8263720" y="3336878"/>
              <a:ext cx="2920746" cy="29791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80000" tIns="180000" rIns="180000" bIns="180000" rtlCol="0" anchor="t"/>
            <a:lstStyle/>
            <a:p>
              <a:pPr algn="ctr"/>
              <a:r>
                <a:rPr lang="nl-NL" sz="1400" b="1" dirty="0" err="1"/>
                <a:t>Numpy</a:t>
              </a:r>
              <a:endParaRPr lang="nl-NL" sz="1400" b="1" dirty="0"/>
            </a:p>
            <a:p>
              <a:pPr algn="ctr"/>
              <a:r>
                <a:rPr lang="nl-NL" sz="1400" dirty="0"/>
                <a:t>(Python API)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0F36A3-E63F-438C-664E-6CCFFF26537D}"/>
                </a:ext>
              </a:extLst>
            </p:cNvPr>
            <p:cNvSpPr/>
            <p:nvPr/>
          </p:nvSpPr>
          <p:spPr>
            <a:xfrm>
              <a:off x="8369426" y="4783536"/>
              <a:ext cx="2664789" cy="145741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pPr algn="ctr"/>
              <a:r>
                <a:rPr lang="nl-NL" sz="1400" b="1" dirty="0" err="1"/>
                <a:t>Computationele</a:t>
              </a:r>
              <a:r>
                <a:rPr lang="nl-NL" sz="1400" b="1" dirty="0"/>
                <a:t> ruimte</a:t>
              </a:r>
            </a:p>
            <a:p>
              <a:pPr algn="ctr"/>
              <a:r>
                <a:rPr lang="nl-NL" sz="1400" dirty="0"/>
                <a:t>(C code)</a:t>
              </a:r>
            </a:p>
          </p:txBody>
        </p: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708432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Wat is </a:t>
            </a:r>
            <a:r>
              <a:rPr lang="nl-NL" sz="2000" b="1" noProof="0" dirty="0" err="1"/>
              <a:t>pandas</a:t>
            </a:r>
            <a:r>
              <a:rPr lang="nl-NL" sz="2000" b="1" noProof="0" dirty="0"/>
              <a:t>?</a:t>
            </a:r>
          </a:p>
          <a:p>
            <a:pPr marL="0" indent="0">
              <a:buNone/>
            </a:pPr>
            <a:r>
              <a:rPr lang="nl-NL" sz="2000" noProof="0" dirty="0" err="1"/>
              <a:t>Pandas</a:t>
            </a:r>
            <a:r>
              <a:rPr lang="nl-NL" sz="2000" noProof="0" dirty="0"/>
              <a:t> is een package om efficiënt met data te werken via </a:t>
            </a:r>
            <a:r>
              <a:rPr lang="nl-NL" sz="2000" noProof="0" dirty="0" err="1"/>
              <a:t>DataFrames</a:t>
            </a:r>
            <a:r>
              <a:rPr lang="nl-NL" sz="2000" noProof="0" dirty="0"/>
              <a:t>; 2-dimensionele tabellen.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noProof="0" dirty="0" err="1"/>
              <a:t>Pandas</a:t>
            </a:r>
            <a:r>
              <a:rPr lang="nl-NL" sz="2000" b="1" noProof="0" dirty="0"/>
              <a:t> is gebaseerd op </a:t>
            </a:r>
            <a:r>
              <a:rPr lang="nl-NL" sz="2000" b="1" noProof="0" dirty="0" err="1"/>
              <a:t>numpy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 err="1"/>
              <a:t>Pandas</a:t>
            </a:r>
            <a:r>
              <a:rPr lang="nl-NL" sz="2000" dirty="0"/>
              <a:t> stuurt instructies door naar </a:t>
            </a:r>
            <a:r>
              <a:rPr lang="nl-NL" sz="2000" dirty="0" err="1"/>
              <a:t>numpy</a:t>
            </a:r>
            <a:r>
              <a:rPr lang="nl-NL" sz="2000" dirty="0"/>
              <a:t>, dat het zware werk doet.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Wat is </a:t>
            </a:r>
            <a:r>
              <a:rPr lang="nl-NL" sz="2000" b="1" dirty="0" err="1"/>
              <a:t>numpy</a:t>
            </a:r>
            <a:r>
              <a:rPr lang="nl-NL" sz="2000" b="1" dirty="0"/>
              <a:t>?</a:t>
            </a:r>
          </a:p>
          <a:p>
            <a:pPr marL="0" indent="0">
              <a:buNone/>
            </a:pPr>
            <a:r>
              <a:rPr lang="nl-NL" sz="2000" noProof="0" dirty="0" err="1"/>
              <a:t>Numpy</a:t>
            </a:r>
            <a:r>
              <a:rPr lang="nl-NL" sz="2000" noProof="0" dirty="0"/>
              <a:t> verwerkt de data in C; deze taal is veel sneller dan Python. </a:t>
            </a:r>
          </a:p>
          <a:p>
            <a:pPr marL="0" indent="0">
              <a:buNone/>
            </a:pPr>
            <a:r>
              <a:rPr lang="nl-NL" sz="2000" noProof="0" dirty="0"/>
              <a:t>Om dit te kunnen doen, worden de data overgebracht naar C.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5747CC-CFFD-8E55-1AC0-43CED224AAD9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9893427" y="2391304"/>
            <a:ext cx="1" cy="94557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574EA7-482F-1B11-8E1B-7F47A916D567}"/>
              </a:ext>
            </a:extLst>
          </p:cNvPr>
          <p:cNvSpPr txBox="1"/>
          <p:nvPr/>
        </p:nvSpPr>
        <p:spPr>
          <a:xfrm>
            <a:off x="9910725" y="2710204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instructies</a:t>
            </a:r>
            <a:endParaRPr lang="en-NL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69A498-5536-A7F0-2F59-A17B16D13E1A}"/>
              </a:ext>
            </a:extLst>
          </p:cNvPr>
          <p:cNvCxnSpPr>
            <a:cxnSpLocks/>
          </p:cNvCxnSpPr>
          <p:nvPr/>
        </p:nvCxnSpPr>
        <p:spPr>
          <a:xfrm>
            <a:off x="9893427" y="4087504"/>
            <a:ext cx="0" cy="1003111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20A59BF-2A2A-FCBB-2B04-A0B5B412C8D0}"/>
              </a:ext>
            </a:extLst>
          </p:cNvPr>
          <p:cNvSpPr txBox="1"/>
          <p:nvPr/>
        </p:nvSpPr>
        <p:spPr>
          <a:xfrm>
            <a:off x="9898450" y="4339146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693740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2D6012-27D2-F4CB-D925-50C2BCB5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 err="1"/>
              <a:t>Numpy</a:t>
            </a:r>
            <a:r>
              <a:rPr lang="nl-NL" sz="2000" noProof="0" dirty="0"/>
              <a:t> heeft andere data types dan Python, omdat het in C is geschreven.</a:t>
            </a:r>
          </a:p>
          <a:p>
            <a:pPr marL="0" indent="0">
              <a:buNone/>
            </a:pPr>
            <a:r>
              <a:rPr lang="nl-NL" sz="2000" noProof="0" dirty="0" err="1"/>
              <a:t>Pandas</a:t>
            </a:r>
            <a:r>
              <a:rPr lang="nl-NL" sz="2000" noProof="0" dirty="0"/>
              <a:t> slaat sommige data op via </a:t>
            </a:r>
            <a:r>
              <a:rPr lang="nl-NL" sz="2000" noProof="0" dirty="0" err="1"/>
              <a:t>numpy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Deze tabel geeft een overzicht van de basale data types: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Andere data types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5D7380-06FE-4A80-6464-13BF12A81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159438"/>
              </p:ext>
            </p:extLst>
          </p:nvPr>
        </p:nvGraphicFramePr>
        <p:xfrm>
          <a:off x="971551" y="3175000"/>
          <a:ext cx="8756649" cy="2780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883">
                  <a:extLst>
                    <a:ext uri="{9D8B030D-6E8A-4147-A177-3AD203B41FA5}">
                      <a16:colId xmlns:a16="http://schemas.microsoft.com/office/drawing/2014/main" val="2862620184"/>
                    </a:ext>
                  </a:extLst>
                </a:gridCol>
                <a:gridCol w="2918883">
                  <a:extLst>
                    <a:ext uri="{9D8B030D-6E8A-4147-A177-3AD203B41FA5}">
                      <a16:colId xmlns:a16="http://schemas.microsoft.com/office/drawing/2014/main" val="4052530923"/>
                    </a:ext>
                  </a:extLst>
                </a:gridCol>
                <a:gridCol w="2918883">
                  <a:extLst>
                    <a:ext uri="{9D8B030D-6E8A-4147-A177-3AD203B41FA5}">
                      <a16:colId xmlns:a16="http://schemas.microsoft.com/office/drawing/2014/main" val="1687699138"/>
                    </a:ext>
                  </a:extLst>
                </a:gridCol>
              </a:tblGrid>
              <a:tr h="322035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pandas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1459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int64 / int32 / int16 / int8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12154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float64 / float32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60973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bool_ (byte)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942988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/ category / string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226827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160831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datetime64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858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353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Series</a:t>
            </a:r>
            <a:endParaRPr lang="nl-NL" sz="3600" noProof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FE71A17-F6EB-F561-6081-67EB994D9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019308"/>
              </p:ext>
            </p:extLst>
          </p:nvPr>
        </p:nvGraphicFramePr>
        <p:xfrm>
          <a:off x="8839200" y="1456267"/>
          <a:ext cx="2565399" cy="42634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20428352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82702726"/>
                    </a:ext>
                  </a:extLst>
                </a:gridCol>
                <a:gridCol w="1504949">
                  <a:extLst>
                    <a:ext uri="{9D8B030D-6E8A-4147-A177-3AD203B41FA5}">
                      <a16:colId xmlns:a16="http://schemas.microsoft.com/office/drawing/2014/main" val="2752903138"/>
                    </a:ext>
                  </a:extLst>
                </a:gridCol>
              </a:tblGrid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NAAM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2529"/>
                  </a:ext>
                </a:extLst>
              </a:tr>
              <a:tr h="609071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NL" dirty="0"/>
                    </a:p>
                  </a:txBody>
                  <a:tcPr vert="wordArtVert"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207954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16353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346902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60741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6302"/>
                  </a:ext>
                </a:extLst>
              </a:tr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2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D9D96-7658-EC75-2EC5-2B19EF1F9684}"/>
              </a:ext>
            </a:extLst>
          </p:cNvPr>
          <p:cNvSpPr txBox="1">
            <a:spLocks/>
          </p:cNvSpPr>
          <p:nvPr/>
        </p:nvSpPr>
        <p:spPr>
          <a:xfrm>
            <a:off x="838201" y="1456267"/>
            <a:ext cx="61595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Een 1-dimensionale data structuur.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Waardes van </a:t>
            </a:r>
            <a:r>
              <a:rPr lang="nl-NL" sz="2000" u="sng" dirty="0"/>
              <a:t>hetzelfde</a:t>
            </a:r>
            <a:r>
              <a:rPr lang="nl-NL" sz="2000" dirty="0"/>
              <a:t> data type (automatisch cast).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Optioneel: naam.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Index met labels voor de rijen.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Ondersteunt mathematische bewerkingen.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Biedt veel ondersteunde functies.</a:t>
            </a:r>
          </a:p>
        </p:txBody>
      </p:sp>
    </p:spTree>
    <p:extLst>
      <p:ext uri="{BB962C8B-B14F-4D97-AF65-F5344CB8AC3E}">
        <p14:creationId xmlns:p14="http://schemas.microsoft.com/office/powerpoint/2010/main" val="3523792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Series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Beschrijvende statistieken en plots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Wiskundige bewerkingen.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Eigen functie toepassen met map()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Selecties maken met […].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EB5E5-86EE-C332-E6A4-C440D16C0215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series.value_counts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series.plot.hist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 ** 2 / 2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series.map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x: x ** 2 /2)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series[series &gt; 0]</a:t>
            </a:r>
          </a:p>
        </p:txBody>
      </p:sp>
    </p:spTree>
    <p:extLst>
      <p:ext uri="{BB962C8B-B14F-4D97-AF65-F5344CB8AC3E}">
        <p14:creationId xmlns:p14="http://schemas.microsoft.com/office/powerpoint/2010/main" val="1226103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</a:t>
            </a:r>
            <a:r>
              <a:rPr lang="nl-NL" sz="3600" dirty="0" err="1"/>
              <a:t>DataFrame</a:t>
            </a:r>
            <a:endParaRPr lang="nl-NL" sz="3600" noProof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FE71A17-F6EB-F561-6081-67EB994D9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154910"/>
              </p:ext>
            </p:extLst>
          </p:nvPr>
        </p:nvGraphicFramePr>
        <p:xfrm>
          <a:off x="7467600" y="1456267"/>
          <a:ext cx="3886200" cy="42634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204283521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382702726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752903138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34010129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114506087"/>
                    </a:ext>
                  </a:extLst>
                </a:gridCol>
              </a:tblGrid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COL_A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COL_B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COL_C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2529"/>
                  </a:ext>
                </a:extLst>
              </a:tr>
              <a:tr h="609071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NL" dirty="0"/>
                    </a:p>
                  </a:txBody>
                  <a:tcPr vert="wordArtVert"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207954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16353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346902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60741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6302"/>
                  </a:ext>
                </a:extLst>
              </a:tr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2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D9D96-7658-EC75-2EC5-2B19EF1F9684}"/>
              </a:ext>
            </a:extLst>
          </p:cNvPr>
          <p:cNvSpPr txBox="1">
            <a:spLocks/>
          </p:cNvSpPr>
          <p:nvPr/>
        </p:nvSpPr>
        <p:spPr>
          <a:xfrm>
            <a:off x="838201" y="1456267"/>
            <a:ext cx="61595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Een 2-dimensionale data structuur; tabel.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Elke kolom is een </a:t>
            </a:r>
            <a:r>
              <a:rPr lang="nl-NL" sz="2000" dirty="0" err="1"/>
              <a:t>pandas</a:t>
            </a:r>
            <a:r>
              <a:rPr lang="nl-NL" sz="2000" dirty="0"/>
              <a:t> Series.</a:t>
            </a:r>
          </a:p>
          <a:p>
            <a:pPr lvl="1">
              <a:buFontTx/>
              <a:buChar char="-"/>
            </a:pPr>
            <a:r>
              <a:rPr lang="nl-NL" sz="1800" dirty="0"/>
              <a:t>Kolommen hebben een naam.</a:t>
            </a:r>
          </a:p>
          <a:p>
            <a:pPr lvl="1">
              <a:buFontTx/>
              <a:buChar char="-"/>
            </a:pPr>
            <a:r>
              <a:rPr lang="nl-NL" sz="1800" dirty="0"/>
              <a:t>Kolommen bevatten 1 data type.</a:t>
            </a:r>
          </a:p>
          <a:p>
            <a:pPr lvl="1">
              <a:buFontTx/>
              <a:buChar char="-"/>
            </a:pPr>
            <a:r>
              <a:rPr lang="nl-NL" sz="1800" dirty="0"/>
              <a:t>Kolommen hebben zelfde functionaliteit als Series.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Kolommen delen dezelfde index.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Biedt veel ondersteunde functies.</a:t>
            </a:r>
          </a:p>
        </p:txBody>
      </p:sp>
    </p:spTree>
    <p:extLst>
      <p:ext uri="{BB962C8B-B14F-4D97-AF65-F5344CB8AC3E}">
        <p14:creationId xmlns:p14="http://schemas.microsoft.com/office/powerpoint/2010/main" val="1682352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</a:t>
            </a:r>
            <a:r>
              <a:rPr lang="nl-NL" sz="3600" dirty="0" err="1"/>
              <a:t>DataFrame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Beschrijvende statistieken en informatie.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Eigen functie toepassen 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Selecties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loc[…]</a:t>
            </a:r>
            <a:r>
              <a:rPr lang="nl-NL" sz="2000" dirty="0"/>
              <a:t> of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iloc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EB5E5-86EE-C332-E6A4-C440D16C0215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=["object"])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df.info()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df.apply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df.apply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df.loc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[&lt;rijen&gt;, &lt;kolommen&gt;]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[&lt;rijen&gt;, &lt;kolommen&gt;]</a:t>
            </a:r>
          </a:p>
        </p:txBody>
      </p:sp>
    </p:spTree>
    <p:extLst>
      <p:ext uri="{BB962C8B-B14F-4D97-AF65-F5344CB8AC3E}">
        <p14:creationId xmlns:p14="http://schemas.microsoft.com/office/powerpoint/2010/main" val="952014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DataFrame</a:t>
            </a:r>
            <a:r>
              <a:rPr lang="nl-NL" sz="3600" dirty="0"/>
              <a:t> selecties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1450518-2D4C-D07B-20FD-C237C4467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828025"/>
              </p:ext>
            </p:extLst>
          </p:nvPr>
        </p:nvGraphicFramePr>
        <p:xfrm>
          <a:off x="990598" y="1449493"/>
          <a:ext cx="10363200" cy="4964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2">
                  <a:extLst>
                    <a:ext uri="{9D8B030D-6E8A-4147-A177-3AD203B41FA5}">
                      <a16:colId xmlns:a16="http://schemas.microsoft.com/office/drawing/2014/main" val="1080309392"/>
                    </a:ext>
                  </a:extLst>
                </a:gridCol>
                <a:gridCol w="3752427">
                  <a:extLst>
                    <a:ext uri="{9D8B030D-6E8A-4147-A177-3AD203B41FA5}">
                      <a16:colId xmlns:a16="http://schemas.microsoft.com/office/drawing/2014/main" val="2435118348"/>
                    </a:ext>
                  </a:extLst>
                </a:gridCol>
                <a:gridCol w="3740571">
                  <a:extLst>
                    <a:ext uri="{9D8B030D-6E8A-4147-A177-3AD203B41FA5}">
                      <a16:colId xmlns:a16="http://schemas.microsoft.com/office/drawing/2014/main" val="928027876"/>
                    </a:ext>
                  </a:extLst>
                </a:gridCol>
              </a:tblGrid>
              <a:tr h="447742">
                <a:tc>
                  <a:txBody>
                    <a:bodyPr/>
                    <a:lstStyle/>
                    <a:p>
                      <a:r>
                        <a:rPr lang="en-US" dirty="0" err="1"/>
                        <a:t>Methode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Selectie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Voorbeelden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82077"/>
                  </a:ext>
                </a:extLst>
              </a:tr>
              <a:tr h="52175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[&lt;str&gt;]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Enkele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kolom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als</a:t>
                      </a:r>
                      <a:r>
                        <a:rPr lang="en-US" dirty="0"/>
                        <a:t> Series.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197005"/>
                  </a:ext>
                </a:extLst>
              </a:tr>
              <a:tr h="52175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[&lt;list&gt;]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Een</a:t>
                      </a:r>
                      <a:r>
                        <a:rPr lang="en-US" dirty="0"/>
                        <a:t> of </a:t>
                      </a:r>
                      <a:r>
                        <a:rPr lang="en-US" dirty="0" err="1"/>
                        <a:t>meer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kolomen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DataFrame</a:t>
                      </a:r>
                      <a:r>
                        <a:rPr lang="en-US" dirty="0"/>
                        <a:t>.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"]]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940173"/>
                  </a:ext>
                </a:extLst>
              </a:tr>
              <a:tr h="900564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[&lt;slice&gt;]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Aantal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rijen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DataFrame</a:t>
                      </a:r>
                      <a:r>
                        <a:rPr lang="en-US" dirty="0"/>
                        <a:t>.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[0:3]</a:t>
                      </a:r>
                    </a:p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a":"c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680184"/>
                  </a:ext>
                </a:extLst>
              </a:tr>
              <a:tr h="128652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&lt;slice&gt;, &lt;list&gt;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Aantal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rijen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kolommen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geselecteerd</a:t>
                      </a:r>
                      <a:r>
                        <a:rPr lang="en-US" dirty="0"/>
                        <a:t> met labels.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0:3, ["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"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"]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969017"/>
                  </a:ext>
                </a:extLst>
              </a:tr>
              <a:tr h="128652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&lt;slice&gt;, &lt;list&gt;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Aantal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rijen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kolommen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geselecteerd</a:t>
                      </a:r>
                      <a:r>
                        <a:rPr lang="en-US" dirty="0"/>
                        <a:t> op </a:t>
                      </a:r>
                      <a:r>
                        <a:rPr lang="en-US" dirty="0" err="1"/>
                        <a:t>positie</a:t>
                      </a:r>
                      <a:r>
                        <a:rPr lang="en-US" dirty="0"/>
                        <a:t>.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df.iloc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0:3, [0, 2]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4846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20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Classes: herhaling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Overerving</a:t>
            </a:r>
            <a:endParaRPr lang="nl-NL" sz="2000" noProof="0" dirty="0"/>
          </a:p>
          <a:p>
            <a:pPr marL="0" indent="0">
              <a:spcAft>
                <a:spcPts val="600"/>
              </a:spcAft>
              <a:buNone/>
            </a:pP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noProof="0" dirty="0" err="1"/>
              <a:t>Pandas</a:t>
            </a:r>
            <a:r>
              <a:rPr lang="nl-NL" sz="2000" dirty="0"/>
              <a:t>: Wat en waarom?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Series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Wat zijn het?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Werken met Series.</a:t>
            </a:r>
          </a:p>
          <a:p>
            <a:pPr>
              <a:spcAft>
                <a:spcPts val="600"/>
              </a:spcAft>
            </a:pPr>
            <a:r>
              <a:rPr lang="nl-NL" sz="2000" noProof="0" dirty="0" err="1"/>
              <a:t>DataFrames</a:t>
            </a:r>
            <a:endParaRPr lang="nl-NL" sz="2000" noProof="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Wat zijn het?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Werken met </a:t>
            </a:r>
            <a:r>
              <a:rPr lang="nl-NL" sz="1600" noProof="0" dirty="0" err="1"/>
              <a:t>DataFrames</a:t>
            </a:r>
            <a:r>
              <a:rPr lang="nl-NL" sz="1600" noProof="0" dirty="0"/>
              <a:t>.</a:t>
            </a:r>
          </a:p>
          <a:p>
            <a:pPr marL="0" indent="0">
              <a:spcAft>
                <a:spcPts val="600"/>
              </a:spcAft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260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classes?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Classes bundelen: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Variabelen	  </a:t>
            </a:r>
            <a:r>
              <a:rPr lang="nl-NL" sz="2000" noProof="0" dirty="0" err="1"/>
              <a:t>attributes</a:t>
            </a:r>
            <a:r>
              <a:rPr lang="nl-NL" sz="2000" noProof="0" dirty="0"/>
              <a:t>     (state)</a:t>
            </a:r>
          </a:p>
          <a:p>
            <a:pPr>
              <a:buFontTx/>
              <a:buChar char="-"/>
            </a:pPr>
            <a:r>
              <a:rPr lang="nl-NL" sz="2000" noProof="0" dirty="0"/>
              <a:t>Functies	  </a:t>
            </a:r>
            <a:r>
              <a:rPr lang="nl-NL" sz="2000" noProof="0" dirty="0" err="1"/>
              <a:t>methods</a:t>
            </a:r>
            <a:r>
              <a:rPr lang="nl-NL" sz="2000" noProof="0" dirty="0"/>
              <a:t>       (</a:t>
            </a:r>
            <a:r>
              <a:rPr lang="nl-NL" sz="2000" noProof="0" dirty="0" err="1"/>
              <a:t>behavior</a:t>
            </a:r>
            <a:r>
              <a:rPr lang="nl-NL" sz="2000" noProof="0" dirty="0"/>
              <a:t>)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Bundeling in classes maakt importeren en hergebruik eenvoudiger.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Attributen kunnen worden hergebruikt door verschillende methodes.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Toegang tot attributen via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voor = "Jan"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 = "Jansen"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volledige_naam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f"{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self.voor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self.achter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groet(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f"Hallo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self.voor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008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Dunder</a:t>
            </a:r>
            <a:r>
              <a:rPr lang="nl-NL" sz="3600" noProof="0" dirty="0"/>
              <a:t>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Double </a:t>
            </a:r>
            <a:r>
              <a:rPr lang="nl-NL" sz="2000" noProof="0" dirty="0" err="1"/>
              <a:t>underscore</a:t>
            </a:r>
            <a:r>
              <a:rPr lang="nl-NL" sz="2000" noProof="0" dirty="0"/>
              <a:t> / </a:t>
            </a:r>
            <a:r>
              <a:rPr lang="nl-NL" sz="2000" noProof="0" dirty="0" err="1"/>
              <a:t>dunder</a:t>
            </a:r>
            <a:r>
              <a:rPr lang="nl-NL" sz="2000" noProof="0" dirty="0"/>
              <a:t> methodes hebben een speciale functie.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nl-NL" sz="2000" noProof="0" dirty="0"/>
              <a:t> wordt bijvoorbeeld gebruikt om een object te initialiseren (de </a:t>
            </a:r>
            <a:r>
              <a:rPr lang="nl-NL" sz="2000" noProof="0" dirty="0" err="1"/>
              <a:t>constructor</a:t>
            </a:r>
            <a:r>
              <a:rPr lang="nl-NL" sz="2000" noProof="0" dirty="0"/>
              <a:t>).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Er zijn veel </a:t>
            </a:r>
            <a:r>
              <a:rPr lang="nl-NL" sz="2000" noProof="0" dirty="0" err="1"/>
              <a:t>dunder</a:t>
            </a:r>
            <a:r>
              <a:rPr lang="nl-NL" sz="2000" noProof="0" dirty="0"/>
              <a:t> methodes, zie het data model voor meer info: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hlinkClick r:id="rId2"/>
              </a:rPr>
              <a:t>https://docs.python.org/3/reference/datamodel.html#special-method-names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naam, achternaam):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self.voornaam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naam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self.achternaam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achternaam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Initialiseer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henk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Persoon("Henk", "Jansen")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Persoon("Ingrid", "Maassen")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52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Statische en private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Gebruik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@staticmethod</a:t>
            </a:r>
            <a:r>
              <a:rPr lang="nl-NL" sz="2000" noProof="0" dirty="0"/>
              <a:t> wanneer een methode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noProof="0" dirty="0"/>
              <a:t> niet nodig heeft.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Private methodes of attributen bestaan niet in Python.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Gebruik een </a:t>
            </a:r>
            <a:r>
              <a:rPr lang="nl-NL" sz="2000" noProof="0" dirty="0" err="1"/>
              <a:t>undersc</a:t>
            </a:r>
            <a:r>
              <a:rPr lang="nl-NL" sz="2000" dirty="0"/>
              <a:t>ore om te signaleren dat een methode privaat is.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@staticmethod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bewerk_naam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(naam):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naam.strip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capitalize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geldige_naam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(naam):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(naam) &gt;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98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Class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Normale methodes worden gebruikt op een instantie…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Met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r>
              <a:rPr lang="nl-NL" sz="2000" noProof="0" dirty="0"/>
              <a:t> definieer je methodes die op de class zelf werken.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 err="1"/>
              <a:t>Clas</a:t>
            </a:r>
            <a:r>
              <a:rPr lang="nl-NL" sz="2000" dirty="0"/>
              <a:t>s methodes worden vaak gebruikt voor "</a:t>
            </a:r>
            <a:r>
              <a:rPr lang="nl-NL" sz="2000" dirty="0" err="1"/>
              <a:t>factory</a:t>
            </a:r>
            <a:r>
              <a:rPr lang="nl-NL" sz="2000" dirty="0"/>
              <a:t>" patronen.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Persoon: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naam, achternaam):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self.voornaam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naam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self.achternaam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achternaam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@classmethod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van_csv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voor, achter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csv.split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(",")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(voor, achter)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Maak persoon aan vanuit CSV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henk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Persoon.van_csv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Henk,Jansen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106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Overerving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9387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0E1F31E-EFE7-2088-6547-845DD4CD334B}"/>
              </a:ext>
            </a:extLst>
          </p:cNvPr>
          <p:cNvGrpSpPr/>
          <p:nvPr/>
        </p:nvGrpSpPr>
        <p:grpSpPr>
          <a:xfrm>
            <a:off x="6572250" y="1574556"/>
            <a:ext cx="4588933" cy="3518386"/>
            <a:chOff x="6561666" y="699030"/>
            <a:chExt cx="4588933" cy="351838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F8A90BB-468A-6D0A-002C-262602B18B4B}"/>
                </a:ext>
              </a:extLst>
            </p:cNvPr>
            <p:cNvSpPr/>
            <p:nvPr/>
          </p:nvSpPr>
          <p:spPr>
            <a:xfrm>
              <a:off x="7920567" y="699030"/>
              <a:ext cx="1866899" cy="130757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pPr algn="ctr"/>
              <a:r>
                <a:rPr lang="nl-NL" b="1" dirty="0" err="1"/>
                <a:t>CSVParser</a:t>
              </a:r>
              <a:endParaRPr lang="nl-NL" sz="1400" dirty="0"/>
            </a:p>
            <a:p>
              <a:pPr algn="ctr"/>
              <a:r>
                <a:rPr lang="nl-NL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delimiter</a:t>
              </a:r>
              <a:endParaRPr lang="nl-NL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nl-NL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read_file</a:t>
              </a:r>
              <a:r>
                <a:rPr lang="nl-N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algn="ctr"/>
              <a:r>
                <a:rPr lang="nl-NL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parse_record</a:t>
              </a:r>
              <a:r>
                <a:rPr lang="nl-N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77325D-D211-A5CE-6947-92EF15DD9D6B}"/>
                </a:ext>
              </a:extLst>
            </p:cNvPr>
            <p:cNvSpPr/>
            <p:nvPr/>
          </p:nvSpPr>
          <p:spPr>
            <a:xfrm>
              <a:off x="9283700" y="2909849"/>
              <a:ext cx="1866899" cy="130756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pPr algn="ctr"/>
              <a:r>
                <a:rPr lang="nl-NL" b="1" dirty="0" err="1"/>
                <a:t>FixedParser</a:t>
              </a:r>
              <a:endParaRPr lang="nl-NL" dirty="0"/>
            </a:p>
            <a:p>
              <a:pPr algn="ctr"/>
              <a:r>
                <a:rPr lang="nl-NL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parse_record</a:t>
              </a:r>
              <a:r>
                <a:rPr lang="nl-N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4682BB-885A-5C60-F919-EE42752F11CB}"/>
                </a:ext>
              </a:extLst>
            </p:cNvPr>
            <p:cNvSpPr/>
            <p:nvPr/>
          </p:nvSpPr>
          <p:spPr>
            <a:xfrm>
              <a:off x="6561666" y="2909846"/>
              <a:ext cx="1866899" cy="130756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pPr algn="ctr"/>
              <a:r>
                <a:rPr lang="nl-NL" b="1" dirty="0" err="1"/>
                <a:t>TSVParser</a:t>
              </a:r>
              <a:endParaRPr lang="nl-NL" dirty="0"/>
            </a:p>
            <a:p>
              <a:pPr algn="ctr"/>
              <a:r>
                <a:rPr lang="nl-NL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delimiter</a:t>
              </a:r>
              <a:endParaRPr lang="nl-NL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26AA4622-4E45-61DD-9BD4-049BD243D7DA}"/>
                </a:ext>
              </a:extLst>
            </p:cNvPr>
            <p:cNvCxnSpPr>
              <a:cxnSpLocks/>
              <a:stCxn id="8" idx="2"/>
              <a:endCxn id="24" idx="0"/>
            </p:cNvCxnSpPr>
            <p:nvPr/>
          </p:nvCxnSpPr>
          <p:spPr>
            <a:xfrm rot="5400000">
              <a:off x="7722944" y="1778773"/>
              <a:ext cx="903246" cy="1358901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3D6C7873-5F95-3A57-2507-53B1F8234C85}"/>
                </a:ext>
              </a:extLst>
            </p:cNvPr>
            <p:cNvCxnSpPr>
              <a:cxnSpLocks/>
              <a:stCxn id="8" idx="2"/>
              <a:endCxn id="19" idx="0"/>
            </p:cNvCxnSpPr>
            <p:nvPr/>
          </p:nvCxnSpPr>
          <p:spPr>
            <a:xfrm rot="16200000" flipH="1">
              <a:off x="9083959" y="1776657"/>
              <a:ext cx="903249" cy="136313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Met overerving kun je classes baseren op een andere class.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De class krijgt alle functionaliteit van de basis class.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Maar: de afgeleide class kan de functionaliteit ook overschrijven of uitbreiden.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Overerving faciliteert hergebruik, maar geeft ook flexibiliteit!</a:t>
            </a:r>
          </a:p>
        </p:txBody>
      </p:sp>
    </p:spTree>
    <p:extLst>
      <p:ext uri="{BB962C8B-B14F-4D97-AF65-F5344CB8AC3E}">
        <p14:creationId xmlns:p14="http://schemas.microsoft.com/office/powerpoint/2010/main" val="44060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4102</TotalTime>
  <Words>1052</Words>
  <Application>Microsoft Office PowerPoint</Application>
  <PresentationFormat>Widescreen</PresentationFormat>
  <Paragraphs>288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Python voor Engineers</vt:lpstr>
      <vt:lpstr>Agenda</vt:lpstr>
      <vt:lpstr>Classes</vt:lpstr>
      <vt:lpstr>Waarom classes?</vt:lpstr>
      <vt:lpstr>Dunder methodes</vt:lpstr>
      <vt:lpstr>Statische en private methodes</vt:lpstr>
      <vt:lpstr>Class methodes</vt:lpstr>
      <vt:lpstr>Overerving</vt:lpstr>
      <vt:lpstr>Overerving</vt:lpstr>
      <vt:lpstr>Pandas (en numpy)</vt:lpstr>
      <vt:lpstr>Hoe werkt het?</vt:lpstr>
      <vt:lpstr>Andere data types</vt:lpstr>
      <vt:lpstr>Pandas Series</vt:lpstr>
      <vt:lpstr>Pandas Series</vt:lpstr>
      <vt:lpstr>Pandas DataFrame</vt:lpstr>
      <vt:lpstr>Pandas DataFrame</vt:lpstr>
      <vt:lpstr>DataFrame selecties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Lukas Koning</cp:lastModifiedBy>
  <cp:revision>321</cp:revision>
  <dcterms:created xsi:type="dcterms:W3CDTF">2022-11-09T07:34:24Z</dcterms:created>
  <dcterms:modified xsi:type="dcterms:W3CDTF">2023-01-17T10:48:56Z</dcterms:modified>
</cp:coreProperties>
</file>