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image" Target="../media/image-13-3.png"/><Relationship Id="rId4" Type="http://schemas.openxmlformats.org/officeDocument/2006/relationships/image" Target="../media/image-13-4.svg"/><Relationship Id="rId5" Type="http://schemas.openxmlformats.org/officeDocument/2006/relationships/image" Target="../media/image-13-5.png"/><Relationship Id="rId6" Type="http://schemas.openxmlformats.org/officeDocument/2006/relationships/image" Target="../media/image-1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image" Target="../media/image-14-5.png"/><Relationship Id="rId6" Type="http://schemas.openxmlformats.org/officeDocument/2006/relationships/image" Target="../media/image-1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image" Target="../media/image-15-3.png"/><Relationship Id="rId4" Type="http://schemas.openxmlformats.org/officeDocument/2006/relationships/image" Target="../media/image-15-4.sv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1: Substrate Stack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Width: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5000 nm
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5000 nm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Layer 1: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Silicon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Thickness: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1000 nm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Layer 2: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Gunk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Thickness: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 nm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111 crystal axix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STARTBLOX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292625"/>
            <a:ext cx="4572000" cy="1279375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0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10: Develop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MIBK:IPA  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180 secs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 °C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MIBK:IPA = 1:1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96459"/>
            <a:ext cx="4572000" cy="187554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11: Pre-Ash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YES 02 Plasma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Material: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Gunk 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Depth: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 nm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Gasses: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Oxygen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Etch Rate: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&lt;none&gt; nm/s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 secs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RF Power: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60 Watts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Pressure: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0.3 Torr
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PLASMA-ASH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96459"/>
            <a:ext cx="4572000" cy="187554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12: E-beam Evaporation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Angstrom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Material: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Aluminium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Thickness: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1000 Å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Deposition Rate: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 Å/s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Beam Current: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&lt;none&gt; Amps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Beam Voltage: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&lt;none&gt; kV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Pressure: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&lt;none&gt; Torr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Deposition Angle: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0°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EBEAMEVAP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23756"/>
            <a:ext cx="4572000" cy="1948244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13: Lift-Off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 + Sonicator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Solvent: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Acetone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 hours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45 °C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LIFTOFF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292625"/>
            <a:ext cx="4572000" cy="1279375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14: 3 Solvent Clean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Chemical: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Acetone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 secs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25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Ultra Sonic: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true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Sonicate the chip in the acetone liftoff beaker for 30 seconds (more time if the liftoff has not been completed.) </a:t>
            </a: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the acetone wash bottle in the other hand, take the chip out of the acetone slowly as maintaining a stable jet of acetone to the chip to make sure there is no liftoff metal chips left on the device; </a:t>
            </a: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immediately dip the chip in the next beaker before the solvent dries out. </a:t>
            </a: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Sonicate in methanol for 10s,</a:t>
            </a: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similarly to step 2, transfer the chip from the methanol beaker to the IPA beaker.</a:t>
            </a: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Sonicate in IPA for 10s, and transfer the chip from the IPA beaker to the DI water beaker with the same technique.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CUSTOMCLEAN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292625"/>
            <a:ext cx="4572000" cy="1279375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15: DI Water Rinse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Chemical: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 Water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 secs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25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Ultra Sonic: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false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Dry with N2 gun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CUSTOMCLEAN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292625"/>
            <a:ext cx="4572000" cy="1279375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2: 3 Solvent Clean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Beakers + Sonicator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Chemical: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Acetone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 mins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Ultra Sonic: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true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Sonicate in Acetone for 6 minutes
Sonicate in Methanol for 3 minutes
Sonicate in IPA for 3 minutes
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CUSTOMCLEAN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292625"/>
            <a:ext cx="4572000" cy="1279375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3: DI Water Rinse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Beakers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Chemical: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 Water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 secs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25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Ultra Sonic: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false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Dry with N2 gun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CUSTOMCLEAN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365329"/>
            <a:ext cx="4572000" cy="120667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4: Dehydration Bake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 Plate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110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 secs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110 to 180 degree C allowed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3365329"/>
            <a:ext cx="4572000" cy="120667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5: Spin Resist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Spinner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Material: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MMA EL13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Thickness: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620 nm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 Speed: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3000 rpm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 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60 secs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SPINCOATRESIST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914569"/>
            <a:ext cx="4572000" cy="165743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6: Softbake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 Plate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180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300 secs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914569"/>
            <a:ext cx="4572000" cy="165743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7: Spin Resist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Spinner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Material: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PMMA A6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Thickness: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300 nm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 Speed: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4000 rpm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 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60 secs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SPINCOATRESIST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96459"/>
            <a:ext cx="4572000" cy="187554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8: Softbake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 Plate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180 °C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300 secs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BAKE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96459"/>
            <a:ext cx="4572000" cy="187554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400800" cy="457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Step 9: Electron-Beam Lithography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Raith EBPG 5150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143000"/>
            <a:ext cx="2514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spcAft>
                <a:spcPts val="600"/>
              </a:spcAft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Voltage: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 kV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 nA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Dose: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290 µC/cm²
</a:t>
            </a:r>
            <a:pPr indent="0" marL="0">
              <a:spcAft>
                <a:spcPts val="6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Dwell Time: </a:t>
            </a:r>
            <a:pPr indent="0" marL="0">
              <a:spcAft>
                <a:spcPts val="6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&lt;none&gt; ns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57200" y="3931920"/>
            <a:ext cx="25146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Comments: </a:t>
            </a:r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0" y="4919472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EBL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0" y="4919472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www.fabublox.com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828800" y="4828032"/>
            <a:ext cx="5486400" cy="32004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Section: </a:t>
            </a:r>
            <a:pPr algn="ctr" indent="0" marL="0">
              <a:buNone/>
            </a:pPr>
            <a:r>
              <a:rPr lang="en-US" sz="1400" b="1" dirty="0">
                <a:solidFill>
                  <a:srgbClr val="6666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Dissipator Device Recipe</a:t>
            </a:r>
            <a:endParaRPr lang="en-US" sz="1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17520" y="2696459"/>
            <a:ext cx="4572000" cy="1875541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2958068"/>
            <a:ext cx="1371600" cy="1613932"/>
          </a:xfrm>
          <a:prstGeom prst="rect">
            <a:avLst/>
          </a:prstGeom>
        </p:spPr>
      </p:pic>
      <p:pic>
        <p:nvPicPr>
          <p:cNvPr id="11" name="Image 2" descr="/static/media/logo_ppt.24b7d1d4792b3fbbd1517ece9fe6bd2f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3760" y="91440"/>
            <a:ext cx="18288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2024-08-16T18:33:55Z</dcterms:created>
  <dcterms:modified xsi:type="dcterms:W3CDTF">2024-08-16T18:33:55Z</dcterms:modified>
</cp:coreProperties>
</file>