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351413"/>
    <a:srgbClr val="3C1A56"/>
    <a:srgbClr val="765B97"/>
    <a:srgbClr val="309C6B"/>
    <a:srgbClr val="16322D"/>
    <a:srgbClr val="665A02"/>
    <a:srgbClr val="215968"/>
    <a:srgbClr val="C45B58"/>
    <a:srgbClr val="F168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8" autoAdjust="0"/>
    <p:restoredTop sz="94472" autoAdjust="0"/>
  </p:normalViewPr>
  <p:slideViewPr>
    <p:cSldViewPr>
      <p:cViewPr varScale="1">
        <p:scale>
          <a:sx n="74" d="100"/>
          <a:sy n="74" d="100"/>
        </p:scale>
        <p:origin x="-11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98C15-9865-4BC7-AC0C-AB2B2ABEAC54}">
      <dsp:nvSpPr>
        <dsp:cNvPr id="0" name=""/>
        <dsp:cNvSpPr/>
      </dsp:nvSpPr>
      <dsp:spPr>
        <a:xfrm>
          <a:off x="0" y="3332"/>
          <a:ext cx="3831526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3600" kern="1200" dirty="0" smtClean="0">
              <a:solidFill>
                <a:schemeClr val="bg1"/>
              </a:solidFill>
            </a:rPr>
            <a:t>No modificables:</a:t>
          </a:r>
          <a:endParaRPr lang="ca-ES" sz="3600" kern="1200" dirty="0"/>
        </a:p>
      </dsp:txBody>
      <dsp:txXfrm>
        <a:off x="0" y="3332"/>
        <a:ext cx="3831526" cy="1152000"/>
      </dsp:txXfrm>
    </dsp:sp>
    <dsp:sp modelId="{FF636ECA-7302-4C86-862F-8DDB14C30029}">
      <dsp:nvSpPr>
        <dsp:cNvPr id="0" name=""/>
        <dsp:cNvSpPr/>
      </dsp:nvSpPr>
      <dsp:spPr>
        <a:xfrm>
          <a:off x="40" y="1161634"/>
          <a:ext cx="3831526" cy="2141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Genètic</a:t>
          </a:r>
          <a:endParaRPr lang="ca-E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Edat</a:t>
          </a:r>
          <a:endParaRPr lang="ca-E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Problemes de Salut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ca-ES" sz="2800" kern="1200" dirty="0"/>
        </a:p>
      </dsp:txBody>
      <dsp:txXfrm>
        <a:off x="40" y="1161634"/>
        <a:ext cx="3831526" cy="2141099"/>
      </dsp:txXfrm>
    </dsp:sp>
    <dsp:sp modelId="{B1AC824A-68C8-4E2C-B61F-9C6D8E123706}">
      <dsp:nvSpPr>
        <dsp:cNvPr id="0" name=""/>
        <dsp:cNvSpPr/>
      </dsp:nvSpPr>
      <dsp:spPr>
        <a:xfrm>
          <a:off x="4367980" y="9634"/>
          <a:ext cx="3831526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a-ES" sz="3600" kern="1200" dirty="0" smtClean="0">
              <a:solidFill>
                <a:schemeClr val="bg1"/>
              </a:solidFill>
            </a:rPr>
            <a:t>Modificables:</a:t>
          </a:r>
        </a:p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kern="1200" dirty="0"/>
        </a:p>
      </dsp:txBody>
      <dsp:txXfrm>
        <a:off x="4367980" y="9634"/>
        <a:ext cx="3831526" cy="1152000"/>
      </dsp:txXfrm>
    </dsp:sp>
    <dsp:sp modelId="{0D080B9C-D700-4D0E-917A-3AB71D0099F0}">
      <dsp:nvSpPr>
        <dsp:cNvPr id="0" name=""/>
        <dsp:cNvSpPr/>
      </dsp:nvSpPr>
      <dsp:spPr>
        <a:xfrm>
          <a:off x="4367980" y="1161634"/>
          <a:ext cx="3831526" cy="2141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Tabac</a:t>
          </a:r>
          <a:endParaRPr lang="ca-E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Alcohol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800" kern="1200" dirty="0" smtClean="0">
              <a:solidFill>
                <a:schemeClr val="tx1"/>
              </a:solidFill>
            </a:rPr>
            <a:t>Mala alimentació o desnutrició</a:t>
          </a:r>
        </a:p>
      </dsp:txBody>
      <dsp:txXfrm>
        <a:off x="4367980" y="1161634"/>
        <a:ext cx="3831526" cy="2141099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0EF07-9910-4763-B103-4138139E1711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6F21-233F-4283-85CF-093BA6AB9AA2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10</a:t>
            </a:fld>
            <a:endParaRPr 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11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100" b="1" dirty="0" err="1" smtClean="0">
                <a:latin typeface="Arial" pitchFamily="34" charset="0"/>
                <a:cs typeface="Arial" pitchFamily="34" charset="0"/>
              </a:rPr>
              <a:t>Antecedents</a:t>
            </a:r>
            <a:r>
              <a:rPr lang="es-ES" sz="1100" b="1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s-ES" sz="11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dirty="0" err="1" smtClean="0">
                <a:latin typeface="Arial" pitchFamily="34" charset="0"/>
                <a:cs typeface="Arial" pitchFamily="34" charset="0"/>
              </a:rPr>
              <a:t>Deixar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dirty="0" err="1" smtClean="0">
                <a:latin typeface="Arial" pitchFamily="34" charset="0"/>
                <a:cs typeface="Arial" pitchFamily="34" charset="0"/>
              </a:rPr>
              <a:t>clar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 en  la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necessitat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les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empreses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contractació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PROJECTES CADA COP MÉS ESPECIALITZATS.</a:t>
            </a:r>
          </a:p>
          <a:p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necessitat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d’empreses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mes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especialitzades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en el sector que es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dediquin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fer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una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part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d’un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projecte,i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no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tracten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tant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construcció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fabricació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d’un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producte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sino que es dediquen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enterament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 modelar un sistema o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fer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el control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d’una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planta, un programa… 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ADQUISICIÓ DE LA ESTRUCTURA DE UN PROJECTE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Es per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aixó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s’ha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obtat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per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fer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una INSTAL·LACIÓ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model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d’un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aerogenerador de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baixa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potència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ja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existent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, en una CASA UNIFAMILIAR MODEL, en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aquest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cas un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xalet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qual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jo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també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hi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puc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gaudir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, i que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justament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no arriba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l’escomesa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elèctrica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="1" baseline="0" dirty="0" err="1" smtClean="0">
                <a:latin typeface="Arial" pitchFamily="34" charset="0"/>
                <a:cs typeface="Arial" pitchFamily="34" charset="0"/>
              </a:rPr>
              <a:t>Els</a:t>
            </a:r>
            <a:r>
              <a:rPr lang="es-ES" sz="11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="1" baseline="0" dirty="0" err="1" smtClean="0">
                <a:latin typeface="Arial" pitchFamily="34" charset="0"/>
                <a:cs typeface="Arial" pitchFamily="34" charset="0"/>
              </a:rPr>
              <a:t>objectius</a:t>
            </a:r>
            <a:r>
              <a:rPr lang="es-ES" sz="1100" b="1" baseline="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Realitzar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una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instal·lació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model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d’un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aerogenerador de 2kW que en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aquest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cas es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l’aparell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ens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interessa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per les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necessitats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residència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realitzar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model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elèctric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d’aquest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aerogenerador, i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dels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components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elèctrics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que el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segueixen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instal·lació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fins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a la (</a:t>
            </a:r>
            <a:r>
              <a:rPr lang="es-ES" sz="1100" baseline="0" dirty="0" err="1" smtClean="0">
                <a:latin typeface="Arial" pitchFamily="34" charset="0"/>
                <a:cs typeface="Arial" pitchFamily="34" charset="0"/>
              </a:rPr>
              <a:t>Càrrega</a:t>
            </a:r>
            <a:r>
              <a:rPr lang="es-ES" sz="1100" baseline="0" dirty="0" smtClean="0">
                <a:latin typeface="Arial" pitchFamily="34" charset="0"/>
                <a:cs typeface="Arial" pitchFamily="34" charset="0"/>
              </a:rPr>
              <a:t> de la batería)</a:t>
            </a:r>
          </a:p>
          <a:p>
            <a:endParaRPr lang="es-ES" sz="11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b="1" baseline="0" dirty="0" err="1" smtClean="0">
                <a:latin typeface="Arial" pitchFamily="34" charset="0"/>
                <a:cs typeface="Arial" pitchFamily="34" charset="0"/>
              </a:rPr>
              <a:t>Abast</a:t>
            </a:r>
            <a:r>
              <a:rPr lang="es-ES" sz="1100" b="1" baseline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sz="1100" b="1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Utilització</a:t>
            </a:r>
            <a:r>
              <a:rPr lang="es-ES" sz="11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del </a:t>
            </a:r>
            <a:r>
              <a:rPr lang="es-ES" sz="11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matlab</a:t>
            </a:r>
            <a:r>
              <a:rPr lang="es-ES" sz="11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 </a:t>
            </a:r>
            <a:r>
              <a:rPr lang="es-ES" sz="11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simulink</a:t>
            </a:r>
            <a:endParaRPr lang="es-ES" sz="11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s-ES" baseline="0" dirty="0" smtClean="0"/>
              <a:t>   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2</a:t>
            </a:fld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3</a:t>
            </a:fld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4</a:t>
            </a:fld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5</a:t>
            </a:fld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6</a:t>
            </a:fld>
            <a:endParaRPr 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7</a:t>
            </a:fld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8</a:t>
            </a:fld>
            <a:endParaRPr 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Explicació</a:t>
            </a:r>
            <a:r>
              <a:rPr lang="es-ES" dirty="0" smtClean="0"/>
              <a:t> de 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elèctriques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instal·lació</a:t>
            </a:r>
            <a:r>
              <a:rPr lang="es-ES" baseline="0" dirty="0" smtClean="0"/>
              <a:t> en primera </a:t>
            </a:r>
            <a:r>
              <a:rPr lang="es-ES" baseline="0" dirty="0" err="1" smtClean="0"/>
              <a:t>instància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SENSILLESA i ROBUSTESA de la </a:t>
            </a:r>
            <a:r>
              <a:rPr lang="es-ES" baseline="0" dirty="0" err="1" smtClean="0"/>
              <a:t>instal·lació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6F21-233F-4283-85CF-093BA6AB9AA2}" type="slidenum">
              <a:rPr lang="ca-ES" smtClean="0"/>
              <a:pPr/>
              <a:t>9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6499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891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8606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137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2489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2095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18710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1272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939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7705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749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C005-2E65-4A9D-8B39-F6F75860D994}" type="datetimeFigureOut">
              <a:rPr lang="ca-ES" smtClean="0"/>
              <a:pPr/>
              <a:t>06/01/2019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C23F-0B33-4B46-938C-509AACDDDB6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686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643042" y="5214950"/>
            <a:ext cx="557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latin typeface="Arial" pitchFamily="34" charset="0"/>
                <a:cs typeface="Arial" pitchFamily="34" charset="0"/>
              </a:rPr>
              <a:t>Autors: Marc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Salas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Huetos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            Isaac Arenas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Fargas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Especialitat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: GEEIA+GEE</a:t>
            </a:r>
          </a:p>
          <a:p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Gener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/2019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85720" y="2285992"/>
            <a:ext cx="8858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900" b="1" dirty="0" smtClean="0">
                <a:latin typeface="Arial" pitchFamily="34" charset="0"/>
                <a:cs typeface="Arial" pitchFamily="34" charset="0"/>
              </a:rPr>
              <a:t>AUTOMATITZACIÓ D’UN ASCENSOR PER A 4 PLANTES</a:t>
            </a:r>
          </a:p>
          <a:p>
            <a:endParaRPr lang="ca-ES" sz="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85728"/>
            <a:ext cx="3929090" cy="1112173"/>
          </a:xfrm>
          <a:prstGeom prst="rect">
            <a:avLst/>
          </a:prstGeom>
        </p:spPr>
      </p:pic>
      <p:sp>
        <p:nvSpPr>
          <p:cNvPr id="11" name="10 Triángulo isósceles"/>
          <p:cNvSpPr/>
          <p:nvPr/>
        </p:nvSpPr>
        <p:spPr>
          <a:xfrm>
            <a:off x="0" y="3357562"/>
            <a:ext cx="1357290" cy="3500438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7 Triángulo isósceles"/>
          <p:cNvSpPr/>
          <p:nvPr/>
        </p:nvSpPr>
        <p:spPr>
          <a:xfrm rot="10800000">
            <a:off x="8143900" y="0"/>
            <a:ext cx="1000100" cy="2428868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8 CuadroTexto"/>
          <p:cNvSpPr txBox="1"/>
          <p:nvPr/>
        </p:nvSpPr>
        <p:spPr>
          <a:xfrm>
            <a:off x="5143504" y="5214950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latin typeface="Arial" pitchFamily="34" charset="0"/>
                <a:cs typeface="Arial" pitchFamily="34" charset="0"/>
              </a:rPr>
              <a:t>Tutor : Miquel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Rustullet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Reñé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Inès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Ferrer Mallorquí</a:t>
            </a: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Departament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Enginyeria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Elèctrica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Electrònica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industrial i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Automàtica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12090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9/9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SCADA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 l="7686" t="3906" r="5563" b="35503"/>
          <a:stretch>
            <a:fillRect/>
          </a:stretch>
        </p:blipFill>
        <p:spPr bwMode="auto">
          <a:xfrm>
            <a:off x="1357289" y="1415857"/>
            <a:ext cx="7709265" cy="302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5" cstate="print"/>
          <a:srcRect l="14861" t="3125" r="9370" b="9961"/>
          <a:stretch>
            <a:fillRect/>
          </a:stretch>
        </p:blipFill>
        <p:spPr bwMode="auto">
          <a:xfrm>
            <a:off x="1517673" y="4500570"/>
            <a:ext cx="3547349" cy="228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6" cstate="print"/>
          <a:srcRect l="16508" t="10937" r="11566" b="5078"/>
          <a:stretch>
            <a:fillRect/>
          </a:stretch>
        </p:blipFill>
        <p:spPr bwMode="auto">
          <a:xfrm>
            <a:off x="5222453" y="4526328"/>
            <a:ext cx="326455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643042" y="5214950"/>
            <a:ext cx="557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latin typeface="Arial" pitchFamily="34" charset="0"/>
                <a:cs typeface="Arial" pitchFamily="34" charset="0"/>
              </a:rPr>
              <a:t>Autor: Marc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Salas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Huetos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Isaac Arenas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Fargas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Especialitat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: GEEIA+GEE</a:t>
            </a:r>
          </a:p>
          <a:p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Gener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/2019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85720" y="2285992"/>
            <a:ext cx="8858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900" b="1" dirty="0" smtClean="0">
                <a:latin typeface="Arial" pitchFamily="34" charset="0"/>
                <a:cs typeface="Arial" pitchFamily="34" charset="0"/>
              </a:rPr>
              <a:t>AUTOMATITZACIÓ D’UN ASCENSOR PER A 4 PLANTES</a:t>
            </a:r>
          </a:p>
          <a:p>
            <a:endParaRPr lang="ca-ES" sz="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85728"/>
            <a:ext cx="3929090" cy="1112173"/>
          </a:xfrm>
          <a:prstGeom prst="rect">
            <a:avLst/>
          </a:prstGeom>
        </p:spPr>
      </p:pic>
      <p:sp>
        <p:nvSpPr>
          <p:cNvPr id="11" name="10 Triángulo isósceles"/>
          <p:cNvSpPr/>
          <p:nvPr/>
        </p:nvSpPr>
        <p:spPr>
          <a:xfrm>
            <a:off x="0" y="3357562"/>
            <a:ext cx="1357290" cy="3500438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7 Triángulo isósceles"/>
          <p:cNvSpPr/>
          <p:nvPr/>
        </p:nvSpPr>
        <p:spPr>
          <a:xfrm rot="10800000">
            <a:off x="8143900" y="0"/>
            <a:ext cx="1000100" cy="2428868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8 CuadroTexto"/>
          <p:cNvSpPr txBox="1"/>
          <p:nvPr/>
        </p:nvSpPr>
        <p:spPr>
          <a:xfrm>
            <a:off x="5143504" y="5214950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latin typeface="Arial" pitchFamily="34" charset="0"/>
                <a:cs typeface="Arial" pitchFamily="34" charset="0"/>
              </a:rPr>
              <a:t>Tutor : Miquel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Rustullet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Reñé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ca-ES" dirty="0" err="1" smtClean="0">
                <a:latin typeface="Arial" pitchFamily="34" charset="0"/>
                <a:cs typeface="Arial" pitchFamily="34" charset="0"/>
              </a:rPr>
              <a:t>Inès</a:t>
            </a:r>
            <a:r>
              <a:rPr lang="ca-ES" dirty="0" smtClean="0">
                <a:latin typeface="Arial" pitchFamily="34" charset="0"/>
                <a:cs typeface="Arial" pitchFamily="34" charset="0"/>
              </a:rPr>
              <a:t> Ferrer Mallorquí</a:t>
            </a: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Departament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Enginyeria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Elèctrica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Electrònica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industrial i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Automàtica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12090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0227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4800" dirty="0" smtClean="0">
                <a:latin typeface="Arial" pitchFamily="34" charset="0"/>
                <a:cs typeface="Arial" pitchFamily="34" charset="0"/>
              </a:rPr>
              <a:t>NTRODUCCIÓ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5" name="14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745109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6005" y="1718812"/>
            <a:ext cx="2538960" cy="8572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35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CuadroTexto"/>
          <p:cNvSpPr txBox="1"/>
          <p:nvPr/>
        </p:nvSpPr>
        <p:spPr>
          <a:xfrm>
            <a:off x="1348162" y="1890264"/>
            <a:ext cx="255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ANTECEDENTS</a:t>
            </a:r>
            <a:endParaRPr lang="ca-ES" sz="2800" dirty="0">
              <a:solidFill>
                <a:schemeClr val="bg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336019" y="2620228"/>
            <a:ext cx="2538946" cy="3813493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Rectángulo"/>
          <p:cNvSpPr/>
          <p:nvPr/>
        </p:nvSpPr>
        <p:spPr>
          <a:xfrm>
            <a:off x="3885695" y="1718812"/>
            <a:ext cx="2538960" cy="8572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35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37 CuadroTexto"/>
          <p:cNvSpPr txBox="1"/>
          <p:nvPr/>
        </p:nvSpPr>
        <p:spPr>
          <a:xfrm>
            <a:off x="3870142" y="1890264"/>
            <a:ext cx="255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OBJECTE</a:t>
            </a:r>
            <a:endParaRPr lang="ca-ES" sz="2800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3885709" y="2620228"/>
            <a:ext cx="2538946" cy="3813493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Rectángulo"/>
          <p:cNvSpPr/>
          <p:nvPr/>
        </p:nvSpPr>
        <p:spPr>
          <a:xfrm>
            <a:off x="6435363" y="1718812"/>
            <a:ext cx="2538960" cy="8572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35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6432800" y="1890264"/>
            <a:ext cx="255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AVAST</a:t>
            </a:r>
            <a:endParaRPr lang="ca-ES" sz="2800" dirty="0">
              <a:solidFill>
                <a:schemeClr val="bg1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435377" y="2620228"/>
            <a:ext cx="2538946" cy="3813493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20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1/9</a:t>
            </a:r>
            <a:endParaRPr lang="ca-ES" b="1" dirty="0">
              <a:solidFill>
                <a:schemeClr val="bg1"/>
              </a:solidFill>
            </a:endParaRPr>
          </a:p>
        </p:txBody>
      </p:sp>
      <p:pic>
        <p:nvPicPr>
          <p:cNvPr id="61442" name="Picture 2" descr="Resultado de imagen de soMach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9292" y="2857496"/>
            <a:ext cx="1714512" cy="1714512"/>
          </a:xfrm>
          <a:prstGeom prst="rect">
            <a:avLst/>
          </a:prstGeom>
          <a:noFill/>
        </p:spPr>
      </p:pic>
      <p:pic>
        <p:nvPicPr>
          <p:cNvPr id="61444" name="Picture 4" descr="Resultado de imagen de vijeo Cite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23144" y="4664084"/>
            <a:ext cx="1143008" cy="1618730"/>
          </a:xfrm>
          <a:prstGeom prst="rect">
            <a:avLst/>
          </a:prstGeom>
          <a:noFill/>
        </p:spPr>
      </p:pic>
      <p:pic>
        <p:nvPicPr>
          <p:cNvPr id="23" name="22 Imagen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49696" y="2643182"/>
            <a:ext cx="243365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Resultado de imagen de ascensor antigu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328" y="2655882"/>
            <a:ext cx="1916126" cy="1916126"/>
          </a:xfrm>
          <a:prstGeom prst="rect">
            <a:avLst/>
          </a:prstGeom>
          <a:noFill/>
        </p:spPr>
      </p:pic>
      <p:pic>
        <p:nvPicPr>
          <p:cNvPr id="61448" name="Picture 8" descr="Resultado de imagen de PLC ascensor"/>
          <p:cNvPicPr>
            <a:picLocks noChangeAspect="1" noChangeArrowheads="1"/>
          </p:cNvPicPr>
          <p:nvPr/>
        </p:nvPicPr>
        <p:blipFill>
          <a:blip r:embed="rId8"/>
          <a:srcRect l="15625" t="10417" r="7812" b="8333"/>
          <a:stretch>
            <a:fillRect/>
          </a:stretch>
        </p:blipFill>
        <p:spPr bwMode="auto">
          <a:xfrm>
            <a:off x="1714480" y="4643446"/>
            <a:ext cx="2071702" cy="1648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4800" dirty="0" err="1" smtClean="0">
                <a:latin typeface="Arial" pitchFamily="34" charset="0"/>
                <a:cs typeface="Arial" pitchFamily="34" charset="0"/>
              </a:rPr>
              <a:t>NSTAL·LACIÓ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765869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2/9</a:t>
            </a:r>
            <a:endParaRPr lang="ca-ES" b="1" dirty="0">
              <a:solidFill>
                <a:schemeClr val="bg1"/>
              </a:solidFill>
            </a:endParaRPr>
          </a:p>
        </p:txBody>
      </p:sp>
      <p:pic>
        <p:nvPicPr>
          <p:cNvPr id="59394" name="Picture 2" descr="Resultado de imagen de tm241cec24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285860"/>
            <a:ext cx="1785950" cy="1785950"/>
          </a:xfrm>
          <a:prstGeom prst="rect">
            <a:avLst/>
          </a:prstGeom>
          <a:noFill/>
        </p:spPr>
      </p:pic>
      <p:pic>
        <p:nvPicPr>
          <p:cNvPr id="59396" name="Picture 4" descr="Resultado de imagen de inductivos schnei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1571612"/>
            <a:ext cx="1285884" cy="964413"/>
          </a:xfrm>
          <a:prstGeom prst="rect">
            <a:avLst/>
          </a:prstGeom>
          <a:noFill/>
        </p:spPr>
      </p:pic>
      <p:pic>
        <p:nvPicPr>
          <p:cNvPr id="59398" name="Picture 6" descr="Resultado de imagen de motor elÃ¨ctrico 3k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285860"/>
            <a:ext cx="2211143" cy="1733536"/>
          </a:xfrm>
          <a:prstGeom prst="rect">
            <a:avLst/>
          </a:prstGeom>
          <a:noFill/>
        </p:spPr>
      </p:pic>
      <p:pic>
        <p:nvPicPr>
          <p:cNvPr id="59400" name="Picture 8" descr="Resultado de imagen de modulos plc schneid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3071810"/>
            <a:ext cx="1430047" cy="1571636"/>
          </a:xfrm>
          <a:prstGeom prst="rect">
            <a:avLst/>
          </a:prstGeom>
          <a:noFill/>
        </p:spPr>
      </p:pic>
      <p:pic>
        <p:nvPicPr>
          <p:cNvPr id="2" name="Picture 2" descr="Resultado de imagen de control techniques Unidrive M2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8082" y="1357298"/>
            <a:ext cx="1500198" cy="1500198"/>
          </a:xfrm>
          <a:prstGeom prst="rect">
            <a:avLst/>
          </a:prstGeom>
          <a:noFill/>
        </p:spPr>
      </p:pic>
      <p:pic>
        <p:nvPicPr>
          <p:cNvPr id="3" name="Picture 4" descr="Resultado de imagen de Test systems model 3542-025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3143248"/>
            <a:ext cx="1357322" cy="873211"/>
          </a:xfrm>
          <a:prstGeom prst="rect">
            <a:avLst/>
          </a:prstGeom>
          <a:noFill/>
        </p:spPr>
      </p:pic>
      <p:pic>
        <p:nvPicPr>
          <p:cNvPr id="4" name="Picture 6" descr="Resultado de imagen de hmistu85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43504" y="3143248"/>
            <a:ext cx="1785950" cy="1464157"/>
          </a:xfrm>
          <a:prstGeom prst="rect">
            <a:avLst/>
          </a:prstGeom>
          <a:noFill/>
        </p:spPr>
      </p:pic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59408" name="Picture 16" descr="Resultado de imagen de fotocelulas omr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43306" y="3429000"/>
            <a:ext cx="1000108" cy="1000108"/>
          </a:xfrm>
          <a:prstGeom prst="rect">
            <a:avLst/>
          </a:prstGeom>
          <a:noFill/>
        </p:spPr>
      </p:pic>
      <p:pic>
        <p:nvPicPr>
          <p:cNvPr id="59410" name="Picture 18" descr="Resultado de imagen de schneider model RM17TG2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15272" y="4286256"/>
            <a:ext cx="1019440" cy="2357455"/>
          </a:xfrm>
          <a:prstGeom prst="rect">
            <a:avLst/>
          </a:prstGeom>
          <a:noFill/>
        </p:spPr>
      </p:pic>
      <p:pic>
        <p:nvPicPr>
          <p:cNvPr id="59412" name="Picture 20" descr="Resultado de imagen de MICO 4.4.10 murr elektroni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5143512"/>
            <a:ext cx="1222098" cy="1357298"/>
          </a:xfrm>
          <a:prstGeom prst="rect">
            <a:avLst/>
          </a:prstGeom>
          <a:noFill/>
        </p:spPr>
      </p:pic>
      <p:pic>
        <p:nvPicPr>
          <p:cNvPr id="59414" name="Picture 22" descr="Resultado de imagen de Uticor embedded comput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14942" y="4857760"/>
            <a:ext cx="1785950" cy="1669112"/>
          </a:xfrm>
          <a:prstGeom prst="rect">
            <a:avLst/>
          </a:prstGeom>
          <a:noFill/>
        </p:spPr>
      </p:pic>
      <p:pic>
        <p:nvPicPr>
          <p:cNvPr id="59416" name="Picture 24" descr="Resultado de imagen de gv2me0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44" y="4857760"/>
            <a:ext cx="1152152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3/9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77826" name="Picture 2" descr="C:\Users\user\Desktop\DIRECTORIOS PRINCIPALES\4o año\Projectes d'automatització i control\projecte auto\GEMM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571612"/>
            <a:ext cx="7643866" cy="4605747"/>
          </a:xfrm>
          <a:prstGeom prst="rect">
            <a:avLst/>
          </a:prstGeom>
          <a:noFill/>
        </p:spPr>
      </p:pic>
      <p:sp>
        <p:nvSpPr>
          <p:cNvPr id="30" name="29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General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4/9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/>
          <a:srcRect l="24707" t="16601" r="37408" b="6250"/>
          <a:stretch>
            <a:fillRect/>
          </a:stretch>
        </p:blipFill>
        <p:spPr bwMode="auto">
          <a:xfrm>
            <a:off x="2285984" y="1132629"/>
            <a:ext cx="5000660" cy="572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General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714876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A1</a:t>
            </a:r>
            <a:endParaRPr lang="ca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714876" y="24288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F2</a:t>
            </a:r>
            <a:endParaRPr lang="ca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714876" y="314324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F1</a:t>
            </a:r>
            <a:endParaRPr lang="ca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910607" y="41433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D1</a:t>
            </a:r>
            <a:endParaRPr lang="ca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923486" y="48577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D2</a:t>
            </a:r>
            <a:endParaRPr lang="ca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910607" y="55721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A5</a:t>
            </a:r>
            <a:endParaRPr lang="ca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137404" y="41433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F4</a:t>
            </a:r>
            <a:endParaRPr lang="ca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143240" y="48577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A6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5/9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Funcionament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30198" t="22461" r="20936" b="1366"/>
          <a:stretch>
            <a:fillRect/>
          </a:stretch>
        </p:blipFill>
        <p:spPr bwMode="auto">
          <a:xfrm>
            <a:off x="2030482" y="1448658"/>
            <a:ext cx="6113418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6/9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Funcionament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2511" t="19531" r="12701"/>
          <a:stretch>
            <a:fillRect/>
          </a:stretch>
        </p:blipFill>
        <p:spPr bwMode="auto">
          <a:xfrm>
            <a:off x="1214414" y="1357299"/>
            <a:ext cx="7877255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7/9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HMI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 l="26903" t="13672" r="19839" b="14062"/>
          <a:stretch>
            <a:fillRect/>
          </a:stretch>
        </p:blipFill>
        <p:spPr bwMode="auto">
          <a:xfrm>
            <a:off x="2000232" y="1397142"/>
            <a:ext cx="6500858" cy="49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" y="0"/>
            <a:ext cx="1173718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1123037" y="409632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ROGRAMACIÓ</a:t>
            </a:r>
            <a:endParaRPr lang="ca-E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magen" descr="EPS-U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8012" y="481068"/>
            <a:ext cx="2214578" cy="62686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88797" y="-190432"/>
            <a:ext cx="114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ca-E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6" name="AutoShape 4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198" name="AutoShape 6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0" name="AutoShape 8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8202" name="AutoShape 10" descr="Resultado de imagen de enair e20 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" name="16 CuadroTexto"/>
          <p:cNvSpPr txBox="1"/>
          <p:nvPr/>
        </p:nvSpPr>
        <p:spPr>
          <a:xfrm>
            <a:off x="173587" y="62865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8/9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5" name="AutoShape 8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2" name="AutoShape 10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4" name="AutoShape 12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59406" name="AutoShape 14" descr="Resultado de imagen de AKO model 54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1214414" y="1071546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SCADA</a:t>
            </a:r>
            <a:endParaRPr lang="ca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/>
          <a:srcRect l="13726" t="11718" r="6661" b="6250"/>
          <a:stretch>
            <a:fillRect/>
          </a:stretch>
        </p:blipFill>
        <p:spPr bwMode="auto">
          <a:xfrm>
            <a:off x="1318653" y="1714487"/>
            <a:ext cx="7786710" cy="45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451</Words>
  <Application>Microsoft Office PowerPoint</Application>
  <PresentationFormat>Presentación en pantalla (4:3)</PresentationFormat>
  <Paragraphs>115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 Salas Huetos</dc:creator>
  <cp:lastModifiedBy>user</cp:lastModifiedBy>
  <cp:revision>164</cp:revision>
  <dcterms:created xsi:type="dcterms:W3CDTF">2014-12-30T08:26:58Z</dcterms:created>
  <dcterms:modified xsi:type="dcterms:W3CDTF">2019-01-06T10:36:16Z</dcterms:modified>
</cp:coreProperties>
</file>