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autoAdjust="0"/>
    <p:restoredTop sz="65229" autoAdjust="0"/>
  </p:normalViewPr>
  <p:slideViewPr>
    <p:cSldViewPr snapToGrid="0">
      <p:cViewPr varScale="1">
        <p:scale>
          <a:sx n="54" d="100"/>
          <a:sy n="54" d="100"/>
        </p:scale>
        <p:origin x="180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0F579E-A334-405F-B81C-F0AA7397E7AE}" type="datetimeFigureOut">
              <a:rPr lang="en-US" smtClean="0"/>
              <a:t>3/8/2024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09A3FC-2393-4273-9AC7-EDC993986798}" type="slidenum">
              <a:rPr lang="en-US" smtClean="0"/>
              <a:t>‹#›</a:t>
            </a:fld>
            <a:endParaRPr lang="en-US"/>
          </a:p>
        </p:txBody>
      </p:sp>
    </p:spTree>
    <p:extLst>
      <p:ext uri="{BB962C8B-B14F-4D97-AF65-F5344CB8AC3E}">
        <p14:creationId xmlns:p14="http://schemas.microsoft.com/office/powerpoint/2010/main" val="2998677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my Data Science portfolio presentation. </a:t>
            </a:r>
          </a:p>
        </p:txBody>
      </p:sp>
      <p:sp>
        <p:nvSpPr>
          <p:cNvPr id="4" name="Slide Number Placeholder 3"/>
          <p:cNvSpPr>
            <a:spLocks noGrp="1"/>
          </p:cNvSpPr>
          <p:nvPr>
            <p:ph type="sldNum" sz="quarter" idx="5"/>
          </p:nvPr>
        </p:nvSpPr>
        <p:spPr/>
        <p:txBody>
          <a:bodyPr/>
          <a:lstStyle/>
          <a:p>
            <a:fld id="{A909A3FC-2393-4273-9AC7-EDC993986798}" type="slidenum">
              <a:rPr lang="en-US" smtClean="0"/>
              <a:t>1</a:t>
            </a:fld>
            <a:endParaRPr lang="en-US"/>
          </a:p>
        </p:txBody>
      </p:sp>
    </p:spTree>
    <p:extLst>
      <p:ext uri="{BB962C8B-B14F-4D97-AF65-F5344CB8AC3E}">
        <p14:creationId xmlns:p14="http://schemas.microsoft.com/office/powerpoint/2010/main" val="3766287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This project involved analyzing weather data for the entire US from 2016 to 2022, focusing specifically on South Carolina (SC) to predict weather patterns for 2023 and 2024. After downloading the dataset from Kaggle, it was loaded into </a:t>
            </a:r>
            <a:r>
              <a:rPr lang="en-US" b="0" i="0" dirty="0" err="1">
                <a:solidFill>
                  <a:srgbClr val="ECECEC"/>
                </a:solidFill>
                <a:effectLst/>
                <a:latin typeface="Söhne"/>
              </a:rPr>
              <a:t>Jupyter</a:t>
            </a:r>
            <a:r>
              <a:rPr lang="en-US" b="0" i="0" dirty="0">
                <a:solidFill>
                  <a:srgbClr val="ECECEC"/>
                </a:solidFill>
                <a:effectLst/>
                <a:latin typeface="Söhne"/>
              </a:rPr>
              <a:t>, cleaned, and filtered to create a dataset specifically for SC. The analysis included viewing summary statistics for precipitation and zip codes, plotting the distribution of precipitation across zip codes, and forecasting precipitation using ARIMA. The project utilized Python programming in </a:t>
            </a:r>
            <a:r>
              <a:rPr lang="en-US" b="0" i="0" dirty="0" err="1">
                <a:solidFill>
                  <a:srgbClr val="ECECEC"/>
                </a:solidFill>
                <a:effectLst/>
                <a:latin typeface="Söhne"/>
              </a:rPr>
              <a:t>Jupyter</a:t>
            </a:r>
            <a:r>
              <a:rPr lang="en-US" b="0" i="0" dirty="0">
                <a:solidFill>
                  <a:srgbClr val="ECECEC"/>
                </a:solidFill>
                <a:effectLst/>
                <a:latin typeface="Söhne"/>
              </a:rPr>
              <a:t> for data manipulation, visualization, and forecasting. Through this analysis, the project demonstrated proficiency in data collection, cleaning, analysis, and forecasting using applicable technologies (Python in </a:t>
            </a:r>
            <a:r>
              <a:rPr lang="en-US" b="0" i="0" dirty="0" err="1">
                <a:solidFill>
                  <a:srgbClr val="ECECEC"/>
                </a:solidFill>
                <a:effectLst/>
                <a:latin typeface="Söhne"/>
              </a:rPr>
              <a:t>Jupyter</a:t>
            </a:r>
            <a:r>
              <a:rPr lang="en-US" b="0" i="0" dirty="0">
                <a:solidFill>
                  <a:srgbClr val="ECECEC"/>
                </a:solidFill>
                <a:effectLst/>
                <a:latin typeface="Söhne"/>
              </a:rPr>
              <a:t>). It also applied visualization techniques to gain insights into weather patterns, communicated findings effectively through summary statistics and plots, and utilized predictive models to generate actionable insights, meeting the specified learning requirements. Additionally, by focusing on weather forecasting, the project showcased an understanding of the full data science lifecycle, from data collection to prediction, while considering ethical implications such as the impact of weather on communities and environments.</a:t>
            </a:r>
            <a:endParaRPr lang="en-US" dirty="0"/>
          </a:p>
        </p:txBody>
      </p:sp>
      <p:sp>
        <p:nvSpPr>
          <p:cNvPr id="4" name="Slide Number Placeholder 3"/>
          <p:cNvSpPr>
            <a:spLocks noGrp="1"/>
          </p:cNvSpPr>
          <p:nvPr>
            <p:ph type="sldNum" sz="quarter" idx="5"/>
          </p:nvPr>
        </p:nvSpPr>
        <p:spPr/>
        <p:txBody>
          <a:bodyPr/>
          <a:lstStyle/>
          <a:p>
            <a:fld id="{A909A3FC-2393-4273-9AC7-EDC993986798}" type="slidenum">
              <a:rPr lang="en-US" smtClean="0"/>
              <a:t>10</a:t>
            </a:fld>
            <a:endParaRPr lang="en-US"/>
          </a:p>
        </p:txBody>
      </p:sp>
    </p:spTree>
    <p:extLst>
      <p:ext uri="{BB962C8B-B14F-4D97-AF65-F5344CB8AC3E}">
        <p14:creationId xmlns:p14="http://schemas.microsoft.com/office/powerpoint/2010/main" val="694785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Through the completion of various projects spanning different domains such as analytics, data science, and weather forecasting, I have gained valuable insights and skills that directly align with my learning requirements. These projects have enabled me to proficiently collect, clean, and analyze diverse datasets using programming languages like R and Python, fulfilling the need to leverage applicable technologies for data manipulation and analysis. By applying visualization techniques and predictive models, I have successfully generated actionable insights across different contexts, from societal issues like honeybee population decline to business analytics in predicting data science salaries. Additionally, communicating these insights effectively to diverse audiences, including project sponsors and technical team leads, has been a crucial aspect of these projects, contributing to my ability to articulate findings clearly and persuasively. Furthermore, these projects have underscored the importance of ethical considerations in the development and use of data and predictive models, ensuring fairness, transparency, and privacy in my analyses. Overall, these projects have provided me with a comprehensive understanding of the data science lifecycle, from data collection to prediction, and have equipped me with the skills and knowledge necessary to address real-world challenges across various domains while upholding ethical standards.</a:t>
            </a:r>
            <a:endParaRPr lang="en-US" dirty="0"/>
          </a:p>
        </p:txBody>
      </p:sp>
      <p:sp>
        <p:nvSpPr>
          <p:cNvPr id="4" name="Slide Number Placeholder 3"/>
          <p:cNvSpPr>
            <a:spLocks noGrp="1"/>
          </p:cNvSpPr>
          <p:nvPr>
            <p:ph type="sldNum" sz="quarter" idx="5"/>
          </p:nvPr>
        </p:nvSpPr>
        <p:spPr/>
        <p:txBody>
          <a:bodyPr/>
          <a:lstStyle/>
          <a:p>
            <a:fld id="{A909A3FC-2393-4273-9AC7-EDC993986798}" type="slidenum">
              <a:rPr lang="en-US" smtClean="0"/>
              <a:t>11</a:t>
            </a:fld>
            <a:endParaRPr lang="en-US"/>
          </a:p>
        </p:txBody>
      </p:sp>
    </p:spTree>
    <p:extLst>
      <p:ext uri="{BB962C8B-B14F-4D97-AF65-F5344CB8AC3E}">
        <p14:creationId xmlns:p14="http://schemas.microsoft.com/office/powerpoint/2010/main" val="2249626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presentation, we will be covering the learning objectives for the Masters of Applied Data Science program. We will review the projects that I have completed in this program and their business applications. </a:t>
            </a:r>
          </a:p>
        </p:txBody>
      </p:sp>
      <p:sp>
        <p:nvSpPr>
          <p:cNvPr id="4" name="Slide Number Placeholder 3"/>
          <p:cNvSpPr>
            <a:spLocks noGrp="1"/>
          </p:cNvSpPr>
          <p:nvPr>
            <p:ph type="sldNum" sz="quarter" idx="5"/>
          </p:nvPr>
        </p:nvSpPr>
        <p:spPr/>
        <p:txBody>
          <a:bodyPr/>
          <a:lstStyle/>
          <a:p>
            <a:fld id="{A909A3FC-2393-4273-9AC7-EDC993986798}" type="slidenum">
              <a:rPr lang="en-US" smtClean="0"/>
              <a:t>2</a:t>
            </a:fld>
            <a:endParaRPr lang="en-US"/>
          </a:p>
        </p:txBody>
      </p:sp>
    </p:spTree>
    <p:extLst>
      <p:ext uri="{BB962C8B-B14F-4D97-AF65-F5344CB8AC3E}">
        <p14:creationId xmlns:p14="http://schemas.microsoft.com/office/powerpoint/2010/main" val="3568089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Lessa Fleming, I was born in Syracuse NY, and lived there up until 3 years ago when I moved to South Carolina. I currently have an associates in paralegal studies and a bachelor’s in computer science from Rasmussen University. I started my journey with plans to become a lawyer when I realized my passion for data and analytics while obtaining my Computer Science degree. This led me to SU to pursue my master’s in Applied Data Science. I continued to pursue this passion by moving into a technical analyst role, and now a senior claims business process consultant working in Oracle.. </a:t>
            </a:r>
          </a:p>
        </p:txBody>
      </p:sp>
      <p:sp>
        <p:nvSpPr>
          <p:cNvPr id="4" name="Slide Number Placeholder 3"/>
          <p:cNvSpPr>
            <a:spLocks noGrp="1"/>
          </p:cNvSpPr>
          <p:nvPr>
            <p:ph type="sldNum" sz="quarter" idx="5"/>
          </p:nvPr>
        </p:nvSpPr>
        <p:spPr/>
        <p:txBody>
          <a:bodyPr/>
          <a:lstStyle/>
          <a:p>
            <a:fld id="{A909A3FC-2393-4273-9AC7-EDC993986798}" type="slidenum">
              <a:rPr lang="en-US" smtClean="0"/>
              <a:t>3</a:t>
            </a:fld>
            <a:endParaRPr lang="en-US"/>
          </a:p>
        </p:txBody>
      </p:sp>
    </p:spTree>
    <p:extLst>
      <p:ext uri="{BB962C8B-B14F-4D97-AF65-F5344CB8AC3E}">
        <p14:creationId xmlns:p14="http://schemas.microsoft.com/office/powerpoint/2010/main" val="1404503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2"/>
                </a:solidFill>
                <a:effectLst/>
                <a:latin typeface="+mj-lt"/>
                <a:ea typeface="+mj-ea"/>
                <a:cs typeface="+mj-cs"/>
              </a:rPr>
              <a:t>Syracuse University’s Applied Data Science program is a program that works with two schools of study to prepare a student upon graduation to gain insights from data and provide actionable feedback on those insights. I</a:t>
            </a:r>
            <a:r>
              <a:rPr lang="en-US" b="0" i="0" dirty="0">
                <a:solidFill>
                  <a:srgbClr val="ECECEC"/>
                </a:solidFill>
                <a:effectLst/>
                <a:latin typeface="Söhne"/>
              </a:rPr>
              <a:t> took a strategic approach to my data science education, focusing on analytics and visualizations to gain valuable insights from data. By choosing machine learning, analytics, and learning multiple scripting languages, I’ve widened my scope for potential career paths in analytics. My choice to move into visualization courses was done to not only uncover insights but also effectively present them. This approach I felt gave me a diverse skill set that would make me stand out as a candidate and open many career paths.</a:t>
            </a:r>
            <a:endParaRPr lang="en-US" b="0" dirty="0"/>
          </a:p>
        </p:txBody>
      </p:sp>
      <p:sp>
        <p:nvSpPr>
          <p:cNvPr id="4" name="Slide Number Placeholder 3"/>
          <p:cNvSpPr>
            <a:spLocks noGrp="1"/>
          </p:cNvSpPr>
          <p:nvPr>
            <p:ph type="sldNum" sz="quarter" idx="5"/>
          </p:nvPr>
        </p:nvSpPr>
        <p:spPr/>
        <p:txBody>
          <a:bodyPr/>
          <a:lstStyle/>
          <a:p>
            <a:fld id="{A909A3FC-2393-4273-9AC7-EDC993986798}" type="slidenum">
              <a:rPr lang="en-US" smtClean="0"/>
              <a:t>4</a:t>
            </a:fld>
            <a:endParaRPr lang="en-US"/>
          </a:p>
        </p:txBody>
      </p:sp>
    </p:spTree>
    <p:extLst>
      <p:ext uri="{BB962C8B-B14F-4D97-AF65-F5344CB8AC3E}">
        <p14:creationId xmlns:p14="http://schemas.microsoft.com/office/powerpoint/2010/main" val="721553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09A3FC-2393-4273-9AC7-EDC993986798}" type="slidenum">
              <a:rPr lang="en-US" smtClean="0"/>
              <a:t>5</a:t>
            </a:fld>
            <a:endParaRPr lang="en-US"/>
          </a:p>
        </p:txBody>
      </p:sp>
    </p:spTree>
    <p:extLst>
      <p:ext uri="{BB962C8B-B14F-4D97-AF65-F5344CB8AC3E}">
        <p14:creationId xmlns:p14="http://schemas.microsoft.com/office/powerpoint/2010/main" val="603466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health insurance charge project effectively fulfilled my learning requirements across multiple dimensions of data science. Demonstrating proficiency in data handling, I collected, stored, and accessed data, identifying dataset demographics and assessing the need for cleaning. Despite dataset limitations, I successfully extracted actionable insights regarding variables impacting insurance charges, showcasing my ability to generate insights across different contexts. Through regression modeling and visualization techniques, I was able to analyze the data to identify significant variables and convey insights visually, while also applying programming skills in R for data manipulation and model creation. By creating a Shiny app and developing a prediction function, I communicated insights to a broad audience, including non-technical users, thus meeting the requirement for communication. Though not explicitly mentioned, ethical considerations were taken into account, aligning with the need to apply ethics in data and predictive models. Overall, my project encompassed the entire data science life cycle, demonstrating the ability to handle data, derive insights, apply various techniques, communicate findings effectively, and consider ethical implications. </a:t>
            </a:r>
          </a:p>
        </p:txBody>
      </p:sp>
      <p:sp>
        <p:nvSpPr>
          <p:cNvPr id="4" name="Slide Number Placeholder 3"/>
          <p:cNvSpPr>
            <a:spLocks noGrp="1"/>
          </p:cNvSpPr>
          <p:nvPr>
            <p:ph type="sldNum" sz="quarter" idx="5"/>
          </p:nvPr>
        </p:nvSpPr>
        <p:spPr/>
        <p:txBody>
          <a:bodyPr/>
          <a:lstStyle/>
          <a:p>
            <a:fld id="{A909A3FC-2393-4273-9AC7-EDC993986798}" type="slidenum">
              <a:rPr lang="en-US" smtClean="0"/>
              <a:t>6</a:t>
            </a:fld>
            <a:endParaRPr lang="en-US"/>
          </a:p>
        </p:txBody>
      </p:sp>
    </p:spTree>
    <p:extLst>
      <p:ext uri="{BB962C8B-B14F-4D97-AF65-F5344CB8AC3E}">
        <p14:creationId xmlns:p14="http://schemas.microsoft.com/office/powerpoint/2010/main" val="2003929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project centered on analyzing two Airbnb datasets from Kaggle, this project met my learning requirements in several key aspects. Beginning with data handling and management, I was able to efficiently process the datasets, distinguishing between the AB_US and Combined Europe datasets and managing their large size by creating a sampled version for analysis. Utilizing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notebooks, I organized the data into separate data frames for analysis. Through data cleaning and manipulation, I ensured that only relevant columns were retained and appropriately renamed for clarity, exemplifying proficiency in data preprocessing. Employing descriptive statistics, scatter plots, correlation analysis, and pivot tables, I explored the relationships between variables such as price, location, and customer satisfaction, demonstrating a comprehensive understanding and application of visualization and analytical techniques. Furthermore, I effectively communicated the project findings and insights, drawing conclusions about Airbnb rental trends in different geographical contexts, such as the impact of location proximity to metro stations on rental types in Europe and the influence of city, availability, and price on rental bookings and customer satisfaction. Overall, this project showcases the data science principles and techniques, aligning closely with the learning requirements and showcasing my ability to derive actionable insights from complex datasets.</a:t>
            </a:r>
          </a:p>
          <a:p>
            <a:endParaRPr lang="en-US" dirty="0"/>
          </a:p>
        </p:txBody>
      </p:sp>
      <p:sp>
        <p:nvSpPr>
          <p:cNvPr id="4" name="Slide Number Placeholder 3"/>
          <p:cNvSpPr>
            <a:spLocks noGrp="1"/>
          </p:cNvSpPr>
          <p:nvPr>
            <p:ph type="sldNum" sz="quarter" idx="5"/>
          </p:nvPr>
        </p:nvSpPr>
        <p:spPr/>
        <p:txBody>
          <a:bodyPr/>
          <a:lstStyle/>
          <a:p>
            <a:fld id="{A909A3FC-2393-4273-9AC7-EDC993986798}" type="slidenum">
              <a:rPr lang="en-US" smtClean="0"/>
              <a:t>7</a:t>
            </a:fld>
            <a:endParaRPr lang="en-US"/>
          </a:p>
        </p:txBody>
      </p:sp>
    </p:spTree>
    <p:extLst>
      <p:ext uri="{BB962C8B-B14F-4D97-AF65-F5344CB8AC3E}">
        <p14:creationId xmlns:p14="http://schemas.microsoft.com/office/powerpoint/2010/main" val="1322968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my Machine Learning project, I focused on analyzing a dataset of Data Science salaries from 2019 to 2022 sourced from Kaggle, this project helped to demonstrate my ability to use multiple analysis methods to predict future salaries and inform negotiation strategies for Data Scientist roles. Despite encountering challenges with the initial dataset, which necessitated the use of a replacement dataset, I was able to prepare the data, ensuring it was clean and structured for analysis in R. Through descriptive statistics, I gained insights into the distribution and trends of salaries across different years, identifying notable increases in mean salaries over time. Utilizing visualization techniques such as histograms, density charts, and word clouds, I was further able to explain salary distributions and key terms in job descriptions. Moving into data mining, I  applied probability tables and machine learning models such as Naïve Bayes and decision trees to predict future salaries and determine optimal negotiation strategies. The analysis revealed steady increases in Data Scientist salaries year over year, with significant variations in average salaries across cities. Ultimately, the prediction analysis suggests a negotiated salary range for 2023 between $124,671 and $134,671, providing valuable insights for individuals seeking Data Science roles. Overall, this project demonstrates a comprehensive application of data science techniques to address real-world questions and inform decision-making in a professional manner.</a:t>
            </a:r>
          </a:p>
        </p:txBody>
      </p:sp>
      <p:sp>
        <p:nvSpPr>
          <p:cNvPr id="4" name="Slide Number Placeholder 3"/>
          <p:cNvSpPr>
            <a:spLocks noGrp="1"/>
          </p:cNvSpPr>
          <p:nvPr>
            <p:ph type="sldNum" sz="quarter" idx="5"/>
          </p:nvPr>
        </p:nvSpPr>
        <p:spPr/>
        <p:txBody>
          <a:bodyPr/>
          <a:lstStyle/>
          <a:p>
            <a:fld id="{A909A3FC-2393-4273-9AC7-EDC993986798}" type="slidenum">
              <a:rPr lang="en-US" smtClean="0"/>
              <a:t>8</a:t>
            </a:fld>
            <a:endParaRPr lang="en-US"/>
          </a:p>
        </p:txBody>
      </p:sp>
    </p:spTree>
    <p:extLst>
      <p:ext uri="{BB962C8B-B14F-4D97-AF65-F5344CB8AC3E}">
        <p14:creationId xmlns:p14="http://schemas.microsoft.com/office/powerpoint/2010/main" val="1715172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the Big Data Analytics class my project centered on the analysis of two datasets regarding honeybee production and colony loss, effectively addressing critical issues related to declining bee populations and its implications. Through meticulous examination, it was observed that the overall number of colonies, honeybee production, and beekeepers are experiencing a consistent decline, posing significant ecological concerns. To address these challenges, a recommendation is proposed to allocate funding for incentivizing beekeeping and bee-saving initiatives, aiming to bolster beekeeping efforts and mitigate colony losses. By enhancing the quantity and quality of beekeeping practices, it is anticipated that the number of colonies and honey production can be positively impacted. Furthermore, considering the correlation between production levels and honey prices, such incentives could lead to potential cost reductions in the future. The project's research questions encompass various aspects, including trends in colony loss, honey production, price fluctuations, and predictive analysis by state. Hypotheses were formulated to explore these questions, anticipating trends such as increasing colony losses and declining honey production over time. Two datasets were utilized, retrieved from Kaggle, each providing valuable insights into colony loss, honey production, and related factors across different states and years. Notable findings include the prevalence of colony loss and declining honey production trends, particularly evident from 2011 to 2017. Despite challenges in fitting ARIMA models for predictive analysis, the project still discerned significant trends, indicating the likelihood of continued colony losses and their far-reaching consequences. Ultimately, the recommendation for funding incentivized beekeeping initiatives emerges as a crucial step towards safeguarding the bee population and maintaining a healthy ecosystem. Through this proactive approach, the project underscores the importance of collective efforts in addressing the pressing issue of declining bee populations and its broader ecological impact. My project encompasses various aspects of data analysis, visualization, prediction, and communication, showcasing proficiency in addressing real-world problems using R while considering ethical implications and communicating findings effectively to stakeholders.</a:t>
            </a:r>
          </a:p>
          <a:p>
            <a:endParaRPr lang="en-US" dirty="0"/>
          </a:p>
        </p:txBody>
      </p:sp>
      <p:sp>
        <p:nvSpPr>
          <p:cNvPr id="4" name="Slide Number Placeholder 3"/>
          <p:cNvSpPr>
            <a:spLocks noGrp="1"/>
          </p:cNvSpPr>
          <p:nvPr>
            <p:ph type="sldNum" sz="quarter" idx="5"/>
          </p:nvPr>
        </p:nvSpPr>
        <p:spPr/>
        <p:txBody>
          <a:bodyPr/>
          <a:lstStyle/>
          <a:p>
            <a:fld id="{A909A3FC-2393-4273-9AC7-EDC993986798}" type="slidenum">
              <a:rPr lang="en-US" smtClean="0"/>
              <a:t>9</a:t>
            </a:fld>
            <a:endParaRPr lang="en-US"/>
          </a:p>
        </p:txBody>
      </p:sp>
    </p:spTree>
    <p:extLst>
      <p:ext uri="{BB962C8B-B14F-4D97-AF65-F5344CB8AC3E}">
        <p14:creationId xmlns:p14="http://schemas.microsoft.com/office/powerpoint/2010/main" val="3388718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1A727-EE2C-582D-9B4D-DE7EDB41E3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5D7781-1792-86CD-3846-8010AA4FBB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EC2DF2-FCA3-75B9-E307-46502B68354B}"/>
              </a:ext>
            </a:extLst>
          </p:cNvPr>
          <p:cNvSpPr>
            <a:spLocks noGrp="1"/>
          </p:cNvSpPr>
          <p:nvPr>
            <p:ph type="dt" sz="half" idx="10"/>
          </p:nvPr>
        </p:nvSpPr>
        <p:spPr/>
        <p:txBody>
          <a:bodyPr/>
          <a:lstStyle/>
          <a:p>
            <a:fld id="{DC4C5412-FA81-4E63-8A72-237CF1BF03B2}" type="datetimeFigureOut">
              <a:rPr lang="en-US" smtClean="0"/>
              <a:t>3/8/2024</a:t>
            </a:fld>
            <a:endParaRPr lang="en-US"/>
          </a:p>
        </p:txBody>
      </p:sp>
      <p:sp>
        <p:nvSpPr>
          <p:cNvPr id="5" name="Footer Placeholder 4">
            <a:extLst>
              <a:ext uri="{FF2B5EF4-FFF2-40B4-BE49-F238E27FC236}">
                <a16:creationId xmlns:a16="http://schemas.microsoft.com/office/drawing/2014/main" id="{973C8354-CE77-AE9F-B4CE-D0B4B5FCCF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817852-A5FD-C97C-48E0-CCBEB8B6B2FE}"/>
              </a:ext>
            </a:extLst>
          </p:cNvPr>
          <p:cNvSpPr>
            <a:spLocks noGrp="1"/>
          </p:cNvSpPr>
          <p:nvPr>
            <p:ph type="sldNum" sz="quarter" idx="12"/>
          </p:nvPr>
        </p:nvSpPr>
        <p:spPr/>
        <p:txBody>
          <a:bodyPr/>
          <a:lstStyle/>
          <a:p>
            <a:fld id="{02993B2F-64EE-4D1B-A1FC-06AA8D460A3E}" type="slidenum">
              <a:rPr lang="en-US" smtClean="0"/>
              <a:t>‹#›</a:t>
            </a:fld>
            <a:endParaRPr lang="en-US"/>
          </a:p>
        </p:txBody>
      </p:sp>
    </p:spTree>
    <p:extLst>
      <p:ext uri="{BB962C8B-B14F-4D97-AF65-F5344CB8AC3E}">
        <p14:creationId xmlns:p14="http://schemas.microsoft.com/office/powerpoint/2010/main" val="994185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F18EE-D4DF-8F92-1491-C5B2E93B18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525D0C-DECE-8DF1-CA54-246ED0A5FC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DEE34-DC81-99B6-C568-9F1840A395C2}"/>
              </a:ext>
            </a:extLst>
          </p:cNvPr>
          <p:cNvSpPr>
            <a:spLocks noGrp="1"/>
          </p:cNvSpPr>
          <p:nvPr>
            <p:ph type="dt" sz="half" idx="10"/>
          </p:nvPr>
        </p:nvSpPr>
        <p:spPr/>
        <p:txBody>
          <a:bodyPr/>
          <a:lstStyle/>
          <a:p>
            <a:fld id="{DC4C5412-FA81-4E63-8A72-237CF1BF03B2}" type="datetimeFigureOut">
              <a:rPr lang="en-US" smtClean="0"/>
              <a:t>3/8/2024</a:t>
            </a:fld>
            <a:endParaRPr lang="en-US"/>
          </a:p>
        </p:txBody>
      </p:sp>
      <p:sp>
        <p:nvSpPr>
          <p:cNvPr id="5" name="Footer Placeholder 4">
            <a:extLst>
              <a:ext uri="{FF2B5EF4-FFF2-40B4-BE49-F238E27FC236}">
                <a16:creationId xmlns:a16="http://schemas.microsoft.com/office/drawing/2014/main" id="{FDEC842F-6B8B-45F8-928C-93CDCDCDC5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B31026-C981-B565-720E-A92E66C17BA4}"/>
              </a:ext>
            </a:extLst>
          </p:cNvPr>
          <p:cNvSpPr>
            <a:spLocks noGrp="1"/>
          </p:cNvSpPr>
          <p:nvPr>
            <p:ph type="sldNum" sz="quarter" idx="12"/>
          </p:nvPr>
        </p:nvSpPr>
        <p:spPr/>
        <p:txBody>
          <a:bodyPr/>
          <a:lstStyle/>
          <a:p>
            <a:fld id="{02993B2F-64EE-4D1B-A1FC-06AA8D460A3E}" type="slidenum">
              <a:rPr lang="en-US" smtClean="0"/>
              <a:t>‹#›</a:t>
            </a:fld>
            <a:endParaRPr lang="en-US"/>
          </a:p>
        </p:txBody>
      </p:sp>
    </p:spTree>
    <p:extLst>
      <p:ext uri="{BB962C8B-B14F-4D97-AF65-F5344CB8AC3E}">
        <p14:creationId xmlns:p14="http://schemas.microsoft.com/office/powerpoint/2010/main" val="1507180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EBFF89-7250-99CD-D582-62BDA6D7F8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5BC532-6AAE-F9FD-1F10-6307E0DBE7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755560-97C8-FA74-232A-E5B0B1C7EBAB}"/>
              </a:ext>
            </a:extLst>
          </p:cNvPr>
          <p:cNvSpPr>
            <a:spLocks noGrp="1"/>
          </p:cNvSpPr>
          <p:nvPr>
            <p:ph type="dt" sz="half" idx="10"/>
          </p:nvPr>
        </p:nvSpPr>
        <p:spPr/>
        <p:txBody>
          <a:bodyPr/>
          <a:lstStyle/>
          <a:p>
            <a:fld id="{DC4C5412-FA81-4E63-8A72-237CF1BF03B2}" type="datetimeFigureOut">
              <a:rPr lang="en-US" smtClean="0"/>
              <a:t>3/8/2024</a:t>
            </a:fld>
            <a:endParaRPr lang="en-US"/>
          </a:p>
        </p:txBody>
      </p:sp>
      <p:sp>
        <p:nvSpPr>
          <p:cNvPr id="5" name="Footer Placeholder 4">
            <a:extLst>
              <a:ext uri="{FF2B5EF4-FFF2-40B4-BE49-F238E27FC236}">
                <a16:creationId xmlns:a16="http://schemas.microsoft.com/office/drawing/2014/main" id="{B36D4856-4F61-66B2-FF23-A066245620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EBDCD3-22AA-50D6-12D1-8203085937E9}"/>
              </a:ext>
            </a:extLst>
          </p:cNvPr>
          <p:cNvSpPr>
            <a:spLocks noGrp="1"/>
          </p:cNvSpPr>
          <p:nvPr>
            <p:ph type="sldNum" sz="quarter" idx="12"/>
          </p:nvPr>
        </p:nvSpPr>
        <p:spPr/>
        <p:txBody>
          <a:bodyPr/>
          <a:lstStyle/>
          <a:p>
            <a:fld id="{02993B2F-64EE-4D1B-A1FC-06AA8D460A3E}" type="slidenum">
              <a:rPr lang="en-US" smtClean="0"/>
              <a:t>‹#›</a:t>
            </a:fld>
            <a:endParaRPr lang="en-US"/>
          </a:p>
        </p:txBody>
      </p:sp>
    </p:spTree>
    <p:extLst>
      <p:ext uri="{BB962C8B-B14F-4D97-AF65-F5344CB8AC3E}">
        <p14:creationId xmlns:p14="http://schemas.microsoft.com/office/powerpoint/2010/main" val="3128271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9EFE9-D962-3953-3EE5-C37FCDE4BD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D6B23-49D4-3051-8847-18FCF5AEA9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F7E530-833D-211A-5C7A-6B846F1CCD60}"/>
              </a:ext>
            </a:extLst>
          </p:cNvPr>
          <p:cNvSpPr>
            <a:spLocks noGrp="1"/>
          </p:cNvSpPr>
          <p:nvPr>
            <p:ph type="dt" sz="half" idx="10"/>
          </p:nvPr>
        </p:nvSpPr>
        <p:spPr/>
        <p:txBody>
          <a:bodyPr/>
          <a:lstStyle/>
          <a:p>
            <a:fld id="{DC4C5412-FA81-4E63-8A72-237CF1BF03B2}" type="datetimeFigureOut">
              <a:rPr lang="en-US" smtClean="0"/>
              <a:t>3/8/2024</a:t>
            </a:fld>
            <a:endParaRPr lang="en-US"/>
          </a:p>
        </p:txBody>
      </p:sp>
      <p:sp>
        <p:nvSpPr>
          <p:cNvPr id="5" name="Footer Placeholder 4">
            <a:extLst>
              <a:ext uri="{FF2B5EF4-FFF2-40B4-BE49-F238E27FC236}">
                <a16:creationId xmlns:a16="http://schemas.microsoft.com/office/drawing/2014/main" id="{988E6099-9149-AE8B-93C8-3378284297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95E537-7C89-8819-B9E8-E463DFB07209}"/>
              </a:ext>
            </a:extLst>
          </p:cNvPr>
          <p:cNvSpPr>
            <a:spLocks noGrp="1"/>
          </p:cNvSpPr>
          <p:nvPr>
            <p:ph type="sldNum" sz="quarter" idx="12"/>
          </p:nvPr>
        </p:nvSpPr>
        <p:spPr/>
        <p:txBody>
          <a:bodyPr/>
          <a:lstStyle/>
          <a:p>
            <a:fld id="{02993B2F-64EE-4D1B-A1FC-06AA8D460A3E}" type="slidenum">
              <a:rPr lang="en-US" smtClean="0"/>
              <a:t>‹#›</a:t>
            </a:fld>
            <a:endParaRPr lang="en-US"/>
          </a:p>
        </p:txBody>
      </p:sp>
    </p:spTree>
    <p:extLst>
      <p:ext uri="{BB962C8B-B14F-4D97-AF65-F5344CB8AC3E}">
        <p14:creationId xmlns:p14="http://schemas.microsoft.com/office/powerpoint/2010/main" val="235327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1C272-E0CE-EEBA-9A84-98759463AE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0E3089-EC77-5C80-0086-129B8C8DFB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0DCCC5-1028-D399-8F56-EE8B34AB3F80}"/>
              </a:ext>
            </a:extLst>
          </p:cNvPr>
          <p:cNvSpPr>
            <a:spLocks noGrp="1"/>
          </p:cNvSpPr>
          <p:nvPr>
            <p:ph type="dt" sz="half" idx="10"/>
          </p:nvPr>
        </p:nvSpPr>
        <p:spPr/>
        <p:txBody>
          <a:bodyPr/>
          <a:lstStyle/>
          <a:p>
            <a:fld id="{DC4C5412-FA81-4E63-8A72-237CF1BF03B2}" type="datetimeFigureOut">
              <a:rPr lang="en-US" smtClean="0"/>
              <a:t>3/8/2024</a:t>
            </a:fld>
            <a:endParaRPr lang="en-US"/>
          </a:p>
        </p:txBody>
      </p:sp>
      <p:sp>
        <p:nvSpPr>
          <p:cNvPr id="5" name="Footer Placeholder 4">
            <a:extLst>
              <a:ext uri="{FF2B5EF4-FFF2-40B4-BE49-F238E27FC236}">
                <a16:creationId xmlns:a16="http://schemas.microsoft.com/office/drawing/2014/main" id="{5B700531-0BA9-775B-CD36-7F30CE07EA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4A7891-F40C-9696-DE79-7A3286FE96FA}"/>
              </a:ext>
            </a:extLst>
          </p:cNvPr>
          <p:cNvSpPr>
            <a:spLocks noGrp="1"/>
          </p:cNvSpPr>
          <p:nvPr>
            <p:ph type="sldNum" sz="quarter" idx="12"/>
          </p:nvPr>
        </p:nvSpPr>
        <p:spPr/>
        <p:txBody>
          <a:bodyPr/>
          <a:lstStyle/>
          <a:p>
            <a:fld id="{02993B2F-64EE-4D1B-A1FC-06AA8D460A3E}" type="slidenum">
              <a:rPr lang="en-US" smtClean="0"/>
              <a:t>‹#›</a:t>
            </a:fld>
            <a:endParaRPr lang="en-US"/>
          </a:p>
        </p:txBody>
      </p:sp>
    </p:spTree>
    <p:extLst>
      <p:ext uri="{BB962C8B-B14F-4D97-AF65-F5344CB8AC3E}">
        <p14:creationId xmlns:p14="http://schemas.microsoft.com/office/powerpoint/2010/main" val="1552628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12EC8-E490-0873-12D7-00C59427F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9242B3-C0C7-2986-71B5-984581B4F4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E9B162-8B2B-6E8C-4195-EC63A5461A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B6C176-121D-2CFA-8E27-52494C57505E}"/>
              </a:ext>
            </a:extLst>
          </p:cNvPr>
          <p:cNvSpPr>
            <a:spLocks noGrp="1"/>
          </p:cNvSpPr>
          <p:nvPr>
            <p:ph type="dt" sz="half" idx="10"/>
          </p:nvPr>
        </p:nvSpPr>
        <p:spPr/>
        <p:txBody>
          <a:bodyPr/>
          <a:lstStyle/>
          <a:p>
            <a:fld id="{DC4C5412-FA81-4E63-8A72-237CF1BF03B2}" type="datetimeFigureOut">
              <a:rPr lang="en-US" smtClean="0"/>
              <a:t>3/8/2024</a:t>
            </a:fld>
            <a:endParaRPr lang="en-US"/>
          </a:p>
        </p:txBody>
      </p:sp>
      <p:sp>
        <p:nvSpPr>
          <p:cNvPr id="6" name="Footer Placeholder 5">
            <a:extLst>
              <a:ext uri="{FF2B5EF4-FFF2-40B4-BE49-F238E27FC236}">
                <a16:creationId xmlns:a16="http://schemas.microsoft.com/office/drawing/2014/main" id="{AA9A1563-CF51-1637-5262-55C1F349A0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A8ABE5-40CE-1CC4-0F5C-34F1556214DE}"/>
              </a:ext>
            </a:extLst>
          </p:cNvPr>
          <p:cNvSpPr>
            <a:spLocks noGrp="1"/>
          </p:cNvSpPr>
          <p:nvPr>
            <p:ph type="sldNum" sz="quarter" idx="12"/>
          </p:nvPr>
        </p:nvSpPr>
        <p:spPr/>
        <p:txBody>
          <a:bodyPr/>
          <a:lstStyle/>
          <a:p>
            <a:fld id="{02993B2F-64EE-4D1B-A1FC-06AA8D460A3E}" type="slidenum">
              <a:rPr lang="en-US" smtClean="0"/>
              <a:t>‹#›</a:t>
            </a:fld>
            <a:endParaRPr lang="en-US"/>
          </a:p>
        </p:txBody>
      </p:sp>
    </p:spTree>
    <p:extLst>
      <p:ext uri="{BB962C8B-B14F-4D97-AF65-F5344CB8AC3E}">
        <p14:creationId xmlns:p14="http://schemas.microsoft.com/office/powerpoint/2010/main" val="1572283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4FCBF-A374-73C7-96FB-A28C8EB76A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4205A6-E2A4-5FFD-ADAE-2905CC96CF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A9DFC7-B57F-A8B3-0A3C-710FFEDF61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EA42E0-E6D2-79B1-8E18-1105A72363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E23B80-6B97-2BEF-33EC-2173839981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76AB67-09CF-367A-12B1-6F7997848A20}"/>
              </a:ext>
            </a:extLst>
          </p:cNvPr>
          <p:cNvSpPr>
            <a:spLocks noGrp="1"/>
          </p:cNvSpPr>
          <p:nvPr>
            <p:ph type="dt" sz="half" idx="10"/>
          </p:nvPr>
        </p:nvSpPr>
        <p:spPr/>
        <p:txBody>
          <a:bodyPr/>
          <a:lstStyle/>
          <a:p>
            <a:fld id="{DC4C5412-FA81-4E63-8A72-237CF1BF03B2}" type="datetimeFigureOut">
              <a:rPr lang="en-US" smtClean="0"/>
              <a:t>3/8/2024</a:t>
            </a:fld>
            <a:endParaRPr lang="en-US"/>
          </a:p>
        </p:txBody>
      </p:sp>
      <p:sp>
        <p:nvSpPr>
          <p:cNvPr id="8" name="Footer Placeholder 7">
            <a:extLst>
              <a:ext uri="{FF2B5EF4-FFF2-40B4-BE49-F238E27FC236}">
                <a16:creationId xmlns:a16="http://schemas.microsoft.com/office/drawing/2014/main" id="{B1322B8C-4C7F-F1DF-552A-DF7A9038D5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5D132F-183E-37DC-BD71-A768839EA0F7}"/>
              </a:ext>
            </a:extLst>
          </p:cNvPr>
          <p:cNvSpPr>
            <a:spLocks noGrp="1"/>
          </p:cNvSpPr>
          <p:nvPr>
            <p:ph type="sldNum" sz="quarter" idx="12"/>
          </p:nvPr>
        </p:nvSpPr>
        <p:spPr/>
        <p:txBody>
          <a:bodyPr/>
          <a:lstStyle/>
          <a:p>
            <a:fld id="{02993B2F-64EE-4D1B-A1FC-06AA8D460A3E}" type="slidenum">
              <a:rPr lang="en-US" smtClean="0"/>
              <a:t>‹#›</a:t>
            </a:fld>
            <a:endParaRPr lang="en-US"/>
          </a:p>
        </p:txBody>
      </p:sp>
    </p:spTree>
    <p:extLst>
      <p:ext uri="{BB962C8B-B14F-4D97-AF65-F5344CB8AC3E}">
        <p14:creationId xmlns:p14="http://schemas.microsoft.com/office/powerpoint/2010/main" val="1834214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1D56F-8F82-8417-2DB7-FEE058CDD3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1098C1-4DD5-2985-DA3F-E1F7FBC2C03C}"/>
              </a:ext>
            </a:extLst>
          </p:cNvPr>
          <p:cNvSpPr>
            <a:spLocks noGrp="1"/>
          </p:cNvSpPr>
          <p:nvPr>
            <p:ph type="dt" sz="half" idx="10"/>
          </p:nvPr>
        </p:nvSpPr>
        <p:spPr/>
        <p:txBody>
          <a:bodyPr/>
          <a:lstStyle/>
          <a:p>
            <a:fld id="{DC4C5412-FA81-4E63-8A72-237CF1BF03B2}" type="datetimeFigureOut">
              <a:rPr lang="en-US" smtClean="0"/>
              <a:t>3/8/2024</a:t>
            </a:fld>
            <a:endParaRPr lang="en-US"/>
          </a:p>
        </p:txBody>
      </p:sp>
      <p:sp>
        <p:nvSpPr>
          <p:cNvPr id="4" name="Footer Placeholder 3">
            <a:extLst>
              <a:ext uri="{FF2B5EF4-FFF2-40B4-BE49-F238E27FC236}">
                <a16:creationId xmlns:a16="http://schemas.microsoft.com/office/drawing/2014/main" id="{4121E4B8-6BD3-8AC6-704B-B7A07C49D7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6C92F4-4E64-7DC0-F54E-676DFAA8ED71}"/>
              </a:ext>
            </a:extLst>
          </p:cNvPr>
          <p:cNvSpPr>
            <a:spLocks noGrp="1"/>
          </p:cNvSpPr>
          <p:nvPr>
            <p:ph type="sldNum" sz="quarter" idx="12"/>
          </p:nvPr>
        </p:nvSpPr>
        <p:spPr/>
        <p:txBody>
          <a:bodyPr/>
          <a:lstStyle/>
          <a:p>
            <a:fld id="{02993B2F-64EE-4D1B-A1FC-06AA8D460A3E}" type="slidenum">
              <a:rPr lang="en-US" smtClean="0"/>
              <a:t>‹#›</a:t>
            </a:fld>
            <a:endParaRPr lang="en-US"/>
          </a:p>
        </p:txBody>
      </p:sp>
    </p:spTree>
    <p:extLst>
      <p:ext uri="{BB962C8B-B14F-4D97-AF65-F5344CB8AC3E}">
        <p14:creationId xmlns:p14="http://schemas.microsoft.com/office/powerpoint/2010/main" val="1492981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B62246-03E8-2263-C399-BF14A1C292DE}"/>
              </a:ext>
            </a:extLst>
          </p:cNvPr>
          <p:cNvSpPr>
            <a:spLocks noGrp="1"/>
          </p:cNvSpPr>
          <p:nvPr>
            <p:ph type="dt" sz="half" idx="10"/>
          </p:nvPr>
        </p:nvSpPr>
        <p:spPr/>
        <p:txBody>
          <a:bodyPr/>
          <a:lstStyle/>
          <a:p>
            <a:fld id="{DC4C5412-FA81-4E63-8A72-237CF1BF03B2}" type="datetimeFigureOut">
              <a:rPr lang="en-US" smtClean="0"/>
              <a:t>3/8/2024</a:t>
            </a:fld>
            <a:endParaRPr lang="en-US"/>
          </a:p>
        </p:txBody>
      </p:sp>
      <p:sp>
        <p:nvSpPr>
          <p:cNvPr id="3" name="Footer Placeholder 2">
            <a:extLst>
              <a:ext uri="{FF2B5EF4-FFF2-40B4-BE49-F238E27FC236}">
                <a16:creationId xmlns:a16="http://schemas.microsoft.com/office/drawing/2014/main" id="{911C426A-43FD-B1B7-3644-4A7ACBD61D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DDDE72-50CD-D13C-63CE-D698323E0143}"/>
              </a:ext>
            </a:extLst>
          </p:cNvPr>
          <p:cNvSpPr>
            <a:spLocks noGrp="1"/>
          </p:cNvSpPr>
          <p:nvPr>
            <p:ph type="sldNum" sz="quarter" idx="12"/>
          </p:nvPr>
        </p:nvSpPr>
        <p:spPr/>
        <p:txBody>
          <a:bodyPr/>
          <a:lstStyle/>
          <a:p>
            <a:fld id="{02993B2F-64EE-4D1B-A1FC-06AA8D460A3E}" type="slidenum">
              <a:rPr lang="en-US" smtClean="0"/>
              <a:t>‹#›</a:t>
            </a:fld>
            <a:endParaRPr lang="en-US"/>
          </a:p>
        </p:txBody>
      </p:sp>
    </p:spTree>
    <p:extLst>
      <p:ext uri="{BB962C8B-B14F-4D97-AF65-F5344CB8AC3E}">
        <p14:creationId xmlns:p14="http://schemas.microsoft.com/office/powerpoint/2010/main" val="1445883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5B48A-E57D-BBF0-AEC7-7F17DA5184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0B706E-5168-2C48-EC94-9197FA9628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50645E-80FF-237A-5266-33DCCC2533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AD1612-44B5-476B-6E2F-0B063B3F09E8}"/>
              </a:ext>
            </a:extLst>
          </p:cNvPr>
          <p:cNvSpPr>
            <a:spLocks noGrp="1"/>
          </p:cNvSpPr>
          <p:nvPr>
            <p:ph type="dt" sz="half" idx="10"/>
          </p:nvPr>
        </p:nvSpPr>
        <p:spPr/>
        <p:txBody>
          <a:bodyPr/>
          <a:lstStyle/>
          <a:p>
            <a:fld id="{DC4C5412-FA81-4E63-8A72-237CF1BF03B2}" type="datetimeFigureOut">
              <a:rPr lang="en-US" smtClean="0"/>
              <a:t>3/8/2024</a:t>
            </a:fld>
            <a:endParaRPr lang="en-US"/>
          </a:p>
        </p:txBody>
      </p:sp>
      <p:sp>
        <p:nvSpPr>
          <p:cNvPr id="6" name="Footer Placeholder 5">
            <a:extLst>
              <a:ext uri="{FF2B5EF4-FFF2-40B4-BE49-F238E27FC236}">
                <a16:creationId xmlns:a16="http://schemas.microsoft.com/office/drawing/2014/main" id="{E98679A2-9AF1-35C3-4AAC-5686E32D87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0794FB-08B3-754A-A426-CE81924B4F7F}"/>
              </a:ext>
            </a:extLst>
          </p:cNvPr>
          <p:cNvSpPr>
            <a:spLocks noGrp="1"/>
          </p:cNvSpPr>
          <p:nvPr>
            <p:ph type="sldNum" sz="quarter" idx="12"/>
          </p:nvPr>
        </p:nvSpPr>
        <p:spPr/>
        <p:txBody>
          <a:bodyPr/>
          <a:lstStyle/>
          <a:p>
            <a:fld id="{02993B2F-64EE-4D1B-A1FC-06AA8D460A3E}" type="slidenum">
              <a:rPr lang="en-US" smtClean="0"/>
              <a:t>‹#›</a:t>
            </a:fld>
            <a:endParaRPr lang="en-US"/>
          </a:p>
        </p:txBody>
      </p:sp>
    </p:spTree>
    <p:extLst>
      <p:ext uri="{BB962C8B-B14F-4D97-AF65-F5344CB8AC3E}">
        <p14:creationId xmlns:p14="http://schemas.microsoft.com/office/powerpoint/2010/main" val="2812157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B0385-F650-E418-63A1-02744C710B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4988E0-5B07-E652-FA7F-4E8A15412D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E6528A-0515-087B-4CAC-2867712A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DF200D-6675-F3E1-1C7B-5F6903A50EB0}"/>
              </a:ext>
            </a:extLst>
          </p:cNvPr>
          <p:cNvSpPr>
            <a:spLocks noGrp="1"/>
          </p:cNvSpPr>
          <p:nvPr>
            <p:ph type="dt" sz="half" idx="10"/>
          </p:nvPr>
        </p:nvSpPr>
        <p:spPr/>
        <p:txBody>
          <a:bodyPr/>
          <a:lstStyle/>
          <a:p>
            <a:fld id="{DC4C5412-FA81-4E63-8A72-237CF1BF03B2}" type="datetimeFigureOut">
              <a:rPr lang="en-US" smtClean="0"/>
              <a:t>3/8/2024</a:t>
            </a:fld>
            <a:endParaRPr lang="en-US"/>
          </a:p>
        </p:txBody>
      </p:sp>
      <p:sp>
        <p:nvSpPr>
          <p:cNvPr id="6" name="Footer Placeholder 5">
            <a:extLst>
              <a:ext uri="{FF2B5EF4-FFF2-40B4-BE49-F238E27FC236}">
                <a16:creationId xmlns:a16="http://schemas.microsoft.com/office/drawing/2014/main" id="{4EFB8725-08B9-4C76-4A38-9ACB474F37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6EF5B-92B7-1A75-F9D8-71F005566845}"/>
              </a:ext>
            </a:extLst>
          </p:cNvPr>
          <p:cNvSpPr>
            <a:spLocks noGrp="1"/>
          </p:cNvSpPr>
          <p:nvPr>
            <p:ph type="sldNum" sz="quarter" idx="12"/>
          </p:nvPr>
        </p:nvSpPr>
        <p:spPr/>
        <p:txBody>
          <a:bodyPr/>
          <a:lstStyle/>
          <a:p>
            <a:fld id="{02993B2F-64EE-4D1B-A1FC-06AA8D460A3E}" type="slidenum">
              <a:rPr lang="en-US" smtClean="0"/>
              <a:t>‹#›</a:t>
            </a:fld>
            <a:endParaRPr lang="en-US"/>
          </a:p>
        </p:txBody>
      </p:sp>
    </p:spTree>
    <p:extLst>
      <p:ext uri="{BB962C8B-B14F-4D97-AF65-F5344CB8AC3E}">
        <p14:creationId xmlns:p14="http://schemas.microsoft.com/office/powerpoint/2010/main" val="2471603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4210A4-F350-959C-B227-7F4876B989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2FEF04-79FA-BE5C-B03B-0E3370B66E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96BF9C-65FE-FF0F-781C-10A9CC6CF3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4C5412-FA81-4E63-8A72-237CF1BF03B2}" type="datetimeFigureOut">
              <a:rPr lang="en-US" smtClean="0"/>
              <a:t>3/8/2024</a:t>
            </a:fld>
            <a:endParaRPr lang="en-US"/>
          </a:p>
        </p:txBody>
      </p:sp>
      <p:sp>
        <p:nvSpPr>
          <p:cNvPr id="5" name="Footer Placeholder 4">
            <a:extLst>
              <a:ext uri="{FF2B5EF4-FFF2-40B4-BE49-F238E27FC236}">
                <a16:creationId xmlns:a16="http://schemas.microsoft.com/office/drawing/2014/main" id="{5E02F5F6-1023-1C93-FE52-F58778C24F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6A257F-DCB2-E769-0E5B-33165974A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993B2F-64EE-4D1B-A1FC-06AA8D460A3E}" type="slidenum">
              <a:rPr lang="en-US" smtClean="0"/>
              <a:t>‹#›</a:t>
            </a:fld>
            <a:endParaRPr lang="en-US"/>
          </a:p>
        </p:txBody>
      </p:sp>
    </p:spTree>
    <p:extLst>
      <p:ext uri="{BB962C8B-B14F-4D97-AF65-F5344CB8AC3E}">
        <p14:creationId xmlns:p14="http://schemas.microsoft.com/office/powerpoint/2010/main" val="1094743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hyperlink" Target="https://lfleming21.github.io/index.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3D abstract blue and gold cube illustration">
            <a:extLst>
              <a:ext uri="{FF2B5EF4-FFF2-40B4-BE49-F238E27FC236}">
                <a16:creationId xmlns:a16="http://schemas.microsoft.com/office/drawing/2014/main" id="{9C2C2AD9-542A-9B3B-258B-9796BAA53120}"/>
              </a:ext>
            </a:extLst>
          </p:cNvPr>
          <p:cNvPicPr>
            <a:picLocks noChangeAspect="1"/>
          </p:cNvPicPr>
          <p:nvPr/>
        </p:nvPicPr>
        <p:blipFill rotWithShape="1">
          <a:blip r:embed="rId3"/>
          <a:srcRect l="7701" r="7701"/>
          <a:stretch/>
        </p:blipFill>
        <p:spPr>
          <a:xfrm>
            <a:off x="1" y="10"/>
            <a:ext cx="9669642" cy="6857990"/>
          </a:xfrm>
          <a:prstGeom prst="rect">
            <a:avLst/>
          </a:prstGeom>
        </p:spPr>
      </p:pic>
      <p:sp>
        <p:nvSpPr>
          <p:cNvPr id="20" name="Rectangle 19">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B16755-1585-FD40-0E68-ECE48B872DFB}"/>
              </a:ext>
            </a:extLst>
          </p:cNvPr>
          <p:cNvSpPr>
            <a:spLocks noGrp="1"/>
          </p:cNvSpPr>
          <p:nvPr>
            <p:ph type="ctrTitle"/>
          </p:nvPr>
        </p:nvSpPr>
        <p:spPr>
          <a:xfrm>
            <a:off x="7467600" y="743447"/>
            <a:ext cx="3913567" cy="3692028"/>
          </a:xfrm>
          <a:noFill/>
        </p:spPr>
        <p:txBody>
          <a:bodyPr>
            <a:normAutofit/>
          </a:bodyPr>
          <a:lstStyle/>
          <a:p>
            <a:pPr algn="l"/>
            <a:r>
              <a:rPr lang="en-US" sz="5200" dirty="0"/>
              <a:t>Data Science  Portfolio</a:t>
            </a:r>
            <a:br>
              <a:rPr lang="en-US" sz="5200" dirty="0"/>
            </a:br>
            <a:r>
              <a:rPr lang="en-US" sz="5200" dirty="0"/>
              <a:t>Presentation</a:t>
            </a:r>
          </a:p>
        </p:txBody>
      </p:sp>
      <p:sp>
        <p:nvSpPr>
          <p:cNvPr id="3" name="Subtitle 2">
            <a:extLst>
              <a:ext uri="{FF2B5EF4-FFF2-40B4-BE49-F238E27FC236}">
                <a16:creationId xmlns:a16="http://schemas.microsoft.com/office/drawing/2014/main" id="{31A309F3-F03F-0206-957E-6D41024CB18B}"/>
              </a:ext>
            </a:extLst>
          </p:cNvPr>
          <p:cNvSpPr>
            <a:spLocks noGrp="1"/>
          </p:cNvSpPr>
          <p:nvPr>
            <p:ph type="subTitle" idx="1"/>
          </p:nvPr>
        </p:nvSpPr>
        <p:spPr>
          <a:xfrm>
            <a:off x="7935403" y="4629234"/>
            <a:ext cx="3445766" cy="1485319"/>
          </a:xfrm>
          <a:noFill/>
        </p:spPr>
        <p:txBody>
          <a:bodyPr>
            <a:normAutofit/>
          </a:bodyPr>
          <a:lstStyle/>
          <a:p>
            <a:pPr algn="l"/>
            <a:r>
              <a:rPr lang="en-US" dirty="0"/>
              <a:t>Lessa Fleming</a:t>
            </a:r>
          </a:p>
          <a:p>
            <a:pPr algn="l"/>
            <a:r>
              <a:rPr lang="en-US" dirty="0"/>
              <a:t>Syracuse University</a:t>
            </a:r>
          </a:p>
          <a:p>
            <a:pPr algn="l"/>
            <a:r>
              <a:rPr lang="en-US" dirty="0"/>
              <a:t>lgersten@syr.edu</a:t>
            </a:r>
          </a:p>
        </p:txBody>
      </p:sp>
    </p:spTree>
    <p:extLst>
      <p:ext uri="{BB962C8B-B14F-4D97-AF65-F5344CB8AC3E}">
        <p14:creationId xmlns:p14="http://schemas.microsoft.com/office/powerpoint/2010/main" val="314257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1E7273E-E5A3-4B1D-BE3E-56F045D92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rtlCol="0" anchor="ctr"/>
          <a:lstStyle/>
          <a:p>
            <a:pPr defTabSz="457200"/>
            <a:endParaRPr lang="en-US"/>
          </a:p>
        </p:txBody>
      </p:sp>
      <p:sp>
        <p:nvSpPr>
          <p:cNvPr id="2" name="Title 1">
            <a:extLst>
              <a:ext uri="{FF2B5EF4-FFF2-40B4-BE49-F238E27FC236}">
                <a16:creationId xmlns:a16="http://schemas.microsoft.com/office/drawing/2014/main" id="{AB990D1F-CED7-9E79-89B5-D085F26DBB6D}"/>
              </a:ext>
            </a:extLst>
          </p:cNvPr>
          <p:cNvSpPr>
            <a:spLocks noGrp="1"/>
          </p:cNvSpPr>
          <p:nvPr>
            <p:ph type="title"/>
          </p:nvPr>
        </p:nvSpPr>
        <p:spPr>
          <a:xfrm>
            <a:off x="5526156" y="365125"/>
            <a:ext cx="5827643" cy="1433433"/>
          </a:xfrm>
        </p:spPr>
        <p:txBody>
          <a:bodyPr vert="horz" lIns="91440" tIns="45720" rIns="91440" bIns="45720" rtlCol="0" anchor="b">
            <a:normAutofit/>
          </a:bodyPr>
          <a:lstStyle/>
          <a:p>
            <a:r>
              <a:rPr lang="en-US"/>
              <a:t>Advanced Big Data Management</a:t>
            </a:r>
            <a:endParaRPr lang="en-US" dirty="0"/>
          </a:p>
        </p:txBody>
      </p:sp>
      <p:pic>
        <p:nvPicPr>
          <p:cNvPr id="10" name="Picture 9">
            <a:extLst>
              <a:ext uri="{FF2B5EF4-FFF2-40B4-BE49-F238E27FC236}">
                <a16:creationId xmlns:a16="http://schemas.microsoft.com/office/drawing/2014/main" id="{D2B13A7D-9579-35E1-088D-E99F6130FC69}"/>
              </a:ext>
            </a:extLst>
          </p:cNvPr>
          <p:cNvPicPr>
            <a:picLocks noChangeAspect="1"/>
          </p:cNvPicPr>
          <p:nvPr/>
        </p:nvPicPr>
        <p:blipFill>
          <a:blip r:embed="rId3"/>
          <a:stretch>
            <a:fillRect/>
          </a:stretch>
        </p:blipFill>
        <p:spPr>
          <a:xfrm>
            <a:off x="389198" y="799602"/>
            <a:ext cx="4747760" cy="2338272"/>
          </a:xfrm>
          <a:prstGeom prst="rect">
            <a:avLst/>
          </a:prstGeom>
        </p:spPr>
      </p:pic>
      <p:pic>
        <p:nvPicPr>
          <p:cNvPr id="8" name="Picture 7">
            <a:extLst>
              <a:ext uri="{FF2B5EF4-FFF2-40B4-BE49-F238E27FC236}">
                <a16:creationId xmlns:a16="http://schemas.microsoft.com/office/drawing/2014/main" id="{D7308379-2775-E537-DD9A-8A5D4EDF83FD}"/>
              </a:ext>
            </a:extLst>
          </p:cNvPr>
          <p:cNvPicPr>
            <a:picLocks noChangeAspect="1"/>
          </p:cNvPicPr>
          <p:nvPr/>
        </p:nvPicPr>
        <p:blipFill>
          <a:blip r:embed="rId4"/>
          <a:stretch>
            <a:fillRect/>
          </a:stretch>
        </p:blipFill>
        <p:spPr>
          <a:xfrm>
            <a:off x="395795" y="4219935"/>
            <a:ext cx="5508092" cy="1872751"/>
          </a:xfrm>
          <a:prstGeom prst="rect">
            <a:avLst/>
          </a:prstGeom>
        </p:spPr>
      </p:pic>
      <p:pic>
        <p:nvPicPr>
          <p:cNvPr id="6" name="Content Placeholder 5">
            <a:extLst>
              <a:ext uri="{FF2B5EF4-FFF2-40B4-BE49-F238E27FC236}">
                <a16:creationId xmlns:a16="http://schemas.microsoft.com/office/drawing/2014/main" id="{AFA12BB0-9556-AA5C-8B84-AC862687B2E2}"/>
              </a:ext>
            </a:extLst>
          </p:cNvPr>
          <p:cNvPicPr>
            <a:picLocks noGrp="1" noChangeAspect="1"/>
          </p:cNvPicPr>
          <p:nvPr>
            <p:ph sz="half" idx="2"/>
          </p:nvPr>
        </p:nvPicPr>
        <p:blipFill>
          <a:blip r:embed="rId5"/>
          <a:stretch>
            <a:fillRect/>
          </a:stretch>
        </p:blipFill>
        <p:spPr>
          <a:xfrm>
            <a:off x="6138082" y="4019954"/>
            <a:ext cx="4654292" cy="2711126"/>
          </a:xfrm>
          <a:prstGeom prst="rect">
            <a:avLst/>
          </a:prstGeom>
        </p:spPr>
      </p:pic>
      <p:sp>
        <p:nvSpPr>
          <p:cNvPr id="3" name="Content Placeholder 2">
            <a:extLst>
              <a:ext uri="{FF2B5EF4-FFF2-40B4-BE49-F238E27FC236}">
                <a16:creationId xmlns:a16="http://schemas.microsoft.com/office/drawing/2014/main" id="{D3035BDD-E165-80F0-3BFD-00D77EB243BC}"/>
              </a:ext>
            </a:extLst>
          </p:cNvPr>
          <p:cNvSpPr>
            <a:spLocks noGrp="1"/>
          </p:cNvSpPr>
          <p:nvPr>
            <p:ph sz="half" idx="1"/>
          </p:nvPr>
        </p:nvSpPr>
        <p:spPr>
          <a:xfrm>
            <a:off x="5526156" y="2055813"/>
            <a:ext cx="5827644" cy="4121149"/>
          </a:xfrm>
        </p:spPr>
        <p:txBody>
          <a:bodyPr vert="horz" lIns="91440" tIns="45720" rIns="91440" bIns="45720" rtlCol="0" anchor="t">
            <a:normAutofit/>
          </a:bodyPr>
          <a:lstStyle/>
          <a:p>
            <a:r>
              <a:rPr lang="en-US" sz="2000" b="0" i="0">
                <a:effectLst/>
              </a:rPr>
              <a:t>Work in self-assembled teams of one to three students.</a:t>
            </a:r>
          </a:p>
          <a:p>
            <a:r>
              <a:rPr lang="en-US" sz="2000" b="0" i="0">
                <a:effectLst/>
              </a:rPr>
              <a:t>Devise your own case study and data set to work on.</a:t>
            </a:r>
          </a:p>
          <a:p>
            <a:r>
              <a:rPr lang="en-US" sz="2000" b="0" i="0">
                <a:effectLst/>
              </a:rPr>
              <a:t>Identify outcomes that you intend to do, and why.</a:t>
            </a:r>
          </a:p>
          <a:p>
            <a:r>
              <a:rPr lang="en-US" sz="2000" b="0" i="0">
                <a:effectLst/>
              </a:rPr>
              <a:t>Data sourcing</a:t>
            </a:r>
          </a:p>
          <a:p>
            <a:pPr marL="0"/>
            <a:endParaRPr lang="en-US" sz="2000" b="0" i="0">
              <a:effectLst/>
            </a:endParaRPr>
          </a:p>
          <a:p>
            <a:endParaRPr lang="en-US" sz="2000" b="0" i="0">
              <a:effectLst/>
            </a:endParaRPr>
          </a:p>
          <a:p>
            <a:endParaRPr lang="en-US" sz="2000"/>
          </a:p>
        </p:txBody>
      </p:sp>
    </p:spTree>
    <p:extLst>
      <p:ext uri="{BB962C8B-B14F-4D97-AF65-F5344CB8AC3E}">
        <p14:creationId xmlns:p14="http://schemas.microsoft.com/office/powerpoint/2010/main" val="4164858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EFB5E86-C0BF-09A0-0E4B-A90698CFF8E1}"/>
              </a:ext>
            </a:extLst>
          </p:cNvPr>
          <p:cNvSpPr>
            <a:spLocks noGrp="1"/>
          </p:cNvSpPr>
          <p:nvPr>
            <p:ph type="title"/>
          </p:nvPr>
        </p:nvSpPr>
        <p:spPr>
          <a:xfrm>
            <a:off x="640080" y="1243013"/>
            <a:ext cx="3855720" cy="4371974"/>
          </a:xfrm>
        </p:spPr>
        <p:txBody>
          <a:bodyPr>
            <a:normAutofit/>
          </a:bodyPr>
          <a:lstStyle/>
          <a:p>
            <a:r>
              <a:rPr lang="en-US" sz="3600" dirty="0">
                <a:solidFill>
                  <a:schemeClr val="tx2"/>
                </a:solidFill>
              </a:rPr>
              <a:t>Conclusion</a:t>
            </a:r>
          </a:p>
        </p:txBody>
      </p:sp>
      <p:sp>
        <p:nvSpPr>
          <p:cNvPr id="3" name="Content Placeholder 2">
            <a:extLst>
              <a:ext uri="{FF2B5EF4-FFF2-40B4-BE49-F238E27FC236}">
                <a16:creationId xmlns:a16="http://schemas.microsoft.com/office/drawing/2014/main" id="{544C1F87-AEA2-56E8-C6EC-652F935EE00A}"/>
              </a:ext>
            </a:extLst>
          </p:cNvPr>
          <p:cNvSpPr>
            <a:spLocks noGrp="1"/>
          </p:cNvSpPr>
          <p:nvPr>
            <p:ph idx="1"/>
          </p:nvPr>
        </p:nvSpPr>
        <p:spPr>
          <a:xfrm>
            <a:off x="6172200" y="804672"/>
            <a:ext cx="5221224" cy="5230368"/>
          </a:xfrm>
        </p:spPr>
        <p:txBody>
          <a:bodyPr anchor="ctr">
            <a:normAutofit/>
          </a:bodyPr>
          <a:lstStyle/>
          <a:p>
            <a:pPr marL="0" indent="0">
              <a:buNone/>
            </a:pPr>
            <a:r>
              <a:rPr lang="en-US" sz="2000" b="0" i="0" dirty="0">
                <a:effectLst/>
              </a:rPr>
              <a:t>Having a background in computer science, exploring analytics and data science felt like an exciting transition. The courses I engaged in and the skills I refined were pivotal in shaping my personal and academic growth. The projects and coursework have equipped me to advance in my current career, enabling me to offer more profound insights into our data. By persistently practicing and refining my skills, I am preparing myself to transition into a data science role within my company.</a:t>
            </a:r>
            <a:endParaRPr lang="en-US" sz="3200" dirty="0"/>
          </a:p>
        </p:txBody>
      </p:sp>
      <p:sp>
        <p:nvSpPr>
          <p:cNvPr id="6" name="TextBox 5">
            <a:extLst>
              <a:ext uri="{FF2B5EF4-FFF2-40B4-BE49-F238E27FC236}">
                <a16:creationId xmlns:a16="http://schemas.microsoft.com/office/drawing/2014/main" id="{046AD6A4-F661-9200-5178-B7952C41E416}"/>
              </a:ext>
            </a:extLst>
          </p:cNvPr>
          <p:cNvSpPr txBox="1"/>
          <p:nvPr/>
        </p:nvSpPr>
        <p:spPr>
          <a:xfrm>
            <a:off x="6172200" y="5291821"/>
            <a:ext cx="6105832" cy="646331"/>
          </a:xfrm>
          <a:prstGeom prst="rect">
            <a:avLst/>
          </a:prstGeom>
          <a:noFill/>
        </p:spPr>
        <p:txBody>
          <a:bodyPr wrap="square">
            <a:spAutoFit/>
          </a:bodyPr>
          <a:lstStyle/>
          <a:p>
            <a:r>
              <a:rPr lang="en-US" dirty="0">
                <a:hlinkClick r:id="rId3"/>
              </a:rPr>
              <a:t>https://lfleming21.github.io/index.html</a:t>
            </a:r>
            <a:endParaRPr lang="en-US" dirty="0"/>
          </a:p>
          <a:p>
            <a:endParaRPr lang="en-US" dirty="0"/>
          </a:p>
        </p:txBody>
      </p:sp>
    </p:spTree>
    <p:extLst>
      <p:ext uri="{BB962C8B-B14F-4D97-AF65-F5344CB8AC3E}">
        <p14:creationId xmlns:p14="http://schemas.microsoft.com/office/powerpoint/2010/main" val="13608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F66AFB-8D97-19C0-287E-83A6401E5AEA}"/>
              </a:ext>
            </a:extLst>
          </p:cNvPr>
          <p:cNvSpPr>
            <a:spLocks noGrp="1"/>
          </p:cNvSpPr>
          <p:nvPr>
            <p:ph type="title"/>
          </p:nvPr>
        </p:nvSpPr>
        <p:spPr>
          <a:xfrm>
            <a:off x="6094105" y="802955"/>
            <a:ext cx="4977976" cy="1454051"/>
          </a:xfrm>
        </p:spPr>
        <p:txBody>
          <a:bodyPr>
            <a:normAutofit/>
          </a:bodyPr>
          <a:lstStyle/>
          <a:p>
            <a:r>
              <a:rPr lang="en-US" sz="3600">
                <a:solidFill>
                  <a:schemeClr val="tx2"/>
                </a:solidFill>
              </a:rPr>
              <a:t>Agenda</a:t>
            </a:r>
          </a:p>
        </p:txBody>
      </p:sp>
      <p:pic>
        <p:nvPicPr>
          <p:cNvPr id="24" name="Graphic 23" descr="Check List">
            <a:extLst>
              <a:ext uri="{FF2B5EF4-FFF2-40B4-BE49-F238E27FC236}">
                <a16:creationId xmlns:a16="http://schemas.microsoft.com/office/drawing/2014/main" id="{7F17C861-26E6-544E-453F-67A1CB9D57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C52E67BC-D10F-FF51-5E5E-1C77A5F9BCF1}"/>
              </a:ext>
            </a:extLst>
          </p:cNvPr>
          <p:cNvSpPr>
            <a:spLocks noGrp="1"/>
          </p:cNvSpPr>
          <p:nvPr>
            <p:ph idx="1"/>
          </p:nvPr>
        </p:nvSpPr>
        <p:spPr>
          <a:xfrm>
            <a:off x="6090574" y="2421682"/>
            <a:ext cx="4977578" cy="3639289"/>
          </a:xfrm>
        </p:spPr>
        <p:txBody>
          <a:bodyPr anchor="ctr">
            <a:normAutofit/>
          </a:bodyPr>
          <a:lstStyle/>
          <a:p>
            <a:r>
              <a:rPr lang="en-US" sz="1800">
                <a:solidFill>
                  <a:schemeClr val="tx2"/>
                </a:solidFill>
              </a:rPr>
              <a:t>Introduction</a:t>
            </a:r>
          </a:p>
          <a:p>
            <a:r>
              <a:rPr lang="en-US" sz="1800">
                <a:solidFill>
                  <a:schemeClr val="tx2"/>
                </a:solidFill>
              </a:rPr>
              <a:t>Course Overview/Learning Objectives</a:t>
            </a:r>
          </a:p>
          <a:p>
            <a:r>
              <a:rPr lang="en-US" sz="1800">
                <a:solidFill>
                  <a:schemeClr val="tx2"/>
                </a:solidFill>
              </a:rPr>
              <a:t>Projects and Business Applications</a:t>
            </a:r>
          </a:p>
          <a:p>
            <a:r>
              <a:rPr lang="en-US" sz="1800">
                <a:solidFill>
                  <a:schemeClr val="tx2"/>
                </a:solidFill>
              </a:rPr>
              <a:t>Conclusion</a:t>
            </a:r>
          </a:p>
        </p:txBody>
      </p:sp>
      <p:grpSp>
        <p:nvGrpSpPr>
          <p:cNvPr id="31" name="Group 30">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32" name="Freeform: Shape 31">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95309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451374-7026-AB48-CB90-857EAEB57FA0}"/>
              </a:ext>
            </a:extLst>
          </p:cNvPr>
          <p:cNvSpPr>
            <a:spLocks noGrp="1"/>
          </p:cNvSpPr>
          <p:nvPr>
            <p:ph type="title"/>
          </p:nvPr>
        </p:nvSpPr>
        <p:spPr>
          <a:xfrm>
            <a:off x="630767" y="5565211"/>
            <a:ext cx="4140014" cy="1330839"/>
          </a:xfrm>
        </p:spPr>
        <p:txBody>
          <a:bodyPr>
            <a:normAutofit/>
          </a:bodyPr>
          <a:lstStyle/>
          <a:p>
            <a:r>
              <a:rPr lang="en-US" dirty="0"/>
              <a:t>Lessa Fleming</a:t>
            </a:r>
          </a:p>
        </p:txBody>
      </p:sp>
      <p:pic>
        <p:nvPicPr>
          <p:cNvPr id="5" name="Content Placeholder 4" descr="A person with red hair smiling&#10;&#10;Description automatically generated">
            <a:extLst>
              <a:ext uri="{FF2B5EF4-FFF2-40B4-BE49-F238E27FC236}">
                <a16:creationId xmlns:a16="http://schemas.microsoft.com/office/drawing/2014/main" id="{A77FFCB3-FA88-40F3-B899-470340EE0C40}"/>
              </a:ext>
            </a:extLst>
          </p:cNvPr>
          <p:cNvPicPr>
            <a:picLocks noChangeAspect="1"/>
          </p:cNvPicPr>
          <p:nvPr/>
        </p:nvPicPr>
        <p:blipFill rotWithShape="1">
          <a:blip r:embed="rId3">
            <a:extLst>
              <a:ext uri="{28A0092B-C50C-407E-A947-70E740481C1C}">
                <a14:useLocalDpi xmlns:a14="http://schemas.microsoft.com/office/drawing/2010/main" val="0"/>
              </a:ext>
            </a:extLst>
          </a:blip>
          <a:srcRect t="633" r="-2" b="-2"/>
          <a:stretch/>
        </p:blipFill>
        <p:spPr>
          <a:xfrm>
            <a:off x="21" y="10"/>
            <a:ext cx="5600680" cy="5565201"/>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22" name="Content Placeholder 21">
            <a:extLst>
              <a:ext uri="{FF2B5EF4-FFF2-40B4-BE49-F238E27FC236}">
                <a16:creationId xmlns:a16="http://schemas.microsoft.com/office/drawing/2014/main" id="{E7F33A38-082E-579F-496E-E999CB8E98E1}"/>
              </a:ext>
            </a:extLst>
          </p:cNvPr>
          <p:cNvSpPr>
            <a:spLocks noGrp="1"/>
          </p:cNvSpPr>
          <p:nvPr>
            <p:ph idx="1"/>
          </p:nvPr>
        </p:nvSpPr>
        <p:spPr>
          <a:xfrm>
            <a:off x="7320465" y="2194102"/>
            <a:ext cx="4140013" cy="3908586"/>
          </a:xfrm>
        </p:spPr>
        <p:txBody>
          <a:bodyPr>
            <a:normAutofit/>
          </a:bodyPr>
          <a:lstStyle/>
          <a:p>
            <a:r>
              <a:rPr lang="en-US" sz="2000" dirty="0"/>
              <a:t>Born in Syracuse, NY</a:t>
            </a:r>
          </a:p>
          <a:p>
            <a:r>
              <a:rPr lang="en-US" sz="2000" dirty="0"/>
              <a:t>Associates in Paralegal Studies</a:t>
            </a:r>
          </a:p>
          <a:p>
            <a:r>
              <a:rPr lang="en-US" sz="2000" dirty="0"/>
              <a:t>Bachelors in Computer Science</a:t>
            </a:r>
          </a:p>
          <a:p>
            <a:r>
              <a:rPr lang="en-US" sz="2000" dirty="0"/>
              <a:t>Masters of Science in Applied Data Science (2024 Graduation)</a:t>
            </a:r>
          </a:p>
          <a:p>
            <a:r>
              <a:rPr lang="en-US" sz="2000" dirty="0"/>
              <a:t>2 years in analytics at United Healthcare</a:t>
            </a:r>
          </a:p>
          <a:p>
            <a:r>
              <a:rPr lang="en-US" sz="2000" dirty="0"/>
              <a:t>Currently a Senior Claims Business Process consultant at UHC</a:t>
            </a:r>
          </a:p>
          <a:p>
            <a:pPr marL="0" indent="0">
              <a:buNone/>
            </a:pPr>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3012043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0F9E23-98B1-4C90-5749-B4598602D9A9}"/>
              </a:ext>
            </a:extLst>
          </p:cNvPr>
          <p:cNvSpPr>
            <a:spLocks noGrp="1"/>
          </p:cNvSpPr>
          <p:nvPr>
            <p:ph type="title"/>
          </p:nvPr>
        </p:nvSpPr>
        <p:spPr>
          <a:xfrm>
            <a:off x="804672" y="802955"/>
            <a:ext cx="4766330" cy="1454051"/>
          </a:xfrm>
        </p:spPr>
        <p:txBody>
          <a:bodyPr vert="horz" lIns="91440" tIns="45720" rIns="91440" bIns="45720" rtlCol="0" anchor="ctr">
            <a:normAutofit/>
          </a:bodyPr>
          <a:lstStyle/>
          <a:p>
            <a:r>
              <a:rPr lang="en-US" sz="1700" b="1" kern="1200" dirty="0">
                <a:solidFill>
                  <a:schemeClr val="tx2"/>
                </a:solidFill>
                <a:effectLst/>
                <a:latin typeface="+mj-lt"/>
                <a:ea typeface="+mj-ea"/>
                <a:cs typeface="+mj-cs"/>
              </a:rPr>
              <a:t>Syracuse University’s Applied Data Science program is a program that works with two schools of study to prepare a student upon graduation to gain insights from data and provide actionable feedback on those insights.</a:t>
            </a:r>
            <a:endParaRPr lang="en-US" sz="1700" b="1" kern="1200" dirty="0">
              <a:solidFill>
                <a:schemeClr val="tx2"/>
              </a:solidFill>
              <a:latin typeface="+mj-lt"/>
              <a:ea typeface="+mj-ea"/>
              <a:cs typeface="+mj-cs"/>
            </a:endParaRPr>
          </a:p>
        </p:txBody>
      </p:sp>
      <p:sp>
        <p:nvSpPr>
          <p:cNvPr id="3" name="Content Placeholder 2">
            <a:extLst>
              <a:ext uri="{FF2B5EF4-FFF2-40B4-BE49-F238E27FC236}">
                <a16:creationId xmlns:a16="http://schemas.microsoft.com/office/drawing/2014/main" id="{037BF65B-79A0-E8A7-9E0E-16ABFD41992F}"/>
              </a:ext>
            </a:extLst>
          </p:cNvPr>
          <p:cNvSpPr>
            <a:spLocks noGrp="1"/>
          </p:cNvSpPr>
          <p:nvPr>
            <p:ph sz="half" idx="1"/>
          </p:nvPr>
        </p:nvSpPr>
        <p:spPr>
          <a:xfrm>
            <a:off x="804672" y="2421683"/>
            <a:ext cx="4765949" cy="3353476"/>
          </a:xfrm>
        </p:spPr>
        <p:txBody>
          <a:bodyPr vert="horz" lIns="91440" tIns="45720" rIns="91440" bIns="45720" rtlCol="0" anchor="t">
            <a:normAutofit fontScale="92500" lnSpcReduction="20000"/>
          </a:bodyPr>
          <a:lstStyle/>
          <a:p>
            <a:pPr marL="0" marR="0" indent="0">
              <a:spcBef>
                <a:spcPts val="0"/>
              </a:spcBef>
              <a:spcAft>
                <a:spcPts val="800"/>
              </a:spcAft>
              <a:buNone/>
            </a:pPr>
            <a:r>
              <a:rPr lang="en-US" sz="1400" dirty="0">
                <a:solidFill>
                  <a:schemeClr val="tx2"/>
                </a:solidFill>
                <a:effectLst/>
              </a:rPr>
              <a:t>After choosing a track and completing all the required courses upon graduation a student should be able to demonstrate a range of skills including:</a:t>
            </a:r>
          </a:p>
          <a:p>
            <a:pPr marL="342900" marR="0" lvl="0">
              <a:spcBef>
                <a:spcPts val="0"/>
              </a:spcBef>
              <a:spcAft>
                <a:spcPts val="800"/>
              </a:spcAft>
              <a:buSzPts val="1000"/>
              <a:tabLst>
                <a:tab pos="457200" algn="l"/>
              </a:tabLst>
            </a:pPr>
            <a:r>
              <a:rPr lang="en-US" sz="1400" dirty="0">
                <a:solidFill>
                  <a:schemeClr val="tx2"/>
                </a:solidFill>
                <a:effectLst/>
              </a:rPr>
              <a:t>Collect, store, and access data by identifying and leveraging applicable technologies.</a:t>
            </a:r>
          </a:p>
          <a:p>
            <a:pPr marL="342900" marR="0" lvl="0">
              <a:spcBef>
                <a:spcPts val="0"/>
              </a:spcBef>
              <a:spcAft>
                <a:spcPts val="800"/>
              </a:spcAft>
              <a:buSzPts val="1000"/>
              <a:tabLst>
                <a:tab pos="457200" algn="l"/>
              </a:tabLst>
            </a:pPr>
            <a:r>
              <a:rPr lang="en-US" sz="1400" dirty="0">
                <a:solidFill>
                  <a:schemeClr val="tx2"/>
                </a:solidFill>
                <a:effectLst/>
              </a:rPr>
              <a:t>Create actionable insight across a range of contexts (e.g., societal, business, political), using data and the full data science life cycle.</a:t>
            </a:r>
          </a:p>
          <a:p>
            <a:pPr marL="342900" marR="0" lvl="0">
              <a:spcBef>
                <a:spcPts val="0"/>
              </a:spcBef>
              <a:spcAft>
                <a:spcPts val="800"/>
              </a:spcAft>
              <a:buSzPts val="1000"/>
              <a:tabLst>
                <a:tab pos="457200" algn="l"/>
              </a:tabLst>
            </a:pPr>
            <a:r>
              <a:rPr lang="en-US" sz="1400" dirty="0">
                <a:solidFill>
                  <a:schemeClr val="tx2"/>
                </a:solidFill>
                <a:effectLst/>
              </a:rPr>
              <a:t>Apply visualization and predictive models to help generate actionable insight.</a:t>
            </a:r>
          </a:p>
          <a:p>
            <a:pPr marL="342900" marR="0" lvl="0">
              <a:spcBef>
                <a:spcPts val="0"/>
              </a:spcBef>
              <a:spcAft>
                <a:spcPts val="800"/>
              </a:spcAft>
              <a:buSzPts val="1000"/>
              <a:tabLst>
                <a:tab pos="457200" algn="l"/>
              </a:tabLst>
            </a:pPr>
            <a:r>
              <a:rPr lang="en-US" sz="1400" dirty="0">
                <a:solidFill>
                  <a:schemeClr val="tx2"/>
                </a:solidFill>
                <a:effectLst/>
              </a:rPr>
              <a:t>Use programming languages such as R and Python to support the generation of actionable insight.</a:t>
            </a:r>
          </a:p>
          <a:p>
            <a:pPr marL="342900" marR="0" lvl="0">
              <a:spcBef>
                <a:spcPts val="0"/>
              </a:spcBef>
              <a:spcAft>
                <a:spcPts val="800"/>
              </a:spcAft>
              <a:buSzPts val="1000"/>
              <a:tabLst>
                <a:tab pos="457200" algn="l"/>
              </a:tabLst>
            </a:pPr>
            <a:r>
              <a:rPr lang="en-US" sz="1400" dirty="0">
                <a:solidFill>
                  <a:schemeClr val="tx2"/>
                </a:solidFill>
                <a:effectLst/>
              </a:rPr>
              <a:t>Communicate insights gained via visualization and analytics to a broad range of audiences (including project sponsors and technical team leads.</a:t>
            </a:r>
          </a:p>
          <a:p>
            <a:pPr marL="342900" marR="0" lvl="0">
              <a:spcBef>
                <a:spcPts val="0"/>
              </a:spcBef>
              <a:spcAft>
                <a:spcPts val="800"/>
              </a:spcAft>
              <a:buSzPts val="1000"/>
              <a:tabLst>
                <a:tab pos="457200" algn="l"/>
              </a:tabLst>
            </a:pPr>
            <a:r>
              <a:rPr lang="en-US" sz="1400" dirty="0">
                <a:solidFill>
                  <a:schemeClr val="tx2"/>
                </a:solidFill>
                <a:effectLst/>
              </a:rPr>
              <a:t>Apply ethics in the development, use, and evaluation of data and predictive models (e.g., fairness, bias, transparency, privacy).</a:t>
            </a:r>
          </a:p>
          <a:p>
            <a:endParaRPr lang="en-US" sz="1100" dirty="0">
              <a:solidFill>
                <a:schemeClr val="tx2"/>
              </a:solidFill>
            </a:endParaRPr>
          </a:p>
        </p:txBody>
      </p:sp>
      <p:grpSp>
        <p:nvGrpSpPr>
          <p:cNvPr id="17" name="Group 16">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8" name="Freeform: Shape 17">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8" name="Content Placeholder 7">
            <a:extLst>
              <a:ext uri="{FF2B5EF4-FFF2-40B4-BE49-F238E27FC236}">
                <a16:creationId xmlns:a16="http://schemas.microsoft.com/office/drawing/2014/main" id="{0AA372D9-14DE-EFC3-EA4A-2ADACA987F28}"/>
              </a:ext>
            </a:extLst>
          </p:cNvPr>
          <p:cNvGraphicFramePr>
            <a:graphicFrameLocks noGrp="1"/>
          </p:cNvGraphicFramePr>
          <p:nvPr>
            <p:ph sz="half" idx="2"/>
            <p:extLst>
              <p:ext uri="{D42A27DB-BD31-4B8C-83A1-F6EECF244321}">
                <p14:modId xmlns:p14="http://schemas.microsoft.com/office/powerpoint/2010/main" val="4223724621"/>
              </p:ext>
            </p:extLst>
          </p:nvPr>
        </p:nvGraphicFramePr>
        <p:xfrm>
          <a:off x="7770418" y="1700784"/>
          <a:ext cx="4018180" cy="4379980"/>
        </p:xfrm>
        <a:graphic>
          <a:graphicData uri="http://schemas.openxmlformats.org/drawingml/2006/table">
            <a:tbl>
              <a:tblPr firstRow="1" bandRow="1">
                <a:tableStyleId>{5C22544A-7EE6-4342-B048-85BDC9FD1C3A}</a:tableStyleId>
              </a:tblPr>
              <a:tblGrid>
                <a:gridCol w="1979074">
                  <a:extLst>
                    <a:ext uri="{9D8B030D-6E8A-4147-A177-3AD203B41FA5}">
                      <a16:colId xmlns:a16="http://schemas.microsoft.com/office/drawing/2014/main" val="2541117397"/>
                    </a:ext>
                  </a:extLst>
                </a:gridCol>
                <a:gridCol w="2039106">
                  <a:extLst>
                    <a:ext uri="{9D8B030D-6E8A-4147-A177-3AD203B41FA5}">
                      <a16:colId xmlns:a16="http://schemas.microsoft.com/office/drawing/2014/main" val="1497238397"/>
                    </a:ext>
                  </a:extLst>
                </a:gridCol>
              </a:tblGrid>
              <a:tr h="316972">
                <a:tc>
                  <a:txBody>
                    <a:bodyPr/>
                    <a:lstStyle/>
                    <a:p>
                      <a:r>
                        <a:rPr lang="en-US" sz="1400"/>
                        <a:t>Courses</a:t>
                      </a:r>
                    </a:p>
                  </a:txBody>
                  <a:tcPr marL="72039" marR="72039" marT="36020" marB="36020"/>
                </a:tc>
                <a:tc>
                  <a:txBody>
                    <a:bodyPr/>
                    <a:lstStyle/>
                    <a:p>
                      <a:endParaRPr lang="en-US" sz="1400"/>
                    </a:p>
                  </a:txBody>
                  <a:tcPr marL="72039" marR="72039" marT="36020" marB="36020"/>
                </a:tc>
                <a:extLst>
                  <a:ext uri="{0D108BD9-81ED-4DB2-BD59-A6C34878D82A}">
                    <a16:rowId xmlns:a16="http://schemas.microsoft.com/office/drawing/2014/main" val="3507178822"/>
                  </a:ext>
                </a:extLst>
              </a:tr>
              <a:tr h="965324">
                <a:tc>
                  <a:txBody>
                    <a:bodyPr/>
                    <a:lstStyle/>
                    <a:p>
                      <a:r>
                        <a:rPr lang="en-US" sz="1400"/>
                        <a:t>Data Administration Concepts and Database Management IST 659</a:t>
                      </a:r>
                    </a:p>
                  </a:txBody>
                  <a:tcPr marL="72039" marR="72039" marT="36020" marB="36020"/>
                </a:tc>
                <a:tc>
                  <a:txBody>
                    <a:bodyPr/>
                    <a:lstStyle/>
                    <a:p>
                      <a:r>
                        <a:rPr lang="en-US" sz="1400"/>
                        <a:t>Introduction to Data Science IST 687</a:t>
                      </a:r>
                    </a:p>
                  </a:txBody>
                  <a:tcPr marL="72039" marR="72039" marT="36020" marB="36020"/>
                </a:tc>
                <a:extLst>
                  <a:ext uri="{0D108BD9-81ED-4DB2-BD59-A6C34878D82A}">
                    <a16:rowId xmlns:a16="http://schemas.microsoft.com/office/drawing/2014/main" val="347097259"/>
                  </a:ext>
                </a:extLst>
              </a:tr>
              <a:tr h="533090">
                <a:tc>
                  <a:txBody>
                    <a:bodyPr/>
                    <a:lstStyle/>
                    <a:p>
                      <a:r>
                        <a:rPr lang="en-US" sz="1400"/>
                        <a:t>Applied Machine Learning IST 707</a:t>
                      </a:r>
                    </a:p>
                  </a:txBody>
                  <a:tcPr marL="72039" marR="72039" marT="36020" marB="36020"/>
                </a:tc>
                <a:tc>
                  <a:txBody>
                    <a:bodyPr/>
                    <a:lstStyle/>
                    <a:p>
                      <a:r>
                        <a:rPr lang="en-US" sz="1400"/>
                        <a:t>Big Data Analytics IST 718</a:t>
                      </a:r>
                    </a:p>
                  </a:txBody>
                  <a:tcPr marL="72039" marR="72039" marT="36020" marB="36020"/>
                </a:tc>
                <a:extLst>
                  <a:ext uri="{0D108BD9-81ED-4DB2-BD59-A6C34878D82A}">
                    <a16:rowId xmlns:a16="http://schemas.microsoft.com/office/drawing/2014/main" val="4006871331"/>
                  </a:ext>
                </a:extLst>
              </a:tr>
              <a:tr h="749207">
                <a:tc>
                  <a:txBody>
                    <a:bodyPr/>
                    <a:lstStyle/>
                    <a:p>
                      <a:r>
                        <a:rPr lang="en-US" sz="1400"/>
                        <a:t>Quantitative Reasoning for Data Science IST 772</a:t>
                      </a:r>
                    </a:p>
                  </a:txBody>
                  <a:tcPr marL="72039" marR="72039" marT="36020" marB="36020"/>
                </a:tc>
                <a:tc>
                  <a:txBody>
                    <a:bodyPr/>
                    <a:lstStyle/>
                    <a:p>
                      <a:r>
                        <a:rPr lang="en-US" sz="1400"/>
                        <a:t>Business Analytics SCM 651</a:t>
                      </a:r>
                    </a:p>
                  </a:txBody>
                  <a:tcPr marL="72039" marR="72039" marT="36020" marB="36020"/>
                </a:tc>
                <a:extLst>
                  <a:ext uri="{0D108BD9-81ED-4DB2-BD59-A6C34878D82A}">
                    <a16:rowId xmlns:a16="http://schemas.microsoft.com/office/drawing/2014/main" val="792484221"/>
                  </a:ext>
                </a:extLst>
              </a:tr>
              <a:tr h="533090">
                <a:tc>
                  <a:txBody>
                    <a:bodyPr/>
                    <a:lstStyle/>
                    <a:p>
                      <a:r>
                        <a:rPr lang="en-US" sz="1400"/>
                        <a:t>Scripting for Data Analysis IST 652</a:t>
                      </a:r>
                    </a:p>
                  </a:txBody>
                  <a:tcPr marL="72039" marR="72039" marT="36020" marB="36020"/>
                </a:tc>
                <a:tc>
                  <a:txBody>
                    <a:bodyPr/>
                    <a:lstStyle/>
                    <a:p>
                      <a:r>
                        <a:rPr lang="en-US" sz="1400"/>
                        <a:t>Advanced Big Data Management IST 769</a:t>
                      </a:r>
                    </a:p>
                  </a:txBody>
                  <a:tcPr marL="72039" marR="72039" marT="36020" marB="36020"/>
                </a:tc>
                <a:extLst>
                  <a:ext uri="{0D108BD9-81ED-4DB2-BD59-A6C34878D82A}">
                    <a16:rowId xmlns:a16="http://schemas.microsoft.com/office/drawing/2014/main" val="2244038022"/>
                  </a:ext>
                </a:extLst>
              </a:tr>
              <a:tr h="749207">
                <a:tc>
                  <a:txBody>
                    <a:bodyPr/>
                    <a:lstStyle/>
                    <a:p>
                      <a:r>
                        <a:rPr lang="en-US" sz="1400"/>
                        <a:t>Cloud Management IST 615</a:t>
                      </a:r>
                    </a:p>
                  </a:txBody>
                  <a:tcPr marL="72039" marR="72039" marT="36020" marB="36020"/>
                </a:tc>
                <a:tc>
                  <a:txBody>
                    <a:bodyPr/>
                    <a:lstStyle/>
                    <a:p>
                      <a:r>
                        <a:rPr lang="en-US" sz="1400"/>
                        <a:t>Introduction to Information Security IST 623</a:t>
                      </a:r>
                    </a:p>
                  </a:txBody>
                  <a:tcPr marL="72039" marR="72039" marT="36020" marB="36020"/>
                </a:tc>
                <a:extLst>
                  <a:ext uri="{0D108BD9-81ED-4DB2-BD59-A6C34878D82A}">
                    <a16:rowId xmlns:a16="http://schemas.microsoft.com/office/drawing/2014/main" val="792057742"/>
                  </a:ext>
                </a:extLst>
              </a:tr>
              <a:tr h="533090">
                <a:tc>
                  <a:txBody>
                    <a:bodyPr/>
                    <a:lstStyle/>
                    <a:p>
                      <a:r>
                        <a:rPr lang="en-US" sz="1400"/>
                        <a:t>Information Visualization IST 719</a:t>
                      </a:r>
                    </a:p>
                  </a:txBody>
                  <a:tcPr marL="72039" marR="72039" marT="36020" marB="36020"/>
                </a:tc>
                <a:tc>
                  <a:txBody>
                    <a:bodyPr/>
                    <a:lstStyle/>
                    <a:p>
                      <a:r>
                        <a:rPr lang="en-US" sz="1400" dirty="0"/>
                        <a:t>Applied Data Science Portfolio IST 782</a:t>
                      </a:r>
                    </a:p>
                  </a:txBody>
                  <a:tcPr marL="72039" marR="72039" marT="36020" marB="36020"/>
                </a:tc>
                <a:extLst>
                  <a:ext uri="{0D108BD9-81ED-4DB2-BD59-A6C34878D82A}">
                    <a16:rowId xmlns:a16="http://schemas.microsoft.com/office/drawing/2014/main" val="2380644653"/>
                  </a:ext>
                </a:extLst>
              </a:tr>
            </a:tbl>
          </a:graphicData>
        </a:graphic>
      </p:graphicFrame>
    </p:spTree>
    <p:extLst>
      <p:ext uri="{BB962C8B-B14F-4D97-AF65-F5344CB8AC3E}">
        <p14:creationId xmlns:p14="http://schemas.microsoft.com/office/powerpoint/2010/main" val="331174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3EBD2A-BFDA-9CFC-3E42-ACE8456B4DC2}"/>
              </a:ext>
            </a:extLst>
          </p:cNvPr>
          <p:cNvSpPr>
            <a:spLocks noGrp="1"/>
          </p:cNvSpPr>
          <p:nvPr>
            <p:ph type="title"/>
          </p:nvPr>
        </p:nvSpPr>
        <p:spPr>
          <a:xfrm>
            <a:off x="838200" y="963507"/>
            <a:ext cx="3494362" cy="4930986"/>
          </a:xfrm>
        </p:spPr>
        <p:txBody>
          <a:bodyPr>
            <a:normAutofit/>
          </a:bodyPr>
          <a:lstStyle/>
          <a:p>
            <a:pPr algn="r"/>
            <a:r>
              <a:rPr lang="en-US" sz="3400" dirty="0">
                <a:solidFill>
                  <a:schemeClr val="accent1"/>
                </a:solidFill>
              </a:rPr>
              <a:t>During my time in the Applied Data Science Masters program, I was able to highlight the skills and requirements in these 5 course projects</a:t>
            </a:r>
          </a:p>
        </p:txBody>
      </p:sp>
      <p:cxnSp>
        <p:nvCxnSpPr>
          <p:cNvPr id="21" name="Straight Connector 20">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4CBE548-7287-605A-198C-82E45BF81808}"/>
              </a:ext>
            </a:extLst>
          </p:cNvPr>
          <p:cNvSpPr>
            <a:spLocks noGrp="1"/>
          </p:cNvSpPr>
          <p:nvPr>
            <p:ph sz="half" idx="1"/>
          </p:nvPr>
        </p:nvSpPr>
        <p:spPr>
          <a:xfrm>
            <a:off x="5136896" y="1295400"/>
            <a:ext cx="6250940" cy="4267200"/>
          </a:xfrm>
        </p:spPr>
        <p:txBody>
          <a:bodyPr anchor="b">
            <a:normAutofit lnSpcReduction="10000"/>
          </a:bodyPr>
          <a:lstStyle/>
          <a:p>
            <a:r>
              <a:rPr lang="en-US" dirty="0"/>
              <a:t>Introduction to Data Science – Variables that affect health insurance charges</a:t>
            </a:r>
          </a:p>
          <a:p>
            <a:r>
              <a:rPr lang="en-US" dirty="0"/>
              <a:t>Scripting for Data Analysis- </a:t>
            </a:r>
            <a:r>
              <a:rPr lang="en-US" dirty="0" err="1"/>
              <a:t>AirBnB</a:t>
            </a:r>
            <a:r>
              <a:rPr lang="en-US" dirty="0"/>
              <a:t> Prices and what affects them</a:t>
            </a:r>
          </a:p>
          <a:p>
            <a:r>
              <a:rPr lang="en-US" dirty="0"/>
              <a:t>Applied Machine Learning- Data Scientist Salaries</a:t>
            </a:r>
          </a:p>
          <a:p>
            <a:r>
              <a:rPr lang="en-US" dirty="0"/>
              <a:t>Big Data Analytics- Honey Bee Production</a:t>
            </a:r>
          </a:p>
          <a:p>
            <a:r>
              <a:rPr lang="en-US" dirty="0"/>
              <a:t>Advanced Big Data Management- SC weather Analysis</a:t>
            </a:r>
          </a:p>
        </p:txBody>
      </p:sp>
    </p:spTree>
    <p:extLst>
      <p:ext uri="{BB962C8B-B14F-4D97-AF65-F5344CB8AC3E}">
        <p14:creationId xmlns:p14="http://schemas.microsoft.com/office/powerpoint/2010/main" val="1530133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23">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25">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itle 10">
            <a:extLst>
              <a:ext uri="{FF2B5EF4-FFF2-40B4-BE49-F238E27FC236}">
                <a16:creationId xmlns:a16="http://schemas.microsoft.com/office/drawing/2014/main" id="{A3AB3DE7-BD74-6873-F100-024EB2803505}"/>
              </a:ext>
            </a:extLst>
          </p:cNvPr>
          <p:cNvSpPr>
            <a:spLocks noGrp="1"/>
          </p:cNvSpPr>
          <p:nvPr>
            <p:ph type="title"/>
          </p:nvPr>
        </p:nvSpPr>
        <p:spPr>
          <a:xfrm>
            <a:off x="438913" y="859536"/>
            <a:ext cx="4832802" cy="1243584"/>
          </a:xfrm>
        </p:spPr>
        <p:txBody>
          <a:bodyPr vert="horz" lIns="91440" tIns="45720" rIns="91440" bIns="45720" rtlCol="0" anchor="ctr">
            <a:normAutofit/>
          </a:bodyPr>
          <a:lstStyle/>
          <a:p>
            <a:r>
              <a:rPr lang="en-US" sz="3400" b="0" i="0">
                <a:effectLst/>
              </a:rPr>
              <a:t>Introduction to Data Science</a:t>
            </a:r>
            <a:endParaRPr lang="en-US" sz="3400"/>
          </a:p>
        </p:txBody>
      </p:sp>
      <p:sp>
        <p:nvSpPr>
          <p:cNvPr id="28" name="Rectangle 27">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Content Placeholder 11">
            <a:extLst>
              <a:ext uri="{FF2B5EF4-FFF2-40B4-BE49-F238E27FC236}">
                <a16:creationId xmlns:a16="http://schemas.microsoft.com/office/drawing/2014/main" id="{8EE282D0-D468-4515-3AA3-D15CE3CD0213}"/>
              </a:ext>
            </a:extLst>
          </p:cNvPr>
          <p:cNvSpPr>
            <a:spLocks noGrp="1"/>
          </p:cNvSpPr>
          <p:nvPr>
            <p:ph sz="half" idx="1"/>
          </p:nvPr>
        </p:nvSpPr>
        <p:spPr>
          <a:xfrm>
            <a:off x="438912" y="2512611"/>
            <a:ext cx="4832803" cy="3664351"/>
          </a:xfrm>
        </p:spPr>
        <p:txBody>
          <a:bodyPr vert="horz" lIns="91440" tIns="45720" rIns="91440" bIns="45720" rtlCol="0">
            <a:normAutofit/>
          </a:bodyPr>
          <a:lstStyle/>
          <a:p>
            <a:r>
              <a:rPr lang="en-US" sz="1800" b="0" i="0" dirty="0">
                <a:effectLst/>
              </a:rPr>
              <a:t> Identify a problem and the data needed for addressing the problem.</a:t>
            </a:r>
          </a:p>
          <a:p>
            <a:r>
              <a:rPr lang="en-US" sz="1800" b="0" i="0" dirty="0">
                <a:effectLst/>
              </a:rPr>
              <a:t>Perform basic computational scripting using R and other optional tools.</a:t>
            </a:r>
          </a:p>
          <a:p>
            <a:r>
              <a:rPr lang="en-US" sz="1800" b="0" i="0" dirty="0">
                <a:effectLst/>
              </a:rPr>
              <a:t>Transform data through processing, linking, aggregation, summarization, and searching.</a:t>
            </a:r>
          </a:p>
          <a:p>
            <a:r>
              <a:rPr lang="en-US" sz="1800" b="0" i="0" dirty="0">
                <a:effectLst/>
              </a:rPr>
              <a:t>Organize and manage data at various stages of a project life cycle.</a:t>
            </a:r>
          </a:p>
          <a:p>
            <a:r>
              <a:rPr lang="en-US" sz="1800" b="0" i="0" dirty="0">
                <a:effectLst/>
              </a:rPr>
              <a:t>Determine appropriate techniques for analyzing data.</a:t>
            </a:r>
          </a:p>
          <a:p>
            <a:endParaRPr lang="en-US" sz="1800" dirty="0"/>
          </a:p>
        </p:txBody>
      </p:sp>
      <p:pic>
        <p:nvPicPr>
          <p:cNvPr id="17" name="Picture 16" descr="A graph with blue dots&#10;&#10;Description automatically generated">
            <a:extLst>
              <a:ext uri="{FF2B5EF4-FFF2-40B4-BE49-F238E27FC236}">
                <a16:creationId xmlns:a16="http://schemas.microsoft.com/office/drawing/2014/main" id="{D8C2FEAE-16C2-C0F5-AC45-C19ECB5ECE1E}"/>
              </a:ext>
            </a:extLst>
          </p:cNvPr>
          <p:cNvPicPr>
            <a:picLocks noChangeAspect="1"/>
          </p:cNvPicPr>
          <p:nvPr/>
        </p:nvPicPr>
        <p:blipFill>
          <a:blip r:embed="rId3"/>
          <a:stretch>
            <a:fillRect/>
          </a:stretch>
        </p:blipFill>
        <p:spPr>
          <a:xfrm>
            <a:off x="6617368" y="547493"/>
            <a:ext cx="5135719" cy="2683413"/>
          </a:xfrm>
          <a:prstGeom prst="rect">
            <a:avLst/>
          </a:prstGeom>
        </p:spPr>
      </p:pic>
      <p:pic>
        <p:nvPicPr>
          <p:cNvPr id="15" name="Content Placeholder 14" descr="A graph of numbers and points&#10;&#10;Description automatically generated">
            <a:extLst>
              <a:ext uri="{FF2B5EF4-FFF2-40B4-BE49-F238E27FC236}">
                <a16:creationId xmlns:a16="http://schemas.microsoft.com/office/drawing/2014/main" id="{C0CC216F-A9C2-7959-305B-8505EE73BD65}"/>
              </a:ext>
            </a:extLst>
          </p:cNvPr>
          <p:cNvPicPr>
            <a:picLocks noGrp="1" noChangeAspect="1"/>
          </p:cNvPicPr>
          <p:nvPr>
            <p:ph sz="half" idx="2"/>
          </p:nvPr>
        </p:nvPicPr>
        <p:blipFill>
          <a:blip r:embed="rId4"/>
          <a:stretch>
            <a:fillRect/>
          </a:stretch>
        </p:blipFill>
        <p:spPr>
          <a:xfrm>
            <a:off x="6617368" y="3593706"/>
            <a:ext cx="5135719" cy="2413787"/>
          </a:xfrm>
          <a:prstGeom prst="rect">
            <a:avLst/>
          </a:prstGeom>
        </p:spPr>
      </p:pic>
    </p:spTree>
    <p:extLst>
      <p:ext uri="{BB962C8B-B14F-4D97-AF65-F5344CB8AC3E}">
        <p14:creationId xmlns:p14="http://schemas.microsoft.com/office/powerpoint/2010/main" val="4291405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457AB4-37FA-B1E1-25A4-FF36F9ABF039}"/>
              </a:ext>
            </a:extLst>
          </p:cNvPr>
          <p:cNvSpPr>
            <a:spLocks noGrp="1"/>
          </p:cNvSpPr>
          <p:nvPr>
            <p:ph type="title"/>
          </p:nvPr>
        </p:nvSpPr>
        <p:spPr>
          <a:xfrm>
            <a:off x="804672" y="338328"/>
            <a:ext cx="5011473" cy="1773936"/>
          </a:xfrm>
        </p:spPr>
        <p:txBody>
          <a:bodyPr vert="horz" lIns="91440" tIns="45720" rIns="91440" bIns="45720" rtlCol="0" anchor="ctr">
            <a:normAutofit/>
          </a:bodyPr>
          <a:lstStyle/>
          <a:p>
            <a:r>
              <a:rPr lang="en-US" sz="3600">
                <a:solidFill>
                  <a:schemeClr val="tx2"/>
                </a:solidFill>
              </a:rPr>
              <a:t>Scripting for Data Analysis</a:t>
            </a:r>
          </a:p>
        </p:txBody>
      </p:sp>
      <p:grpSp>
        <p:nvGrpSpPr>
          <p:cNvPr id="17" name="Group 16">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18" name="Freeform: Shape 17">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1" name="Freeform: Shape 20">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F572B258-B943-1349-2966-61088D077168}"/>
              </a:ext>
            </a:extLst>
          </p:cNvPr>
          <p:cNvSpPr>
            <a:spLocks noGrp="1"/>
          </p:cNvSpPr>
          <p:nvPr>
            <p:ph sz="half" idx="1"/>
          </p:nvPr>
        </p:nvSpPr>
        <p:spPr>
          <a:xfrm>
            <a:off x="6355641" y="338328"/>
            <a:ext cx="5029200" cy="1773936"/>
          </a:xfrm>
        </p:spPr>
        <p:txBody>
          <a:bodyPr vert="horz" lIns="91440" tIns="45720" rIns="91440" bIns="45720" rtlCol="0" anchor="ctr">
            <a:normAutofit/>
          </a:bodyPr>
          <a:lstStyle/>
          <a:p>
            <a:r>
              <a:rPr lang="en-US" sz="1700">
                <a:solidFill>
                  <a:schemeClr val="tx2"/>
                </a:solidFill>
              </a:rPr>
              <a:t>Obtain a dataset</a:t>
            </a:r>
          </a:p>
          <a:p>
            <a:r>
              <a:rPr lang="en-US" sz="1700">
                <a:solidFill>
                  <a:schemeClr val="tx2"/>
                </a:solidFill>
              </a:rPr>
              <a:t>Create Business questions</a:t>
            </a:r>
          </a:p>
          <a:p>
            <a:r>
              <a:rPr lang="en-US" sz="1700">
                <a:solidFill>
                  <a:schemeClr val="tx2"/>
                </a:solidFill>
              </a:rPr>
              <a:t>Organize, clean, and analyze data</a:t>
            </a:r>
          </a:p>
          <a:p>
            <a:r>
              <a:rPr lang="en-US" sz="1700">
                <a:solidFill>
                  <a:schemeClr val="tx2"/>
                </a:solidFill>
              </a:rPr>
              <a:t>Provide visualizations </a:t>
            </a:r>
          </a:p>
          <a:p>
            <a:r>
              <a:rPr lang="en-US" sz="1700">
                <a:solidFill>
                  <a:schemeClr val="tx2"/>
                </a:solidFill>
              </a:rPr>
              <a:t>Actionable feedback and data results</a:t>
            </a:r>
          </a:p>
        </p:txBody>
      </p:sp>
      <p:pic>
        <p:nvPicPr>
          <p:cNvPr id="8" name="Picture 7">
            <a:extLst>
              <a:ext uri="{FF2B5EF4-FFF2-40B4-BE49-F238E27FC236}">
                <a16:creationId xmlns:a16="http://schemas.microsoft.com/office/drawing/2014/main" id="{1B8BE120-7EFB-DB6C-961A-7FADE435977D}"/>
              </a:ext>
            </a:extLst>
          </p:cNvPr>
          <p:cNvPicPr>
            <a:picLocks noChangeAspect="1"/>
          </p:cNvPicPr>
          <p:nvPr/>
        </p:nvPicPr>
        <p:blipFill>
          <a:blip r:embed="rId3"/>
          <a:stretch>
            <a:fillRect/>
          </a:stretch>
        </p:blipFill>
        <p:spPr>
          <a:xfrm>
            <a:off x="1473986" y="2829434"/>
            <a:ext cx="4264343" cy="3230240"/>
          </a:xfrm>
          <a:prstGeom prst="rect">
            <a:avLst/>
          </a:prstGeom>
        </p:spPr>
      </p:pic>
      <p:pic>
        <p:nvPicPr>
          <p:cNvPr id="6" name="Content Placeholder 5">
            <a:extLst>
              <a:ext uri="{FF2B5EF4-FFF2-40B4-BE49-F238E27FC236}">
                <a16:creationId xmlns:a16="http://schemas.microsoft.com/office/drawing/2014/main" id="{30190741-2469-AF67-CE1A-4B5F10959B3C}"/>
              </a:ext>
            </a:extLst>
          </p:cNvPr>
          <p:cNvPicPr>
            <a:picLocks noGrp="1" noChangeAspect="1"/>
          </p:cNvPicPr>
          <p:nvPr>
            <p:ph sz="half" idx="2"/>
          </p:nvPr>
        </p:nvPicPr>
        <p:blipFill>
          <a:blip r:embed="rId4"/>
          <a:stretch>
            <a:fillRect/>
          </a:stretch>
        </p:blipFill>
        <p:spPr>
          <a:xfrm>
            <a:off x="6849304" y="2829434"/>
            <a:ext cx="5008125" cy="3230240"/>
          </a:xfrm>
          <a:prstGeom prst="rect">
            <a:avLst/>
          </a:prstGeom>
        </p:spPr>
      </p:pic>
    </p:spTree>
    <p:extLst>
      <p:ext uri="{BB962C8B-B14F-4D97-AF65-F5344CB8AC3E}">
        <p14:creationId xmlns:p14="http://schemas.microsoft.com/office/powerpoint/2010/main" val="431315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D22FA1E-E02A-4FC5-BBA6-577D6DA0C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05D27520-F270-4F3D-A46E-76A337B6E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315529 w 12192000"/>
              <a:gd name="connsiteY0" fmla="*/ 4323896 h 6858000"/>
              <a:gd name="connsiteX1" fmla="*/ 6295588 w 12192000"/>
              <a:gd name="connsiteY1" fmla="*/ 4367579 h 6858000"/>
              <a:gd name="connsiteX2" fmla="*/ 6219229 w 12192000"/>
              <a:gd name="connsiteY2" fmla="*/ 4436818 h 6858000"/>
              <a:gd name="connsiteX3" fmla="*/ 6065687 w 12192000"/>
              <a:gd name="connsiteY3" fmla="*/ 4637204 h 6858000"/>
              <a:gd name="connsiteX4" fmla="*/ 5727387 w 12192000"/>
              <a:gd name="connsiteY4" fmla="*/ 5460076 h 6858000"/>
              <a:gd name="connsiteX5" fmla="*/ 5620972 w 12192000"/>
              <a:gd name="connsiteY5" fmla="*/ 5725836 h 6858000"/>
              <a:gd name="connsiteX6" fmla="*/ 5707795 w 12192000"/>
              <a:gd name="connsiteY6" fmla="*/ 5790089 h 6858000"/>
              <a:gd name="connsiteX7" fmla="*/ 5554627 w 12192000"/>
              <a:gd name="connsiteY7" fmla="*/ 6078873 h 6858000"/>
              <a:gd name="connsiteX8" fmla="*/ 5373489 w 12192000"/>
              <a:gd name="connsiteY8" fmla="*/ 6402408 h 6858000"/>
              <a:gd name="connsiteX9" fmla="*/ 5099999 w 12192000"/>
              <a:gd name="connsiteY9" fmla="*/ 6827527 h 6858000"/>
              <a:gd name="connsiteX10" fmla="*/ 5078133 w 12192000"/>
              <a:gd name="connsiteY10" fmla="*/ 6857998 h 6858000"/>
              <a:gd name="connsiteX11" fmla="*/ 9179960 w 12192000"/>
              <a:gd name="connsiteY11" fmla="*/ 6857998 h 6858000"/>
              <a:gd name="connsiteX12" fmla="*/ 9179960 w 12192000"/>
              <a:gd name="connsiteY12" fmla="*/ 4323896 h 6858000"/>
              <a:gd name="connsiteX13" fmla="*/ 0 w 12192000"/>
              <a:gd name="connsiteY13" fmla="*/ 0 h 6858000"/>
              <a:gd name="connsiteX14" fmla="*/ 5872711 w 12192000"/>
              <a:gd name="connsiteY14" fmla="*/ 0 h 6858000"/>
              <a:gd name="connsiteX15" fmla="*/ 5885421 w 12192000"/>
              <a:gd name="connsiteY15" fmla="*/ 20207 h 6858000"/>
              <a:gd name="connsiteX16" fmla="*/ 5925300 w 12192000"/>
              <a:gd name="connsiteY16" fmla="*/ 48911 h 6858000"/>
              <a:gd name="connsiteX17" fmla="*/ 5940039 w 12192000"/>
              <a:gd name="connsiteY17" fmla="*/ 101212 h 6858000"/>
              <a:gd name="connsiteX18" fmla="*/ 5969942 w 12192000"/>
              <a:gd name="connsiteY18" fmla="*/ 311282 h 6858000"/>
              <a:gd name="connsiteX19" fmla="*/ 5961238 w 12192000"/>
              <a:gd name="connsiteY19" fmla="*/ 357643 h 6858000"/>
              <a:gd name="connsiteX20" fmla="*/ 5917195 w 12192000"/>
              <a:gd name="connsiteY20" fmla="*/ 420369 h 6858000"/>
              <a:gd name="connsiteX21" fmla="*/ 5882753 w 12192000"/>
              <a:gd name="connsiteY21" fmla="*/ 556832 h 6858000"/>
              <a:gd name="connsiteX22" fmla="*/ 5814490 w 12192000"/>
              <a:gd name="connsiteY22" fmla="*/ 757416 h 6858000"/>
              <a:gd name="connsiteX23" fmla="*/ 5780064 w 12192000"/>
              <a:gd name="connsiteY23" fmla="*/ 817804 h 6858000"/>
              <a:gd name="connsiteX24" fmla="*/ 5808232 w 12192000"/>
              <a:gd name="connsiteY24" fmla="*/ 850533 h 6858000"/>
              <a:gd name="connsiteX25" fmla="*/ 5906473 w 12192000"/>
              <a:gd name="connsiteY25" fmla="*/ 1076571 h 6858000"/>
              <a:gd name="connsiteX26" fmla="*/ 5778623 w 12192000"/>
              <a:gd name="connsiteY26" fmla="*/ 1369280 h 6858000"/>
              <a:gd name="connsiteX27" fmla="*/ 5710841 w 12192000"/>
              <a:gd name="connsiteY27" fmla="*/ 1462628 h 6858000"/>
              <a:gd name="connsiteX28" fmla="*/ 5846774 w 12192000"/>
              <a:gd name="connsiteY28" fmla="*/ 1455933 h 6858000"/>
              <a:gd name="connsiteX29" fmla="*/ 5897329 w 12192000"/>
              <a:gd name="connsiteY29" fmla="*/ 1553073 h 6858000"/>
              <a:gd name="connsiteX30" fmla="*/ 5919735 w 12192000"/>
              <a:gd name="connsiteY30" fmla="*/ 1602736 h 6858000"/>
              <a:gd name="connsiteX31" fmla="*/ 6057874 w 12192000"/>
              <a:gd name="connsiteY31" fmla="*/ 1910648 h 6858000"/>
              <a:gd name="connsiteX32" fmla="*/ 6039719 w 12192000"/>
              <a:gd name="connsiteY32" fmla="*/ 2010547 h 6858000"/>
              <a:gd name="connsiteX33" fmla="*/ 5841713 w 12192000"/>
              <a:gd name="connsiteY33" fmla="*/ 2520599 h 6858000"/>
              <a:gd name="connsiteX34" fmla="*/ 6071734 w 12192000"/>
              <a:gd name="connsiteY34" fmla="*/ 2593468 h 6858000"/>
              <a:gd name="connsiteX35" fmla="*/ 6092050 w 12192000"/>
              <a:gd name="connsiteY35" fmla="*/ 2806646 h 6858000"/>
              <a:gd name="connsiteX36" fmla="*/ 6215122 w 12192000"/>
              <a:gd name="connsiteY36" fmla="*/ 3021197 h 6858000"/>
              <a:gd name="connsiteX37" fmla="*/ 6338100 w 12192000"/>
              <a:gd name="connsiteY37" fmla="*/ 3178087 h 6858000"/>
              <a:gd name="connsiteX38" fmla="*/ 6343927 w 12192000"/>
              <a:gd name="connsiteY38" fmla="*/ 3194685 h 6858000"/>
              <a:gd name="connsiteX39" fmla="*/ 6343850 w 12192000"/>
              <a:gd name="connsiteY39" fmla="*/ 3201174 h 6858000"/>
              <a:gd name="connsiteX40" fmla="*/ 6366375 w 12192000"/>
              <a:gd name="connsiteY40" fmla="*/ 3271251 h 6858000"/>
              <a:gd name="connsiteX41" fmla="*/ 6369430 w 12192000"/>
              <a:gd name="connsiteY41" fmla="*/ 3276240 h 6858000"/>
              <a:gd name="connsiteX42" fmla="*/ 6392405 w 12192000"/>
              <a:gd name="connsiteY42" fmla="*/ 3360437 h 6858000"/>
              <a:gd name="connsiteX43" fmla="*/ 6397993 w 12192000"/>
              <a:gd name="connsiteY43" fmla="*/ 3390203 h 6858000"/>
              <a:gd name="connsiteX44" fmla="*/ 6394652 w 12192000"/>
              <a:gd name="connsiteY44" fmla="*/ 3402205 h 6858000"/>
              <a:gd name="connsiteX45" fmla="*/ 6366662 w 12192000"/>
              <a:gd name="connsiteY45" fmla="*/ 3442044 h 6858000"/>
              <a:gd name="connsiteX46" fmla="*/ 6320915 w 12192000"/>
              <a:gd name="connsiteY46" fmla="*/ 3701547 h 6858000"/>
              <a:gd name="connsiteX47" fmla="*/ 6364618 w 12192000"/>
              <a:gd name="connsiteY47" fmla="*/ 3743844 h 6858000"/>
              <a:gd name="connsiteX48" fmla="*/ 6370409 w 12192000"/>
              <a:gd name="connsiteY48" fmla="*/ 3754454 h 6858000"/>
              <a:gd name="connsiteX49" fmla="*/ 6373773 w 12192000"/>
              <a:gd name="connsiteY49" fmla="*/ 3768237 h 6858000"/>
              <a:gd name="connsiteX50" fmla="*/ 6375298 w 12192000"/>
              <a:gd name="connsiteY50" fmla="*/ 3796540 h 6858000"/>
              <a:gd name="connsiteX51" fmla="*/ 6253487 w 12192000"/>
              <a:gd name="connsiteY51" fmla="*/ 3856948 h 6858000"/>
              <a:gd name="connsiteX52" fmla="*/ 6385416 w 12192000"/>
              <a:gd name="connsiteY52" fmla="*/ 4014409 h 6858000"/>
              <a:gd name="connsiteX53" fmla="*/ 6374795 w 12192000"/>
              <a:gd name="connsiteY53" fmla="*/ 4038554 h 6858000"/>
              <a:gd name="connsiteX54" fmla="*/ 6351015 w 12192000"/>
              <a:gd name="connsiteY54" fmla="*/ 4150489 h 6858000"/>
              <a:gd name="connsiteX55" fmla="*/ 6340821 w 12192000"/>
              <a:gd name="connsiteY55" fmla="*/ 4212706 h 6858000"/>
              <a:gd name="connsiteX56" fmla="*/ 12191999 w 12192000"/>
              <a:gd name="connsiteY56" fmla="*/ 4212706 h 6858000"/>
              <a:gd name="connsiteX57" fmla="*/ 12191999 w 12192000"/>
              <a:gd name="connsiteY57" fmla="*/ 0 h 6858000"/>
              <a:gd name="connsiteX58" fmla="*/ 12192000 w 12192000"/>
              <a:gd name="connsiteY58" fmla="*/ 0 h 6858000"/>
              <a:gd name="connsiteX59" fmla="*/ 12192000 w 12192000"/>
              <a:gd name="connsiteY59" fmla="*/ 6858000 h 6858000"/>
              <a:gd name="connsiteX60" fmla="*/ 12191999 w 12192000"/>
              <a:gd name="connsiteY60" fmla="*/ 6858000 h 6858000"/>
              <a:gd name="connsiteX61" fmla="*/ 12191999 w 12192000"/>
              <a:gd name="connsiteY61" fmla="*/ 4323902 h 6858000"/>
              <a:gd name="connsiteX62" fmla="*/ 9307672 w 12192000"/>
              <a:gd name="connsiteY62" fmla="*/ 4323902 h 6858000"/>
              <a:gd name="connsiteX63" fmla="*/ 9307672 w 12192000"/>
              <a:gd name="connsiteY63" fmla="*/ 6858000 h 6858000"/>
              <a:gd name="connsiteX64" fmla="*/ 0 w 12192000"/>
              <a:gd name="connsiteY6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2192000" h="6858000">
                <a:moveTo>
                  <a:pt x="6315529" y="4323896"/>
                </a:moveTo>
                <a:lnTo>
                  <a:pt x="6295588" y="4367579"/>
                </a:lnTo>
                <a:cubicBezTo>
                  <a:pt x="6278024" y="4397022"/>
                  <a:pt x="6253813" y="4421099"/>
                  <a:pt x="6219229" y="4436818"/>
                </a:cubicBezTo>
                <a:cubicBezTo>
                  <a:pt x="6148079" y="4469666"/>
                  <a:pt x="6116436" y="4572066"/>
                  <a:pt x="6065687" y="4637204"/>
                </a:cubicBezTo>
                <a:cubicBezTo>
                  <a:pt x="5888713" y="4862696"/>
                  <a:pt x="5773979" y="5125824"/>
                  <a:pt x="5727387" y="5460076"/>
                </a:cubicBezTo>
                <a:cubicBezTo>
                  <a:pt x="5714326" y="5552523"/>
                  <a:pt x="5656974" y="5638673"/>
                  <a:pt x="5620972" y="5725836"/>
                </a:cubicBezTo>
                <a:cubicBezTo>
                  <a:pt x="5641553" y="5779043"/>
                  <a:pt x="5738619" y="5631221"/>
                  <a:pt x="5707795" y="5790089"/>
                </a:cubicBezTo>
                <a:cubicBezTo>
                  <a:pt x="5684453" y="5909876"/>
                  <a:pt x="5617437" y="5996827"/>
                  <a:pt x="5554627" y="6078873"/>
                </a:cubicBezTo>
                <a:cubicBezTo>
                  <a:pt x="5482491" y="6172498"/>
                  <a:pt x="5402203" y="6253366"/>
                  <a:pt x="5373489" y="6402408"/>
                </a:cubicBezTo>
                <a:cubicBezTo>
                  <a:pt x="5371924" y="6410357"/>
                  <a:pt x="5276557" y="6577417"/>
                  <a:pt x="5099999" y="6827527"/>
                </a:cubicBezTo>
                <a:lnTo>
                  <a:pt x="5078133" y="6857998"/>
                </a:lnTo>
                <a:lnTo>
                  <a:pt x="9179960" y="6857998"/>
                </a:lnTo>
                <a:lnTo>
                  <a:pt x="9179960" y="4323896"/>
                </a:lnTo>
                <a:close/>
                <a:moveTo>
                  <a:pt x="0" y="0"/>
                </a:moveTo>
                <a:lnTo>
                  <a:pt x="5872711" y="0"/>
                </a:lnTo>
                <a:lnTo>
                  <a:pt x="5885421" y="20207"/>
                </a:lnTo>
                <a:cubicBezTo>
                  <a:pt x="5896481" y="32882"/>
                  <a:pt x="5909484" y="42864"/>
                  <a:pt x="5925300" y="48911"/>
                </a:cubicBezTo>
                <a:cubicBezTo>
                  <a:pt x="5940498" y="54526"/>
                  <a:pt x="5945509" y="75042"/>
                  <a:pt x="5940039" y="101212"/>
                </a:cubicBezTo>
                <a:cubicBezTo>
                  <a:pt x="5921950" y="187894"/>
                  <a:pt x="5936667" y="254951"/>
                  <a:pt x="5969942" y="311282"/>
                </a:cubicBezTo>
                <a:cubicBezTo>
                  <a:pt x="5981709" y="330926"/>
                  <a:pt x="5977292" y="344422"/>
                  <a:pt x="5961238" y="357643"/>
                </a:cubicBezTo>
                <a:cubicBezTo>
                  <a:pt x="5942802" y="372223"/>
                  <a:pt x="5928461" y="393565"/>
                  <a:pt x="5917195" y="420369"/>
                </a:cubicBezTo>
                <a:cubicBezTo>
                  <a:pt x="5898701" y="463685"/>
                  <a:pt x="5889992" y="510050"/>
                  <a:pt x="5882753" y="556832"/>
                </a:cubicBezTo>
                <a:cubicBezTo>
                  <a:pt x="5871511" y="630206"/>
                  <a:pt x="5858246" y="700969"/>
                  <a:pt x="5814490" y="757416"/>
                </a:cubicBezTo>
                <a:cubicBezTo>
                  <a:pt x="5801465" y="774559"/>
                  <a:pt x="5791019" y="796511"/>
                  <a:pt x="5780064" y="817804"/>
                </a:cubicBezTo>
                <a:cubicBezTo>
                  <a:pt x="5783558" y="836359"/>
                  <a:pt x="5792196" y="849005"/>
                  <a:pt x="5808232" y="850533"/>
                </a:cubicBezTo>
                <a:cubicBezTo>
                  <a:pt x="5910296" y="860624"/>
                  <a:pt x="5905771" y="962632"/>
                  <a:pt x="5906473" y="1076571"/>
                </a:cubicBezTo>
                <a:cubicBezTo>
                  <a:pt x="5907545" y="1217584"/>
                  <a:pt x="5849973" y="1296799"/>
                  <a:pt x="5778623" y="1369280"/>
                </a:cubicBezTo>
                <a:cubicBezTo>
                  <a:pt x="5754207" y="1393852"/>
                  <a:pt x="5718605" y="1401742"/>
                  <a:pt x="5710841" y="1462628"/>
                </a:cubicBezTo>
                <a:cubicBezTo>
                  <a:pt x="5753463" y="1508141"/>
                  <a:pt x="5802053" y="1451295"/>
                  <a:pt x="5846774" y="1455933"/>
                </a:cubicBezTo>
                <a:cubicBezTo>
                  <a:pt x="5883727" y="1460129"/>
                  <a:pt x="5943609" y="1438568"/>
                  <a:pt x="5897329" y="1553073"/>
                </a:cubicBezTo>
                <a:cubicBezTo>
                  <a:pt x="5883856" y="1586627"/>
                  <a:pt x="5901366" y="1604100"/>
                  <a:pt x="5919735" y="1602736"/>
                </a:cubicBezTo>
                <a:cubicBezTo>
                  <a:pt x="6068526" y="1589022"/>
                  <a:pt x="6006837" y="1813624"/>
                  <a:pt x="6057874" y="1910648"/>
                </a:cubicBezTo>
                <a:cubicBezTo>
                  <a:pt x="6072264" y="1936644"/>
                  <a:pt x="6059978" y="1992417"/>
                  <a:pt x="6039719" y="2010547"/>
                </a:cubicBezTo>
                <a:cubicBezTo>
                  <a:pt x="5911143" y="2127229"/>
                  <a:pt x="5899692" y="2331836"/>
                  <a:pt x="5841713" y="2520599"/>
                </a:cubicBezTo>
                <a:cubicBezTo>
                  <a:pt x="5912636" y="2572423"/>
                  <a:pt x="5995799" y="2566926"/>
                  <a:pt x="6071734" y="2593468"/>
                </a:cubicBezTo>
                <a:cubicBezTo>
                  <a:pt x="6150607" y="2620843"/>
                  <a:pt x="6151703" y="2655507"/>
                  <a:pt x="6092050" y="2806646"/>
                </a:cubicBezTo>
                <a:cubicBezTo>
                  <a:pt x="6259331" y="2795420"/>
                  <a:pt x="6259331" y="2795420"/>
                  <a:pt x="6215122" y="3021197"/>
                </a:cubicBezTo>
                <a:cubicBezTo>
                  <a:pt x="6259035" y="3016573"/>
                  <a:pt x="6302431" y="3085300"/>
                  <a:pt x="6338100" y="3178087"/>
                </a:cubicBezTo>
                <a:lnTo>
                  <a:pt x="6343927" y="3194685"/>
                </a:lnTo>
                <a:lnTo>
                  <a:pt x="6343850" y="3201174"/>
                </a:lnTo>
                <a:cubicBezTo>
                  <a:pt x="6346866" y="3232770"/>
                  <a:pt x="6355995" y="3253323"/>
                  <a:pt x="6366375" y="3271251"/>
                </a:cubicBezTo>
                <a:lnTo>
                  <a:pt x="6369430" y="3276240"/>
                </a:lnTo>
                <a:lnTo>
                  <a:pt x="6392405" y="3360437"/>
                </a:lnTo>
                <a:lnTo>
                  <a:pt x="6397993" y="3390203"/>
                </a:lnTo>
                <a:lnTo>
                  <a:pt x="6394652" y="3402205"/>
                </a:lnTo>
                <a:cubicBezTo>
                  <a:pt x="6388505" y="3414621"/>
                  <a:pt x="6379344" y="3427747"/>
                  <a:pt x="6366662" y="3442044"/>
                </a:cubicBezTo>
                <a:cubicBezTo>
                  <a:pt x="6239481" y="3584662"/>
                  <a:pt x="6224938" y="3605480"/>
                  <a:pt x="6320915" y="3701547"/>
                </a:cubicBezTo>
                <a:lnTo>
                  <a:pt x="6364618" y="3743844"/>
                </a:lnTo>
                <a:lnTo>
                  <a:pt x="6370409" y="3754454"/>
                </a:lnTo>
                <a:lnTo>
                  <a:pt x="6373773" y="3768237"/>
                </a:lnTo>
                <a:cubicBezTo>
                  <a:pt x="6374277" y="3777528"/>
                  <a:pt x="6374207" y="3788146"/>
                  <a:pt x="6375298" y="3796540"/>
                </a:cubicBezTo>
                <a:cubicBezTo>
                  <a:pt x="6339717" y="3831045"/>
                  <a:pt x="6294642" y="3774365"/>
                  <a:pt x="6253487" y="3856948"/>
                </a:cubicBezTo>
                <a:lnTo>
                  <a:pt x="6385416" y="4014409"/>
                </a:lnTo>
                <a:lnTo>
                  <a:pt x="6374795" y="4038554"/>
                </a:lnTo>
                <a:cubicBezTo>
                  <a:pt x="6363579" y="4073249"/>
                  <a:pt x="6356895" y="4111559"/>
                  <a:pt x="6351015" y="4150489"/>
                </a:cubicBezTo>
                <a:lnTo>
                  <a:pt x="6340821" y="4212706"/>
                </a:lnTo>
                <a:lnTo>
                  <a:pt x="12191999" y="4212706"/>
                </a:lnTo>
                <a:lnTo>
                  <a:pt x="12191999" y="0"/>
                </a:lnTo>
                <a:lnTo>
                  <a:pt x="12192000" y="0"/>
                </a:lnTo>
                <a:lnTo>
                  <a:pt x="12192000" y="6858000"/>
                </a:lnTo>
                <a:lnTo>
                  <a:pt x="12191999" y="6858000"/>
                </a:lnTo>
                <a:lnTo>
                  <a:pt x="12191999" y="4323902"/>
                </a:lnTo>
                <a:lnTo>
                  <a:pt x="9307672" y="4323902"/>
                </a:lnTo>
                <a:lnTo>
                  <a:pt x="9307672" y="6858000"/>
                </a:lnTo>
                <a:lnTo>
                  <a:pt x="0" y="6858000"/>
                </a:lnTo>
                <a:close/>
              </a:path>
            </a:pathLst>
          </a:custGeom>
          <a:solidFill>
            <a:schemeClr val="bg2">
              <a:alpha val="50000"/>
            </a:schemeClr>
          </a:solidFill>
          <a:ln w="32707" cap="flat">
            <a:noFill/>
            <a:prstDash val="solid"/>
            <a:miter/>
          </a:ln>
        </p:spPr>
        <p:txBody>
          <a:bodyPr rtlCol="0" anchor="ctr"/>
          <a:lstStyle/>
          <a:p>
            <a:pPr defTabSz="457200"/>
            <a:endParaRPr lang="en-US">
              <a:solidFill>
                <a:schemeClr val="tx1"/>
              </a:solidFill>
            </a:endParaRPr>
          </a:p>
        </p:txBody>
      </p:sp>
      <p:sp>
        <p:nvSpPr>
          <p:cNvPr id="2" name="Title 1">
            <a:extLst>
              <a:ext uri="{FF2B5EF4-FFF2-40B4-BE49-F238E27FC236}">
                <a16:creationId xmlns:a16="http://schemas.microsoft.com/office/drawing/2014/main" id="{85762519-9A38-AFFD-17BC-1E44012C5E27}"/>
              </a:ext>
            </a:extLst>
          </p:cNvPr>
          <p:cNvSpPr>
            <a:spLocks noGrp="1"/>
          </p:cNvSpPr>
          <p:nvPr>
            <p:ph type="title"/>
          </p:nvPr>
        </p:nvSpPr>
        <p:spPr>
          <a:xfrm>
            <a:off x="838200" y="365125"/>
            <a:ext cx="4347949" cy="2137273"/>
          </a:xfrm>
        </p:spPr>
        <p:txBody>
          <a:bodyPr vert="horz" lIns="91440" tIns="45720" rIns="91440" bIns="45720" rtlCol="0" anchor="b">
            <a:normAutofit/>
          </a:bodyPr>
          <a:lstStyle/>
          <a:p>
            <a:r>
              <a:rPr lang="en-US" dirty="0"/>
              <a:t>Applied Machine Learning</a:t>
            </a:r>
          </a:p>
        </p:txBody>
      </p:sp>
      <p:sp>
        <p:nvSpPr>
          <p:cNvPr id="3" name="Content Placeholder 2">
            <a:extLst>
              <a:ext uri="{FF2B5EF4-FFF2-40B4-BE49-F238E27FC236}">
                <a16:creationId xmlns:a16="http://schemas.microsoft.com/office/drawing/2014/main" id="{7489D7A5-9159-8DE1-2D93-75DBE71FC07F}"/>
              </a:ext>
            </a:extLst>
          </p:cNvPr>
          <p:cNvSpPr>
            <a:spLocks noGrp="1"/>
          </p:cNvSpPr>
          <p:nvPr>
            <p:ph sz="half" idx="1"/>
          </p:nvPr>
        </p:nvSpPr>
        <p:spPr>
          <a:xfrm>
            <a:off x="838200" y="2681785"/>
            <a:ext cx="4347948" cy="3495178"/>
          </a:xfrm>
        </p:spPr>
        <p:txBody>
          <a:bodyPr vert="horz" lIns="91440" tIns="45720" rIns="91440" bIns="45720" rtlCol="0">
            <a:normAutofit/>
          </a:bodyPr>
          <a:lstStyle/>
          <a:p>
            <a:r>
              <a:rPr lang="en-US" sz="2000" b="0" i="0">
                <a:effectLst/>
              </a:rPr>
              <a:t>The objective of the project is to use the main skills taught in this class to solve a real data mining problem.</a:t>
            </a:r>
          </a:p>
          <a:p>
            <a:r>
              <a:rPr lang="en-US" sz="2000"/>
              <a:t>Obtain a data set</a:t>
            </a:r>
          </a:p>
          <a:p>
            <a:r>
              <a:rPr lang="en-US" sz="2000"/>
              <a:t>Clean, organize, and prepare data</a:t>
            </a:r>
          </a:p>
          <a:p>
            <a:r>
              <a:rPr lang="en-US" sz="2000"/>
              <a:t> Analyze and provide actionable results.</a:t>
            </a:r>
          </a:p>
          <a:p>
            <a:endParaRPr lang="en-US" sz="2000"/>
          </a:p>
        </p:txBody>
      </p:sp>
      <p:pic>
        <p:nvPicPr>
          <p:cNvPr id="8" name="Picture 7" descr="A graph with numbers and lines&#10;&#10;Description automatically generated">
            <a:extLst>
              <a:ext uri="{FF2B5EF4-FFF2-40B4-BE49-F238E27FC236}">
                <a16:creationId xmlns:a16="http://schemas.microsoft.com/office/drawing/2014/main" id="{F86BED8B-51CD-B91B-6F61-64AB066AC578}"/>
              </a:ext>
            </a:extLst>
          </p:cNvPr>
          <p:cNvPicPr>
            <a:picLocks noChangeAspect="1"/>
          </p:cNvPicPr>
          <p:nvPr/>
        </p:nvPicPr>
        <p:blipFill>
          <a:blip r:embed="rId3"/>
          <a:stretch>
            <a:fillRect/>
          </a:stretch>
        </p:blipFill>
        <p:spPr>
          <a:xfrm>
            <a:off x="7113593" y="556076"/>
            <a:ext cx="4124785" cy="3217333"/>
          </a:xfrm>
          <a:prstGeom prst="rect">
            <a:avLst/>
          </a:prstGeom>
        </p:spPr>
      </p:pic>
      <p:pic>
        <p:nvPicPr>
          <p:cNvPr id="10" name="Picture 9" descr="A screenshot of a computer code&#10;&#10;Description automatically generated">
            <a:extLst>
              <a:ext uri="{FF2B5EF4-FFF2-40B4-BE49-F238E27FC236}">
                <a16:creationId xmlns:a16="http://schemas.microsoft.com/office/drawing/2014/main" id="{FC34CE7B-5289-161B-CD59-DA861C546815}"/>
              </a:ext>
            </a:extLst>
          </p:cNvPr>
          <p:cNvPicPr>
            <a:picLocks noChangeAspect="1"/>
          </p:cNvPicPr>
          <p:nvPr/>
        </p:nvPicPr>
        <p:blipFill>
          <a:blip r:embed="rId4"/>
          <a:stretch>
            <a:fillRect/>
          </a:stretch>
        </p:blipFill>
        <p:spPr>
          <a:xfrm>
            <a:off x="6297433" y="4854027"/>
            <a:ext cx="2513506" cy="1247374"/>
          </a:xfrm>
          <a:prstGeom prst="rect">
            <a:avLst/>
          </a:prstGeom>
        </p:spPr>
      </p:pic>
      <p:pic>
        <p:nvPicPr>
          <p:cNvPr id="6" name="Picture 5" descr="A close-up of words&#10;&#10;Description automatically generated">
            <a:extLst>
              <a:ext uri="{FF2B5EF4-FFF2-40B4-BE49-F238E27FC236}">
                <a16:creationId xmlns:a16="http://schemas.microsoft.com/office/drawing/2014/main" id="{9CEF16F8-DA52-D27E-45A1-6F234139F7DC}"/>
              </a:ext>
            </a:extLst>
          </p:cNvPr>
          <p:cNvPicPr>
            <a:picLocks noChangeAspect="1"/>
          </p:cNvPicPr>
          <p:nvPr/>
        </p:nvPicPr>
        <p:blipFill>
          <a:blip r:embed="rId5"/>
          <a:stretch>
            <a:fillRect/>
          </a:stretch>
        </p:blipFill>
        <p:spPr>
          <a:xfrm>
            <a:off x="9748023" y="4653502"/>
            <a:ext cx="1999856" cy="1663093"/>
          </a:xfrm>
          <a:prstGeom prst="rect">
            <a:avLst/>
          </a:prstGeom>
        </p:spPr>
      </p:pic>
    </p:spTree>
    <p:extLst>
      <p:ext uri="{BB962C8B-B14F-4D97-AF65-F5344CB8AC3E}">
        <p14:creationId xmlns:p14="http://schemas.microsoft.com/office/powerpoint/2010/main" val="4177563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E6B48E-2D09-25B3-59D5-BC3ADCDD9BB5}"/>
              </a:ext>
            </a:extLst>
          </p:cNvPr>
          <p:cNvSpPr>
            <a:spLocks noGrp="1"/>
          </p:cNvSpPr>
          <p:nvPr>
            <p:ph type="title"/>
          </p:nvPr>
        </p:nvSpPr>
        <p:spPr>
          <a:xfrm>
            <a:off x="841248" y="510047"/>
            <a:ext cx="3300984" cy="1645920"/>
          </a:xfrm>
        </p:spPr>
        <p:txBody>
          <a:bodyPr vert="horz" lIns="91440" tIns="45720" rIns="91440" bIns="45720" rtlCol="0" anchor="ctr">
            <a:normAutofit/>
          </a:bodyPr>
          <a:lstStyle/>
          <a:p>
            <a:r>
              <a:rPr lang="en-US" sz="2800"/>
              <a:t>Big Data Analytics</a:t>
            </a:r>
          </a:p>
        </p:txBody>
      </p:sp>
      <p:sp>
        <p:nvSpPr>
          <p:cNvPr id="19" name="Rectangle 18">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20C3178-A709-745D-A750-C8CDFA220A41}"/>
              </a:ext>
            </a:extLst>
          </p:cNvPr>
          <p:cNvSpPr>
            <a:spLocks noGrp="1"/>
          </p:cNvSpPr>
          <p:nvPr>
            <p:ph sz="half" idx="1"/>
          </p:nvPr>
        </p:nvSpPr>
        <p:spPr>
          <a:xfrm>
            <a:off x="4581144" y="510047"/>
            <a:ext cx="6858000" cy="1645920"/>
          </a:xfrm>
        </p:spPr>
        <p:txBody>
          <a:bodyPr vert="horz" lIns="91440" tIns="45720" rIns="91440" bIns="45720" rtlCol="0" anchor="ctr">
            <a:normAutofit/>
          </a:bodyPr>
          <a:lstStyle/>
          <a:p>
            <a:pPr marL="0"/>
            <a:r>
              <a:rPr lang="en-US" sz="1800" b="0" i="0">
                <a:effectLst/>
              </a:rPr>
              <a:t>Students will identify a data-focused problem, bring together different data sources, conduct analysis, draw conclusions, and produce a report explaining the results. Students are to demonstrate the ability to select the appropriate analytical methods for the chosen problem; interpret the data, model, analysis, and findings; draw appropriate conclusions; and present the results in a meaningful way.</a:t>
            </a:r>
            <a:endParaRPr lang="en-US" sz="1800"/>
          </a:p>
        </p:txBody>
      </p:sp>
      <p:pic>
        <p:nvPicPr>
          <p:cNvPr id="8" name="Picture 7">
            <a:extLst>
              <a:ext uri="{FF2B5EF4-FFF2-40B4-BE49-F238E27FC236}">
                <a16:creationId xmlns:a16="http://schemas.microsoft.com/office/drawing/2014/main" id="{FD54A84A-86F4-C0DA-10AF-02D52F9AF733}"/>
              </a:ext>
            </a:extLst>
          </p:cNvPr>
          <p:cNvPicPr>
            <a:picLocks noChangeAspect="1"/>
          </p:cNvPicPr>
          <p:nvPr/>
        </p:nvPicPr>
        <p:blipFill>
          <a:blip r:embed="rId3"/>
          <a:stretch>
            <a:fillRect/>
          </a:stretch>
        </p:blipFill>
        <p:spPr>
          <a:xfrm>
            <a:off x="557784" y="2965456"/>
            <a:ext cx="3584448" cy="2921324"/>
          </a:xfrm>
          <a:prstGeom prst="rect">
            <a:avLst/>
          </a:prstGeom>
        </p:spPr>
      </p:pic>
      <p:pic>
        <p:nvPicPr>
          <p:cNvPr id="10" name="Picture 9">
            <a:extLst>
              <a:ext uri="{FF2B5EF4-FFF2-40B4-BE49-F238E27FC236}">
                <a16:creationId xmlns:a16="http://schemas.microsoft.com/office/drawing/2014/main" id="{F513F623-722B-A390-B215-F98E6F26575E}"/>
              </a:ext>
            </a:extLst>
          </p:cNvPr>
          <p:cNvPicPr>
            <a:picLocks noChangeAspect="1"/>
          </p:cNvPicPr>
          <p:nvPr/>
        </p:nvPicPr>
        <p:blipFill>
          <a:blip r:embed="rId4"/>
          <a:stretch>
            <a:fillRect/>
          </a:stretch>
        </p:blipFill>
        <p:spPr>
          <a:xfrm>
            <a:off x="4347599" y="3099872"/>
            <a:ext cx="3584448" cy="2652491"/>
          </a:xfrm>
          <a:prstGeom prst="rect">
            <a:avLst/>
          </a:prstGeom>
        </p:spPr>
      </p:pic>
      <p:pic>
        <p:nvPicPr>
          <p:cNvPr id="6" name="Picture 5">
            <a:extLst>
              <a:ext uri="{FF2B5EF4-FFF2-40B4-BE49-F238E27FC236}">
                <a16:creationId xmlns:a16="http://schemas.microsoft.com/office/drawing/2014/main" id="{A9849DFE-95C8-F194-FAD0-311A5063B122}"/>
              </a:ext>
            </a:extLst>
          </p:cNvPr>
          <p:cNvPicPr>
            <a:picLocks noChangeAspect="1"/>
          </p:cNvPicPr>
          <p:nvPr/>
        </p:nvPicPr>
        <p:blipFill>
          <a:blip r:embed="rId5"/>
          <a:stretch>
            <a:fillRect/>
          </a:stretch>
        </p:blipFill>
        <p:spPr>
          <a:xfrm>
            <a:off x="8137415" y="3180522"/>
            <a:ext cx="3584448" cy="2491191"/>
          </a:xfrm>
          <a:prstGeom prst="rect">
            <a:avLst/>
          </a:prstGeom>
        </p:spPr>
      </p:pic>
    </p:spTree>
    <p:extLst>
      <p:ext uri="{BB962C8B-B14F-4D97-AF65-F5344CB8AC3E}">
        <p14:creationId xmlns:p14="http://schemas.microsoft.com/office/powerpoint/2010/main" val="2091917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3780</TotalTime>
  <Words>2465</Words>
  <Application>Microsoft Office PowerPoint</Application>
  <PresentationFormat>Widescreen</PresentationFormat>
  <Paragraphs>94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Data Science  Portfolio Presentation</vt:lpstr>
      <vt:lpstr>Agenda</vt:lpstr>
      <vt:lpstr>Lessa Fleming</vt:lpstr>
      <vt:lpstr>Syracuse University’s Applied Data Science program is a program that works with two schools of study to prepare a student upon graduation to gain insights from data and provide actionable feedback on those insights.</vt:lpstr>
      <vt:lpstr>During my time in the Applied Data Science Masters program, I was able to highlight the skills and requirements in these 5 course projects</vt:lpstr>
      <vt:lpstr>Introduction to Data Science</vt:lpstr>
      <vt:lpstr>Scripting for Data Analysis</vt:lpstr>
      <vt:lpstr>Applied Machine Learning</vt:lpstr>
      <vt:lpstr>Big Data Analytics</vt:lpstr>
      <vt:lpstr>Advanced Big Data Management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Portfolio Presentation</dc:title>
  <dc:creator>Lessa Marie Fleming</dc:creator>
  <cp:lastModifiedBy>Lessa Marie Fleming</cp:lastModifiedBy>
  <cp:revision>7</cp:revision>
  <dcterms:created xsi:type="dcterms:W3CDTF">2024-02-19T21:29:47Z</dcterms:created>
  <dcterms:modified xsi:type="dcterms:W3CDTF">2024-03-09T00:20:16Z</dcterms:modified>
</cp:coreProperties>
</file>