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4" r:id="rId9"/>
    <p:sldId id="265" r:id="rId10"/>
    <p:sldId id="266" r:id="rId11"/>
    <p:sldId id="267" r:id="rId12"/>
    <p:sldId id="272" r:id="rId13"/>
    <p:sldId id="26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46858-471A-4879-BE24-216D11D17C27}" v="84" dt="2022-12-20T20:34:48.667"/>
    <p1510:client id="{0D363914-FE4B-480F-9A97-997ADE105AA5}" v="89" dt="2022-12-20T02:54:44.040"/>
    <p1510:client id="{15D9C55E-5EDF-48CD-92BE-B4225187803E}" v="142" dt="2022-12-20T03:00:44.504"/>
    <p1510:client id="{1ED27DD8-06B5-47AB-A8FF-4A86DAFC7737}" v="110" dt="2022-12-20T03:08:08.713"/>
    <p1510:client id="{A669DE88-46EF-4676-98B8-84DB72925B99}" v="1" dt="2022-12-20T20:27:47.597"/>
    <p1510:client id="{ABBE1CF0-1912-498F-9E58-CBAE1330976F}" v="1677" dt="2022-12-20T01:51:22.050"/>
    <p1510:client id="{C83E949F-7BA8-4468-BB60-8DF738D4BB5C}" v="16" dt="2022-12-20T18:26:26.969"/>
    <p1510:client id="{D199D59F-45B0-4C83-8249-9C6E4CD4C068}" v="20" dt="2022-12-20T02:51:37.533"/>
    <p1510:client id="{E2582DD3-9B4F-4510-9861-AB6072109EAE}" v="17" dt="2022-12-20T04:28:45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5245-1A54-E3C6-CBE6-CD3B1BCC8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82EA8-459A-AC60-8693-4B628F251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0BFD-C166-0534-548A-6B6E5641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704-5E0C-44C8-B27C-41B29AF548D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71126-F428-09EF-30AA-63D515D3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9FB5-3CD7-6952-A769-D68D6AE6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4253-F8D7-440C-91FD-CD364BDC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3357-2212-F5B4-6529-53A44BCB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7DC19-64E9-CCFF-CFDA-9397B74A9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8CA4-4BA3-FF00-B553-4D0B4696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704-5E0C-44C8-B27C-41B29AF548D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CBDE-2D8E-902C-2820-13D0A213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E8F87-197C-120B-E38E-D9FE253D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4253-F8D7-440C-91FD-CD364BDC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206D3-CB9D-5722-6938-6C7BC277B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C6A6D-9CA6-7FB1-4A87-A2378B784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57F6-647F-A4FC-4E12-71339270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704-5E0C-44C8-B27C-41B29AF548D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B2375-7F92-A60E-BF82-3C1D3060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AC60-7905-AE36-9D04-B982D694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4253-F8D7-440C-91FD-CD364BDC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8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5EB2-895F-1C7F-41E5-4117C791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E4EE-1DA6-7175-6E44-77BFB171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3B63-FAF0-417E-D9B2-9A7C65B6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704-5E0C-44C8-B27C-41B29AF548D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0605-C566-2E97-71BB-7224BF35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9BE5-EE6B-E397-DE34-0549D7D8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4253-F8D7-440C-91FD-CD364BDC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1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44B7-9203-01A3-D05F-7EFDC429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198C7-34E1-0533-CD57-83FD6921D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34CAB-145E-B226-5945-08A7DBAB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704-5E0C-44C8-B27C-41B29AF548D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EFEE-6420-563C-B461-C30D7958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E007-2557-C380-9CAC-58EA0FA3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4253-F8D7-440C-91FD-CD364BDC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0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CB75-023D-B94B-E355-3B0EC7AC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CDF1-4DAB-5D73-41E0-47540967B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302D2-343A-7D6D-A709-5A3A3E3C1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92B94-E098-043A-B833-EE1533D7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704-5E0C-44C8-B27C-41B29AF548D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00719-B0F4-5E23-F01D-C7D700B3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D747-CBE8-FF79-5C98-A4BE9E7E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4253-F8D7-440C-91FD-CD364BDC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2104-F58D-F273-A981-FCAB4C1A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255C-AF1F-1CA2-783A-901CC873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2BD93-F5D2-B57D-81AC-7591008E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969C7-73B6-D97A-7156-33AAF33BD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89ABA-12A7-21DF-18CF-CAA7ABCAC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FFE89-E6D9-F9F0-8178-351C9F5F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704-5E0C-44C8-B27C-41B29AF548D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1CB85-9192-BFD7-6D54-A7A47DBC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C5535-248C-13A2-1C9C-E29862A7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4253-F8D7-440C-91FD-CD364BDC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3CE-5B6A-3AA7-1511-FA9495B7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58750-B2CC-D9F6-66DA-E37C9396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704-5E0C-44C8-B27C-41B29AF548D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5C7DA-D89C-BE92-5F51-276E01DD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526E1-FAD8-6095-00B3-73188E75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4253-F8D7-440C-91FD-CD364BDC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8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27956-7F60-8B4E-FB97-B62C489E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704-5E0C-44C8-B27C-41B29AF548D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5B5DE-2007-4BEC-4F40-35B10EF4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1317F-185B-3BB1-F6F2-7CC1836E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4253-F8D7-440C-91FD-CD364BDC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CE60-9908-110C-0D01-1CCAA774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1360-2AE5-9799-3E09-C5A4F600B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7EB49-977C-496A-3E5D-DF69E7F16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6B87-31CB-6C98-DE41-9B5C39CA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704-5E0C-44C8-B27C-41B29AF548D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5ED14-6968-5DC7-9CFA-07A92075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63A35-0402-5A79-A277-AE416F16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4253-F8D7-440C-91FD-CD364BDC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6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0BE6-CBFD-1D7F-0CC2-8C632FBE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73951-0474-F325-3914-A9DBD95A9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65727-35EB-B600-C656-B7FC57E1E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AB9C6-4C0E-15F8-448E-1D597A11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5704-5E0C-44C8-B27C-41B29AF548D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6B80-2BB8-C0C4-52C0-6A63ACDF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2C87-EC31-62A1-D771-F37891F9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4253-F8D7-440C-91FD-CD364BDC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7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60DC0-2792-4122-DAA5-60DC3D7E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210C6-84BC-9F3E-C8AA-EC19D1C5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C0AD-E718-BD8C-B47D-8213E2F53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5704-5E0C-44C8-B27C-41B29AF548D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1F25-6212-6B5E-5D18-29280E6CE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C9DD3-DBE0-CB9A-5CE9-65DB37C10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4253-F8D7-440C-91FD-CD364BDC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3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irichoi0218/insurance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8B89-30F0-1EB8-0402-E27C9F045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496C7-C0CD-1B1D-E607-F116418A2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Team 3</a:t>
            </a:r>
          </a:p>
          <a:p>
            <a:r>
              <a:rPr lang="en-US">
                <a:cs typeface="Calibri"/>
              </a:rPr>
              <a:t>IST 687 Fall 2022</a:t>
            </a:r>
          </a:p>
        </p:txBody>
      </p:sp>
    </p:spTree>
    <p:extLst>
      <p:ext uri="{BB962C8B-B14F-4D97-AF65-F5344CB8AC3E}">
        <p14:creationId xmlns:p14="http://schemas.microsoft.com/office/powerpoint/2010/main" val="88993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87A9-C1FF-F9B9-3D0B-1E177D77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839"/>
            <a:ext cx="10515600" cy="1325563"/>
          </a:xfrm>
        </p:spPr>
        <p:txBody>
          <a:bodyPr/>
          <a:lstStyle/>
          <a:p>
            <a:r>
              <a:rPr lang="en-US"/>
              <a:t>Prediction Model/Function for Business App  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22CBF55-CCB9-085A-2BB5-86C391ECE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70" y="2379694"/>
            <a:ext cx="11317555" cy="18379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191D1-716E-EF71-FF42-2EEE05EEE44C}"/>
              </a:ext>
            </a:extLst>
          </p:cNvPr>
          <p:cNvSpPr txBox="1"/>
          <p:nvPr/>
        </p:nvSpPr>
        <p:spPr>
          <a:xfrm>
            <a:off x="1507260" y="4950999"/>
            <a:ext cx="91736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Output: $5,631.92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7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02B5-7D9A-ABC3-15FF-6CED8433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Additional Business 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DF4A-4573-CA66-AE75-B4FC45F7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586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Controllable Variables</a:t>
            </a:r>
          </a:p>
          <a:p>
            <a:pPr lvl="1"/>
            <a:r>
              <a:rPr lang="en-US">
                <a:cs typeface="Calibri"/>
              </a:rPr>
              <a:t>BMI </a:t>
            </a:r>
          </a:p>
          <a:p>
            <a:pPr lvl="1"/>
            <a:r>
              <a:rPr lang="en-US">
                <a:cs typeface="Calibri"/>
              </a:rPr>
              <a:t>Smoking </a:t>
            </a:r>
          </a:p>
          <a:p>
            <a:pPr lvl="1"/>
            <a:r>
              <a:rPr lang="en-US">
                <a:ea typeface="+mn-lt"/>
                <a:cs typeface="+mn-lt"/>
              </a:rPr>
              <a:t>Number of Children*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Uncontrollable Variables </a:t>
            </a:r>
          </a:p>
          <a:p>
            <a:pPr lvl="1">
              <a:buFont typeface="Arial"/>
              <a:buChar char="•"/>
            </a:pPr>
            <a:r>
              <a:rPr lang="en-US">
                <a:cs typeface="Calibri"/>
              </a:rPr>
              <a:t>Age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*Assumes children aren't already born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3F772C-831D-C78B-5D66-130EFE93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76797"/>
              </p:ext>
            </p:extLst>
          </p:nvPr>
        </p:nvGraphicFramePr>
        <p:xfrm>
          <a:off x="5502234" y="1820883"/>
          <a:ext cx="5977246" cy="2586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7766">
                  <a:extLst>
                    <a:ext uri="{9D8B030D-6E8A-4147-A177-3AD203B41FA5}">
                      <a16:colId xmlns:a16="http://schemas.microsoft.com/office/drawing/2014/main" val="3458556793"/>
                    </a:ext>
                  </a:extLst>
                </a:gridCol>
                <a:gridCol w="2305792">
                  <a:extLst>
                    <a:ext uri="{9D8B030D-6E8A-4147-A177-3AD203B41FA5}">
                      <a16:colId xmlns:a16="http://schemas.microsoft.com/office/drawing/2014/main" val="2693338743"/>
                    </a:ext>
                  </a:extLst>
                </a:gridCol>
                <a:gridCol w="1553688">
                  <a:extLst>
                    <a:ext uri="{9D8B030D-6E8A-4147-A177-3AD203B41FA5}">
                      <a16:colId xmlns:a16="http://schemas.microsoft.com/office/drawing/2014/main" val="706931393"/>
                    </a:ext>
                  </a:extLst>
                </a:gridCol>
              </a:tblGrid>
              <a:tr h="3661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R-squared: 74.89%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F-Statistic: &lt;2.2e-16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63655"/>
                  </a:ext>
                </a:extLst>
              </a:tr>
              <a:tr h="3661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Variable 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Coefficient 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48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Intercept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-12102.77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&lt; 2e-16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5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Age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257.85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&lt; 2e-16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321.85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&lt; 2e-16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8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473.50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0.000608 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8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Smoker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23811.40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&lt; 2e-16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8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39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CD94-B6CC-E89C-6EF2-8E544149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57" y="300274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Shiny App for Web User</a:t>
            </a: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E1D539-D405-FD22-60D4-8B3A491AE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036" y="1468944"/>
            <a:ext cx="7707928" cy="4821508"/>
          </a:xfrm>
        </p:spPr>
      </p:pic>
    </p:spTree>
    <p:extLst>
      <p:ext uri="{BB962C8B-B14F-4D97-AF65-F5344CB8AC3E}">
        <p14:creationId xmlns:p14="http://schemas.microsoft.com/office/powerpoint/2010/main" val="217098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E2D1-354A-C16B-E846-9A9D3BF7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Limitatations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5F33-B4F1-DDC6-3160-47091F57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</a:t>
            </a:r>
            <a:r>
              <a:rPr lang="en-DE" dirty="0"/>
              <a:t>everal large outliers that may affect assumptions made in the linear regression analysis</a:t>
            </a:r>
          </a:p>
          <a:p>
            <a:r>
              <a:rPr lang="en-US" dirty="0"/>
              <a:t>I</a:t>
            </a:r>
            <a:r>
              <a:rPr lang="en-DE" dirty="0"/>
              <a:t>nabilty to address the high average cost of healthcare</a:t>
            </a:r>
          </a:p>
          <a:p>
            <a:r>
              <a:rPr lang="en-DE"/>
              <a:t>Dataset is from one insurance company</a:t>
            </a:r>
            <a:endParaRPr lang="en-DE">
              <a:cs typeface="Calibri"/>
            </a:endParaRPr>
          </a:p>
          <a:p>
            <a:r>
              <a:rPr lang="en-US" dirty="0"/>
              <a:t>Prediction models failing due to g</a:t>
            </a:r>
            <a:r>
              <a:rPr lang="en-DE" dirty="0"/>
              <a:t>lobal events that disrupt healthcare system, e.g. the COVID-19 pandemic</a:t>
            </a:r>
            <a:endParaRPr lang="en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67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B980-27FE-DDD9-5650-72F35066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Future Topics to Address The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8B4B-89DD-DCE6-FBD0-D63BDCB94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dirty="0"/>
              <a:t>Dataset from various insurance companies and cross analysis of the cost across healthcare systems</a:t>
            </a:r>
          </a:p>
          <a:p>
            <a:r>
              <a:rPr lang="en-DE" dirty="0"/>
              <a:t>Dataset from other sources including government sources on the number of unisured patients and the role they play in the cost of healthcare</a:t>
            </a:r>
          </a:p>
          <a:p>
            <a:r>
              <a:rPr lang="en-DE" dirty="0"/>
              <a:t>Transparancy in medical bills including administrative cost and hidden fees to address discrepancies in the cost </a:t>
            </a:r>
            <a:endParaRPr lang="en-DE" dirty="0">
              <a:cs typeface="Calibri"/>
            </a:endParaRP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2108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856D-B3CF-EAC0-4AD9-303720D4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D489A-712D-1BDD-0B9E-94DDA0BCE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6580"/>
            <a:ext cx="10032423" cy="47496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Variables </a:t>
            </a:r>
          </a:p>
          <a:p>
            <a:pPr lvl="1"/>
            <a:r>
              <a:rPr lang="en-US" sz="1800"/>
              <a:t>Age 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Sex 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BMI 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Children 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Smoker 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Region 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Charges </a:t>
            </a:r>
            <a:endParaRPr lang="en-US" sz="1800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Data Source - </a:t>
            </a:r>
            <a:r>
              <a:rPr lang="en-US">
                <a:cs typeface="Calibri" panose="020F0502020204030204"/>
                <a:hlinkClick r:id="rId2"/>
              </a:rPr>
              <a:t>Medical Cost Personal Datasets | Kaggle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Observations – 1338 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7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EC75-83C1-B3CB-9BE5-EFD5A77B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Business Questions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3C16-0FAF-2EAE-D12F-7087BB0F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What are the demographics of our patient population? 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What variables have the most effect on insurance charges? 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How can we predict an individual's insurance cost based on their variables/ how accurately can we forecast costs for each patient by looking at the data?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What variables in the dataset can an individual control to potentially reduce their insurance charges, and by how much? 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Other than behavior of individuals such as smoking, what can cause increase of medical cost?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 What variables have the strongest correlation? </a:t>
            </a: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8317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C3DD-D1B7-332E-0D0E-21E6BA81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Demographics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D5D9-EE72-FB0B-D2A9-7FCE017CE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1629" y="1855643"/>
            <a:ext cx="4841270" cy="39362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>
                <a:cs typeface="Calibri" panose="020F0502020204030204"/>
              </a:rPr>
              <a:t>Average</a:t>
            </a:r>
            <a:r>
              <a:rPr lang="en-US" sz="2400"/>
              <a:t> Age: 39.21 years</a:t>
            </a:r>
            <a:endParaRPr lang="en-US" sz="240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cs typeface="Calibri"/>
              </a:rPr>
              <a:t>Range: 18-64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Average BMI: 30.66</a:t>
            </a:r>
            <a:endParaRPr lang="en-US" sz="240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cs typeface="Calibri"/>
              </a:rPr>
              <a:t>Range: 15.96-53.13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ea typeface="+mn-lt"/>
                <a:cs typeface="+mn-lt"/>
              </a:rPr>
              <a:t>Average Children: 1.09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Range: 0-5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Average Charges: $13,270.42</a:t>
            </a:r>
          </a:p>
          <a:p>
            <a:pPr lvl="1"/>
            <a:r>
              <a:rPr lang="en-US" sz="2000">
                <a:ea typeface="+mn-lt"/>
                <a:cs typeface="+mn-lt"/>
              </a:rPr>
              <a:t>Range: $1,121.87-$63,770.43</a:t>
            </a:r>
          </a:p>
          <a:p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2400">
              <a:cs typeface="Calibri"/>
            </a:endParaRPr>
          </a:p>
          <a:p>
            <a:pPr>
              <a:lnSpc>
                <a:spcPct val="100000"/>
              </a:lnSpc>
            </a:pPr>
            <a:endParaRPr lang="en-US" sz="2400"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6AB5B-B6C9-6D48-11D8-49D48E033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2056" y="1693515"/>
            <a:ext cx="5547976" cy="41871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>
                <a:ea typeface="+mn-lt"/>
                <a:cs typeface="+mn-lt"/>
              </a:rPr>
              <a:t>Gender: 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Female - 48.48% 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Male – 50.52%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Percentage Smokers:</a:t>
            </a:r>
            <a:endParaRPr lang="en-US">
              <a:cs typeface="Calibri" panose="020F0502020204030204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Smoker – 20.48%</a:t>
            </a:r>
          </a:p>
          <a:p>
            <a:pPr lvl="1"/>
            <a:r>
              <a:rPr lang="en-US" sz="2000">
                <a:ea typeface="+mn-lt"/>
                <a:cs typeface="+mn-lt"/>
              </a:rPr>
              <a:t>Non-smoker – 79.52% 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Population by Region: </a:t>
            </a:r>
          </a:p>
          <a:p>
            <a:pPr lvl="1"/>
            <a:r>
              <a:rPr lang="en-US" sz="2000">
                <a:ea typeface="+mn-lt"/>
                <a:cs typeface="+mn-lt"/>
              </a:rPr>
              <a:t>Southwest – 325 </a:t>
            </a:r>
          </a:p>
          <a:p>
            <a:pPr lvl="1"/>
            <a:r>
              <a:rPr lang="en-US" sz="2000">
                <a:ea typeface="+mn-lt"/>
                <a:cs typeface="+mn-lt"/>
              </a:rPr>
              <a:t>Southeast – 364</a:t>
            </a:r>
          </a:p>
          <a:p>
            <a:pPr lvl="1"/>
            <a:r>
              <a:rPr lang="en-US" sz="2000">
                <a:ea typeface="+mn-lt"/>
                <a:cs typeface="+mn-lt"/>
              </a:rPr>
              <a:t>Northwest – 325</a:t>
            </a:r>
          </a:p>
          <a:p>
            <a:pPr lvl="1"/>
            <a:r>
              <a:rPr lang="en-US" sz="2000">
                <a:ea typeface="+mn-lt"/>
                <a:cs typeface="+mn-lt"/>
              </a:rPr>
              <a:t>Northeast – 324 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93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DC9EF7A-A8F3-A92E-ED7B-A0B1A508A8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5132" y="613420"/>
            <a:ext cx="5025737" cy="2428884"/>
          </a:xfr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C052BBD-0AEE-8D2B-0575-36905229F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5132" y="3609465"/>
            <a:ext cx="5025737" cy="24375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31A11-219E-91C2-5C11-66EB3966CC41}"/>
              </a:ext>
            </a:extLst>
          </p:cNvPr>
          <p:cNvSpPr txBox="1"/>
          <p:nvPr/>
        </p:nvSpPr>
        <p:spPr>
          <a:xfrm>
            <a:off x="6061362" y="614794"/>
            <a:ext cx="5004954" cy="360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12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17C898A-E0D0-9C48-0563-D82FF9780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64" y="609256"/>
            <a:ext cx="5193722" cy="2461601"/>
          </a:xfrm>
          <a:prstGeom prst="rect">
            <a:avLst/>
          </a:prstGeom>
        </p:spPr>
      </p:pic>
      <p:pic>
        <p:nvPicPr>
          <p:cNvPr id="13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AF9ED295-CE02-C86C-9953-875C447D1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3570664"/>
            <a:ext cx="5193723" cy="24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BA7C-DC0A-8508-0B6A-B3C0C838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Multivariate Linear Regression Model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C802-3EF6-9634-9816-E912063B3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Initial Regression Model</a:t>
            </a:r>
          </a:p>
          <a:p>
            <a:pPr lvl="1"/>
            <a:r>
              <a:rPr lang="en-US">
                <a:cs typeface="Calibri"/>
              </a:rPr>
              <a:t>charges = age + bmi + children + female + smoker + southwest + southeast + northwest  </a:t>
            </a:r>
          </a:p>
          <a:p>
            <a:pPr lvl="1"/>
            <a:r>
              <a:rPr lang="en-US">
                <a:cs typeface="Calibri"/>
              </a:rPr>
              <a:t>F-statistic = &lt; 2.2e-16</a:t>
            </a:r>
          </a:p>
          <a:p>
            <a:pPr lvl="1"/>
            <a:r>
              <a:rPr lang="en-US">
                <a:cs typeface="Calibri"/>
              </a:rPr>
              <a:t>Adjusted R-squared: 74.94%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D3619-112F-63E6-AD13-657F948D0A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Statistically Significant Model</a:t>
            </a:r>
          </a:p>
          <a:p>
            <a:pPr lvl="1"/>
            <a:r>
              <a:rPr lang="en-US">
                <a:cs typeface="Calibri"/>
              </a:rPr>
              <a:t>charges = age + bmi + children + smoker </a:t>
            </a:r>
          </a:p>
          <a:p>
            <a:pPr lvl="1"/>
            <a:r>
              <a:rPr lang="en-US">
                <a:cs typeface="Calibri"/>
              </a:rPr>
              <a:t>F-statistic = &lt;2.2e-16</a:t>
            </a:r>
          </a:p>
          <a:p>
            <a:pPr lvl="1"/>
            <a:r>
              <a:rPr lang="en-US">
                <a:cs typeface="Calibri"/>
              </a:rPr>
              <a:t>Adjusted R-squared = 74.89%</a:t>
            </a:r>
          </a:p>
        </p:txBody>
      </p:sp>
    </p:spTree>
    <p:extLst>
      <p:ext uri="{BB962C8B-B14F-4D97-AF65-F5344CB8AC3E}">
        <p14:creationId xmlns:p14="http://schemas.microsoft.com/office/powerpoint/2010/main" val="146662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161F-94D7-8AF0-0205-A249A953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MLR Model Drilled Down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77B9-4071-DD04-ACB0-7AE220BB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65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ighlight>
                  <a:srgbClr val="FFFF00"/>
                </a:highlight>
                <a:cs typeface="Calibri"/>
              </a:rPr>
              <a:t>Remove Age </a:t>
            </a:r>
          </a:p>
          <a:p>
            <a:pPr lvl="1"/>
            <a:r>
              <a:rPr lang="en-US">
                <a:cs typeface="Calibri"/>
              </a:rPr>
              <a:t>charges = </a:t>
            </a:r>
            <a:r>
              <a:rPr lang="en-US" err="1">
                <a:cs typeface="Calibri"/>
              </a:rPr>
              <a:t>bmi</a:t>
            </a:r>
            <a:r>
              <a:rPr lang="en-US">
                <a:cs typeface="Calibri"/>
              </a:rPr>
              <a:t> + children + smoker </a:t>
            </a:r>
          </a:p>
          <a:p>
            <a:pPr lvl="1"/>
            <a:r>
              <a:rPr lang="en-US">
                <a:cs typeface="Calibri"/>
              </a:rPr>
              <a:t>Adjusted R-squared: 66.07%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FF024-EE22-4C4D-CB80-7607F382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065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Remove BMI </a:t>
            </a:r>
          </a:p>
          <a:p>
            <a:pPr lvl="1"/>
            <a:r>
              <a:rPr lang="en-US">
                <a:ea typeface="+mn-lt"/>
                <a:cs typeface="+mn-lt"/>
              </a:rPr>
              <a:t>charges = age + children + smoker </a:t>
            </a:r>
          </a:p>
          <a:p>
            <a:pPr lvl="1"/>
            <a:r>
              <a:rPr lang="en-US">
                <a:ea typeface="+mn-lt"/>
                <a:cs typeface="+mn-lt"/>
              </a:rPr>
              <a:t>Adjusted R-squared: 72.31%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E109FB-0A09-02B2-6956-06A554399685}"/>
              </a:ext>
            </a:extLst>
          </p:cNvPr>
          <p:cNvSpPr txBox="1">
            <a:spLocks/>
          </p:cNvSpPr>
          <p:nvPr/>
        </p:nvSpPr>
        <p:spPr>
          <a:xfrm>
            <a:off x="826078" y="3493366"/>
            <a:ext cx="5181600" cy="2065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Remove Children </a:t>
            </a:r>
          </a:p>
          <a:p>
            <a:pPr lvl="1"/>
            <a:r>
              <a:rPr lang="en-US">
                <a:cs typeface="Calibri"/>
              </a:rPr>
              <a:t>charges = age + </a:t>
            </a:r>
            <a:r>
              <a:rPr lang="en-US" err="1">
                <a:cs typeface="Calibri"/>
              </a:rPr>
              <a:t>bmi</a:t>
            </a:r>
            <a:r>
              <a:rPr lang="en-US">
                <a:cs typeface="Calibri"/>
              </a:rPr>
              <a:t> + smoker </a:t>
            </a:r>
          </a:p>
          <a:p>
            <a:pPr lvl="1"/>
            <a:r>
              <a:rPr lang="en-US">
                <a:cs typeface="Calibri"/>
              </a:rPr>
              <a:t>Adjusted R-squared: 74.69%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6E27C7-19BC-041F-1D24-E70B808A254F}"/>
              </a:ext>
            </a:extLst>
          </p:cNvPr>
          <p:cNvSpPr txBox="1">
            <a:spLocks/>
          </p:cNvSpPr>
          <p:nvPr/>
        </p:nvSpPr>
        <p:spPr>
          <a:xfrm>
            <a:off x="6012873" y="3493366"/>
            <a:ext cx="5181600" cy="2065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ighlight>
                  <a:srgbClr val="FFFF00"/>
                </a:highlight>
                <a:cs typeface="Calibri"/>
              </a:rPr>
              <a:t>Remove Smoker </a:t>
            </a:r>
          </a:p>
          <a:p>
            <a:pPr lvl="1"/>
            <a:r>
              <a:rPr lang="en-US">
                <a:cs typeface="Calibri"/>
              </a:rPr>
              <a:t>charges = age + </a:t>
            </a:r>
            <a:r>
              <a:rPr lang="en-US" err="1">
                <a:cs typeface="Calibri"/>
              </a:rPr>
              <a:t>bmi</a:t>
            </a:r>
            <a:r>
              <a:rPr lang="en-US">
                <a:cs typeface="Calibri"/>
              </a:rPr>
              <a:t> + children </a:t>
            </a:r>
          </a:p>
          <a:p>
            <a:pPr lvl="1"/>
            <a:r>
              <a:rPr lang="en-US">
                <a:cs typeface="Calibri"/>
              </a:rPr>
              <a:t>Adjusted R-squared: 11.81%</a:t>
            </a:r>
          </a:p>
        </p:txBody>
      </p:sp>
    </p:spTree>
    <p:extLst>
      <p:ext uri="{BB962C8B-B14F-4D97-AF65-F5344CB8AC3E}">
        <p14:creationId xmlns:p14="http://schemas.microsoft.com/office/powerpoint/2010/main" val="71011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C326-966B-333D-9B0C-D4078165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472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Significant Variables Effects on Charges 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38E9976-AE41-3CA6-811B-460FE87AC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1265" y="1018976"/>
            <a:ext cx="5765470" cy="2698922"/>
          </a:xfrm>
        </p:spPr>
      </p:pic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CA38AFB4-E21A-337E-0CD3-AA88B4751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20" y="3910845"/>
            <a:ext cx="5751615" cy="2697870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69F34EE-97A1-E6F9-754D-BC567653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30" y="3920740"/>
            <a:ext cx="5751612" cy="2697869"/>
          </a:xfrm>
          <a:prstGeom prst="rect">
            <a:avLst/>
          </a:prstGeom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A728E894-7297-3FC3-5C21-8BC890B937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481940" y="1147625"/>
            <a:ext cx="5458690" cy="2570273"/>
          </a:xfrm>
        </p:spPr>
      </p:pic>
    </p:spTree>
    <p:extLst>
      <p:ext uri="{BB962C8B-B14F-4D97-AF65-F5344CB8AC3E}">
        <p14:creationId xmlns:p14="http://schemas.microsoft.com/office/powerpoint/2010/main" val="262845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928C-699A-FEE6-EF63-1EDA1904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Correlation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3C84-BB26-2BA2-8BAC-89D200290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2162" y="2455739"/>
            <a:ext cx="4888522" cy="20726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significant correlation</a:t>
            </a:r>
          </a:p>
          <a:p>
            <a:pPr lvl="1"/>
            <a:r>
              <a:rPr lang="en-US" dirty="0">
                <a:cs typeface="Calibri"/>
              </a:rPr>
              <a:t>Charges and Smoker: 78%</a:t>
            </a:r>
          </a:p>
          <a:p>
            <a:pPr lvl="1"/>
            <a:r>
              <a:rPr lang="en-US" dirty="0">
                <a:cs typeface="Calibri"/>
              </a:rPr>
              <a:t>Charges and Age: 30%</a:t>
            </a:r>
          </a:p>
          <a:p>
            <a:pPr lvl="1"/>
            <a:r>
              <a:rPr lang="en-US" dirty="0" err="1">
                <a:cs typeface="Calibri"/>
              </a:rPr>
              <a:t>Southest</a:t>
            </a:r>
            <a:r>
              <a:rPr lang="en-US" dirty="0">
                <a:cs typeface="Calibri"/>
              </a:rPr>
              <a:t> Region and BMI: 27%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5637BB2-65E4-4709-407B-7ABCE271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10" y="1452197"/>
            <a:ext cx="4289144" cy="50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6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FF290372E7E4A8F4EAFCA3497CFA9" ma:contentTypeVersion="4" ma:contentTypeDescription="Create a new document." ma:contentTypeScope="" ma:versionID="0ecf23922fc82e1cb6bbe808d26dc9e0">
  <xsd:schema xmlns:xsd="http://www.w3.org/2001/XMLSchema" xmlns:xs="http://www.w3.org/2001/XMLSchema" xmlns:p="http://schemas.microsoft.com/office/2006/metadata/properties" xmlns:ns2="54254501-f20f-475f-a5d8-1f9047e3afc5" xmlns:ns3="f6b93672-085f-452b-8116-6fce9103c4b0" targetNamespace="http://schemas.microsoft.com/office/2006/metadata/properties" ma:root="true" ma:fieldsID="d1b55694caee2f0ec54e2dcdd58e67b1" ns2:_="" ns3:_="">
    <xsd:import namespace="54254501-f20f-475f-a5d8-1f9047e3afc5"/>
    <xsd:import namespace="f6b93672-085f-452b-8116-6fce9103c4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54501-f20f-475f-a5d8-1f9047e3af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b93672-085f-452b-8116-6fce9103c4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278BFD-FD66-4B7B-9357-91FD481DA89F}">
  <ds:schemaRefs>
    <ds:schemaRef ds:uri="54254501-f20f-475f-a5d8-1f9047e3afc5"/>
    <ds:schemaRef ds:uri="f6b93672-085f-452b-8116-6fce9103c4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5104BDD-2D0A-41D1-A2D8-DB342ABBA3BE}">
  <ds:schemaRefs>
    <ds:schemaRef ds:uri="http://purl.org/dc/terms/"/>
    <ds:schemaRef ds:uri="54254501-f20f-475f-a5d8-1f9047e3afc5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f6b93672-085f-452b-8116-6fce9103c4b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6863C3-14E6-40BC-AAA6-D80FE22B85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Final Project</vt:lpstr>
      <vt:lpstr>Data Set Content</vt:lpstr>
      <vt:lpstr>Original Business Questions </vt:lpstr>
      <vt:lpstr>Demographics </vt:lpstr>
      <vt:lpstr>PowerPoint Presentation</vt:lpstr>
      <vt:lpstr>Multivariate Linear Regression Model </vt:lpstr>
      <vt:lpstr>MLR Model Drilled Down </vt:lpstr>
      <vt:lpstr>Significant Variables Effects on Charges </vt:lpstr>
      <vt:lpstr>Correlation of Variables</vt:lpstr>
      <vt:lpstr>Prediction Model/Function for Business App  </vt:lpstr>
      <vt:lpstr>Additional Business Questions</vt:lpstr>
      <vt:lpstr>Shiny App for Web User</vt:lpstr>
      <vt:lpstr>Limitatations of the Dataset</vt:lpstr>
      <vt:lpstr>Future Topics to Address The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Aidan Sullivan</dc:creator>
  <cp:lastModifiedBy>Lessa Gersten</cp:lastModifiedBy>
  <cp:revision>46</cp:revision>
  <dcterms:created xsi:type="dcterms:W3CDTF">2022-12-11T22:43:31Z</dcterms:created>
  <dcterms:modified xsi:type="dcterms:W3CDTF">2022-12-20T22:35:49Z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0x0101003CCFF290372E7E4A8F4EAFCA3497CFA9</vt:lpwstr>
  </property>
</Properties>
</file>