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/>
              <a:t>Predicting the Severity of an Accident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IBM Capstone project</a:t>
            </a:r>
          </a:p>
          <a:p>
            <a:r>
              <a:rPr lang="en-ZA" sz="1400" dirty="0" smtClean="0"/>
              <a:t>September 2020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97902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weather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7"/>
            <a:ext cx="10308043" cy="3813242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pPr algn="just"/>
            <a:r>
              <a:rPr lang="en-ZA" sz="2000" dirty="0" smtClean="0"/>
              <a:t>Exception: Weather </a:t>
            </a:r>
            <a:r>
              <a:rPr lang="en-ZA" sz="2000" dirty="0"/>
              <a:t>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pPr algn="just"/>
            <a:r>
              <a:rPr lang="en-ZA" sz="2000" dirty="0"/>
              <a:t>The following weather conditions are slightly higher in severity class 2 (injury):</a:t>
            </a:r>
          </a:p>
          <a:p>
            <a:pPr lvl="1" algn="just"/>
            <a:r>
              <a:rPr lang="en-ZA" sz="1600" dirty="0"/>
              <a:t>Clear – 5.9% difference</a:t>
            </a:r>
          </a:p>
          <a:p>
            <a:pPr lvl="1" algn="just"/>
            <a:r>
              <a:rPr lang="en-ZA" sz="1600" dirty="0"/>
              <a:t>Overcast – 1% difference</a:t>
            </a:r>
          </a:p>
          <a:p>
            <a:pPr lvl="1" algn="just"/>
            <a:r>
              <a:rPr lang="en-ZA" sz="1600" dirty="0"/>
              <a:t>Raining – 2.99% difference</a:t>
            </a:r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200" y="4248656"/>
            <a:ext cx="5429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road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pPr algn="just"/>
            <a:r>
              <a:rPr lang="en-ZA" sz="2000" dirty="0" smtClean="0"/>
              <a:t>Exception: Weather </a:t>
            </a:r>
            <a:r>
              <a:rPr lang="en-ZA" sz="2000" dirty="0"/>
              <a:t>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pPr algn="just"/>
            <a:r>
              <a:rPr lang="en-ZA" sz="2000" dirty="0"/>
              <a:t>The following </a:t>
            </a:r>
            <a:r>
              <a:rPr lang="en-ZA" sz="2000" dirty="0" smtClean="0"/>
              <a:t>road </a:t>
            </a:r>
            <a:r>
              <a:rPr lang="en-ZA" sz="2000" dirty="0"/>
              <a:t>conditions are slightly higher in severity class 2 (injury):</a:t>
            </a:r>
          </a:p>
          <a:p>
            <a:pPr lvl="1" algn="just"/>
            <a:r>
              <a:rPr lang="en-ZA" sz="1600" dirty="0"/>
              <a:t>Dry – 6.4% difference</a:t>
            </a:r>
          </a:p>
          <a:p>
            <a:pPr lvl="1" algn="just"/>
            <a:r>
              <a:rPr lang="en-ZA" sz="1600" dirty="0"/>
              <a:t>Wet – 3.65 difference</a:t>
            </a:r>
          </a:p>
          <a:p>
            <a:pPr algn="just"/>
            <a:r>
              <a:rPr lang="en-ZA" sz="2000" dirty="0" smtClean="0"/>
              <a:t>This is in line with the results from</a:t>
            </a:r>
          </a:p>
          <a:p>
            <a:pPr marL="0" indent="0" algn="just">
              <a:buNone/>
            </a:pPr>
            <a:r>
              <a:rPr lang="en-ZA" sz="2000" dirty="0"/>
              <a:t> </a:t>
            </a:r>
            <a:r>
              <a:rPr lang="en-ZA" sz="2000" dirty="0" smtClean="0"/>
              <a:t>  weather / severity analysis</a:t>
            </a:r>
            <a:endParaRPr lang="en-ZA" sz="2000" dirty="0"/>
          </a:p>
          <a:p>
            <a:endParaRPr lang="en-Z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9" y="4180849"/>
            <a:ext cx="5305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light condition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/>
              <a:t>In both severity classes the percentage frequency follows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Exception: Weather </a:t>
            </a:r>
            <a:r>
              <a:rPr lang="en-ZA" sz="2000" dirty="0"/>
              <a:t>condition ‘Unknown’ is significantly higher in severity class 1 (damage to property). </a:t>
            </a:r>
            <a:r>
              <a:rPr lang="en-ZA" sz="2000" dirty="0" smtClean="0"/>
              <a:t>It </a:t>
            </a:r>
            <a:r>
              <a:rPr lang="en-ZA" sz="2000" dirty="0"/>
              <a:t>is </a:t>
            </a:r>
            <a:r>
              <a:rPr lang="en-ZA" sz="2000" dirty="0" smtClean="0"/>
              <a:t>a </a:t>
            </a:r>
            <a:r>
              <a:rPr lang="en-ZA" sz="2000" dirty="0"/>
              <a:t>factor that may have an impact on the usability of the model</a:t>
            </a:r>
            <a:r>
              <a:rPr lang="en-ZA" sz="2000" dirty="0" smtClean="0"/>
              <a:t>.</a:t>
            </a:r>
            <a:endParaRPr lang="en-ZA" sz="2000" dirty="0"/>
          </a:p>
          <a:p>
            <a:r>
              <a:rPr lang="en-ZA" sz="2000" dirty="0"/>
              <a:t>The following </a:t>
            </a:r>
            <a:r>
              <a:rPr lang="en-ZA" sz="2000" dirty="0" smtClean="0"/>
              <a:t>road </a:t>
            </a:r>
            <a:r>
              <a:rPr lang="en-ZA" sz="2000" dirty="0"/>
              <a:t>conditions are slightly higher in severity class 2 (injury):</a:t>
            </a:r>
          </a:p>
          <a:p>
            <a:pPr lvl="1"/>
            <a:r>
              <a:rPr lang="en-ZA" sz="1600" dirty="0"/>
              <a:t>Daylight – 8.91% difference</a:t>
            </a:r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71" y="4180849"/>
            <a:ext cx="5219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day of the week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In </a:t>
            </a:r>
            <a:r>
              <a:rPr lang="en-ZA" sz="2000" dirty="0"/>
              <a:t>both severity classes the percentage frequency follows the same pattern, i.e. most accidents occur on a Friday. </a:t>
            </a:r>
            <a:endParaRPr lang="en-ZA" sz="2000" dirty="0" smtClean="0"/>
          </a:p>
          <a:p>
            <a:r>
              <a:rPr lang="en-ZA" sz="2000" dirty="0" smtClean="0"/>
              <a:t>There </a:t>
            </a:r>
            <a:r>
              <a:rPr lang="en-ZA" sz="2000" dirty="0"/>
              <a:t>is no statistically significant difference between the severity of the accident and day of week. </a:t>
            </a:r>
            <a:endParaRPr lang="en-ZA" sz="2000" dirty="0" smtClean="0"/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73" y="3754877"/>
            <a:ext cx="5890002" cy="29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month of the year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In </a:t>
            </a:r>
            <a:r>
              <a:rPr lang="en-ZA" sz="2000" dirty="0"/>
              <a:t>both severity classes the percentage frequency follows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There </a:t>
            </a:r>
            <a:r>
              <a:rPr lang="en-ZA" sz="2000" dirty="0"/>
              <a:t>is no statistically significant difference between the severity of the accident and </a:t>
            </a:r>
            <a:r>
              <a:rPr lang="en-ZA" sz="2000" dirty="0" smtClean="0"/>
              <a:t>month of the year</a:t>
            </a:r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28" y="3371376"/>
            <a:ext cx="7421574" cy="3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 – Severity and junction type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28" y="1892806"/>
            <a:ext cx="10308043" cy="4576087"/>
          </a:xfrm>
        </p:spPr>
        <p:txBody>
          <a:bodyPr>
            <a:normAutofit/>
          </a:bodyPr>
          <a:lstStyle/>
          <a:p>
            <a:r>
              <a:rPr lang="en-ZA" sz="2000" dirty="0"/>
              <a:t>The percentage frequency between the two severity classes do not follow the same </a:t>
            </a:r>
            <a:r>
              <a:rPr lang="en-ZA" sz="2000" dirty="0" smtClean="0"/>
              <a:t>pattern</a:t>
            </a:r>
          </a:p>
          <a:p>
            <a:r>
              <a:rPr lang="en-ZA" sz="2000" dirty="0" smtClean="0"/>
              <a:t>As </a:t>
            </a:r>
            <a:r>
              <a:rPr lang="en-ZA" sz="2000" dirty="0"/>
              <a:t>with weather condition and road condition, the unknown factor contributes </a:t>
            </a:r>
            <a:r>
              <a:rPr lang="en-ZA" sz="2000" dirty="0" smtClean="0"/>
              <a:t>significantly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following types of junction result in a higher probability for class 1 (property damage only):</a:t>
            </a:r>
          </a:p>
          <a:p>
            <a:pPr lvl="1"/>
            <a:r>
              <a:rPr lang="en-ZA" sz="1600" dirty="0"/>
              <a:t>Midblock – 18.3%</a:t>
            </a:r>
          </a:p>
          <a:p>
            <a:r>
              <a:rPr lang="en-ZA" sz="2000" dirty="0"/>
              <a:t>The following types of junction </a:t>
            </a:r>
            <a:r>
              <a:rPr lang="en-ZA" sz="2000" dirty="0" smtClean="0"/>
              <a:t>result in</a:t>
            </a:r>
          </a:p>
          <a:p>
            <a:pPr marL="0" indent="0">
              <a:buNone/>
            </a:pPr>
            <a:r>
              <a:rPr lang="en-ZA" sz="2000" dirty="0"/>
              <a:t> </a:t>
            </a:r>
            <a:r>
              <a:rPr lang="en-ZA" sz="2000" dirty="0" smtClean="0"/>
              <a:t>  </a:t>
            </a:r>
            <a:r>
              <a:rPr lang="en-ZA" sz="2000" dirty="0"/>
              <a:t>a higher probability for class 2 (injury):</a:t>
            </a:r>
          </a:p>
          <a:p>
            <a:pPr lvl="1"/>
            <a:r>
              <a:rPr lang="en-ZA" sz="1600" dirty="0"/>
              <a:t>At intersection (intersection related) – 20.78%</a:t>
            </a:r>
          </a:p>
          <a:p>
            <a:pPr marL="0" indent="0">
              <a:buNone/>
            </a:pPr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96" y="4005788"/>
            <a:ext cx="4545755" cy="26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Predictive modelling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698459"/>
          </a:xfrm>
        </p:spPr>
        <p:txBody>
          <a:bodyPr>
            <a:normAutofit/>
          </a:bodyPr>
          <a:lstStyle/>
          <a:p>
            <a:pPr lvl="0"/>
            <a:r>
              <a:rPr lang="en-ZA" sz="2000" dirty="0"/>
              <a:t>Classification type of Machine Learning models were used </a:t>
            </a:r>
          </a:p>
          <a:p>
            <a:pPr lvl="0"/>
            <a:endParaRPr lang="en-ZA" sz="800" dirty="0"/>
          </a:p>
          <a:p>
            <a:r>
              <a:rPr lang="en-ZA" sz="2000" dirty="0"/>
              <a:t>A shortcoming of the data is that it has unbalanced labels which will lead to biased Machine Learning models. Approaches to deal with unbalanced data are as follows:</a:t>
            </a:r>
          </a:p>
          <a:p>
            <a:pPr lvl="1"/>
            <a:r>
              <a:rPr lang="en-ZA" sz="1600" dirty="0"/>
              <a:t>Use different Machine Learning algorithms</a:t>
            </a:r>
          </a:p>
          <a:p>
            <a:pPr lvl="1"/>
            <a:r>
              <a:rPr lang="en-ZA" sz="1600" dirty="0"/>
              <a:t>Use accuracy validation techniques such as F1 – score, Jaccard index and Precision / Recall metrics.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34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Model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893013"/>
          </a:xfrm>
        </p:spPr>
        <p:txBody>
          <a:bodyPr>
            <a:normAutofit fontScale="85000" lnSpcReduction="20000"/>
          </a:bodyPr>
          <a:lstStyle/>
          <a:p>
            <a:r>
              <a:rPr lang="en-ZA" sz="2000" dirty="0"/>
              <a:t>The following Machine Learning classification algorithms were used: </a:t>
            </a:r>
          </a:p>
          <a:p>
            <a:pPr lvl="1"/>
            <a:r>
              <a:rPr lang="en-ZA" sz="1600" dirty="0"/>
              <a:t>K-Nearest Neighbours (KNN);</a:t>
            </a:r>
          </a:p>
          <a:p>
            <a:pPr lvl="1"/>
            <a:r>
              <a:rPr lang="en-ZA" sz="1600" dirty="0"/>
              <a:t>Decision Trees;</a:t>
            </a:r>
          </a:p>
          <a:p>
            <a:pPr lvl="1"/>
            <a:r>
              <a:rPr lang="en-ZA" sz="1600" dirty="0"/>
              <a:t>Support Vector Machines (SVM); and</a:t>
            </a:r>
          </a:p>
          <a:p>
            <a:pPr lvl="1"/>
            <a:r>
              <a:rPr lang="en-ZA" sz="1600" dirty="0"/>
              <a:t>Logistic Regression (LogLoss</a:t>
            </a:r>
            <a:r>
              <a:rPr lang="en-ZA" sz="1600" dirty="0" smtClean="0"/>
              <a:t>)</a:t>
            </a:r>
          </a:p>
          <a:p>
            <a:pPr lvl="1"/>
            <a:endParaRPr lang="en-ZA" sz="1600" dirty="0"/>
          </a:p>
          <a:p>
            <a:r>
              <a:rPr lang="en-ZA" sz="2000" dirty="0"/>
              <a:t>The following approach was used to develop the models:</a:t>
            </a:r>
          </a:p>
          <a:p>
            <a:pPr lvl="1"/>
            <a:r>
              <a:rPr lang="en-ZA" sz="1600" dirty="0"/>
              <a:t>Define features (X)</a:t>
            </a:r>
          </a:p>
          <a:p>
            <a:pPr lvl="1"/>
            <a:r>
              <a:rPr lang="en-ZA" sz="1600" dirty="0"/>
              <a:t>Convert the Pandas data frame to a numpy array</a:t>
            </a:r>
          </a:p>
          <a:p>
            <a:pPr lvl="1"/>
            <a:r>
              <a:rPr lang="en-ZA" sz="1600" dirty="0"/>
              <a:t>Define the labels (Y)</a:t>
            </a:r>
          </a:p>
          <a:p>
            <a:pPr lvl="1"/>
            <a:r>
              <a:rPr lang="en-ZA" sz="1600" b="1" dirty="0"/>
              <a:t>Normalise the data</a:t>
            </a:r>
            <a:r>
              <a:rPr lang="en-ZA" sz="1600" dirty="0"/>
              <a:t> (this was not done for Decision Trees as it is not a requirement for the algorithm)</a:t>
            </a:r>
          </a:p>
          <a:p>
            <a:pPr lvl="1"/>
            <a:r>
              <a:rPr lang="en-ZA" sz="1600" dirty="0"/>
              <a:t>Split the data set into Train and Test sets (Train = 0.8 (151 469), Test = 0.2 (370868))</a:t>
            </a:r>
          </a:p>
          <a:p>
            <a:pPr lvl="1"/>
            <a:r>
              <a:rPr lang="en-ZA" sz="1600" dirty="0"/>
              <a:t>Train the model using the training data set</a:t>
            </a:r>
          </a:p>
          <a:p>
            <a:pPr lvl="1"/>
            <a:r>
              <a:rPr lang="en-ZA" sz="1600" dirty="0"/>
              <a:t>With the KNN algorithm the accuracy was calculated for different k values. Selected the k value (k = 8) with the highest accuracy</a:t>
            </a:r>
          </a:p>
          <a:p>
            <a:pPr lvl="1"/>
            <a:r>
              <a:rPr lang="en-ZA" sz="1600" dirty="0"/>
              <a:t>Use the model to predict, using the test data set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88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Model evaluation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077838"/>
            <a:ext cx="10308043" cy="67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/>
              <a:t>The SVM model scored the highest in three of the four evaluation </a:t>
            </a:r>
            <a:r>
              <a:rPr lang="en-ZA" sz="2000" dirty="0" smtClean="0"/>
              <a:t>techniques </a:t>
            </a:r>
            <a:endParaRPr lang="en-ZA" sz="2000" dirty="0"/>
          </a:p>
          <a:p>
            <a:endParaRPr lang="en-ZA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44" y="2505175"/>
            <a:ext cx="8225911" cy="19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10308043" cy="3651959"/>
          </a:xfrm>
        </p:spPr>
        <p:txBody>
          <a:bodyPr>
            <a:normAutofit/>
          </a:bodyPr>
          <a:lstStyle/>
          <a:p>
            <a:r>
              <a:rPr lang="en-ZA" sz="2000" dirty="0"/>
              <a:t>Four different classification algorithms were used namely KNN, Decision Tree, SVM and </a:t>
            </a:r>
            <a:r>
              <a:rPr lang="en-ZA" sz="2000" dirty="0" smtClean="0"/>
              <a:t>LogLoss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models were validated using different validation techniques namely Accuracy, F1 – score, Jaccard index and Precision / Recall </a:t>
            </a:r>
            <a:r>
              <a:rPr lang="en-ZA" sz="2000" dirty="0" smtClean="0"/>
              <a:t>score </a:t>
            </a:r>
          </a:p>
          <a:p>
            <a:r>
              <a:rPr lang="en-ZA" sz="2000" dirty="0" smtClean="0"/>
              <a:t>The </a:t>
            </a:r>
            <a:r>
              <a:rPr lang="en-ZA" sz="2000" dirty="0"/>
              <a:t>SVM model scored the highest in three of the four model validation techniques.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14052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 smtClean="0"/>
              <a:t>Millions </a:t>
            </a:r>
            <a:r>
              <a:rPr lang="en-ZA" sz="2000" dirty="0"/>
              <a:t>of people across the world are involved in road </a:t>
            </a:r>
            <a:r>
              <a:rPr lang="en-ZA" sz="2000" dirty="0" smtClean="0"/>
              <a:t>accidents every year</a:t>
            </a:r>
            <a:endParaRPr lang="en-ZA" sz="2000" dirty="0" smtClean="0"/>
          </a:p>
          <a:p>
            <a:pPr algn="just"/>
            <a:endParaRPr lang="en-ZA" sz="700" dirty="0" smtClean="0"/>
          </a:p>
          <a:p>
            <a:pPr algn="just"/>
            <a:r>
              <a:rPr lang="en-ZA" sz="2000" dirty="0" smtClean="0"/>
              <a:t>Severity </a:t>
            </a:r>
            <a:r>
              <a:rPr lang="en-ZA" sz="2000" dirty="0"/>
              <a:t>of </a:t>
            </a:r>
            <a:r>
              <a:rPr lang="en-ZA" sz="2000" dirty="0" smtClean="0"/>
              <a:t>accidents </a:t>
            </a:r>
            <a:r>
              <a:rPr lang="en-ZA" sz="2000" dirty="0"/>
              <a:t>differ and an understanding of which factors impact the severity of an accident may </a:t>
            </a:r>
            <a:r>
              <a:rPr lang="en-ZA" sz="2000" dirty="0" smtClean="0"/>
              <a:t>be beneficial to various stakeholders</a:t>
            </a:r>
          </a:p>
          <a:p>
            <a:pPr algn="just"/>
            <a:endParaRPr lang="en-ZA" sz="800" dirty="0"/>
          </a:p>
          <a:p>
            <a:pPr algn="just"/>
            <a:r>
              <a:rPr lang="en-ZA" sz="2000" dirty="0" smtClean="0"/>
              <a:t>Stakeholders include hospitals, emergency response agencies and the general motorist.</a:t>
            </a:r>
            <a:endParaRPr lang="en-ZA" sz="2000" dirty="0" smtClean="0"/>
          </a:p>
          <a:p>
            <a:pPr algn="just"/>
            <a:endParaRPr lang="en-ZA" sz="700" dirty="0" smtClean="0"/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66879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10308043" cy="3651959"/>
          </a:xfrm>
        </p:spPr>
        <p:txBody>
          <a:bodyPr>
            <a:normAutofit/>
          </a:bodyPr>
          <a:lstStyle/>
          <a:p>
            <a:r>
              <a:rPr lang="en-ZA" sz="2000" dirty="0"/>
              <a:t>The inclusion of the other severity classes may enhance the usability of the </a:t>
            </a:r>
            <a:r>
              <a:rPr lang="en-ZA" sz="2000" dirty="0" smtClean="0"/>
              <a:t>model</a:t>
            </a:r>
            <a:endParaRPr lang="en-ZA" sz="2000" dirty="0"/>
          </a:p>
          <a:p>
            <a:endParaRPr lang="en-ZA" sz="2000" dirty="0" smtClean="0"/>
          </a:p>
          <a:p>
            <a:r>
              <a:rPr lang="en-ZA" sz="2000" dirty="0" smtClean="0"/>
              <a:t>The </a:t>
            </a:r>
            <a:r>
              <a:rPr lang="en-ZA" sz="2000" dirty="0"/>
              <a:t>practitioner would also recommend the guideline that ‘Unknown’ should not be a selection option when capturing the data, or that fields should not be kept blank,  as this further influences the usability of the </a:t>
            </a:r>
            <a:r>
              <a:rPr lang="en-ZA" sz="2000" dirty="0" smtClean="0"/>
              <a:t>model</a:t>
            </a:r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6216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Many factors may influence the severity of a road </a:t>
            </a:r>
            <a:r>
              <a:rPr lang="en-ZA" sz="2000" dirty="0" smtClean="0"/>
              <a:t>accident</a:t>
            </a:r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The selection of factors and the way each factor contributes to the severity of an accident are often difficult to </a:t>
            </a:r>
            <a:r>
              <a:rPr lang="en-ZA" sz="2000" dirty="0" smtClean="0"/>
              <a:t>assess</a:t>
            </a:r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Machine Learning (ML) will assist in understanding the patterns and make predictions that will assist the target audience to predict the severity of an accident in order to plan accordingly.</a:t>
            </a:r>
          </a:p>
          <a:p>
            <a:endParaRPr lang="en-ZA" dirty="0"/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973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ZA" sz="2800" i="1" dirty="0" smtClean="0"/>
          </a:p>
          <a:p>
            <a:pPr marL="0" indent="0" algn="ctr">
              <a:buNone/>
            </a:pPr>
            <a:r>
              <a:rPr lang="en-ZA" sz="2800" i="1" dirty="0" smtClean="0"/>
              <a:t>Predict </a:t>
            </a:r>
            <a:r>
              <a:rPr lang="en-ZA" sz="2800" i="1" dirty="0"/>
              <a:t>the severity of an accident, based on </a:t>
            </a:r>
            <a:r>
              <a:rPr lang="en-ZA" sz="2800" i="1" dirty="0" smtClean="0"/>
              <a:t>pre-selected </a:t>
            </a:r>
            <a:r>
              <a:rPr lang="en-ZA" sz="2800" i="1" dirty="0"/>
              <a:t>features</a:t>
            </a:r>
            <a:endParaRPr lang="en-ZA" sz="2800" dirty="0" smtClean="0"/>
          </a:p>
        </p:txBody>
      </p:sp>
    </p:spTree>
    <p:extLst>
      <p:ext uri="{BB962C8B-B14F-4D97-AF65-F5344CB8AC3E}">
        <p14:creationId xmlns:p14="http://schemas.microsoft.com/office/powerpoint/2010/main" val="22001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Source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lvl="0" algn="just"/>
            <a:r>
              <a:rPr lang="en-ZA" sz="2000" dirty="0"/>
              <a:t>The data was provided by the Seattle Traffic Department and contains information on accidents during the period of 1 January 2004 to 20 May </a:t>
            </a:r>
            <a:r>
              <a:rPr lang="en-ZA" sz="2000" dirty="0" smtClean="0"/>
              <a:t>2020</a:t>
            </a:r>
            <a:endParaRPr lang="en-ZA" sz="2000" dirty="0"/>
          </a:p>
          <a:p>
            <a:pPr marL="0" indent="0" algn="just">
              <a:buNone/>
            </a:pPr>
            <a:endParaRPr lang="en-ZA" sz="700" dirty="0"/>
          </a:p>
          <a:p>
            <a:pPr algn="just"/>
            <a:r>
              <a:rPr lang="en-ZA" sz="2000" dirty="0"/>
              <a:t>The data set contains data of accident classes based on the severity of accidents. </a:t>
            </a:r>
            <a:endParaRPr lang="en-ZA" sz="2000" dirty="0" smtClean="0"/>
          </a:p>
          <a:p>
            <a:pPr algn="just"/>
            <a:endParaRPr lang="en-ZA" sz="700" dirty="0"/>
          </a:p>
          <a:p>
            <a:pPr algn="just"/>
            <a:r>
              <a:rPr lang="en-ZA" sz="2000" dirty="0"/>
              <a:t>The exclusion of 3 of the 5 severity classes from the data set may have an impact on certain statistical features of the data </a:t>
            </a:r>
          </a:p>
          <a:p>
            <a:pPr marL="0" indent="0">
              <a:buNone/>
            </a:pPr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0670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limitations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lvl="0" algn="just"/>
            <a:r>
              <a:rPr lang="en-ZA" sz="2000" dirty="0"/>
              <a:t>The data has unbalanced labels which will lead to a biased ML model. It should therefore be balanced during the course of the </a:t>
            </a:r>
            <a:r>
              <a:rPr lang="en-ZA" sz="2000" dirty="0" smtClean="0"/>
              <a:t>project</a:t>
            </a:r>
          </a:p>
          <a:p>
            <a:pPr marL="0" lvl="0" indent="0" algn="just">
              <a:buNone/>
            </a:pPr>
            <a:endParaRPr lang="en-ZA" sz="900" dirty="0"/>
          </a:p>
          <a:p>
            <a:pPr lvl="0" algn="just"/>
            <a:r>
              <a:rPr lang="en-ZA" sz="2000" dirty="0"/>
              <a:t>The data set contains incomplete records and fields with incorrect formats. Data cleaning will be required </a:t>
            </a:r>
            <a:endParaRPr lang="en-ZA" sz="2000" dirty="0" smtClean="0"/>
          </a:p>
          <a:p>
            <a:pPr marL="0" lvl="0" indent="0" algn="just">
              <a:buNone/>
            </a:pPr>
            <a:endParaRPr lang="en-ZA" sz="900" dirty="0" smtClean="0"/>
          </a:p>
          <a:p>
            <a:pPr lvl="0" algn="just"/>
            <a:r>
              <a:rPr lang="en-ZA" sz="2000" dirty="0" smtClean="0"/>
              <a:t>Features </a:t>
            </a:r>
            <a:r>
              <a:rPr lang="en-ZA" sz="2000" dirty="0"/>
              <a:t>engineering will be required to increase the predictability of the </a:t>
            </a:r>
            <a:r>
              <a:rPr lang="en-ZA" sz="2000" dirty="0" smtClean="0"/>
              <a:t>model</a:t>
            </a:r>
          </a:p>
          <a:p>
            <a:pPr lvl="0" algn="just"/>
            <a:endParaRPr lang="en-ZA" sz="900" dirty="0"/>
          </a:p>
          <a:p>
            <a:pPr lvl="0" algn="just"/>
            <a:r>
              <a:rPr lang="en-ZA" sz="2000" dirty="0"/>
              <a:t>The exclusion of 3 of the 5 severity classes from the data set may have an impact on certain statistical features of </a:t>
            </a:r>
            <a:r>
              <a:rPr lang="en-ZA" sz="2000" dirty="0" smtClean="0"/>
              <a:t>the</a:t>
            </a:r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69032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Features engineering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983"/>
            <a:ext cx="10308043" cy="4289898"/>
          </a:xfrm>
        </p:spPr>
        <p:txBody>
          <a:bodyPr>
            <a:normAutofit/>
          </a:bodyPr>
          <a:lstStyle/>
          <a:p>
            <a:pPr algn="just"/>
            <a:r>
              <a:rPr lang="en-ZA" sz="2000" dirty="0"/>
              <a:t>The sourced data set contained 38 features (columns</a:t>
            </a:r>
            <a:r>
              <a:rPr lang="en-ZA" sz="2000" dirty="0" smtClean="0"/>
              <a:t>)</a:t>
            </a:r>
          </a:p>
          <a:p>
            <a:pPr algn="just"/>
            <a:endParaRPr lang="en-ZA" sz="800" dirty="0" smtClean="0"/>
          </a:p>
          <a:p>
            <a:pPr algn="just"/>
            <a:r>
              <a:rPr lang="en-ZA" sz="2000" dirty="0" smtClean="0"/>
              <a:t>The </a:t>
            </a:r>
            <a:r>
              <a:rPr lang="en-ZA" sz="2000" dirty="0"/>
              <a:t>features </a:t>
            </a:r>
            <a:r>
              <a:rPr lang="en-ZA" sz="2000" dirty="0" smtClean="0"/>
              <a:t>that are </a:t>
            </a:r>
            <a:r>
              <a:rPr lang="en-ZA" sz="2000" dirty="0" smtClean="0"/>
              <a:t>relevant </a:t>
            </a:r>
            <a:r>
              <a:rPr lang="en-ZA" sz="2000" dirty="0"/>
              <a:t>to the scope of the project are listed in </a:t>
            </a:r>
            <a:r>
              <a:rPr lang="en-ZA" sz="2000" dirty="0" smtClean="0"/>
              <a:t>the </a:t>
            </a:r>
            <a:r>
              <a:rPr lang="en-ZA" sz="2000" dirty="0" smtClean="0"/>
              <a:t>table</a:t>
            </a:r>
          </a:p>
          <a:p>
            <a:pPr algn="just"/>
            <a:endParaRPr lang="en-ZA" sz="800" dirty="0"/>
          </a:p>
          <a:p>
            <a:pPr algn="just"/>
            <a:r>
              <a:rPr lang="en-ZA" sz="2000" dirty="0" smtClean="0"/>
              <a:t> Day </a:t>
            </a:r>
            <a:r>
              <a:rPr lang="en-ZA" sz="2000" dirty="0" smtClean="0"/>
              <a:t>of Week and Month of the Year were derived from INCDATE and INCDTTM.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87" y="4185325"/>
            <a:ext cx="1609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cleaning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2068"/>
            <a:ext cx="10308043" cy="4698459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ZA" sz="2000" dirty="0"/>
              <a:t>Created a new data frame with the selected </a:t>
            </a:r>
            <a:r>
              <a:rPr lang="en-ZA" sz="2000" dirty="0" smtClean="0"/>
              <a:t>features</a:t>
            </a:r>
          </a:p>
          <a:p>
            <a:pPr marL="0" lvl="0" indent="0" algn="just">
              <a:buNone/>
            </a:pPr>
            <a:endParaRPr lang="en-ZA" sz="800" dirty="0"/>
          </a:p>
          <a:p>
            <a:pPr lvl="0" algn="just"/>
            <a:r>
              <a:rPr lang="en-ZA" sz="2000" dirty="0"/>
              <a:t>Identified the columns with missing values:</a:t>
            </a:r>
          </a:p>
          <a:p>
            <a:pPr lvl="1" algn="just"/>
            <a:r>
              <a:rPr lang="en-ZA" sz="1800" dirty="0" smtClean="0"/>
              <a:t>JUNCTIONTYPE</a:t>
            </a:r>
            <a:r>
              <a:rPr lang="en-ZA" sz="1800" dirty="0"/>
              <a:t> (6329) - 3.25% of </a:t>
            </a:r>
            <a:r>
              <a:rPr lang="en-ZA" sz="1800" dirty="0" smtClean="0"/>
              <a:t>dataset</a:t>
            </a:r>
          </a:p>
          <a:p>
            <a:pPr lvl="1" algn="just"/>
            <a:r>
              <a:rPr lang="en-ZA" sz="1800" dirty="0"/>
              <a:t>WEATHER (5081) - 2.6% of dataset</a:t>
            </a:r>
          </a:p>
          <a:p>
            <a:pPr lvl="1" algn="just"/>
            <a:r>
              <a:rPr lang="en-ZA" sz="1800" dirty="0"/>
              <a:t>ROADCOND (5012) - 2.6% of dataset</a:t>
            </a:r>
          </a:p>
          <a:p>
            <a:pPr lvl="1" algn="just"/>
            <a:r>
              <a:rPr lang="en-ZA" sz="1800" dirty="0"/>
              <a:t>LIGHTCOND (5170) - 2.7% of </a:t>
            </a:r>
            <a:r>
              <a:rPr lang="en-ZA" sz="1800" dirty="0" smtClean="0"/>
              <a:t>dataset</a:t>
            </a:r>
          </a:p>
          <a:p>
            <a:pPr marL="457200" lvl="1" indent="0" algn="just">
              <a:buNone/>
            </a:pPr>
            <a:endParaRPr lang="en-ZA" sz="1800" dirty="0" smtClean="0"/>
          </a:p>
          <a:p>
            <a:pPr marL="273050" lvl="1" algn="just"/>
            <a:r>
              <a:rPr lang="en-ZA" dirty="0"/>
              <a:t>Due to the overlap of missing values between </a:t>
            </a:r>
            <a:r>
              <a:rPr lang="en-ZA" dirty="0" smtClean="0"/>
              <a:t>WEATHER, ROADCOND and LIGHTCOND, </a:t>
            </a:r>
            <a:r>
              <a:rPr lang="en-ZA" dirty="0"/>
              <a:t>all rows in </a:t>
            </a:r>
            <a:r>
              <a:rPr lang="en-ZA" dirty="0" smtClean="0"/>
              <a:t>these </a:t>
            </a:r>
            <a:r>
              <a:rPr lang="en-ZA" dirty="0"/>
              <a:t>columns with empty fields were </a:t>
            </a:r>
            <a:r>
              <a:rPr lang="en-ZA" dirty="0" smtClean="0"/>
              <a:t>deleted</a:t>
            </a:r>
          </a:p>
          <a:p>
            <a:pPr marL="44450" lvl="1" indent="0" algn="just">
              <a:buNone/>
            </a:pPr>
            <a:endParaRPr lang="en-ZA" dirty="0"/>
          </a:p>
          <a:p>
            <a:pPr algn="just"/>
            <a:r>
              <a:rPr lang="en-ZA" sz="2000" dirty="0"/>
              <a:t>Replaced empty fields in the JUNCTIONTYPE column with ‘Unknown</a:t>
            </a:r>
            <a:r>
              <a:rPr lang="en-ZA" sz="2000" dirty="0" smtClean="0"/>
              <a:t>’</a:t>
            </a:r>
          </a:p>
          <a:p>
            <a:pPr marL="0" indent="0" algn="just">
              <a:buNone/>
            </a:pPr>
            <a:endParaRPr lang="en-ZA" sz="900" dirty="0" smtClean="0"/>
          </a:p>
          <a:p>
            <a:pPr algn="just"/>
            <a:r>
              <a:rPr lang="en-ZA" sz="2000" dirty="0" smtClean="0"/>
              <a:t>For Machine Learning, all data types were converted to ‘int64’ and normalised</a:t>
            </a:r>
            <a:endParaRPr lang="en-ZA" sz="2000" dirty="0"/>
          </a:p>
          <a:p>
            <a:pPr lvl="1"/>
            <a:endParaRPr lang="en-ZA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66764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Exploratory data analysis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22188"/>
            <a:ext cx="10308043" cy="3813242"/>
          </a:xfrm>
        </p:spPr>
        <p:txBody>
          <a:bodyPr>
            <a:normAutofit/>
          </a:bodyPr>
          <a:lstStyle/>
          <a:p>
            <a:pPr lvl="0" algn="just"/>
            <a:r>
              <a:rPr lang="en-ZA" sz="2000" dirty="0"/>
              <a:t>Assessed the relationship between various features (X) and the severity class (Y labels)</a:t>
            </a:r>
          </a:p>
          <a:p>
            <a:pPr marL="0" lvl="0" indent="0" algn="just">
              <a:buNone/>
            </a:pPr>
            <a:endParaRPr lang="en-ZA" sz="800" dirty="0"/>
          </a:p>
          <a:p>
            <a:pPr algn="just"/>
            <a:r>
              <a:rPr lang="en-ZA" sz="2000" dirty="0" smtClean="0"/>
              <a:t>Analysed </a:t>
            </a:r>
            <a:r>
              <a:rPr lang="en-ZA" sz="2000" dirty="0"/>
              <a:t>the data based on type of weather (or other feature / X) as a percentage of the class (Y</a:t>
            </a:r>
            <a:r>
              <a:rPr lang="en-ZA" sz="2000" dirty="0" smtClean="0"/>
              <a:t>)</a:t>
            </a:r>
          </a:p>
          <a:p>
            <a:pPr algn="just"/>
            <a:endParaRPr lang="en-ZA" sz="800" dirty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172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1087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Predicting the Severity of an Accident</vt:lpstr>
      <vt:lpstr>Background</vt:lpstr>
      <vt:lpstr>Problem</vt:lpstr>
      <vt:lpstr>Scope</vt:lpstr>
      <vt:lpstr>Data Source</vt:lpstr>
      <vt:lpstr>Data limitations</vt:lpstr>
      <vt:lpstr>Features engineering</vt:lpstr>
      <vt:lpstr>Data cleaning</vt:lpstr>
      <vt:lpstr>Exploratory data analysis</vt:lpstr>
      <vt:lpstr>Exploratory data analysis – Severity and weather condition</vt:lpstr>
      <vt:lpstr>Exploratory data analysis – Severity and road condition</vt:lpstr>
      <vt:lpstr>Exploratory data analysis – Severity and light condition</vt:lpstr>
      <vt:lpstr>Exploratory data analysis – Severity and day of the week</vt:lpstr>
      <vt:lpstr>Exploratory data analysis – Severity and month of the year</vt:lpstr>
      <vt:lpstr>Exploratory data analysis – Severity and junction type</vt:lpstr>
      <vt:lpstr>Predictive modelling</vt:lpstr>
      <vt:lpstr>Model development</vt:lpstr>
      <vt:lpstr>Model evaluation</vt:lpstr>
      <vt:lpstr>conclusion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an Accident</dc:title>
  <dc:creator>Reviewer</dc:creator>
  <cp:lastModifiedBy>Reviewer</cp:lastModifiedBy>
  <cp:revision>24</cp:revision>
  <dcterms:created xsi:type="dcterms:W3CDTF">2020-09-06T10:21:56Z</dcterms:created>
  <dcterms:modified xsi:type="dcterms:W3CDTF">2020-09-06T14:51:50Z</dcterms:modified>
</cp:coreProperties>
</file>