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b="1" dirty="0"/>
              <a:t>Predicting the Severity of an Accident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IBM Capstone project</a:t>
            </a:r>
          </a:p>
          <a:p>
            <a:r>
              <a:rPr lang="en-ZA" sz="1400" dirty="0" smtClean="0"/>
              <a:t>September 2020</a:t>
            </a:r>
            <a:endParaRPr lang="en-ZA" sz="1400" dirty="0"/>
          </a:p>
        </p:txBody>
      </p:sp>
    </p:spTree>
    <p:extLst>
      <p:ext uri="{BB962C8B-B14F-4D97-AF65-F5344CB8AC3E}">
        <p14:creationId xmlns:p14="http://schemas.microsoft.com/office/powerpoint/2010/main" val="3979020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Exploratory data analysis – Severity and weather condition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28" y="1892807"/>
            <a:ext cx="10308043" cy="3813242"/>
          </a:xfrm>
        </p:spPr>
        <p:txBody>
          <a:bodyPr>
            <a:normAutofit/>
          </a:bodyPr>
          <a:lstStyle/>
          <a:p>
            <a:pPr algn="just"/>
            <a:r>
              <a:rPr lang="en-ZA" sz="2000" dirty="0"/>
              <a:t>In both severity classes the percentage frequency follows the same </a:t>
            </a:r>
            <a:r>
              <a:rPr lang="en-ZA" sz="2000" dirty="0" smtClean="0"/>
              <a:t>pattern</a:t>
            </a:r>
          </a:p>
          <a:p>
            <a:pPr algn="just"/>
            <a:r>
              <a:rPr lang="en-ZA" sz="2000" dirty="0" smtClean="0"/>
              <a:t>Except </a:t>
            </a:r>
            <a:r>
              <a:rPr lang="en-ZA" sz="2000" dirty="0"/>
              <a:t>where the weather condition ‘Unknown’ is significantly higher in severity class 1 (damage to property). </a:t>
            </a:r>
            <a:r>
              <a:rPr lang="en-ZA" sz="2000" dirty="0" smtClean="0"/>
              <a:t>It </a:t>
            </a:r>
            <a:r>
              <a:rPr lang="en-ZA" sz="2000" dirty="0"/>
              <a:t>is </a:t>
            </a:r>
            <a:r>
              <a:rPr lang="en-ZA" sz="2000" dirty="0" smtClean="0"/>
              <a:t>a </a:t>
            </a:r>
            <a:r>
              <a:rPr lang="en-ZA" sz="2000" dirty="0"/>
              <a:t>factor that may have an impact on the usability of the model</a:t>
            </a:r>
            <a:r>
              <a:rPr lang="en-ZA" sz="2000" dirty="0" smtClean="0"/>
              <a:t>.</a:t>
            </a:r>
            <a:endParaRPr lang="en-ZA" sz="2000" dirty="0"/>
          </a:p>
          <a:p>
            <a:pPr algn="just"/>
            <a:r>
              <a:rPr lang="en-ZA" sz="2000" dirty="0"/>
              <a:t>The following weather conditions are slightly higher in severity class 2 (injury):</a:t>
            </a:r>
          </a:p>
          <a:p>
            <a:pPr lvl="1" algn="just"/>
            <a:r>
              <a:rPr lang="en-ZA" sz="1600" dirty="0"/>
              <a:t>Clear – 5.9% difference</a:t>
            </a:r>
          </a:p>
          <a:p>
            <a:pPr lvl="1" algn="just"/>
            <a:r>
              <a:rPr lang="en-ZA" sz="1600" dirty="0"/>
              <a:t>Overcast – 1% difference</a:t>
            </a:r>
          </a:p>
          <a:p>
            <a:pPr lvl="1" algn="just"/>
            <a:r>
              <a:rPr lang="en-ZA" sz="1600" dirty="0"/>
              <a:t>Raining – 2.99% difference</a:t>
            </a:r>
          </a:p>
          <a:p>
            <a:endParaRPr lang="en-ZA" sz="2000" dirty="0"/>
          </a:p>
          <a:p>
            <a:endParaRPr lang="en-ZA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200" y="4248656"/>
            <a:ext cx="54292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50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Exploratory data analysis – Severity and road condition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28" y="1892806"/>
            <a:ext cx="10308043" cy="4576087"/>
          </a:xfrm>
        </p:spPr>
        <p:txBody>
          <a:bodyPr>
            <a:normAutofit/>
          </a:bodyPr>
          <a:lstStyle/>
          <a:p>
            <a:pPr algn="just"/>
            <a:r>
              <a:rPr lang="en-ZA" sz="2000" dirty="0"/>
              <a:t>In both severity classes the percentage frequency follows the same </a:t>
            </a:r>
            <a:r>
              <a:rPr lang="en-ZA" sz="2000" dirty="0" smtClean="0"/>
              <a:t>pattern</a:t>
            </a:r>
          </a:p>
          <a:p>
            <a:pPr algn="just"/>
            <a:r>
              <a:rPr lang="en-ZA" sz="2000" dirty="0" smtClean="0"/>
              <a:t>Except </a:t>
            </a:r>
            <a:r>
              <a:rPr lang="en-ZA" sz="2000" dirty="0"/>
              <a:t>where the weather condition ‘Unknown’ is significantly higher in severity class 1 (damage to property). </a:t>
            </a:r>
            <a:r>
              <a:rPr lang="en-ZA" sz="2000" dirty="0" smtClean="0"/>
              <a:t>It </a:t>
            </a:r>
            <a:r>
              <a:rPr lang="en-ZA" sz="2000" dirty="0"/>
              <a:t>is </a:t>
            </a:r>
            <a:r>
              <a:rPr lang="en-ZA" sz="2000" dirty="0" smtClean="0"/>
              <a:t>a </a:t>
            </a:r>
            <a:r>
              <a:rPr lang="en-ZA" sz="2000" dirty="0"/>
              <a:t>factor that may have an impact on the usability of the model</a:t>
            </a:r>
            <a:r>
              <a:rPr lang="en-ZA" sz="2000" dirty="0" smtClean="0"/>
              <a:t>.</a:t>
            </a:r>
            <a:endParaRPr lang="en-ZA" sz="2000" dirty="0"/>
          </a:p>
          <a:p>
            <a:pPr algn="just"/>
            <a:r>
              <a:rPr lang="en-ZA" sz="2000" dirty="0"/>
              <a:t>The following </a:t>
            </a:r>
            <a:r>
              <a:rPr lang="en-ZA" sz="2000" dirty="0" smtClean="0"/>
              <a:t>road </a:t>
            </a:r>
            <a:r>
              <a:rPr lang="en-ZA" sz="2000" dirty="0"/>
              <a:t>conditions are slightly higher in severity class 2 (injury):</a:t>
            </a:r>
          </a:p>
          <a:p>
            <a:pPr lvl="1" algn="just"/>
            <a:r>
              <a:rPr lang="en-ZA" sz="1600" dirty="0"/>
              <a:t>Dry – 6.4% difference</a:t>
            </a:r>
          </a:p>
          <a:p>
            <a:pPr lvl="1" algn="just"/>
            <a:r>
              <a:rPr lang="en-ZA" sz="1600" dirty="0"/>
              <a:t>Wet – 3.65 difference</a:t>
            </a:r>
          </a:p>
          <a:p>
            <a:pPr algn="just"/>
            <a:r>
              <a:rPr lang="en-ZA" sz="2000" dirty="0" smtClean="0"/>
              <a:t>This is in line with the results from</a:t>
            </a:r>
          </a:p>
          <a:p>
            <a:pPr marL="0" indent="0" algn="just">
              <a:buNone/>
            </a:pPr>
            <a:r>
              <a:rPr lang="en-ZA" sz="2000" dirty="0"/>
              <a:t> </a:t>
            </a:r>
            <a:r>
              <a:rPr lang="en-ZA" sz="2000" dirty="0" smtClean="0"/>
              <a:t>  weather / severity analysis</a:t>
            </a:r>
            <a:endParaRPr lang="en-ZA" sz="2000" dirty="0"/>
          </a:p>
          <a:p>
            <a:endParaRPr lang="en-ZA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149" y="4180849"/>
            <a:ext cx="53054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51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Exploratory data analysis – Severity and light condition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28" y="1892806"/>
            <a:ext cx="10308043" cy="4576087"/>
          </a:xfrm>
        </p:spPr>
        <p:txBody>
          <a:bodyPr>
            <a:normAutofit/>
          </a:bodyPr>
          <a:lstStyle/>
          <a:p>
            <a:r>
              <a:rPr lang="en-ZA" sz="2000" dirty="0"/>
              <a:t>In both severity classes the percentage frequency follows the same </a:t>
            </a:r>
            <a:r>
              <a:rPr lang="en-ZA" sz="2000" dirty="0" smtClean="0"/>
              <a:t>pattern</a:t>
            </a:r>
          </a:p>
          <a:p>
            <a:r>
              <a:rPr lang="en-ZA" sz="2000" dirty="0" smtClean="0"/>
              <a:t>Except </a:t>
            </a:r>
            <a:r>
              <a:rPr lang="en-ZA" sz="2000" dirty="0"/>
              <a:t>where the weather condition ‘Unknown’ is significantly higher in severity class 1 (damage to property). </a:t>
            </a:r>
            <a:r>
              <a:rPr lang="en-ZA" sz="2000" dirty="0" smtClean="0"/>
              <a:t>It </a:t>
            </a:r>
            <a:r>
              <a:rPr lang="en-ZA" sz="2000" dirty="0"/>
              <a:t>is </a:t>
            </a:r>
            <a:r>
              <a:rPr lang="en-ZA" sz="2000" dirty="0" smtClean="0"/>
              <a:t>a </a:t>
            </a:r>
            <a:r>
              <a:rPr lang="en-ZA" sz="2000" dirty="0"/>
              <a:t>factor that may have an impact on the usability of the model</a:t>
            </a:r>
            <a:r>
              <a:rPr lang="en-ZA" sz="2000" dirty="0" smtClean="0"/>
              <a:t>.</a:t>
            </a:r>
            <a:endParaRPr lang="en-ZA" sz="2000" dirty="0"/>
          </a:p>
          <a:p>
            <a:r>
              <a:rPr lang="en-ZA" sz="2000" dirty="0"/>
              <a:t>The following </a:t>
            </a:r>
            <a:r>
              <a:rPr lang="en-ZA" sz="2000" dirty="0" smtClean="0"/>
              <a:t>road </a:t>
            </a:r>
            <a:r>
              <a:rPr lang="en-ZA" sz="2000" dirty="0"/>
              <a:t>conditions are slightly higher in severity class 2 (injury):</a:t>
            </a:r>
          </a:p>
          <a:p>
            <a:pPr lvl="1"/>
            <a:r>
              <a:rPr lang="en-ZA" sz="1600" dirty="0"/>
              <a:t>Daylight – 8.91% difference</a:t>
            </a:r>
          </a:p>
          <a:p>
            <a:pPr marL="0" indent="0">
              <a:buNone/>
            </a:pPr>
            <a:endParaRPr lang="en-ZA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471" y="4180849"/>
            <a:ext cx="52197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73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Exploratory data analysis – Severity and day of the week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28" y="1892806"/>
            <a:ext cx="10308043" cy="4576087"/>
          </a:xfrm>
        </p:spPr>
        <p:txBody>
          <a:bodyPr>
            <a:normAutofit lnSpcReduction="10000"/>
          </a:bodyPr>
          <a:lstStyle/>
          <a:p>
            <a:r>
              <a:rPr lang="en-ZA" sz="2000" dirty="0" smtClean="0"/>
              <a:t>In </a:t>
            </a:r>
            <a:r>
              <a:rPr lang="en-ZA" sz="2000" dirty="0"/>
              <a:t>both severity classes the percentage frequency follows the same pattern, i.e. most accidents occur on a Friday. </a:t>
            </a:r>
            <a:endParaRPr lang="en-ZA" sz="2000" dirty="0" smtClean="0"/>
          </a:p>
          <a:p>
            <a:r>
              <a:rPr lang="en-ZA" sz="2000" dirty="0" smtClean="0"/>
              <a:t>There </a:t>
            </a:r>
            <a:r>
              <a:rPr lang="en-ZA" sz="2000" dirty="0"/>
              <a:t>is no statistically significant difference between the severity of the accident and day of week. </a:t>
            </a:r>
            <a:endParaRPr lang="en-ZA" sz="2000" dirty="0" smtClean="0"/>
          </a:p>
          <a:p>
            <a:r>
              <a:rPr lang="en-ZA" sz="2000" dirty="0" smtClean="0"/>
              <a:t>Regardless </a:t>
            </a:r>
            <a:r>
              <a:rPr lang="en-ZA" sz="2000" dirty="0"/>
              <a:t>of this observation, the practitioner </a:t>
            </a:r>
            <a:endParaRPr lang="en-ZA" sz="2000" dirty="0" smtClean="0"/>
          </a:p>
          <a:p>
            <a:pPr marL="0" indent="0">
              <a:buNone/>
            </a:pPr>
            <a:r>
              <a:rPr lang="en-ZA" sz="2000" dirty="0"/>
              <a:t> </a:t>
            </a:r>
            <a:r>
              <a:rPr lang="en-ZA" sz="2000" dirty="0" smtClean="0"/>
              <a:t>  has </a:t>
            </a:r>
            <a:r>
              <a:rPr lang="en-ZA" sz="2000" dirty="0"/>
              <a:t>decided to use this feature in </a:t>
            </a:r>
            <a:r>
              <a:rPr lang="en-ZA" sz="2000" dirty="0" smtClean="0"/>
              <a:t>the</a:t>
            </a:r>
          </a:p>
          <a:p>
            <a:pPr marL="0" indent="0">
              <a:buNone/>
            </a:pPr>
            <a:r>
              <a:rPr lang="en-ZA" sz="2000" dirty="0"/>
              <a:t> </a:t>
            </a:r>
            <a:r>
              <a:rPr lang="en-ZA" sz="2000" dirty="0" smtClean="0"/>
              <a:t>  </a:t>
            </a:r>
            <a:r>
              <a:rPr lang="en-ZA" sz="2000" dirty="0"/>
              <a:t>Machine Learning models as the </a:t>
            </a:r>
            <a:endParaRPr lang="en-ZA" sz="2000" dirty="0" smtClean="0"/>
          </a:p>
          <a:p>
            <a:pPr marL="0" indent="0">
              <a:buNone/>
            </a:pPr>
            <a:r>
              <a:rPr lang="en-ZA" sz="2000" dirty="0"/>
              <a:t> </a:t>
            </a:r>
            <a:r>
              <a:rPr lang="en-ZA" sz="2000" dirty="0" smtClean="0"/>
              <a:t>  Machine </a:t>
            </a:r>
            <a:r>
              <a:rPr lang="en-ZA" sz="2000" dirty="0"/>
              <a:t>Learning algorithms </a:t>
            </a:r>
            <a:r>
              <a:rPr lang="en-ZA" sz="2000" dirty="0" smtClean="0"/>
              <a:t>may</a:t>
            </a:r>
          </a:p>
          <a:p>
            <a:pPr marL="0" indent="0">
              <a:buNone/>
            </a:pPr>
            <a:r>
              <a:rPr lang="en-ZA" sz="2000" dirty="0"/>
              <a:t> </a:t>
            </a:r>
            <a:r>
              <a:rPr lang="en-ZA" sz="2000" dirty="0" smtClean="0"/>
              <a:t>  </a:t>
            </a:r>
            <a:r>
              <a:rPr lang="en-ZA" sz="2000" dirty="0"/>
              <a:t>be sensitive to small differences </a:t>
            </a:r>
            <a:r>
              <a:rPr lang="en-ZA" sz="2000" dirty="0" smtClean="0"/>
              <a:t>in</a:t>
            </a:r>
          </a:p>
          <a:p>
            <a:pPr marL="0" indent="0">
              <a:buNone/>
            </a:pPr>
            <a:r>
              <a:rPr lang="en-ZA" sz="2000" dirty="0"/>
              <a:t> </a:t>
            </a:r>
            <a:r>
              <a:rPr lang="en-ZA" sz="2000" dirty="0" smtClean="0"/>
              <a:t>  data</a:t>
            </a:r>
            <a:endParaRPr lang="en-ZA" sz="2000" dirty="0"/>
          </a:p>
          <a:p>
            <a:pPr marL="0" indent="0">
              <a:buNone/>
            </a:pPr>
            <a:endParaRPr lang="en-ZA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149" y="4045591"/>
            <a:ext cx="53054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7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Exploratory data analysis – Severity and month of the year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28" y="1892806"/>
            <a:ext cx="10308043" cy="4576087"/>
          </a:xfrm>
        </p:spPr>
        <p:txBody>
          <a:bodyPr>
            <a:normAutofit/>
          </a:bodyPr>
          <a:lstStyle/>
          <a:p>
            <a:r>
              <a:rPr lang="en-ZA" sz="2000" dirty="0" smtClean="0"/>
              <a:t>In </a:t>
            </a:r>
            <a:r>
              <a:rPr lang="en-ZA" sz="2000" dirty="0"/>
              <a:t>both severity classes the percentage frequency follows the same </a:t>
            </a:r>
            <a:r>
              <a:rPr lang="en-ZA" sz="2000" dirty="0" smtClean="0"/>
              <a:t>pattern</a:t>
            </a:r>
          </a:p>
          <a:p>
            <a:r>
              <a:rPr lang="en-ZA" sz="2000" dirty="0" smtClean="0"/>
              <a:t>There </a:t>
            </a:r>
            <a:r>
              <a:rPr lang="en-ZA" sz="2000" dirty="0"/>
              <a:t>is no statistically significant difference between the severity of the accident and </a:t>
            </a:r>
            <a:r>
              <a:rPr lang="en-ZA" sz="2000" dirty="0" smtClean="0"/>
              <a:t>month of the year</a:t>
            </a:r>
          </a:p>
          <a:p>
            <a:r>
              <a:rPr lang="en-ZA" sz="2000" dirty="0" smtClean="0"/>
              <a:t>Regardless </a:t>
            </a:r>
            <a:r>
              <a:rPr lang="en-ZA" sz="2000" dirty="0"/>
              <a:t>of this observation, the practitioner </a:t>
            </a:r>
            <a:endParaRPr lang="en-ZA" sz="2000" dirty="0" smtClean="0"/>
          </a:p>
          <a:p>
            <a:pPr marL="0" indent="0">
              <a:buNone/>
            </a:pPr>
            <a:r>
              <a:rPr lang="en-ZA" sz="2000" dirty="0"/>
              <a:t> </a:t>
            </a:r>
            <a:r>
              <a:rPr lang="en-ZA" sz="2000" dirty="0" smtClean="0"/>
              <a:t>  has </a:t>
            </a:r>
            <a:r>
              <a:rPr lang="en-ZA" sz="2000" dirty="0"/>
              <a:t>decided to use this feature in </a:t>
            </a:r>
            <a:r>
              <a:rPr lang="en-ZA" sz="2000" dirty="0" smtClean="0"/>
              <a:t>the</a:t>
            </a:r>
          </a:p>
          <a:p>
            <a:pPr marL="0" indent="0">
              <a:buNone/>
            </a:pPr>
            <a:r>
              <a:rPr lang="en-ZA" sz="2000" dirty="0"/>
              <a:t> </a:t>
            </a:r>
            <a:r>
              <a:rPr lang="en-ZA" sz="2000" dirty="0" smtClean="0"/>
              <a:t>  </a:t>
            </a:r>
            <a:r>
              <a:rPr lang="en-ZA" sz="2000" dirty="0"/>
              <a:t>Machine Learning models as the </a:t>
            </a:r>
            <a:endParaRPr lang="en-ZA" sz="2000" dirty="0" smtClean="0"/>
          </a:p>
          <a:p>
            <a:pPr marL="0" indent="0">
              <a:buNone/>
            </a:pPr>
            <a:r>
              <a:rPr lang="en-ZA" sz="2000" dirty="0"/>
              <a:t> </a:t>
            </a:r>
            <a:r>
              <a:rPr lang="en-ZA" sz="2000" dirty="0" smtClean="0"/>
              <a:t>  Machine </a:t>
            </a:r>
            <a:r>
              <a:rPr lang="en-ZA" sz="2000" dirty="0"/>
              <a:t>Learning algorithms </a:t>
            </a:r>
            <a:r>
              <a:rPr lang="en-ZA" sz="2000" dirty="0" smtClean="0"/>
              <a:t>may</a:t>
            </a:r>
          </a:p>
          <a:p>
            <a:pPr marL="0" indent="0">
              <a:buNone/>
            </a:pPr>
            <a:r>
              <a:rPr lang="en-ZA" sz="2000" dirty="0"/>
              <a:t> </a:t>
            </a:r>
            <a:r>
              <a:rPr lang="en-ZA" sz="2000" dirty="0" smtClean="0"/>
              <a:t>  </a:t>
            </a:r>
            <a:r>
              <a:rPr lang="en-ZA" sz="2000" dirty="0"/>
              <a:t>be sensitive to small differences </a:t>
            </a:r>
            <a:r>
              <a:rPr lang="en-ZA" sz="2000" dirty="0" smtClean="0"/>
              <a:t>in</a:t>
            </a:r>
          </a:p>
          <a:p>
            <a:pPr marL="0" indent="0">
              <a:buNone/>
            </a:pPr>
            <a:r>
              <a:rPr lang="en-ZA" sz="2000" dirty="0"/>
              <a:t> </a:t>
            </a:r>
            <a:r>
              <a:rPr lang="en-ZA" sz="2000" dirty="0" smtClean="0"/>
              <a:t>  data</a:t>
            </a:r>
            <a:endParaRPr lang="en-ZA" sz="2000" dirty="0"/>
          </a:p>
          <a:p>
            <a:pPr marL="0" indent="0">
              <a:buNone/>
            </a:pPr>
            <a:endParaRPr lang="en-ZA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939" y="3803515"/>
            <a:ext cx="6148822" cy="251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89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Exploratory data analysis – Severity and junction type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28" y="1892806"/>
            <a:ext cx="10308043" cy="4576087"/>
          </a:xfrm>
        </p:spPr>
        <p:txBody>
          <a:bodyPr>
            <a:normAutofit/>
          </a:bodyPr>
          <a:lstStyle/>
          <a:p>
            <a:r>
              <a:rPr lang="en-ZA" sz="2000" dirty="0"/>
              <a:t>The percentage frequency between the two severity classes do not follow the same </a:t>
            </a:r>
            <a:r>
              <a:rPr lang="en-ZA" sz="2000" dirty="0" smtClean="0"/>
              <a:t>pattern</a:t>
            </a:r>
          </a:p>
          <a:p>
            <a:r>
              <a:rPr lang="en-ZA" sz="2000" dirty="0" smtClean="0"/>
              <a:t>As </a:t>
            </a:r>
            <a:r>
              <a:rPr lang="en-ZA" sz="2000" dirty="0"/>
              <a:t>with weather condition and road condition, the unknown factor contributes </a:t>
            </a:r>
            <a:r>
              <a:rPr lang="en-ZA" sz="2000" dirty="0" smtClean="0"/>
              <a:t>significantly</a:t>
            </a:r>
          </a:p>
          <a:p>
            <a:r>
              <a:rPr lang="en-ZA" sz="2000" dirty="0" smtClean="0"/>
              <a:t>The </a:t>
            </a:r>
            <a:r>
              <a:rPr lang="en-ZA" sz="2000" dirty="0"/>
              <a:t>following types of junction result in a higher probability for class 1 (property damage only):</a:t>
            </a:r>
          </a:p>
          <a:p>
            <a:pPr lvl="1"/>
            <a:r>
              <a:rPr lang="en-ZA" sz="1600" dirty="0"/>
              <a:t>Midblock – 18.3%</a:t>
            </a:r>
          </a:p>
          <a:p>
            <a:r>
              <a:rPr lang="en-ZA" sz="2000" dirty="0"/>
              <a:t>The following types of junction </a:t>
            </a:r>
            <a:r>
              <a:rPr lang="en-ZA" sz="2000" dirty="0" smtClean="0"/>
              <a:t>result in</a:t>
            </a:r>
          </a:p>
          <a:p>
            <a:pPr marL="0" indent="0">
              <a:buNone/>
            </a:pPr>
            <a:r>
              <a:rPr lang="en-ZA" sz="2000" dirty="0"/>
              <a:t> </a:t>
            </a:r>
            <a:r>
              <a:rPr lang="en-ZA" sz="2000" dirty="0" smtClean="0"/>
              <a:t>  </a:t>
            </a:r>
            <a:r>
              <a:rPr lang="en-ZA" sz="2000" dirty="0"/>
              <a:t>a higher probability for class 2 (injury):</a:t>
            </a:r>
          </a:p>
          <a:p>
            <a:pPr lvl="1"/>
            <a:r>
              <a:rPr lang="en-ZA" sz="1600" dirty="0"/>
              <a:t>At intersection (intersection related) – 20.78%</a:t>
            </a:r>
          </a:p>
          <a:p>
            <a:pPr marL="0" indent="0">
              <a:buNone/>
            </a:pPr>
            <a:endParaRPr lang="en-ZA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996" y="4005788"/>
            <a:ext cx="4545755" cy="269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27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Predictive modelling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12068"/>
            <a:ext cx="10308043" cy="4698459"/>
          </a:xfrm>
        </p:spPr>
        <p:txBody>
          <a:bodyPr>
            <a:normAutofit/>
          </a:bodyPr>
          <a:lstStyle/>
          <a:p>
            <a:pPr lvl="0"/>
            <a:r>
              <a:rPr lang="en-ZA" sz="2000" dirty="0"/>
              <a:t>Classification type of Machine Learning models </a:t>
            </a:r>
            <a:r>
              <a:rPr lang="en-ZA" sz="2000" dirty="0"/>
              <a:t>were used </a:t>
            </a:r>
          </a:p>
          <a:p>
            <a:pPr lvl="0"/>
            <a:endParaRPr lang="en-ZA" sz="800" dirty="0"/>
          </a:p>
          <a:p>
            <a:r>
              <a:rPr lang="en-ZA" sz="2000" dirty="0"/>
              <a:t>A shortcoming of the data is that it has unbalanced labels which will lead to biased Machine Learning models. Approaches to deal with unbalanced data are as follows:</a:t>
            </a:r>
          </a:p>
          <a:p>
            <a:pPr lvl="1"/>
            <a:r>
              <a:rPr lang="en-ZA" sz="1600" dirty="0"/>
              <a:t>Use different Machine Learning algorithms</a:t>
            </a:r>
          </a:p>
          <a:p>
            <a:pPr lvl="1"/>
            <a:r>
              <a:rPr lang="en-ZA" sz="1600" dirty="0"/>
              <a:t>Use accuracy validation techniques such as F1 – score, Jaccard index and Precision / Recall metrics.</a:t>
            </a:r>
          </a:p>
          <a:p>
            <a:endParaRPr lang="en-ZA" sz="2000" dirty="0" smtClean="0"/>
          </a:p>
        </p:txBody>
      </p:sp>
    </p:spTree>
    <p:extLst>
      <p:ext uri="{BB962C8B-B14F-4D97-AF65-F5344CB8AC3E}">
        <p14:creationId xmlns:p14="http://schemas.microsoft.com/office/powerpoint/2010/main" val="3052342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ZA" dirty="0" smtClean="0"/>
              <a:t>Model development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12068"/>
            <a:ext cx="10308043" cy="4893013"/>
          </a:xfrm>
        </p:spPr>
        <p:txBody>
          <a:bodyPr>
            <a:normAutofit fontScale="85000" lnSpcReduction="20000"/>
          </a:bodyPr>
          <a:lstStyle/>
          <a:p>
            <a:r>
              <a:rPr lang="en-ZA" sz="2000" dirty="0"/>
              <a:t>The following Machine Learning classification algorithms were used: </a:t>
            </a:r>
          </a:p>
          <a:p>
            <a:pPr lvl="1"/>
            <a:r>
              <a:rPr lang="en-ZA" sz="1600" dirty="0"/>
              <a:t>K-Nearest Neighbours (KNN);</a:t>
            </a:r>
          </a:p>
          <a:p>
            <a:pPr lvl="1"/>
            <a:r>
              <a:rPr lang="en-ZA" sz="1600" dirty="0"/>
              <a:t>Decision Trees;</a:t>
            </a:r>
          </a:p>
          <a:p>
            <a:pPr lvl="1"/>
            <a:r>
              <a:rPr lang="en-ZA" sz="1600" dirty="0"/>
              <a:t>Support Vector Machines (SVM); and</a:t>
            </a:r>
          </a:p>
          <a:p>
            <a:pPr lvl="1"/>
            <a:r>
              <a:rPr lang="en-ZA" sz="1600" dirty="0"/>
              <a:t>Logistic Regression (LogLoss</a:t>
            </a:r>
            <a:r>
              <a:rPr lang="en-ZA" sz="1600" dirty="0" smtClean="0"/>
              <a:t>)</a:t>
            </a:r>
          </a:p>
          <a:p>
            <a:pPr lvl="1"/>
            <a:endParaRPr lang="en-ZA" sz="1600" dirty="0"/>
          </a:p>
          <a:p>
            <a:r>
              <a:rPr lang="en-ZA" sz="2000" dirty="0"/>
              <a:t>The following approach was used to develop the models:</a:t>
            </a:r>
          </a:p>
          <a:p>
            <a:pPr lvl="1"/>
            <a:r>
              <a:rPr lang="en-ZA" sz="1600" dirty="0"/>
              <a:t>Define features (X)</a:t>
            </a:r>
          </a:p>
          <a:p>
            <a:pPr lvl="1"/>
            <a:r>
              <a:rPr lang="en-ZA" sz="1600" dirty="0"/>
              <a:t>Convert the Pandas data frame to a numpy array</a:t>
            </a:r>
          </a:p>
          <a:p>
            <a:pPr lvl="1"/>
            <a:r>
              <a:rPr lang="en-ZA" sz="1600" dirty="0"/>
              <a:t>Define the labels (Y)</a:t>
            </a:r>
          </a:p>
          <a:p>
            <a:pPr lvl="1"/>
            <a:r>
              <a:rPr lang="en-ZA" sz="1600" b="1" dirty="0"/>
              <a:t>Normalise the data</a:t>
            </a:r>
            <a:r>
              <a:rPr lang="en-ZA" sz="1600" dirty="0"/>
              <a:t> (this was not done for Decision Trees as it is not a requirement for the algorithm)</a:t>
            </a:r>
          </a:p>
          <a:p>
            <a:pPr lvl="1"/>
            <a:r>
              <a:rPr lang="en-ZA" sz="1600" dirty="0"/>
              <a:t>Split the data set into Train and Test sets (Train = 0.8 (151 469), Test = 0.2 (370868))</a:t>
            </a:r>
          </a:p>
          <a:p>
            <a:pPr lvl="1"/>
            <a:r>
              <a:rPr lang="en-ZA" sz="1600" dirty="0"/>
              <a:t>Train the model using the training data set</a:t>
            </a:r>
          </a:p>
          <a:p>
            <a:pPr lvl="1"/>
            <a:r>
              <a:rPr lang="en-ZA" sz="1600" dirty="0"/>
              <a:t>With the KNN algorithm the accuracy was calculated for different k values. Selected the k value (k = 8) with the highest accuracy</a:t>
            </a:r>
          </a:p>
          <a:p>
            <a:pPr lvl="1"/>
            <a:r>
              <a:rPr lang="en-ZA" sz="1600" dirty="0"/>
              <a:t>Use the model to predict, using the test data set</a:t>
            </a:r>
          </a:p>
          <a:p>
            <a:endParaRPr lang="en-ZA" sz="2000" dirty="0" smtClean="0"/>
          </a:p>
        </p:txBody>
      </p:sp>
    </p:spTree>
    <p:extLst>
      <p:ext uri="{BB962C8B-B14F-4D97-AF65-F5344CB8AC3E}">
        <p14:creationId xmlns:p14="http://schemas.microsoft.com/office/powerpoint/2010/main" val="1342881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ZA" dirty="0" smtClean="0"/>
              <a:t>Model evaluation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5077838"/>
            <a:ext cx="10308043" cy="6712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2000" dirty="0"/>
              <a:t>The SVM model scored the highest in three of the four evaluation </a:t>
            </a:r>
            <a:r>
              <a:rPr lang="en-ZA" sz="2000" dirty="0" smtClean="0"/>
              <a:t>techniques </a:t>
            </a:r>
            <a:endParaRPr lang="en-ZA" sz="2000" dirty="0"/>
          </a:p>
          <a:p>
            <a:endParaRPr lang="en-ZA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044" y="2505175"/>
            <a:ext cx="8225911" cy="195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81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ZA" dirty="0" smtClean="0"/>
              <a:t>conclusion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8"/>
            <a:ext cx="10308043" cy="3651959"/>
          </a:xfrm>
        </p:spPr>
        <p:txBody>
          <a:bodyPr>
            <a:normAutofit/>
          </a:bodyPr>
          <a:lstStyle/>
          <a:p>
            <a:r>
              <a:rPr lang="en-ZA" sz="2000" dirty="0"/>
              <a:t>Four different classification algorithms were used namely KNN, Decision Tree, SVM and </a:t>
            </a:r>
            <a:r>
              <a:rPr lang="en-ZA" sz="2000" dirty="0" smtClean="0"/>
              <a:t>LogLoss</a:t>
            </a:r>
          </a:p>
          <a:p>
            <a:r>
              <a:rPr lang="en-ZA" sz="2000" dirty="0" smtClean="0"/>
              <a:t>The </a:t>
            </a:r>
            <a:r>
              <a:rPr lang="en-ZA" sz="2000" dirty="0"/>
              <a:t>models were validated using different validation techniques namely Accuracy, F1 – score, Jaccard index and Precision / Recall </a:t>
            </a:r>
            <a:r>
              <a:rPr lang="en-ZA" sz="2000" dirty="0" smtClean="0"/>
              <a:t>score </a:t>
            </a:r>
          </a:p>
          <a:p>
            <a:r>
              <a:rPr lang="en-ZA" sz="2000" dirty="0" smtClean="0"/>
              <a:t>The </a:t>
            </a:r>
            <a:r>
              <a:rPr lang="en-ZA" sz="2000" dirty="0"/>
              <a:t>SVM model scored the highest in three of the four model validation techniques.</a:t>
            </a:r>
          </a:p>
          <a:p>
            <a:endParaRPr lang="en-ZA" sz="2000" dirty="0" smtClean="0"/>
          </a:p>
        </p:txBody>
      </p:sp>
    </p:spTree>
    <p:extLst>
      <p:ext uri="{BB962C8B-B14F-4D97-AF65-F5344CB8AC3E}">
        <p14:creationId xmlns:p14="http://schemas.microsoft.com/office/powerpoint/2010/main" val="214052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Background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57983"/>
            <a:ext cx="10308043" cy="4289898"/>
          </a:xfrm>
        </p:spPr>
        <p:txBody>
          <a:bodyPr>
            <a:normAutofit/>
          </a:bodyPr>
          <a:lstStyle/>
          <a:p>
            <a:pPr algn="just"/>
            <a:r>
              <a:rPr lang="en-ZA" sz="2000" dirty="0" smtClean="0"/>
              <a:t>Millions </a:t>
            </a:r>
            <a:r>
              <a:rPr lang="en-ZA" sz="2000" dirty="0"/>
              <a:t>of people across the world are involved in road </a:t>
            </a:r>
            <a:r>
              <a:rPr lang="en-ZA" sz="2000" dirty="0" smtClean="0"/>
              <a:t>accidents</a:t>
            </a:r>
          </a:p>
          <a:p>
            <a:pPr algn="just"/>
            <a:endParaRPr lang="en-ZA" sz="700" dirty="0" smtClean="0"/>
          </a:p>
          <a:p>
            <a:pPr algn="just"/>
            <a:r>
              <a:rPr lang="en-ZA" sz="2000" dirty="0" smtClean="0"/>
              <a:t>Severity </a:t>
            </a:r>
            <a:r>
              <a:rPr lang="en-ZA" sz="2000" dirty="0"/>
              <a:t>of </a:t>
            </a:r>
            <a:r>
              <a:rPr lang="en-ZA" sz="2000" dirty="0" smtClean="0"/>
              <a:t>accidents </a:t>
            </a:r>
            <a:r>
              <a:rPr lang="en-ZA" sz="2000" dirty="0"/>
              <a:t>differ and an understanding of which factors impact the severity of an accident may assist emergency response units, hospitals and road side assistance companies to plan </a:t>
            </a:r>
            <a:r>
              <a:rPr lang="en-ZA" sz="2000" dirty="0" smtClean="0"/>
              <a:t>accordingly</a:t>
            </a:r>
          </a:p>
          <a:p>
            <a:pPr algn="just"/>
            <a:endParaRPr lang="en-ZA" sz="700" dirty="0" smtClean="0"/>
          </a:p>
          <a:p>
            <a:pPr algn="just"/>
            <a:r>
              <a:rPr lang="en-ZA" sz="2000" dirty="0" smtClean="0"/>
              <a:t>The </a:t>
            </a:r>
            <a:r>
              <a:rPr lang="en-ZA" sz="2000" dirty="0"/>
              <a:t>insight may also assist motorists to plan their journeys.</a:t>
            </a:r>
          </a:p>
          <a:p>
            <a:pPr marL="0" indent="0">
              <a:buNone/>
            </a:pPr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668791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ZA" dirty="0" smtClean="0"/>
              <a:t>Future work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8"/>
            <a:ext cx="10308043" cy="3651959"/>
          </a:xfrm>
        </p:spPr>
        <p:txBody>
          <a:bodyPr>
            <a:normAutofit/>
          </a:bodyPr>
          <a:lstStyle/>
          <a:p>
            <a:r>
              <a:rPr lang="en-ZA" sz="2000" dirty="0"/>
              <a:t>The inclusion of the other severity classes may enhance the usability of the </a:t>
            </a:r>
            <a:r>
              <a:rPr lang="en-ZA" sz="2000" dirty="0" smtClean="0"/>
              <a:t>model</a:t>
            </a:r>
            <a:endParaRPr lang="en-ZA" sz="2000" dirty="0"/>
          </a:p>
          <a:p>
            <a:endParaRPr lang="en-ZA" sz="2000" dirty="0" smtClean="0"/>
          </a:p>
          <a:p>
            <a:r>
              <a:rPr lang="en-ZA" sz="2000" dirty="0" smtClean="0"/>
              <a:t>The </a:t>
            </a:r>
            <a:r>
              <a:rPr lang="en-ZA" sz="2000" dirty="0"/>
              <a:t>practitioner would also recommend the guideline that ‘Unknown’ should not be a selection option when capturing the data, or that fields should not be kept blank,  as this further influences the usability of the </a:t>
            </a:r>
            <a:r>
              <a:rPr lang="en-ZA" sz="2000" dirty="0" smtClean="0"/>
              <a:t>model</a:t>
            </a:r>
            <a:endParaRPr lang="en-ZA" sz="2000" dirty="0"/>
          </a:p>
          <a:p>
            <a:endParaRPr lang="en-ZA" sz="2000" dirty="0" smtClean="0"/>
          </a:p>
        </p:txBody>
      </p:sp>
    </p:spTree>
    <p:extLst>
      <p:ext uri="{BB962C8B-B14F-4D97-AF65-F5344CB8AC3E}">
        <p14:creationId xmlns:p14="http://schemas.microsoft.com/office/powerpoint/2010/main" val="1621619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Problem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57983"/>
            <a:ext cx="10308043" cy="4289898"/>
          </a:xfrm>
        </p:spPr>
        <p:txBody>
          <a:bodyPr>
            <a:normAutofit/>
          </a:bodyPr>
          <a:lstStyle/>
          <a:p>
            <a:pPr algn="just"/>
            <a:r>
              <a:rPr lang="en-ZA" sz="2000" dirty="0"/>
              <a:t>Many factors may influence the severity of a road </a:t>
            </a:r>
            <a:r>
              <a:rPr lang="en-ZA" sz="2000" dirty="0" smtClean="0"/>
              <a:t>accident</a:t>
            </a:r>
          </a:p>
          <a:p>
            <a:pPr marL="0" indent="0" algn="just">
              <a:buNone/>
            </a:pPr>
            <a:endParaRPr lang="en-ZA" sz="700" dirty="0"/>
          </a:p>
          <a:p>
            <a:pPr algn="just"/>
            <a:r>
              <a:rPr lang="en-ZA" sz="2000" dirty="0"/>
              <a:t>The selection of factors and the way each factor contributes to the severity of an accident are often difficult to </a:t>
            </a:r>
            <a:r>
              <a:rPr lang="en-ZA" sz="2000" dirty="0" smtClean="0"/>
              <a:t>assess</a:t>
            </a:r>
          </a:p>
          <a:p>
            <a:pPr marL="0" indent="0" algn="just">
              <a:buNone/>
            </a:pPr>
            <a:endParaRPr lang="en-ZA" sz="700" dirty="0"/>
          </a:p>
          <a:p>
            <a:pPr algn="just"/>
            <a:r>
              <a:rPr lang="en-ZA" sz="2000" dirty="0"/>
              <a:t>Machine Learning (ML) will assist in understanding the patterns and make predictions that will assist the target audience to predict the severity of an accident in order to plan accordingly.</a:t>
            </a:r>
          </a:p>
          <a:p>
            <a:endParaRPr lang="en-ZA" dirty="0"/>
          </a:p>
          <a:p>
            <a:pPr marL="0" indent="0">
              <a:buNone/>
            </a:pPr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19733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Scope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57983"/>
            <a:ext cx="10308043" cy="42898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ZA" sz="2800" i="1" dirty="0" smtClean="0"/>
          </a:p>
          <a:p>
            <a:pPr marL="0" indent="0" algn="ctr">
              <a:buNone/>
            </a:pPr>
            <a:r>
              <a:rPr lang="en-ZA" sz="2800" i="1" dirty="0" smtClean="0"/>
              <a:t>Predict </a:t>
            </a:r>
            <a:r>
              <a:rPr lang="en-ZA" sz="2800" i="1" dirty="0"/>
              <a:t>the severity of an accident, based on </a:t>
            </a:r>
            <a:r>
              <a:rPr lang="en-ZA" sz="2800" i="1" dirty="0" smtClean="0"/>
              <a:t>pre-selected </a:t>
            </a:r>
            <a:r>
              <a:rPr lang="en-ZA" sz="2800" i="1" dirty="0"/>
              <a:t>features</a:t>
            </a:r>
            <a:endParaRPr lang="en-ZA" sz="2800" dirty="0" smtClean="0"/>
          </a:p>
        </p:txBody>
      </p:sp>
    </p:spTree>
    <p:extLst>
      <p:ext uri="{BB962C8B-B14F-4D97-AF65-F5344CB8AC3E}">
        <p14:creationId xmlns:p14="http://schemas.microsoft.com/office/powerpoint/2010/main" val="220013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Data Source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57983"/>
            <a:ext cx="10308043" cy="4289898"/>
          </a:xfrm>
        </p:spPr>
        <p:txBody>
          <a:bodyPr>
            <a:normAutofit/>
          </a:bodyPr>
          <a:lstStyle/>
          <a:p>
            <a:pPr lvl="0" algn="just"/>
            <a:r>
              <a:rPr lang="en-ZA" sz="2000" dirty="0"/>
              <a:t>The data was provided by the Seattle Traffic Department and contains information on accidents during the period of 1 January 2004 to 20 May </a:t>
            </a:r>
            <a:r>
              <a:rPr lang="en-ZA" sz="2000" dirty="0" smtClean="0"/>
              <a:t>2020</a:t>
            </a:r>
            <a:endParaRPr lang="en-ZA" sz="2000" dirty="0"/>
          </a:p>
          <a:p>
            <a:pPr marL="0" indent="0" algn="just">
              <a:buNone/>
            </a:pPr>
            <a:endParaRPr lang="en-ZA" sz="700" dirty="0"/>
          </a:p>
          <a:p>
            <a:pPr algn="just"/>
            <a:r>
              <a:rPr lang="en-ZA" sz="2000" dirty="0"/>
              <a:t>The data set contains data of accident classes based on the severity of accidents. </a:t>
            </a:r>
            <a:r>
              <a:rPr lang="en-ZA" sz="2000" dirty="0"/>
              <a:t>The label for the data set is therefore severity, which describes the fatality of an </a:t>
            </a:r>
            <a:r>
              <a:rPr lang="en-ZA" sz="2000" dirty="0" smtClean="0"/>
              <a:t>accident</a:t>
            </a:r>
            <a:endParaRPr lang="en-ZA" sz="2000" dirty="0"/>
          </a:p>
          <a:p>
            <a:pPr marL="0" indent="0" algn="just">
              <a:buNone/>
            </a:pPr>
            <a:endParaRPr lang="en-ZA" sz="700" dirty="0"/>
          </a:p>
          <a:p>
            <a:pPr algn="just"/>
            <a:r>
              <a:rPr lang="en-ZA" sz="2000" dirty="0"/>
              <a:t>The exclusion of 3 of the 5 severity classes from the data set may have an impact on certain statistical features of the data </a:t>
            </a:r>
          </a:p>
          <a:p>
            <a:pPr marL="0" indent="0">
              <a:buNone/>
            </a:pPr>
            <a:endParaRPr lang="en-ZA" sz="2000" dirty="0" smtClean="0"/>
          </a:p>
        </p:txBody>
      </p:sp>
    </p:spTree>
    <p:extLst>
      <p:ext uri="{BB962C8B-B14F-4D97-AF65-F5344CB8AC3E}">
        <p14:creationId xmlns:p14="http://schemas.microsoft.com/office/powerpoint/2010/main" val="206704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Data limitations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57983"/>
            <a:ext cx="10308043" cy="4289898"/>
          </a:xfrm>
        </p:spPr>
        <p:txBody>
          <a:bodyPr>
            <a:normAutofit fontScale="92500" lnSpcReduction="20000"/>
          </a:bodyPr>
          <a:lstStyle/>
          <a:p>
            <a:pPr lvl="0" algn="just"/>
            <a:r>
              <a:rPr lang="en-ZA" sz="2000" dirty="0"/>
              <a:t>The data has unbalanced labels which will lead to a biased ML model. It should therefore be balanced during the course of the </a:t>
            </a:r>
            <a:r>
              <a:rPr lang="en-ZA" sz="2000" dirty="0" smtClean="0"/>
              <a:t>project</a:t>
            </a:r>
          </a:p>
          <a:p>
            <a:pPr marL="0" lvl="0" indent="0" algn="just">
              <a:buNone/>
            </a:pPr>
            <a:endParaRPr lang="en-ZA" sz="900" dirty="0"/>
          </a:p>
          <a:p>
            <a:pPr lvl="0" algn="just"/>
            <a:r>
              <a:rPr lang="en-ZA" sz="2000" dirty="0"/>
              <a:t>The data set contains incomplete records and fields with incorrect formats. Data cleaning will be required </a:t>
            </a:r>
            <a:endParaRPr lang="en-ZA" sz="2000" dirty="0" smtClean="0"/>
          </a:p>
          <a:p>
            <a:pPr marL="0" lvl="0" indent="0" algn="just">
              <a:buNone/>
            </a:pPr>
            <a:endParaRPr lang="en-ZA" sz="900" dirty="0" smtClean="0"/>
          </a:p>
          <a:p>
            <a:pPr lvl="0" algn="just"/>
            <a:r>
              <a:rPr lang="en-ZA" sz="2000" dirty="0" smtClean="0"/>
              <a:t>Features </a:t>
            </a:r>
            <a:r>
              <a:rPr lang="en-ZA" sz="2000" dirty="0"/>
              <a:t>engineering will be required to increase the predictability of the </a:t>
            </a:r>
            <a:r>
              <a:rPr lang="en-ZA" sz="2000" dirty="0" smtClean="0"/>
              <a:t>model</a:t>
            </a:r>
          </a:p>
          <a:p>
            <a:pPr lvl="0" algn="just"/>
            <a:endParaRPr lang="en-ZA" sz="900" dirty="0"/>
          </a:p>
          <a:p>
            <a:pPr lvl="0" algn="just"/>
            <a:r>
              <a:rPr lang="en-ZA" sz="2000" dirty="0"/>
              <a:t>The exclusion of 3 of the 5 severity classes from the data set may have an impact on certain statistical features of the data i.e. statistical significance between the features of severity classes 3 and 1 would have been high whereas the statistical significance between the features of severity classes 2 and 1 may be statistically insignificant. This may have an impact on the usability of the ML </a:t>
            </a:r>
            <a:r>
              <a:rPr lang="en-ZA" sz="2000" dirty="0" smtClean="0"/>
              <a:t>model</a:t>
            </a:r>
            <a:endParaRPr lang="en-ZA" sz="2000" dirty="0"/>
          </a:p>
          <a:p>
            <a:pPr marL="0" indent="0">
              <a:buNone/>
            </a:pPr>
            <a:endParaRPr lang="en-ZA" sz="2000" dirty="0" smtClean="0"/>
          </a:p>
        </p:txBody>
      </p:sp>
    </p:spTree>
    <p:extLst>
      <p:ext uri="{BB962C8B-B14F-4D97-AF65-F5344CB8AC3E}">
        <p14:creationId xmlns:p14="http://schemas.microsoft.com/office/powerpoint/2010/main" val="69032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Features engineering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57983"/>
            <a:ext cx="10308043" cy="4289898"/>
          </a:xfrm>
        </p:spPr>
        <p:txBody>
          <a:bodyPr>
            <a:normAutofit/>
          </a:bodyPr>
          <a:lstStyle/>
          <a:p>
            <a:pPr algn="just"/>
            <a:r>
              <a:rPr lang="en-ZA" sz="2000" dirty="0"/>
              <a:t>The sourced data set contained 38 features (columns) that were both relevant and irrelevant to the scope of the project namely, </a:t>
            </a:r>
            <a:r>
              <a:rPr lang="en-ZA" sz="2000" i="1" dirty="0"/>
              <a:t>to predict the severity of accidents within the Seattle City border</a:t>
            </a:r>
            <a:r>
              <a:rPr lang="en-ZA" sz="2000" dirty="0"/>
              <a:t>. </a:t>
            </a:r>
            <a:endParaRPr lang="en-ZA" sz="2000" dirty="0" smtClean="0"/>
          </a:p>
          <a:p>
            <a:pPr algn="just"/>
            <a:endParaRPr lang="en-ZA" sz="800" dirty="0" smtClean="0"/>
          </a:p>
          <a:p>
            <a:pPr algn="just"/>
            <a:r>
              <a:rPr lang="en-ZA" sz="2000" dirty="0" smtClean="0"/>
              <a:t>The </a:t>
            </a:r>
            <a:r>
              <a:rPr lang="en-ZA" sz="2000" dirty="0"/>
              <a:t>features that </a:t>
            </a:r>
            <a:r>
              <a:rPr lang="en-ZA" sz="2000" dirty="0" smtClean="0"/>
              <a:t>relevant </a:t>
            </a:r>
            <a:r>
              <a:rPr lang="en-ZA" sz="2000" dirty="0"/>
              <a:t>to the scope of the project are listed in </a:t>
            </a:r>
            <a:r>
              <a:rPr lang="en-ZA" sz="2000" dirty="0" smtClean="0"/>
              <a:t>the table 1. Day of Week and Month of the Year were derived from INCDATE and INCDTTM.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687" y="4185325"/>
            <a:ext cx="16097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Data cleaning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12068"/>
            <a:ext cx="10308043" cy="4698459"/>
          </a:xfrm>
        </p:spPr>
        <p:txBody>
          <a:bodyPr>
            <a:normAutofit fontScale="85000" lnSpcReduction="10000"/>
          </a:bodyPr>
          <a:lstStyle/>
          <a:p>
            <a:pPr lvl="0" algn="just"/>
            <a:r>
              <a:rPr lang="en-ZA" sz="2000" dirty="0"/>
              <a:t>Created a new data frame with the selected </a:t>
            </a:r>
            <a:r>
              <a:rPr lang="en-ZA" sz="2000" dirty="0" smtClean="0"/>
              <a:t>features</a:t>
            </a:r>
          </a:p>
          <a:p>
            <a:pPr marL="0" lvl="0" indent="0" algn="just">
              <a:buNone/>
            </a:pPr>
            <a:endParaRPr lang="en-ZA" sz="800" dirty="0"/>
          </a:p>
          <a:p>
            <a:pPr lvl="0" algn="just"/>
            <a:r>
              <a:rPr lang="en-ZA" sz="2000" dirty="0"/>
              <a:t>Identified the columns with missing values:</a:t>
            </a:r>
          </a:p>
          <a:p>
            <a:pPr lvl="1" algn="just"/>
            <a:r>
              <a:rPr lang="en-ZA" sz="1800" dirty="0" smtClean="0"/>
              <a:t>JUNCTIONTYPE</a:t>
            </a:r>
            <a:r>
              <a:rPr lang="en-ZA" sz="1800" dirty="0"/>
              <a:t> (6329) - 3.25% of </a:t>
            </a:r>
            <a:r>
              <a:rPr lang="en-ZA" sz="1800" dirty="0" smtClean="0"/>
              <a:t>dataset</a:t>
            </a:r>
          </a:p>
          <a:p>
            <a:pPr lvl="1" algn="just"/>
            <a:r>
              <a:rPr lang="en-ZA" sz="1800" dirty="0"/>
              <a:t>WEATHER (5081) - 2.6% of dataset</a:t>
            </a:r>
          </a:p>
          <a:p>
            <a:pPr lvl="1" algn="just"/>
            <a:r>
              <a:rPr lang="en-ZA" sz="1800" dirty="0"/>
              <a:t>ROADCOND (5012) - 2.6% of dataset</a:t>
            </a:r>
          </a:p>
          <a:p>
            <a:pPr lvl="1" algn="just"/>
            <a:r>
              <a:rPr lang="en-ZA" sz="1800" dirty="0"/>
              <a:t>LIGHTCOND (5170) - 2.7% of </a:t>
            </a:r>
            <a:r>
              <a:rPr lang="en-ZA" sz="1800" dirty="0" smtClean="0"/>
              <a:t>dataset</a:t>
            </a:r>
          </a:p>
          <a:p>
            <a:pPr marL="457200" lvl="1" indent="0" algn="just">
              <a:buNone/>
            </a:pPr>
            <a:endParaRPr lang="en-ZA" sz="1800" dirty="0" smtClean="0"/>
          </a:p>
          <a:p>
            <a:pPr marL="273050" lvl="1" algn="just"/>
            <a:r>
              <a:rPr lang="en-ZA" dirty="0"/>
              <a:t>Due to the overlap of missing values between </a:t>
            </a:r>
            <a:r>
              <a:rPr lang="en-ZA" dirty="0" smtClean="0"/>
              <a:t>WEATHER, ROADCOND and LIGHTCOND, </a:t>
            </a:r>
            <a:r>
              <a:rPr lang="en-ZA" dirty="0"/>
              <a:t>all rows in </a:t>
            </a:r>
            <a:r>
              <a:rPr lang="en-ZA" dirty="0" smtClean="0"/>
              <a:t>these </a:t>
            </a:r>
            <a:r>
              <a:rPr lang="en-ZA" dirty="0"/>
              <a:t>columns with empty fields were </a:t>
            </a:r>
            <a:r>
              <a:rPr lang="en-ZA" dirty="0" smtClean="0"/>
              <a:t>deleted</a:t>
            </a:r>
          </a:p>
          <a:p>
            <a:pPr marL="44450" lvl="1" indent="0" algn="just">
              <a:buNone/>
            </a:pPr>
            <a:endParaRPr lang="en-ZA" dirty="0"/>
          </a:p>
          <a:p>
            <a:pPr algn="just"/>
            <a:r>
              <a:rPr lang="en-ZA" sz="2000" dirty="0"/>
              <a:t>Replaced empty fields in the JUNCTIONTYPE column with ‘Unknown</a:t>
            </a:r>
            <a:r>
              <a:rPr lang="en-ZA" sz="2000" dirty="0" smtClean="0"/>
              <a:t>’</a:t>
            </a:r>
          </a:p>
          <a:p>
            <a:pPr marL="0" indent="0" algn="just">
              <a:buNone/>
            </a:pPr>
            <a:endParaRPr lang="en-ZA" sz="900" dirty="0" smtClean="0"/>
          </a:p>
          <a:p>
            <a:pPr algn="just"/>
            <a:r>
              <a:rPr lang="en-ZA" sz="2000" dirty="0" smtClean="0"/>
              <a:t>For Machine Learning, all data types were converted to ‘int64’ and normalised</a:t>
            </a:r>
            <a:endParaRPr lang="en-ZA" sz="2000" dirty="0"/>
          </a:p>
          <a:p>
            <a:pPr lvl="1"/>
            <a:endParaRPr lang="en-ZA" dirty="0"/>
          </a:p>
          <a:p>
            <a:endParaRPr lang="en-ZA" sz="2000" dirty="0" smtClean="0"/>
          </a:p>
        </p:txBody>
      </p:sp>
    </p:spTree>
    <p:extLst>
      <p:ext uri="{BB962C8B-B14F-4D97-AF65-F5344CB8AC3E}">
        <p14:creationId xmlns:p14="http://schemas.microsoft.com/office/powerpoint/2010/main" val="2667649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Exploratory data analysis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597285"/>
            <a:ext cx="10308043" cy="3813242"/>
          </a:xfrm>
        </p:spPr>
        <p:txBody>
          <a:bodyPr>
            <a:normAutofit/>
          </a:bodyPr>
          <a:lstStyle/>
          <a:p>
            <a:pPr lvl="0" algn="just"/>
            <a:r>
              <a:rPr lang="en-ZA" sz="2000" dirty="0"/>
              <a:t>Assessed the </a:t>
            </a:r>
            <a:r>
              <a:rPr lang="en-ZA" sz="2000" dirty="0"/>
              <a:t>r</a:t>
            </a:r>
            <a:r>
              <a:rPr lang="en-ZA" sz="2000" dirty="0"/>
              <a:t>elationship </a:t>
            </a:r>
            <a:r>
              <a:rPr lang="en-ZA" sz="2000" dirty="0"/>
              <a:t>between various features (X) and the severity class (Y labels)</a:t>
            </a:r>
            <a:endParaRPr lang="en-ZA" sz="2000" dirty="0"/>
          </a:p>
          <a:p>
            <a:pPr marL="0" lvl="0" indent="0" algn="just">
              <a:buNone/>
            </a:pPr>
            <a:endParaRPr lang="en-ZA" sz="800" dirty="0"/>
          </a:p>
          <a:p>
            <a:pPr algn="just"/>
            <a:r>
              <a:rPr lang="en-ZA" sz="2000" dirty="0" smtClean="0"/>
              <a:t>Analysed </a:t>
            </a:r>
            <a:r>
              <a:rPr lang="en-ZA" sz="2000" dirty="0"/>
              <a:t>the data based on type of weather (or other feature / X) as a percentage of the class (Y</a:t>
            </a:r>
            <a:r>
              <a:rPr lang="en-ZA" sz="2000" dirty="0" smtClean="0"/>
              <a:t>)</a:t>
            </a:r>
          </a:p>
          <a:p>
            <a:pPr algn="just"/>
            <a:endParaRPr lang="en-ZA" sz="800" dirty="0"/>
          </a:p>
          <a:p>
            <a:pPr algn="just"/>
            <a:r>
              <a:rPr lang="en-ZA" sz="2000" dirty="0" smtClean="0"/>
              <a:t>I.e. when </a:t>
            </a:r>
            <a:r>
              <a:rPr lang="en-ZA" sz="2000" dirty="0"/>
              <a:t>the weather is clear, what percentage of accidents only result in damage to property (class 1) and what percentage of accidents result in injury (class 2</a:t>
            </a:r>
            <a:r>
              <a:rPr lang="en-ZA" sz="2000" dirty="0" smtClean="0"/>
              <a:t>)</a:t>
            </a:r>
            <a:endParaRPr lang="en-ZA" sz="2000" dirty="0"/>
          </a:p>
          <a:p>
            <a:endParaRPr lang="en-ZA" sz="2000" dirty="0"/>
          </a:p>
          <a:p>
            <a:endParaRPr lang="en-ZA" sz="2000" dirty="0" smtClean="0"/>
          </a:p>
        </p:txBody>
      </p:sp>
    </p:spTree>
    <p:extLst>
      <p:ext uri="{BB962C8B-B14F-4D97-AF65-F5344CB8AC3E}">
        <p14:creationId xmlns:p14="http://schemas.microsoft.com/office/powerpoint/2010/main" val="4060172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98</TotalTime>
  <Words>1293</Words>
  <Application>Microsoft Office PowerPoint</Application>
  <PresentationFormat>Widescreen</PresentationFormat>
  <Paragraphs>134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Tw Cen MT</vt:lpstr>
      <vt:lpstr>Circuit</vt:lpstr>
      <vt:lpstr>Predicting the Severity of an Accident</vt:lpstr>
      <vt:lpstr>Background</vt:lpstr>
      <vt:lpstr>Problem</vt:lpstr>
      <vt:lpstr>Scope</vt:lpstr>
      <vt:lpstr>Data Source</vt:lpstr>
      <vt:lpstr>Data limitations</vt:lpstr>
      <vt:lpstr>Features engineering</vt:lpstr>
      <vt:lpstr>Data cleaning</vt:lpstr>
      <vt:lpstr>Exploratory data analysis</vt:lpstr>
      <vt:lpstr>Exploratory data analysis – Severity and weather condition</vt:lpstr>
      <vt:lpstr>Exploratory data analysis – Severity and road condition</vt:lpstr>
      <vt:lpstr>Exploratory data analysis – Severity and light condition</vt:lpstr>
      <vt:lpstr>Exploratory data analysis – Severity and day of the week</vt:lpstr>
      <vt:lpstr>Exploratory data analysis – Severity and month of the year</vt:lpstr>
      <vt:lpstr>Exploratory data analysis – Severity and junction type</vt:lpstr>
      <vt:lpstr>Predictive modelling</vt:lpstr>
      <vt:lpstr>Model development</vt:lpstr>
      <vt:lpstr>Model evaluation</vt:lpstr>
      <vt:lpstr>conclusion</vt:lpstr>
      <vt:lpstr>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Severity of an Accident</dc:title>
  <dc:creator>Reviewer</dc:creator>
  <cp:lastModifiedBy>Reviewer</cp:lastModifiedBy>
  <cp:revision>21</cp:revision>
  <dcterms:created xsi:type="dcterms:W3CDTF">2020-09-06T10:21:56Z</dcterms:created>
  <dcterms:modified xsi:type="dcterms:W3CDTF">2020-09-06T12:00:13Z</dcterms:modified>
</cp:coreProperties>
</file>