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2" r:id="rId6"/>
    <p:sldId id="260" r:id="rId7"/>
    <p:sldId id="263" r:id="rId8"/>
    <p:sldId id="264" r:id="rId9"/>
    <p:sldId id="265" r:id="rId10"/>
    <p:sldId id="271" r:id="rId11"/>
    <p:sldId id="261" r:id="rId12"/>
    <p:sldId id="268" r:id="rId13"/>
    <p:sldId id="273" r:id="rId14"/>
    <p:sldId id="272" r:id="rId15"/>
    <p:sldId id="267"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6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12/11/2019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12/11/2019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hn.c.osborn-1@ou.edu" TargetMode="External"/><Relationship Id="rId2" Type="http://schemas.openxmlformats.org/officeDocument/2006/relationships/hyperlink" Target="mailto:lince.f.rumainum-1@o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hyperlink" Target="https://en.wikipedia.org/wiki/American_Newspaper_Repository"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American_Newspaper_Reposito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FB6-0F57-4E54-8982-AB7E25D093A7}"/>
              </a:ext>
            </a:extLst>
          </p:cNvPr>
          <p:cNvSpPr>
            <a:spLocks noGrp="1"/>
          </p:cNvSpPr>
          <p:nvPr>
            <p:ph type="ctrTitle"/>
          </p:nvPr>
        </p:nvSpPr>
        <p:spPr/>
        <p:txBody>
          <a:bodyPr>
            <a:normAutofit fontScale="90000"/>
          </a:bodyPr>
          <a:lstStyle/>
          <a:p>
            <a:r>
              <a:rPr lang="en-US" dirty="0"/>
              <a:t>Shares: An Analysis of THE Factors that lead IN increased of news popularity</a:t>
            </a:r>
          </a:p>
        </p:txBody>
      </p:sp>
      <p:sp>
        <p:nvSpPr>
          <p:cNvPr id="3" name="Subtitle 2">
            <a:extLst>
              <a:ext uri="{FF2B5EF4-FFF2-40B4-BE49-F238E27FC236}">
                <a16:creationId xmlns:a16="http://schemas.microsoft.com/office/drawing/2014/main" id="{4EC9FCDD-F7E3-418A-BBDB-9FD6E1C32549}"/>
              </a:ext>
            </a:extLst>
          </p:cNvPr>
          <p:cNvSpPr>
            <a:spLocks noGrp="1"/>
          </p:cNvSpPr>
          <p:nvPr>
            <p:ph type="subTitle" idx="1"/>
          </p:nvPr>
        </p:nvSpPr>
        <p:spPr/>
        <p:txBody>
          <a:bodyPr>
            <a:normAutofit lnSpcReduction="10000"/>
          </a:bodyPr>
          <a:lstStyle/>
          <a:p>
            <a:r>
              <a:rPr lang="en-US" b="1" dirty="0">
                <a:solidFill>
                  <a:schemeClr val="bg1"/>
                </a:solidFill>
              </a:rPr>
              <a:t>Group 10 – </a:t>
            </a:r>
            <a:r>
              <a:rPr lang="en-US" b="1" dirty="0" err="1">
                <a:solidFill>
                  <a:schemeClr val="bg1"/>
                </a:solidFill>
              </a:rPr>
              <a:t>Lince</a:t>
            </a:r>
            <a:r>
              <a:rPr lang="en-US" b="1" dirty="0">
                <a:solidFill>
                  <a:schemeClr val="bg1"/>
                </a:solidFill>
              </a:rPr>
              <a:t> </a:t>
            </a:r>
            <a:r>
              <a:rPr lang="en-US" b="1" dirty="0" err="1">
                <a:solidFill>
                  <a:schemeClr val="bg1"/>
                </a:solidFill>
              </a:rPr>
              <a:t>Rumainum</a:t>
            </a:r>
            <a:r>
              <a:rPr lang="en-US" b="1" dirty="0">
                <a:solidFill>
                  <a:schemeClr val="bg1"/>
                </a:solidFill>
              </a:rPr>
              <a:t> &amp; John Osborn</a:t>
            </a:r>
            <a:endParaRPr lang="en-US" dirty="0">
              <a:solidFill>
                <a:schemeClr val="bg1"/>
              </a:solidFill>
            </a:endParaRPr>
          </a:p>
          <a:p>
            <a:r>
              <a:rPr lang="en-US" u="sng" dirty="0">
                <a:solidFill>
                  <a:srgbClr val="C00000"/>
                </a:solidFill>
                <a:hlinkClick r:id="rId2">
                  <a:extLst>
                    <a:ext uri="{A12FA001-AC4F-418D-AE19-62706E023703}">
                      <ahyp:hlinkClr xmlns:ahyp="http://schemas.microsoft.com/office/drawing/2018/hyperlinkcolor" val="tx"/>
                    </a:ext>
                  </a:extLst>
                </a:hlinkClick>
              </a:rPr>
              <a:t>lince.f.rumainum-1@ou.edu</a:t>
            </a:r>
            <a:endParaRPr lang="en-US" dirty="0">
              <a:solidFill>
                <a:srgbClr val="C00000"/>
              </a:solidFill>
            </a:endParaRPr>
          </a:p>
          <a:p>
            <a:r>
              <a:rPr lang="en-US" u="sng" dirty="0">
                <a:solidFill>
                  <a:srgbClr val="C00000"/>
                </a:solidFill>
                <a:hlinkClick r:id="rId3">
                  <a:extLst>
                    <a:ext uri="{A12FA001-AC4F-418D-AE19-62706E023703}">
                      <ahyp:hlinkClr xmlns:ahyp="http://schemas.microsoft.com/office/drawing/2018/hyperlinkcolor" val="tx"/>
                    </a:ext>
                  </a:extLst>
                </a:hlinkClick>
              </a:rPr>
              <a:t>john.c.osborn-1@ou.edu</a:t>
            </a:r>
            <a:endParaRPr lang="en-US" dirty="0">
              <a:solidFill>
                <a:srgbClr val="C00000"/>
              </a:solidFill>
            </a:endParaRPr>
          </a:p>
          <a:p>
            <a:endParaRPr lang="en-US" dirty="0"/>
          </a:p>
        </p:txBody>
      </p:sp>
    </p:spTree>
    <p:extLst>
      <p:ext uri="{BB962C8B-B14F-4D97-AF65-F5344CB8AC3E}">
        <p14:creationId xmlns:p14="http://schemas.microsoft.com/office/powerpoint/2010/main" val="275686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1F29-5959-48D6-AB21-189009765492}"/>
              </a:ext>
            </a:extLst>
          </p:cNvPr>
          <p:cNvSpPr>
            <a:spLocks noGrp="1"/>
          </p:cNvSpPr>
          <p:nvPr>
            <p:ph type="title"/>
          </p:nvPr>
        </p:nvSpPr>
        <p:spPr/>
        <p:txBody>
          <a:bodyPr/>
          <a:lstStyle/>
          <a:p>
            <a:r>
              <a:rPr lang="en-US" dirty="0"/>
              <a:t>Variables Removal</a:t>
            </a:r>
          </a:p>
        </p:txBody>
      </p:sp>
      <p:sp>
        <p:nvSpPr>
          <p:cNvPr id="3" name="Content Placeholder 2">
            <a:extLst>
              <a:ext uri="{FF2B5EF4-FFF2-40B4-BE49-F238E27FC236}">
                <a16:creationId xmlns:a16="http://schemas.microsoft.com/office/drawing/2014/main" id="{EDEB2E91-0D64-469B-A316-C4052E966517}"/>
              </a:ext>
            </a:extLst>
          </p:cNvPr>
          <p:cNvSpPr>
            <a:spLocks noGrp="1"/>
          </p:cNvSpPr>
          <p:nvPr>
            <p:ph idx="1"/>
          </p:nvPr>
        </p:nvSpPr>
        <p:spPr/>
        <p:txBody>
          <a:bodyPr/>
          <a:lstStyle/>
          <a:p>
            <a:r>
              <a:rPr lang="en-US" dirty="0"/>
              <a:t>We removed several variables because they did not fit within our scope of work. Our scope is the article itself and not external factors, such as links. </a:t>
            </a:r>
          </a:p>
          <a:p>
            <a:r>
              <a:rPr lang="en-US" dirty="0"/>
              <a:t>The keyword variable deal with the links inside the article since we believe they are external factor and independent of the article itself. Our goal is to more global articles and not only within the </a:t>
            </a:r>
            <a:r>
              <a:rPr lang="en-US" dirty="0" err="1"/>
              <a:t>mashable</a:t>
            </a:r>
            <a:r>
              <a:rPr lang="en-US" dirty="0"/>
              <a:t> website.</a:t>
            </a:r>
          </a:p>
          <a:p>
            <a:r>
              <a:rPr lang="en-US" dirty="0"/>
              <a:t>We also removed the self reference shares because they deal with external articles and not the article itself. </a:t>
            </a:r>
          </a:p>
          <a:p>
            <a:endParaRPr lang="en-US" dirty="0"/>
          </a:p>
          <a:p>
            <a:endParaRPr lang="en-US" dirty="0"/>
          </a:p>
        </p:txBody>
      </p:sp>
    </p:spTree>
    <p:extLst>
      <p:ext uri="{BB962C8B-B14F-4D97-AF65-F5344CB8AC3E}">
        <p14:creationId xmlns:p14="http://schemas.microsoft.com/office/powerpoint/2010/main" val="258271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7ADC8-61EB-456B-85C6-729BA6D2099A}"/>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dirty="0">
                <a:solidFill>
                  <a:srgbClr val="262626"/>
                </a:solidFill>
              </a:rPr>
              <a:t>Modeling</a:t>
            </a:r>
          </a:p>
        </p:txBody>
      </p:sp>
    </p:spTree>
    <p:extLst>
      <p:ext uri="{BB962C8B-B14F-4D97-AF65-F5344CB8AC3E}">
        <p14:creationId xmlns:p14="http://schemas.microsoft.com/office/powerpoint/2010/main" val="211439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2E7C-83D0-4F12-976D-DD69BA2EFAE7}"/>
              </a:ext>
            </a:extLst>
          </p:cNvPr>
          <p:cNvSpPr>
            <a:spLocks noGrp="1"/>
          </p:cNvSpPr>
          <p:nvPr>
            <p:ph type="title"/>
          </p:nvPr>
        </p:nvSpPr>
        <p:spPr>
          <a:xfrm>
            <a:off x="804670" y="978776"/>
            <a:ext cx="3044953" cy="1174991"/>
          </a:xfrm>
        </p:spPr>
        <p:txBody>
          <a:bodyPr>
            <a:normAutofit/>
          </a:bodyPr>
          <a:lstStyle/>
          <a:p>
            <a:r>
              <a:rPr lang="en-US" sz="2000"/>
              <a:t>LINEAR MODEL</a:t>
            </a:r>
          </a:p>
        </p:txBody>
      </p:sp>
      <p:sp>
        <p:nvSpPr>
          <p:cNvPr id="9" name="Content Placeholder 8">
            <a:extLst>
              <a:ext uri="{FF2B5EF4-FFF2-40B4-BE49-F238E27FC236}">
                <a16:creationId xmlns:a16="http://schemas.microsoft.com/office/drawing/2014/main" id="{1A403C39-7AD0-41E4-B2C0-11689F0C20FC}"/>
              </a:ext>
            </a:extLst>
          </p:cNvPr>
          <p:cNvSpPr>
            <a:spLocks noGrp="1"/>
          </p:cNvSpPr>
          <p:nvPr>
            <p:ph idx="1"/>
          </p:nvPr>
        </p:nvSpPr>
        <p:spPr>
          <a:xfrm>
            <a:off x="804670" y="2640692"/>
            <a:ext cx="3044952" cy="3255252"/>
          </a:xfrm>
        </p:spPr>
        <p:txBody>
          <a:bodyPr>
            <a:normAutofit/>
          </a:bodyPr>
          <a:lstStyle/>
          <a:p>
            <a:pPr>
              <a:lnSpc>
                <a:spcPct val="90000"/>
              </a:lnSpc>
            </a:pPr>
            <a:r>
              <a:rPr lang="en-US" sz="1400" dirty="0"/>
              <a:t>The plots show the behavior of the linear model. It shows: </a:t>
            </a:r>
          </a:p>
          <a:p>
            <a:pPr lvl="1">
              <a:lnSpc>
                <a:spcPct val="90000"/>
              </a:lnSpc>
            </a:pPr>
            <a:r>
              <a:rPr lang="en-US" sz="1100" dirty="0"/>
              <a:t>The Residuals vs Fitted plot : we want that to be as close to zero as possible, </a:t>
            </a:r>
          </a:p>
          <a:p>
            <a:pPr lvl="1">
              <a:lnSpc>
                <a:spcPct val="90000"/>
              </a:lnSpc>
            </a:pPr>
            <a:r>
              <a:rPr lang="en-US" sz="1100" dirty="0"/>
              <a:t>The Scale-Location plot: we want it to be equally spread across the predictors, </a:t>
            </a:r>
          </a:p>
          <a:p>
            <a:pPr lvl="1">
              <a:lnSpc>
                <a:spcPct val="90000"/>
              </a:lnSpc>
            </a:pPr>
            <a:r>
              <a:rPr lang="en-US" sz="1100" dirty="0"/>
              <a:t>The Normal Q-Q plot: we want our data to be as close to normal distribution as possible, which is indicated by a positive slope linear trend line, and </a:t>
            </a:r>
          </a:p>
          <a:p>
            <a:pPr lvl="1">
              <a:lnSpc>
                <a:spcPct val="90000"/>
              </a:lnSpc>
            </a:pPr>
            <a:r>
              <a:rPr lang="en-US" sz="1100" dirty="0"/>
              <a:t>The Residuals vs Leverage: which help indicates if there are still cases with high leverage data. </a:t>
            </a:r>
          </a:p>
        </p:txBody>
      </p:sp>
      <p:pic>
        <p:nvPicPr>
          <p:cNvPr id="5" name="Content Placeholder 4">
            <a:extLst>
              <a:ext uri="{FF2B5EF4-FFF2-40B4-BE49-F238E27FC236}">
                <a16:creationId xmlns:a16="http://schemas.microsoft.com/office/drawing/2014/main" id="{037B50ED-FF7C-44DD-BD64-E3C2BBA47BE9}"/>
              </a:ext>
            </a:extLst>
          </p:cNvPr>
          <p:cNvPicPr>
            <a:picLocks noChangeAspect="1"/>
          </p:cNvPicPr>
          <p:nvPr/>
        </p:nvPicPr>
        <p:blipFill>
          <a:blip r:embed="rId2"/>
          <a:srcRect/>
          <a:stretch/>
        </p:blipFill>
        <p:spPr>
          <a:xfrm>
            <a:off x="5065204" y="10"/>
            <a:ext cx="6715887" cy="6857990"/>
          </a:xfrm>
          <a:prstGeom prst="rect">
            <a:avLst/>
          </a:prstGeom>
        </p:spPr>
      </p:pic>
    </p:spTree>
    <p:extLst>
      <p:ext uri="{BB962C8B-B14F-4D97-AF65-F5344CB8AC3E}">
        <p14:creationId xmlns:p14="http://schemas.microsoft.com/office/powerpoint/2010/main" val="66698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2E7C-83D0-4F12-976D-DD69BA2EFAE7}"/>
              </a:ext>
            </a:extLst>
          </p:cNvPr>
          <p:cNvSpPr>
            <a:spLocks noGrp="1"/>
          </p:cNvSpPr>
          <p:nvPr>
            <p:ph type="title"/>
          </p:nvPr>
        </p:nvSpPr>
        <p:spPr>
          <a:xfrm>
            <a:off x="804670" y="732430"/>
            <a:ext cx="3044953" cy="1421337"/>
          </a:xfrm>
        </p:spPr>
        <p:txBody>
          <a:bodyPr>
            <a:normAutofit fontScale="90000"/>
          </a:bodyPr>
          <a:lstStyle/>
          <a:p>
            <a:r>
              <a:rPr lang="en-US" sz="2000" dirty="0"/>
              <a:t>Multivariate Adaptive Regression Splines(MARS) MODEL</a:t>
            </a:r>
          </a:p>
        </p:txBody>
      </p:sp>
      <p:sp>
        <p:nvSpPr>
          <p:cNvPr id="9" name="Content Placeholder 8">
            <a:extLst>
              <a:ext uri="{FF2B5EF4-FFF2-40B4-BE49-F238E27FC236}">
                <a16:creationId xmlns:a16="http://schemas.microsoft.com/office/drawing/2014/main" id="{1A403C39-7AD0-41E4-B2C0-11689F0C20FC}"/>
              </a:ext>
            </a:extLst>
          </p:cNvPr>
          <p:cNvSpPr>
            <a:spLocks noGrp="1"/>
          </p:cNvSpPr>
          <p:nvPr>
            <p:ph idx="1"/>
          </p:nvPr>
        </p:nvSpPr>
        <p:spPr>
          <a:xfrm>
            <a:off x="804670" y="2640692"/>
            <a:ext cx="3044952" cy="3255252"/>
          </a:xfrm>
        </p:spPr>
        <p:txBody>
          <a:bodyPr>
            <a:normAutofit/>
          </a:bodyPr>
          <a:lstStyle/>
          <a:p>
            <a:pPr>
              <a:lnSpc>
                <a:spcPct val="90000"/>
              </a:lnSpc>
            </a:pPr>
            <a:r>
              <a:rPr lang="en-US" sz="1300" dirty="0"/>
              <a:t>The Residuals vs Fitted plot of the MARS model shows improvement than the OLS model’s Residuals vs Fitted plot</a:t>
            </a:r>
          </a:p>
          <a:p>
            <a:pPr>
              <a:lnSpc>
                <a:spcPct val="90000"/>
              </a:lnSpc>
            </a:pPr>
            <a:r>
              <a:rPr lang="en-US" sz="1300" dirty="0"/>
              <a:t>Although, the Normal Q-Q plot of the MARS model does not seem to improve much at all than the OLS model’s Normal Q-Q plot </a:t>
            </a:r>
          </a:p>
        </p:txBody>
      </p:sp>
      <p:pic>
        <p:nvPicPr>
          <p:cNvPr id="5" name="Content Placeholder 4">
            <a:extLst>
              <a:ext uri="{FF2B5EF4-FFF2-40B4-BE49-F238E27FC236}">
                <a16:creationId xmlns:a16="http://schemas.microsoft.com/office/drawing/2014/main" id="{037B50ED-FF7C-44DD-BD64-E3C2BBA47BE9}"/>
              </a:ext>
            </a:extLst>
          </p:cNvPr>
          <p:cNvPicPr>
            <a:picLocks noChangeAspect="1"/>
          </p:cNvPicPr>
          <p:nvPr/>
        </p:nvPicPr>
        <p:blipFill>
          <a:blip r:embed="rId2"/>
          <a:srcRect/>
          <a:stretch/>
        </p:blipFill>
        <p:spPr>
          <a:xfrm>
            <a:off x="5065204" y="10"/>
            <a:ext cx="6715887" cy="6857989"/>
          </a:xfrm>
          <a:prstGeom prst="rect">
            <a:avLst/>
          </a:prstGeom>
        </p:spPr>
      </p:pic>
    </p:spTree>
    <p:extLst>
      <p:ext uri="{BB962C8B-B14F-4D97-AF65-F5344CB8AC3E}">
        <p14:creationId xmlns:p14="http://schemas.microsoft.com/office/powerpoint/2010/main" val="233947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2E7C-83D0-4F12-976D-DD69BA2EFAE7}"/>
              </a:ext>
            </a:extLst>
          </p:cNvPr>
          <p:cNvSpPr>
            <a:spLocks noGrp="1"/>
          </p:cNvSpPr>
          <p:nvPr>
            <p:ph type="title"/>
          </p:nvPr>
        </p:nvSpPr>
        <p:spPr>
          <a:xfrm>
            <a:off x="804672" y="2404872"/>
            <a:ext cx="3044950" cy="1627792"/>
          </a:xfrm>
        </p:spPr>
        <p:txBody>
          <a:bodyPr vert="horz" lIns="274320" tIns="182880" rIns="274320" bIns="182880" rtlCol="0" anchor="ctr" anchorCtr="1">
            <a:normAutofit fontScale="90000"/>
          </a:bodyPr>
          <a:lstStyle/>
          <a:p>
            <a:r>
              <a:rPr lang="en-US" dirty="0">
                <a:solidFill>
                  <a:srgbClr val="262626"/>
                </a:solidFill>
              </a:rPr>
              <a:t>RMSE RESULT COMPARISON BETWEEN MODELs</a:t>
            </a:r>
          </a:p>
        </p:txBody>
      </p:sp>
      <p:sp>
        <p:nvSpPr>
          <p:cNvPr id="16" name="Rectangle 15">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667401DB-C1B8-49E0-9E11-46F17E501FA0}"/>
              </a:ext>
            </a:extLst>
          </p:cNvPr>
          <p:cNvGraphicFramePr>
            <a:graphicFrameLocks noGrp="1"/>
          </p:cNvGraphicFramePr>
          <p:nvPr>
            <p:ph idx="1"/>
          </p:nvPr>
        </p:nvGraphicFramePr>
        <p:xfrm>
          <a:off x="5535714" y="1077367"/>
          <a:ext cx="5774868" cy="4388559"/>
        </p:xfrm>
        <a:graphic>
          <a:graphicData uri="http://schemas.openxmlformats.org/drawingml/2006/table">
            <a:tbl>
              <a:tblPr firstRow="1" bandRow="1">
                <a:tableStyleId>{8EC20E35-A176-4012-BC5E-935CFFF8708E}</a:tableStyleId>
              </a:tblPr>
              <a:tblGrid>
                <a:gridCol w="2936724">
                  <a:extLst>
                    <a:ext uri="{9D8B030D-6E8A-4147-A177-3AD203B41FA5}">
                      <a16:colId xmlns:a16="http://schemas.microsoft.com/office/drawing/2014/main" val="3288944387"/>
                    </a:ext>
                  </a:extLst>
                </a:gridCol>
                <a:gridCol w="2838144">
                  <a:extLst>
                    <a:ext uri="{9D8B030D-6E8A-4147-A177-3AD203B41FA5}">
                      <a16:colId xmlns:a16="http://schemas.microsoft.com/office/drawing/2014/main" val="3464620992"/>
                    </a:ext>
                  </a:extLst>
                </a:gridCol>
              </a:tblGrid>
              <a:tr h="626937">
                <a:tc>
                  <a:txBody>
                    <a:bodyPr/>
                    <a:lstStyle/>
                    <a:p>
                      <a:pPr algn="l" fontAlgn="b"/>
                      <a:r>
                        <a:rPr lang="en-US" sz="3300" u="none" strike="noStrike">
                          <a:effectLst/>
                        </a:rPr>
                        <a:t>Model</a:t>
                      </a:r>
                      <a:endParaRPr lang="en-US" sz="3300" b="0" i="0" u="none" strike="noStrike">
                        <a:solidFill>
                          <a:srgbClr val="000000"/>
                        </a:solidFill>
                        <a:effectLst/>
                        <a:latin typeface="Calibri" panose="020F0502020204030204" pitchFamily="34" charset="0"/>
                      </a:endParaRPr>
                    </a:p>
                  </a:txBody>
                  <a:tcPr marL="14289" marR="14289" marT="14289" marB="0" anchor="b"/>
                </a:tc>
                <a:tc>
                  <a:txBody>
                    <a:bodyPr/>
                    <a:lstStyle/>
                    <a:p>
                      <a:pPr algn="l" fontAlgn="b"/>
                      <a:r>
                        <a:rPr lang="en-US" sz="3300" u="none" strike="noStrike">
                          <a:effectLst/>
                        </a:rPr>
                        <a:t>RMSE</a:t>
                      </a:r>
                      <a:endParaRPr lang="en-US" sz="3300" b="0" i="0" u="none" strike="noStrike">
                        <a:solidFill>
                          <a:srgbClr val="000000"/>
                        </a:solidFill>
                        <a:effectLst/>
                        <a:latin typeface="Calibri" panose="020F0502020204030204" pitchFamily="34" charset="0"/>
                      </a:endParaRPr>
                    </a:p>
                  </a:txBody>
                  <a:tcPr marL="14289" marR="14289" marT="14289" marB="0" anchor="b"/>
                </a:tc>
                <a:extLst>
                  <a:ext uri="{0D108BD9-81ED-4DB2-BD59-A6C34878D82A}">
                    <a16:rowId xmlns:a16="http://schemas.microsoft.com/office/drawing/2014/main" val="2911943533"/>
                  </a:ext>
                </a:extLst>
              </a:tr>
              <a:tr h="626937">
                <a:tc>
                  <a:txBody>
                    <a:bodyPr/>
                    <a:lstStyle/>
                    <a:p>
                      <a:pPr algn="l" fontAlgn="b"/>
                      <a:r>
                        <a:rPr lang="en-US" sz="3300" u="none" strike="noStrike">
                          <a:effectLst/>
                        </a:rPr>
                        <a:t>kNN</a:t>
                      </a:r>
                      <a:endParaRPr lang="en-US" sz="3300" b="0" i="0" u="none" strike="noStrike">
                        <a:solidFill>
                          <a:srgbClr val="000000"/>
                        </a:solidFill>
                        <a:effectLst/>
                        <a:latin typeface="Calibri" panose="020F0502020204030204" pitchFamily="34" charset="0"/>
                      </a:endParaRPr>
                    </a:p>
                  </a:txBody>
                  <a:tcPr marL="14289" marR="14289" marT="14289" marB="0" anchor="b"/>
                </a:tc>
                <a:tc>
                  <a:txBody>
                    <a:bodyPr/>
                    <a:lstStyle/>
                    <a:p>
                      <a:pPr algn="l" fontAlgn="b"/>
                      <a:r>
                        <a:rPr lang="en-US" sz="3300" u="none" strike="noStrike">
                          <a:effectLst/>
                        </a:rPr>
                        <a:t>0.8079</a:t>
                      </a:r>
                      <a:endParaRPr lang="en-US" sz="3300" b="0" i="0" u="none" strike="noStrike">
                        <a:solidFill>
                          <a:srgbClr val="000000"/>
                        </a:solidFill>
                        <a:effectLst/>
                        <a:latin typeface="Calibri" panose="020F0502020204030204" pitchFamily="34" charset="0"/>
                      </a:endParaRPr>
                    </a:p>
                  </a:txBody>
                  <a:tcPr marL="14289" marR="14289" marT="14289" marB="0" anchor="b"/>
                </a:tc>
                <a:extLst>
                  <a:ext uri="{0D108BD9-81ED-4DB2-BD59-A6C34878D82A}">
                    <a16:rowId xmlns:a16="http://schemas.microsoft.com/office/drawing/2014/main" val="674317862"/>
                  </a:ext>
                </a:extLst>
              </a:tr>
              <a:tr h="626937">
                <a:tc>
                  <a:txBody>
                    <a:bodyPr/>
                    <a:lstStyle/>
                    <a:p>
                      <a:pPr algn="l" fontAlgn="b"/>
                      <a:r>
                        <a:rPr lang="en-US" sz="3300" u="none" strike="noStrike">
                          <a:effectLst/>
                        </a:rPr>
                        <a:t>MARS</a:t>
                      </a:r>
                      <a:endParaRPr lang="en-US" sz="3300" b="0" i="0" u="none" strike="noStrike">
                        <a:solidFill>
                          <a:srgbClr val="000000"/>
                        </a:solidFill>
                        <a:effectLst/>
                        <a:latin typeface="Calibri" panose="020F0502020204030204" pitchFamily="34" charset="0"/>
                      </a:endParaRPr>
                    </a:p>
                  </a:txBody>
                  <a:tcPr marL="14289" marR="14289" marT="14289" marB="0" anchor="b"/>
                </a:tc>
                <a:tc>
                  <a:txBody>
                    <a:bodyPr/>
                    <a:lstStyle/>
                    <a:p>
                      <a:pPr algn="l" fontAlgn="b"/>
                      <a:r>
                        <a:rPr lang="en-US" sz="3300" u="none" strike="noStrike">
                          <a:effectLst/>
                        </a:rPr>
                        <a:t>0.8296</a:t>
                      </a:r>
                      <a:endParaRPr lang="en-US" sz="3300" b="0" i="0" u="none" strike="noStrike">
                        <a:solidFill>
                          <a:srgbClr val="000000"/>
                        </a:solidFill>
                        <a:effectLst/>
                        <a:latin typeface="Calibri" panose="020F0502020204030204" pitchFamily="34" charset="0"/>
                      </a:endParaRPr>
                    </a:p>
                  </a:txBody>
                  <a:tcPr marL="14289" marR="14289" marT="14289" marB="0" anchor="b"/>
                </a:tc>
                <a:extLst>
                  <a:ext uri="{0D108BD9-81ED-4DB2-BD59-A6C34878D82A}">
                    <a16:rowId xmlns:a16="http://schemas.microsoft.com/office/drawing/2014/main" val="2885386987"/>
                  </a:ext>
                </a:extLst>
              </a:tr>
              <a:tr h="626937">
                <a:tc>
                  <a:txBody>
                    <a:bodyPr/>
                    <a:lstStyle/>
                    <a:p>
                      <a:pPr algn="l" fontAlgn="b"/>
                      <a:r>
                        <a:rPr lang="en-US" sz="3300" u="none" strike="noStrike">
                          <a:effectLst/>
                        </a:rPr>
                        <a:t>OLS</a:t>
                      </a:r>
                      <a:endParaRPr lang="en-US" sz="3300" b="0" i="0" u="none" strike="noStrike">
                        <a:solidFill>
                          <a:srgbClr val="000000"/>
                        </a:solidFill>
                        <a:effectLst/>
                        <a:latin typeface="Calibri" panose="020F0502020204030204" pitchFamily="34" charset="0"/>
                      </a:endParaRPr>
                    </a:p>
                  </a:txBody>
                  <a:tcPr marL="14289" marR="14289" marT="14289" marB="0" anchor="b"/>
                </a:tc>
                <a:tc>
                  <a:txBody>
                    <a:bodyPr/>
                    <a:lstStyle/>
                    <a:p>
                      <a:pPr algn="l" fontAlgn="b"/>
                      <a:r>
                        <a:rPr lang="en-US" sz="3300" u="none" strike="noStrike">
                          <a:effectLst/>
                        </a:rPr>
                        <a:t>0.8335</a:t>
                      </a:r>
                      <a:endParaRPr lang="en-US" sz="3300" b="0" i="0" u="none" strike="noStrike">
                        <a:solidFill>
                          <a:srgbClr val="000000"/>
                        </a:solidFill>
                        <a:effectLst/>
                        <a:latin typeface="Calibri" panose="020F0502020204030204" pitchFamily="34" charset="0"/>
                      </a:endParaRPr>
                    </a:p>
                  </a:txBody>
                  <a:tcPr marL="14289" marR="14289" marT="14289" marB="0" anchor="b"/>
                </a:tc>
                <a:extLst>
                  <a:ext uri="{0D108BD9-81ED-4DB2-BD59-A6C34878D82A}">
                    <a16:rowId xmlns:a16="http://schemas.microsoft.com/office/drawing/2014/main" val="3968942957"/>
                  </a:ext>
                </a:extLst>
              </a:tr>
              <a:tr h="626937">
                <a:tc>
                  <a:txBody>
                    <a:bodyPr/>
                    <a:lstStyle/>
                    <a:p>
                      <a:pPr algn="l" fontAlgn="b"/>
                      <a:r>
                        <a:rPr lang="en-US" sz="3300" u="none" strike="noStrike">
                          <a:effectLst/>
                        </a:rPr>
                        <a:t>SVM</a:t>
                      </a:r>
                      <a:endParaRPr lang="en-US" sz="3300" b="0" i="0" u="none" strike="noStrike">
                        <a:solidFill>
                          <a:srgbClr val="000000"/>
                        </a:solidFill>
                        <a:effectLst/>
                        <a:latin typeface="Calibri" panose="020F0502020204030204" pitchFamily="34" charset="0"/>
                      </a:endParaRPr>
                    </a:p>
                  </a:txBody>
                  <a:tcPr marL="14289" marR="14289" marT="14289" marB="0" anchor="b"/>
                </a:tc>
                <a:tc>
                  <a:txBody>
                    <a:bodyPr/>
                    <a:lstStyle/>
                    <a:p>
                      <a:pPr algn="l" fontAlgn="b"/>
                      <a:r>
                        <a:rPr lang="en-US" sz="3300" u="none" strike="noStrike">
                          <a:effectLst/>
                        </a:rPr>
                        <a:t>0.8528</a:t>
                      </a:r>
                      <a:endParaRPr lang="en-US" sz="3300" b="0" i="0" u="none" strike="noStrike">
                        <a:solidFill>
                          <a:srgbClr val="000000"/>
                        </a:solidFill>
                        <a:effectLst/>
                        <a:latin typeface="Calibri" panose="020F0502020204030204" pitchFamily="34" charset="0"/>
                      </a:endParaRPr>
                    </a:p>
                  </a:txBody>
                  <a:tcPr marL="14289" marR="14289" marT="14289" marB="0" anchor="b"/>
                </a:tc>
                <a:extLst>
                  <a:ext uri="{0D108BD9-81ED-4DB2-BD59-A6C34878D82A}">
                    <a16:rowId xmlns:a16="http://schemas.microsoft.com/office/drawing/2014/main" val="3137871118"/>
                  </a:ext>
                </a:extLst>
              </a:tr>
              <a:tr h="626937">
                <a:tc>
                  <a:txBody>
                    <a:bodyPr/>
                    <a:lstStyle/>
                    <a:p>
                      <a:pPr algn="l" fontAlgn="b"/>
                      <a:r>
                        <a:rPr lang="en-US" sz="3300" u="none" strike="noStrike">
                          <a:effectLst/>
                        </a:rPr>
                        <a:t>treeBag</a:t>
                      </a:r>
                      <a:endParaRPr lang="en-US" sz="3300" b="0" i="0" u="none" strike="noStrike">
                        <a:solidFill>
                          <a:srgbClr val="000000"/>
                        </a:solidFill>
                        <a:effectLst/>
                        <a:latin typeface="Calibri" panose="020F0502020204030204" pitchFamily="34" charset="0"/>
                      </a:endParaRPr>
                    </a:p>
                  </a:txBody>
                  <a:tcPr marL="14289" marR="14289" marT="14289" marB="0" anchor="b"/>
                </a:tc>
                <a:tc>
                  <a:txBody>
                    <a:bodyPr/>
                    <a:lstStyle/>
                    <a:p>
                      <a:pPr algn="l" fontAlgn="b"/>
                      <a:r>
                        <a:rPr lang="en-US" sz="3300" u="none" strike="noStrike">
                          <a:effectLst/>
                        </a:rPr>
                        <a:t>0.8660</a:t>
                      </a:r>
                      <a:endParaRPr lang="en-US" sz="3300" b="0" i="0" u="none" strike="noStrike">
                        <a:solidFill>
                          <a:srgbClr val="000000"/>
                        </a:solidFill>
                        <a:effectLst/>
                        <a:latin typeface="Calibri" panose="020F0502020204030204" pitchFamily="34" charset="0"/>
                      </a:endParaRPr>
                    </a:p>
                  </a:txBody>
                  <a:tcPr marL="14289" marR="14289" marT="14289" marB="0" anchor="b"/>
                </a:tc>
                <a:extLst>
                  <a:ext uri="{0D108BD9-81ED-4DB2-BD59-A6C34878D82A}">
                    <a16:rowId xmlns:a16="http://schemas.microsoft.com/office/drawing/2014/main" val="614198648"/>
                  </a:ext>
                </a:extLst>
              </a:tr>
              <a:tr h="626937">
                <a:tc>
                  <a:txBody>
                    <a:bodyPr/>
                    <a:lstStyle/>
                    <a:p>
                      <a:pPr algn="l" fontAlgn="b"/>
                      <a:r>
                        <a:rPr lang="en-US" sz="3300" u="none" strike="noStrike">
                          <a:effectLst/>
                        </a:rPr>
                        <a:t>avNNet</a:t>
                      </a:r>
                      <a:endParaRPr lang="en-US" sz="3300" b="0" i="0" u="none" strike="noStrike">
                        <a:solidFill>
                          <a:srgbClr val="000000"/>
                        </a:solidFill>
                        <a:effectLst/>
                        <a:latin typeface="Calibri" panose="020F0502020204030204" pitchFamily="34" charset="0"/>
                      </a:endParaRPr>
                    </a:p>
                  </a:txBody>
                  <a:tcPr marL="14289" marR="14289" marT="14289" marB="0" anchor="b"/>
                </a:tc>
                <a:tc>
                  <a:txBody>
                    <a:bodyPr/>
                    <a:lstStyle/>
                    <a:p>
                      <a:pPr algn="l" fontAlgn="b"/>
                      <a:r>
                        <a:rPr lang="en-US" sz="3300" u="none" strike="noStrike">
                          <a:effectLst/>
                        </a:rPr>
                        <a:t>6.4702</a:t>
                      </a:r>
                      <a:endParaRPr lang="en-US" sz="3300" b="0" i="0" u="none" strike="noStrike">
                        <a:solidFill>
                          <a:srgbClr val="000000"/>
                        </a:solidFill>
                        <a:effectLst/>
                        <a:latin typeface="Calibri" panose="020F0502020204030204" pitchFamily="34" charset="0"/>
                      </a:endParaRPr>
                    </a:p>
                  </a:txBody>
                  <a:tcPr marL="14289" marR="14289" marT="14289" marB="0" anchor="b"/>
                </a:tc>
                <a:extLst>
                  <a:ext uri="{0D108BD9-81ED-4DB2-BD59-A6C34878D82A}">
                    <a16:rowId xmlns:a16="http://schemas.microsoft.com/office/drawing/2014/main" val="1269628746"/>
                  </a:ext>
                </a:extLst>
              </a:tr>
            </a:tbl>
          </a:graphicData>
        </a:graphic>
      </p:graphicFrame>
    </p:spTree>
    <p:extLst>
      <p:ext uri="{BB962C8B-B14F-4D97-AF65-F5344CB8AC3E}">
        <p14:creationId xmlns:p14="http://schemas.microsoft.com/office/powerpoint/2010/main" val="109554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7ADC8-61EB-456B-85C6-729BA6D2099A}"/>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dirty="0">
                <a:solidFill>
                  <a:srgbClr val="262626"/>
                </a:solidFill>
              </a:rPr>
              <a:t>Conclusion</a:t>
            </a:r>
          </a:p>
        </p:txBody>
      </p:sp>
    </p:spTree>
    <p:extLst>
      <p:ext uri="{BB962C8B-B14F-4D97-AF65-F5344CB8AC3E}">
        <p14:creationId xmlns:p14="http://schemas.microsoft.com/office/powerpoint/2010/main" val="286360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D3A8-C8C6-45C1-BCF4-38000CFA20E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BC61369-FBE2-4626-AE64-AACE7E11CB33}"/>
              </a:ext>
            </a:extLst>
          </p:cNvPr>
          <p:cNvSpPr>
            <a:spLocks noGrp="1"/>
          </p:cNvSpPr>
          <p:nvPr>
            <p:ph idx="1"/>
          </p:nvPr>
        </p:nvSpPr>
        <p:spPr/>
        <p:txBody>
          <a:bodyPr/>
          <a:lstStyle/>
          <a:p>
            <a:r>
              <a:rPr lang="en-US" dirty="0"/>
              <a:t>It is important to try different data wrangling methods to help with creating new features, transforming skewed data, and reducing the dimensionality of the data set</a:t>
            </a:r>
          </a:p>
          <a:p>
            <a:r>
              <a:rPr lang="en-US" dirty="0"/>
              <a:t>Choosing which attributes to use for data modeling is critical to be able to create a training model that can predict the number of shares </a:t>
            </a:r>
          </a:p>
          <a:p>
            <a:r>
              <a:rPr lang="en-US" dirty="0"/>
              <a:t>Using all the variables is not always necessary, in fact, by intelligently reducing the dimension of the data, creating an over-fitting model can be prevented </a:t>
            </a:r>
          </a:p>
          <a:p>
            <a:r>
              <a:rPr lang="en-US" dirty="0"/>
              <a:t>Using a non-linear model does not necessarily mean better RMSE result</a:t>
            </a:r>
          </a:p>
          <a:p>
            <a:endParaRPr lang="en-US" dirty="0"/>
          </a:p>
        </p:txBody>
      </p:sp>
    </p:spTree>
    <p:extLst>
      <p:ext uri="{BB962C8B-B14F-4D97-AF65-F5344CB8AC3E}">
        <p14:creationId xmlns:p14="http://schemas.microsoft.com/office/powerpoint/2010/main" val="296327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5C317E-6D23-4E56-AB4A-DB490539495C}"/>
              </a:ext>
            </a:extLst>
          </p:cNvPr>
          <p:cNvSpPr>
            <a:spLocks noGrp="1"/>
          </p:cNvSpPr>
          <p:nvPr>
            <p:ph type="title"/>
          </p:nvPr>
        </p:nvSpPr>
        <p:spPr>
          <a:xfrm>
            <a:off x="770054" y="954497"/>
            <a:ext cx="3114185" cy="1627792"/>
          </a:xfrm>
        </p:spPr>
        <p:txBody>
          <a:bodyPr vert="horz" lIns="274320" tIns="182880" rIns="274320" bIns="182880" rtlCol="0" anchor="ctr" anchorCtr="1">
            <a:normAutofit/>
          </a:bodyPr>
          <a:lstStyle/>
          <a:p>
            <a:r>
              <a:rPr lang="en-US" sz="2600" dirty="0"/>
              <a:t>Background</a:t>
            </a:r>
          </a:p>
        </p:txBody>
      </p:sp>
      <p:sp>
        <p:nvSpPr>
          <p:cNvPr id="11" name="Rectangle 12">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7EB60CC-5520-4552-8D28-76B741151C66}"/>
              </a:ext>
            </a:extLst>
          </p:cNvPr>
          <p:cNvPicPr>
            <a:picLocks noGrp="1"/>
          </p:cNvPicPr>
          <p:nvPr>
            <p:ph idx="1"/>
          </p:nvPr>
        </p:nvPicPr>
        <p:blipFill>
          <a:blip r:embed="rId2">
            <a:extLst>
              <a:ext uri="{BEBA8EAE-BF5A-486C-A8C5-ECC9F3942E4B}">
                <a14:imgProps xmlns:a14="http://schemas.microsoft.com/office/drawing/2010/main">
                  <a14:imgLayer r:embed="rId3">
                    <a14:imgEffect>
                      <a14:artisticCutout/>
                    </a14:imgEffect>
                  </a14:imgLayer>
                </a14:imgProps>
              </a:ext>
              <a:ext uri="{837473B0-CC2E-450A-ABE3-18F120FF3D39}">
                <a1611:picAttrSrcUrl xmlns:a1611="http://schemas.microsoft.com/office/drawing/2016/11/main" r:id="rId4"/>
              </a:ext>
            </a:extLst>
          </a:blip>
          <a:stretch>
            <a:fillRect/>
          </a:stretch>
        </p:blipFill>
        <p:spPr>
          <a:xfrm>
            <a:off x="5294376" y="1151904"/>
            <a:ext cx="6257544" cy="4239486"/>
          </a:xfrm>
          <a:prstGeom prst="rect">
            <a:avLst/>
          </a:prstGeom>
          <a:pattFill prst="dkDnDiag">
            <a:fgClr>
              <a:srgbClr val="FFFFFF"/>
            </a:fgClr>
            <a:bgClr>
              <a:schemeClr val="bg1"/>
            </a:bgClr>
          </a:pattFill>
        </p:spPr>
      </p:pic>
      <p:sp>
        <p:nvSpPr>
          <p:cNvPr id="6" name="Text Placeholder 5">
            <a:extLst>
              <a:ext uri="{FF2B5EF4-FFF2-40B4-BE49-F238E27FC236}">
                <a16:creationId xmlns:a16="http://schemas.microsoft.com/office/drawing/2014/main" id="{A1B6B662-7469-4D0C-AA55-D2FD403BCD7D}"/>
              </a:ext>
            </a:extLst>
          </p:cNvPr>
          <p:cNvSpPr>
            <a:spLocks noGrp="1"/>
          </p:cNvSpPr>
          <p:nvPr>
            <p:ph type="body" sz="half" idx="2"/>
          </p:nvPr>
        </p:nvSpPr>
        <p:spPr>
          <a:xfrm>
            <a:off x="429767" y="3197354"/>
            <a:ext cx="3794760" cy="2194036"/>
          </a:xfrm>
        </p:spPr>
        <p:txBody>
          <a:bodyPr>
            <a:normAutofit fontScale="92500" lnSpcReduction="10000"/>
          </a:bodyPr>
          <a:lstStyle/>
          <a:p>
            <a:r>
              <a:rPr lang="en-US" dirty="0"/>
              <a:t>The goal of a news article is to become popular. News articles are not written to be hidden under a bush.  The biggest questions for online news companies must face is how to make their articles more popular. A more article is successful or popular when it generates shares. The more shares the better.  Our goal for this model is to be able to predict how a story will do and be able to give direction about how to write a story in the first place. </a:t>
            </a:r>
          </a:p>
        </p:txBody>
      </p:sp>
    </p:spTree>
    <p:extLst>
      <p:ext uri="{BB962C8B-B14F-4D97-AF65-F5344CB8AC3E}">
        <p14:creationId xmlns:p14="http://schemas.microsoft.com/office/powerpoint/2010/main" val="36375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98DAE6-6295-4DC6-950B-FC72D910F764}"/>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Cutout/>
                    </a14:imgEffect>
                  </a14:imgLayer>
                </a14:imgProps>
              </a:ext>
              <a:ext uri="{837473B0-CC2E-450A-ABE3-18F120FF3D39}">
                <a1611:picAttrSrcUrl xmlns:a1611="http://schemas.microsoft.com/office/drawing/2016/11/main" r:id="rId4"/>
              </a:ext>
            </a:extLst>
          </a:blip>
          <a:srcRect b="16974"/>
          <a:stretch/>
        </p:blipFill>
        <p:spPr>
          <a:xfrm>
            <a:off x="20" y="10"/>
            <a:ext cx="12191980" cy="6857990"/>
          </a:xfrm>
          <a:prstGeom prst="rect">
            <a:avLst/>
          </a:prstGeom>
        </p:spPr>
      </p:pic>
      <p:sp>
        <p:nvSpPr>
          <p:cNvPr id="5" name="Title 4">
            <a:extLst>
              <a:ext uri="{FF2B5EF4-FFF2-40B4-BE49-F238E27FC236}">
                <a16:creationId xmlns:a16="http://schemas.microsoft.com/office/drawing/2014/main" id="{AE5C36EE-EA4F-49BC-BFFF-D62BBAFFCAEC}"/>
              </a:ext>
            </a:extLst>
          </p:cNvPr>
          <p:cNvSpPr>
            <a:spLocks noGrp="1"/>
          </p:cNvSpPr>
          <p:nvPr>
            <p:ph type="title"/>
          </p:nvPr>
        </p:nvSpPr>
        <p:spPr>
          <a:xfrm>
            <a:off x="1600200" y="417985"/>
            <a:ext cx="8991600" cy="1645920"/>
          </a:xfrm>
          <a:solidFill>
            <a:schemeClr val="bg1">
              <a:alpha val="60000"/>
            </a:schemeClr>
          </a:solidFill>
          <a:ln>
            <a:solidFill>
              <a:schemeClr val="tx1"/>
            </a:solidFill>
          </a:ln>
        </p:spPr>
        <p:txBody>
          <a:bodyPr vert="horz" lIns="274320" tIns="182880" rIns="274320" bIns="182880" rtlCol="0" anchor="ctr" anchorCtr="1">
            <a:normAutofit/>
          </a:bodyPr>
          <a:lstStyle/>
          <a:p>
            <a:r>
              <a:rPr lang="en-US" sz="3800" dirty="0">
                <a:solidFill>
                  <a:schemeClr val="tx1"/>
                </a:solidFill>
              </a:rPr>
              <a:t>Problem</a:t>
            </a:r>
          </a:p>
        </p:txBody>
      </p:sp>
      <p:sp>
        <p:nvSpPr>
          <p:cNvPr id="8" name="TextBox 7">
            <a:extLst>
              <a:ext uri="{FF2B5EF4-FFF2-40B4-BE49-F238E27FC236}">
                <a16:creationId xmlns:a16="http://schemas.microsoft.com/office/drawing/2014/main" id="{C73E4B2F-CF4F-4BE5-9116-65BD863F0550}"/>
              </a:ext>
            </a:extLst>
          </p:cNvPr>
          <p:cNvSpPr txBox="1"/>
          <p:nvPr/>
        </p:nvSpPr>
        <p:spPr>
          <a:xfrm>
            <a:off x="9771145" y="6657945"/>
            <a:ext cx="242085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American_Newspaper_Repositor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2" name="Title 4">
            <a:extLst>
              <a:ext uri="{FF2B5EF4-FFF2-40B4-BE49-F238E27FC236}">
                <a16:creationId xmlns:a16="http://schemas.microsoft.com/office/drawing/2014/main" id="{AB66F968-E22E-43FD-A667-898A1E17029D}"/>
              </a:ext>
            </a:extLst>
          </p:cNvPr>
          <p:cNvSpPr txBox="1">
            <a:spLocks/>
          </p:cNvSpPr>
          <p:nvPr/>
        </p:nvSpPr>
        <p:spPr>
          <a:xfrm>
            <a:off x="1600200" y="2606040"/>
            <a:ext cx="8991600" cy="1645920"/>
          </a:xfrm>
          <a:prstGeom prst="rect">
            <a:avLst/>
          </a:prstGeom>
          <a:solidFill>
            <a:schemeClr val="bg1">
              <a:alpha val="60000"/>
            </a:schemeClr>
          </a:solidFill>
          <a:ln w="31750" cap="sq">
            <a:solidFill>
              <a:schemeClr val="tx1"/>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1800" dirty="0"/>
              <a:t>The Problem can be broken down in two ways:</a:t>
            </a:r>
          </a:p>
          <a:p>
            <a:pPr marL="800100" lvl="1" indent="-342900">
              <a:buFont typeface="+mj-lt"/>
              <a:buAutoNum type="arabicPeriod"/>
            </a:pPr>
            <a:r>
              <a:rPr lang="en-US" dirty="0"/>
              <a:t>What attributes cause an article to be more popular?</a:t>
            </a:r>
          </a:p>
          <a:p>
            <a:pPr marL="800100" lvl="1" indent="-342900">
              <a:buFont typeface="+mj-lt"/>
              <a:buAutoNum type="arabicPeriod"/>
            </a:pPr>
            <a:r>
              <a:rPr lang="en-US" dirty="0"/>
              <a:t>Can we accurately predict the number of shares an article will get based on its metadata.</a:t>
            </a:r>
          </a:p>
        </p:txBody>
      </p:sp>
    </p:spTree>
    <p:extLst>
      <p:ext uri="{BB962C8B-B14F-4D97-AF65-F5344CB8AC3E}">
        <p14:creationId xmlns:p14="http://schemas.microsoft.com/office/powerpoint/2010/main" val="177866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1476182-7406-4DF4-85FD-C34485047578}"/>
              </a:ext>
            </a:extLst>
          </p:cNvPr>
          <p:cNvSpPr>
            <a:spLocks noGrp="1"/>
          </p:cNvSpPr>
          <p:nvPr>
            <p:ph type="ctrTitle"/>
          </p:nvPr>
        </p:nvSpPr>
        <p:spPr>
          <a:xfrm>
            <a:off x="1600200" y="2567226"/>
            <a:ext cx="8991600" cy="1723549"/>
          </a:xfrm>
        </p:spPr>
        <p:txBody>
          <a:bodyPr>
            <a:normAutofit/>
          </a:bodyPr>
          <a:lstStyle/>
          <a:p>
            <a:r>
              <a:rPr lang="en-US" sz="4000"/>
              <a:t>Data Discovery</a:t>
            </a:r>
          </a:p>
        </p:txBody>
      </p:sp>
      <p:sp>
        <p:nvSpPr>
          <p:cNvPr id="4" name="Subtitle 3">
            <a:extLst>
              <a:ext uri="{FF2B5EF4-FFF2-40B4-BE49-F238E27FC236}">
                <a16:creationId xmlns:a16="http://schemas.microsoft.com/office/drawing/2014/main" id="{A4D3B540-8C20-4693-95D9-A6BD6561AD4D}"/>
              </a:ext>
            </a:extLst>
          </p:cNvPr>
          <p:cNvSpPr>
            <a:spLocks noGrp="1"/>
          </p:cNvSpPr>
          <p:nvPr>
            <p:ph type="subTitle" idx="1"/>
          </p:nvPr>
        </p:nvSpPr>
        <p:spPr>
          <a:xfrm>
            <a:off x="6579219" y="5583044"/>
            <a:ext cx="3995955" cy="653164"/>
          </a:xfrm>
        </p:spPr>
        <p:txBody>
          <a:bodyPr>
            <a:normAutofit/>
          </a:bodyPr>
          <a:lstStyle/>
          <a:p>
            <a:pPr algn="r"/>
            <a:endParaRPr lang="en-US">
              <a:solidFill>
                <a:srgbClr val="FFFFFF"/>
              </a:solidFill>
            </a:endParaRPr>
          </a:p>
        </p:txBody>
      </p:sp>
    </p:spTree>
    <p:extLst>
      <p:ext uri="{BB962C8B-B14F-4D97-AF65-F5344CB8AC3E}">
        <p14:creationId xmlns:p14="http://schemas.microsoft.com/office/powerpoint/2010/main" val="39496521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3E98-5F19-436B-8617-59045F31FB69}"/>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0902FE1A-7D62-4A15-B1F6-2F381CDD52DB}"/>
              </a:ext>
            </a:extLst>
          </p:cNvPr>
          <p:cNvSpPr>
            <a:spLocks noGrp="1"/>
          </p:cNvSpPr>
          <p:nvPr>
            <p:ph idx="1"/>
          </p:nvPr>
        </p:nvSpPr>
        <p:spPr/>
        <p:txBody>
          <a:bodyPr/>
          <a:lstStyle/>
          <a:p>
            <a:r>
              <a:rPr lang="en-US" dirty="0"/>
              <a:t>39797 article data present</a:t>
            </a:r>
          </a:p>
          <a:p>
            <a:r>
              <a:rPr lang="en-US" dirty="0"/>
              <a:t>All articles were published by mashable.com</a:t>
            </a:r>
          </a:p>
          <a:p>
            <a:r>
              <a:rPr lang="en-US" dirty="0"/>
              <a:t>61 Attributes</a:t>
            </a:r>
          </a:p>
          <a:p>
            <a:pPr lvl="1"/>
            <a:r>
              <a:rPr lang="en-US" dirty="0"/>
              <a:t>58 Predictive </a:t>
            </a:r>
          </a:p>
          <a:p>
            <a:pPr lvl="1"/>
            <a:r>
              <a:rPr lang="en-US" dirty="0"/>
              <a:t>2 non-predictive </a:t>
            </a:r>
          </a:p>
          <a:p>
            <a:pPr lvl="1"/>
            <a:r>
              <a:rPr lang="en-US" dirty="0"/>
              <a:t>1 target</a:t>
            </a:r>
          </a:p>
          <a:p>
            <a:r>
              <a:rPr lang="en-US" dirty="0"/>
              <a:t>No missingness</a:t>
            </a:r>
          </a:p>
        </p:txBody>
      </p:sp>
    </p:spTree>
    <p:extLst>
      <p:ext uri="{BB962C8B-B14F-4D97-AF65-F5344CB8AC3E}">
        <p14:creationId xmlns:p14="http://schemas.microsoft.com/office/powerpoint/2010/main" val="235244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58546-4FF8-44AF-A4D8-0EB45AC7FB72}"/>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dirty="0">
                <a:solidFill>
                  <a:srgbClr val="262626"/>
                </a:solidFill>
              </a:rPr>
              <a:t>Data Preparation</a:t>
            </a:r>
          </a:p>
        </p:txBody>
      </p:sp>
    </p:spTree>
    <p:extLst>
      <p:ext uri="{BB962C8B-B14F-4D97-AF65-F5344CB8AC3E}">
        <p14:creationId xmlns:p14="http://schemas.microsoft.com/office/powerpoint/2010/main" val="261277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E9CB-9EC4-4D35-A277-302A6CBDF890}"/>
              </a:ext>
            </a:extLst>
          </p:cNvPr>
          <p:cNvSpPr>
            <a:spLocks noGrp="1"/>
          </p:cNvSpPr>
          <p:nvPr>
            <p:ph type="title"/>
          </p:nvPr>
        </p:nvSpPr>
        <p:spPr>
          <a:xfrm>
            <a:off x="804673" y="2404872"/>
            <a:ext cx="3044952" cy="1627632"/>
          </a:xfrm>
        </p:spPr>
        <p:txBody>
          <a:bodyPr vert="horz" lIns="274320" tIns="182880" rIns="274320" bIns="182880" rtlCol="0" anchor="ctr" anchorCtr="1">
            <a:normAutofit/>
          </a:bodyPr>
          <a:lstStyle/>
          <a:p>
            <a:r>
              <a:rPr lang="en-US">
                <a:solidFill>
                  <a:srgbClr val="262626"/>
                </a:solidFill>
              </a:rPr>
              <a:t>Skewness</a:t>
            </a:r>
          </a:p>
        </p:txBody>
      </p:sp>
      <p:sp>
        <p:nvSpPr>
          <p:cNvPr id="3" name="Content Placeholder 2">
            <a:extLst>
              <a:ext uri="{FF2B5EF4-FFF2-40B4-BE49-F238E27FC236}">
                <a16:creationId xmlns:a16="http://schemas.microsoft.com/office/drawing/2014/main" id="{611A52F8-8CC6-4F06-8648-F46B970B1302}"/>
              </a:ext>
            </a:extLst>
          </p:cNvPr>
          <p:cNvSpPr>
            <a:spLocks noGrp="1"/>
          </p:cNvSpPr>
          <p:nvPr>
            <p:ph idx="1"/>
          </p:nvPr>
        </p:nvSpPr>
        <p:spPr>
          <a:xfrm>
            <a:off x="993088" y="4352544"/>
            <a:ext cx="2668122" cy="1239894"/>
          </a:xfrm>
        </p:spPr>
        <p:txBody>
          <a:bodyPr vert="horz" lIns="91440" tIns="45720" rIns="91440" bIns="45720" rtlCol="0">
            <a:normAutofit/>
          </a:bodyPr>
          <a:lstStyle/>
          <a:p>
            <a:pPr marL="0" indent="0" algn="ctr">
              <a:buNone/>
            </a:pPr>
            <a:r>
              <a:rPr lang="en-US" dirty="0">
                <a:solidFill>
                  <a:schemeClr val="tx1">
                    <a:lumMod val="75000"/>
                    <a:lumOff val="25000"/>
                  </a:schemeClr>
                </a:solidFill>
              </a:rPr>
              <a:t>Many of the variables were skewed and needed to be normalized </a:t>
            </a:r>
          </a:p>
        </p:txBody>
      </p:sp>
      <p:sp>
        <p:nvSpPr>
          <p:cNvPr id="10" name="Rectangle 9">
            <a:extLst>
              <a:ext uri="{FF2B5EF4-FFF2-40B4-BE49-F238E27FC236}">
                <a16:creationId xmlns:a16="http://schemas.microsoft.com/office/drawing/2014/main" id="{8D5D57DD-39C5-48F4-947E-0C011738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74B113-3A23-49DB-92CA-8BD96F3E9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7394E2-E0A6-4288-B618-7169F2DC99E0}"/>
              </a:ext>
            </a:extLst>
          </p:cNvPr>
          <p:cNvPicPr>
            <a:picLocks noChangeAspect="1"/>
          </p:cNvPicPr>
          <p:nvPr/>
        </p:nvPicPr>
        <p:blipFill>
          <a:blip r:embed="rId2"/>
          <a:srcRect/>
          <a:stretch/>
        </p:blipFill>
        <p:spPr>
          <a:xfrm>
            <a:off x="5896191" y="1122807"/>
            <a:ext cx="4413833" cy="4297680"/>
          </a:xfrm>
          <a:prstGeom prst="rect">
            <a:avLst/>
          </a:prstGeom>
        </p:spPr>
      </p:pic>
    </p:spTree>
    <p:extLst>
      <p:ext uri="{BB962C8B-B14F-4D97-AF65-F5344CB8AC3E}">
        <p14:creationId xmlns:p14="http://schemas.microsoft.com/office/powerpoint/2010/main" val="70848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BD67-1521-4794-BD1F-1B9C5172CB37}"/>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90151E4-E61A-46E6-B356-F2B7D1D25B08}"/>
              </a:ext>
            </a:extLst>
          </p:cNvPr>
          <p:cNvSpPr>
            <a:spLocks noGrp="1"/>
          </p:cNvSpPr>
          <p:nvPr>
            <p:ph idx="1"/>
          </p:nvPr>
        </p:nvSpPr>
        <p:spPr/>
        <p:txBody>
          <a:bodyPr/>
          <a:lstStyle/>
          <a:p>
            <a:r>
              <a:rPr lang="en-US" dirty="0"/>
              <a:t>To reduce dimensionality, as well as factorize the data, we are combining the day of the weeks and the data channel variables. </a:t>
            </a:r>
          </a:p>
          <a:p>
            <a:r>
              <a:rPr lang="en-US" dirty="0"/>
              <a:t>To do this, we changed all the data with the value of one into their respective column and factorize them using their appropriate names.  Next, we united the columns, both for days and data channels, together using the unite() function from the tidyr package. </a:t>
            </a:r>
          </a:p>
          <a:p>
            <a:r>
              <a:rPr lang="en-US" dirty="0"/>
              <a:t>We also removed the </a:t>
            </a:r>
            <a:r>
              <a:rPr lang="en-US" dirty="0" err="1"/>
              <a:t>is_weekend</a:t>
            </a:r>
            <a:r>
              <a:rPr lang="en-US" dirty="0"/>
              <a:t> variable because it is contained in the day variable. </a:t>
            </a:r>
          </a:p>
        </p:txBody>
      </p:sp>
    </p:spTree>
    <p:extLst>
      <p:ext uri="{BB962C8B-B14F-4D97-AF65-F5344CB8AC3E}">
        <p14:creationId xmlns:p14="http://schemas.microsoft.com/office/powerpoint/2010/main" val="359495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860622D2-4106-456D-ADE3-DBF4D3455B0D}"/>
              </a:ext>
            </a:extLst>
          </p:cNvPr>
          <p:cNvPicPr>
            <a:picLocks noChangeAspect="1"/>
          </p:cNvPicPr>
          <p:nvPr/>
        </p:nvPicPr>
        <p:blipFill rotWithShape="1">
          <a:blip r:embed="rId2"/>
          <a:srcRect t="8812" r="3" b="3"/>
          <a:stretch/>
        </p:blipFill>
        <p:spPr>
          <a:xfrm>
            <a:off x="20" y="3429001"/>
            <a:ext cx="5315041" cy="3429000"/>
          </a:xfrm>
          <a:prstGeom prst="rect">
            <a:avLst/>
          </a:prstGeom>
        </p:spPr>
      </p:pic>
      <p:sp>
        <p:nvSpPr>
          <p:cNvPr id="14" name="Rectangle 13">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4ED7FC-7E15-47E9-9326-1B43C1C4F9E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a:solidFill>
                  <a:srgbClr val="262626"/>
                </a:solidFill>
              </a:rPr>
              <a:t>outliers</a:t>
            </a:r>
          </a:p>
        </p:txBody>
      </p:sp>
      <p:pic>
        <p:nvPicPr>
          <p:cNvPr id="7" name="Picture 6" descr="A screenshot of a cell phone&#10;&#10;Description automatically generated">
            <a:extLst>
              <a:ext uri="{FF2B5EF4-FFF2-40B4-BE49-F238E27FC236}">
                <a16:creationId xmlns:a16="http://schemas.microsoft.com/office/drawing/2014/main" id="{1088670A-706A-4855-811A-11EDD978BAF1}"/>
              </a:ext>
            </a:extLst>
          </p:cNvPr>
          <p:cNvPicPr>
            <a:picLocks noChangeAspect="1"/>
          </p:cNvPicPr>
          <p:nvPr/>
        </p:nvPicPr>
        <p:blipFill rotWithShape="1">
          <a:blip r:embed="rId3"/>
          <a:srcRect t="8812" r="3" b="3"/>
          <a:stretch/>
        </p:blipFill>
        <p:spPr>
          <a:xfrm>
            <a:off x="20" y="-2"/>
            <a:ext cx="5315041" cy="3429002"/>
          </a:xfrm>
          <a:prstGeom prst="rect">
            <a:avLst/>
          </a:prstGeom>
        </p:spPr>
      </p:pic>
      <p:sp>
        <p:nvSpPr>
          <p:cNvPr id="11" name="Content Placeholder 10">
            <a:extLst>
              <a:ext uri="{FF2B5EF4-FFF2-40B4-BE49-F238E27FC236}">
                <a16:creationId xmlns:a16="http://schemas.microsoft.com/office/drawing/2014/main" id="{8A48371C-2040-4E19-B5BB-B4EA80C7BBCE}"/>
              </a:ext>
            </a:extLst>
          </p:cNvPr>
          <p:cNvSpPr>
            <a:spLocks noGrp="1"/>
          </p:cNvSpPr>
          <p:nvPr>
            <p:ph idx="1"/>
          </p:nvPr>
        </p:nvSpPr>
        <p:spPr>
          <a:xfrm>
            <a:off x="6119732" y="2858703"/>
            <a:ext cx="5285791" cy="3042547"/>
          </a:xfrm>
        </p:spPr>
        <p:txBody>
          <a:bodyPr>
            <a:normAutofit/>
          </a:bodyPr>
          <a:lstStyle/>
          <a:p>
            <a:r>
              <a:rPr lang="en-US" dirty="0">
                <a:solidFill>
                  <a:srgbClr val="FFFFFF"/>
                </a:solidFill>
              </a:rPr>
              <a:t>As shown on the plots for shares up to 100,000 (bottom plot) and over 100,000 (upper plot), the outliers in shares data had to be removed. Since attributes with shares data that are over 100,000 would cause inconsistencies in the predicting model since there are not enough data to analyze in that range. In this case, there are less than 0.15% data out of this data set that were shared for over 100,000.</a:t>
            </a:r>
          </a:p>
        </p:txBody>
      </p:sp>
    </p:spTree>
    <p:extLst>
      <p:ext uri="{BB962C8B-B14F-4D97-AF65-F5344CB8AC3E}">
        <p14:creationId xmlns:p14="http://schemas.microsoft.com/office/powerpoint/2010/main" val="245496650"/>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75</TotalTime>
  <Words>752</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Shares: An Analysis of THE Factors that lead IN increased of news popularity</vt:lpstr>
      <vt:lpstr>Background</vt:lpstr>
      <vt:lpstr>Problem</vt:lpstr>
      <vt:lpstr>Data Discovery</vt:lpstr>
      <vt:lpstr>Data Set</vt:lpstr>
      <vt:lpstr>Data Preparation</vt:lpstr>
      <vt:lpstr>Skewness</vt:lpstr>
      <vt:lpstr>Feature Engineering</vt:lpstr>
      <vt:lpstr>outliers</vt:lpstr>
      <vt:lpstr>Variables Removal</vt:lpstr>
      <vt:lpstr>Modeling</vt:lpstr>
      <vt:lpstr>LINEAR MODEL</vt:lpstr>
      <vt:lpstr>Multivariate Adaptive Regression Splines(MARS) MODEL</vt:lpstr>
      <vt:lpstr>RMSE RESULT COMPARISON BETWEEN MODELs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Shares: An Analysis of the Factors that lead increased news popularity</dc:title>
  <dc:creator>Lince Rumainum</dc:creator>
  <cp:lastModifiedBy>Lince Rumainum</cp:lastModifiedBy>
  <cp:revision>7</cp:revision>
  <dcterms:created xsi:type="dcterms:W3CDTF">2019-12-12T04:46:00Z</dcterms:created>
  <dcterms:modified xsi:type="dcterms:W3CDTF">2019-12-12T06:01:32Z</dcterms:modified>
</cp:coreProperties>
</file>