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8" r:id="rId4"/>
    <p:sldId id="275" r:id="rId5"/>
    <p:sldId id="280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9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6" r:id="rId22"/>
    <p:sldId id="277" r:id="rId23"/>
    <p:sldId id="270" r:id="rId24"/>
    <p:sldId id="278" r:id="rId25"/>
    <p:sldId id="279" r:id="rId26"/>
    <p:sldId id="283" r:id="rId27"/>
    <p:sldId id="282" r:id="rId28"/>
    <p:sldId id="284" r:id="rId29"/>
    <p:sldId id="288" r:id="rId30"/>
    <p:sldId id="289" r:id="rId31"/>
    <p:sldId id="293" r:id="rId32"/>
    <p:sldId id="294" r:id="rId33"/>
    <p:sldId id="290" r:id="rId34"/>
    <p:sldId id="292" r:id="rId35"/>
    <p:sldId id="285" r:id="rId36"/>
    <p:sldId id="286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5EF7D-06E4-4426-ADA7-B4A787BA1500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C777C-88F2-4088-B388-57977071F8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E11-858B-4D0A-97B5-C2DC755C5480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DA5-9B57-4C3D-A97C-A46EF57BE3DA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379-C82E-4AE7-974E-E8FB027E932C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9FC-D11B-4669-BDFF-D2EABAF6CEF3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AC54-F349-4E66-9EA1-4C579559E30F}" type="datetime1">
              <a:rPr lang="de-DE" smtClean="0"/>
              <a:t>12.05.2021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74EB-0FE6-4AE7-A54A-7B029838E80C}" type="datetime1">
              <a:rPr lang="de-DE" smtClean="0"/>
              <a:t>12.05.2021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22E2-0F28-4193-ABBD-8CF6C0DDFF2C}" type="datetime1">
              <a:rPr lang="de-DE" smtClean="0"/>
              <a:t>12.05.2021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D481-579A-4C33-AD4E-8E2E747C4B58}" type="datetime1">
              <a:rPr lang="de-DE" smtClean="0"/>
              <a:t>12.05.2021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FE48-8014-43B8-82D3-6186E9AB8032}" type="datetime1">
              <a:rPr lang="de-DE" smtClean="0"/>
              <a:t>12.05.2021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29DC-B757-4D80-8D76-3C34E797DD2C}" type="datetime1">
              <a:rPr lang="de-DE" smtClean="0"/>
              <a:t>12.05.2021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B4E-54C2-4CED-9B50-BF20C02CCBE9}" type="datetime1">
              <a:rPr lang="de-DE" smtClean="0"/>
              <a:t>12.05.2021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2792F1B-8C7B-4AAF-A53E-3771D902F1D1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b-NO"/>
              <a:t>(c) O. Hardt - Sommersemster 2019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0FCA7C7-B88D-4A28-A656-19E16FDD96F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26" Type="http://schemas.openxmlformats.org/officeDocument/2006/relationships/image" Target="../media/image33.emf"/><Relationship Id="rId21" Type="http://schemas.openxmlformats.org/officeDocument/2006/relationships/image" Target="../media/image28.emf"/><Relationship Id="rId34" Type="http://schemas.openxmlformats.org/officeDocument/2006/relationships/image" Target="../media/image41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5" Type="http://schemas.openxmlformats.org/officeDocument/2006/relationships/image" Target="../media/image32.emf"/><Relationship Id="rId33" Type="http://schemas.openxmlformats.org/officeDocument/2006/relationships/image" Target="../media/image40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20" Type="http://schemas.openxmlformats.org/officeDocument/2006/relationships/image" Target="../media/image27.emf"/><Relationship Id="rId29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24" Type="http://schemas.openxmlformats.org/officeDocument/2006/relationships/image" Target="../media/image31.emf"/><Relationship Id="rId32" Type="http://schemas.openxmlformats.org/officeDocument/2006/relationships/image" Target="../media/image39.emf"/><Relationship Id="rId37" Type="http://schemas.openxmlformats.org/officeDocument/2006/relationships/image" Target="../media/image44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23" Type="http://schemas.openxmlformats.org/officeDocument/2006/relationships/image" Target="../media/image30.emf"/><Relationship Id="rId28" Type="http://schemas.openxmlformats.org/officeDocument/2006/relationships/image" Target="../media/image35.emf"/><Relationship Id="rId36" Type="http://schemas.openxmlformats.org/officeDocument/2006/relationships/image" Target="../media/image43.emf"/><Relationship Id="rId10" Type="http://schemas.openxmlformats.org/officeDocument/2006/relationships/image" Target="../media/image17.emf"/><Relationship Id="rId19" Type="http://schemas.openxmlformats.org/officeDocument/2006/relationships/image" Target="../media/image26.emf"/><Relationship Id="rId31" Type="http://schemas.openxmlformats.org/officeDocument/2006/relationships/image" Target="../media/image38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Relationship Id="rId22" Type="http://schemas.openxmlformats.org/officeDocument/2006/relationships/image" Target="../media/image29.emf"/><Relationship Id="rId27" Type="http://schemas.openxmlformats.org/officeDocument/2006/relationships/image" Target="../media/image34.emf"/><Relationship Id="rId30" Type="http://schemas.openxmlformats.org/officeDocument/2006/relationships/image" Target="../media/image37.emf"/><Relationship Id="rId35" Type="http://schemas.openxmlformats.org/officeDocument/2006/relationships/image" Target="../media/image42.emf"/><Relationship Id="rId8" Type="http://schemas.openxmlformats.org/officeDocument/2006/relationships/image" Target="../media/image15.emf"/><Relationship Id="rId3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/>
              <a:t>Stand Mai 2021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Produktion</a:t>
            </a:r>
          </a:p>
        </p:txBody>
      </p:sp>
    </p:spTree>
    <p:extLst>
      <p:ext uri="{BB962C8B-B14F-4D97-AF65-F5344CB8AC3E}">
        <p14:creationId xmlns:p14="http://schemas.microsoft.com/office/powerpoint/2010/main" val="420039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Anlagen- und Verfahrensplanung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Ausgehend von Produktionsprogramm</a:t>
            </a:r>
          </a:p>
          <a:p>
            <a:r>
              <a:rPr lang="de-DE" dirty="0"/>
              <a:t>Wichtige Überlegung bzgl. Der Planung:</a:t>
            </a:r>
          </a:p>
          <a:p>
            <a:r>
              <a:rPr lang="de-DE" dirty="0"/>
              <a:t>Repetitionstyp bestimmen</a:t>
            </a:r>
          </a:p>
          <a:p>
            <a:pPr lvl="1"/>
            <a:r>
              <a:rPr lang="de-DE" dirty="0"/>
              <a:t>Einzelfertigung</a:t>
            </a:r>
          </a:p>
          <a:p>
            <a:pPr lvl="1"/>
            <a:r>
              <a:rPr lang="de-DE" dirty="0"/>
              <a:t>Serienfertigung</a:t>
            </a:r>
          </a:p>
          <a:p>
            <a:pPr lvl="1"/>
            <a:r>
              <a:rPr lang="de-DE" dirty="0"/>
              <a:t>Sortenfertigung</a:t>
            </a:r>
          </a:p>
          <a:p>
            <a:pPr lvl="1"/>
            <a:r>
              <a:rPr lang="de-DE" dirty="0"/>
              <a:t>Massenfertigung</a:t>
            </a:r>
          </a:p>
          <a:p>
            <a:r>
              <a:rPr lang="de-DE" dirty="0"/>
              <a:t>Organisationstyp bestimmen</a:t>
            </a:r>
          </a:p>
          <a:p>
            <a:pPr lvl="1"/>
            <a:r>
              <a:rPr lang="de-DE" dirty="0"/>
              <a:t>Werkstatt-/</a:t>
            </a:r>
            <a:r>
              <a:rPr lang="de-DE" dirty="0" err="1"/>
              <a:t>Werkstättenfertigung</a:t>
            </a:r>
            <a:r>
              <a:rPr lang="de-DE" dirty="0"/>
              <a:t> (keine </a:t>
            </a:r>
            <a:r>
              <a:rPr lang="de-DE" dirty="0" err="1"/>
              <a:t>einheitl</a:t>
            </a:r>
            <a:r>
              <a:rPr lang="de-DE" dirty="0"/>
              <a:t>. Definition)</a:t>
            </a:r>
          </a:p>
          <a:p>
            <a:pPr lvl="1"/>
            <a:r>
              <a:rPr lang="de-DE" dirty="0"/>
              <a:t>Fließfertigung (getaktet oder nicht)</a:t>
            </a:r>
          </a:p>
          <a:p>
            <a:pPr lvl="1"/>
            <a:r>
              <a:rPr lang="de-DE" dirty="0"/>
              <a:t>Gruppen-/Inselfertigung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 rot="19605347">
            <a:off x="311573" y="3517558"/>
            <a:ext cx="744827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Dauerhafte Festlegung im Rahmen der Aufbau- und Ablauforganisation der Fertigung</a:t>
            </a:r>
          </a:p>
        </p:txBody>
      </p:sp>
    </p:spTree>
    <p:extLst>
      <p:ext uri="{BB962C8B-B14F-4D97-AF65-F5344CB8AC3E}">
        <p14:creationId xmlns:p14="http://schemas.microsoft.com/office/powerpoint/2010/main" val="3195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Repetitionstypen der Fertigung - Einzelfertigung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de-DE" dirty="0"/>
              <a:t>Einzelfertigung </a:t>
            </a:r>
          </a:p>
          <a:p>
            <a:r>
              <a:rPr lang="de-DE" dirty="0"/>
              <a:t>Bsp.: Schiffe, Gebäude, Brücken, Spezialmaschinenbau</a:t>
            </a:r>
          </a:p>
          <a:p>
            <a:r>
              <a:rPr lang="de-DE" dirty="0"/>
              <a:t>Artikel werden (meist) auf individuellen Kundenauftrag hin nach </a:t>
            </a:r>
            <a:r>
              <a:rPr lang="de-DE" b="1" i="1" dirty="0"/>
              <a:t>individuellen Kundenwünschen </a:t>
            </a:r>
            <a:r>
              <a:rPr lang="de-DE" dirty="0"/>
              <a:t>gefertigt</a:t>
            </a:r>
          </a:p>
          <a:p>
            <a:r>
              <a:rPr lang="de-DE" dirty="0"/>
              <a:t>Meist werden mehrere verschiedene Aufträge gleichzeitig bearbeitet</a:t>
            </a:r>
          </a:p>
          <a:p>
            <a:r>
              <a:rPr lang="de-DE" b="1" i="1" dirty="0"/>
              <a:t>Kosten je Stück recht hoch</a:t>
            </a:r>
          </a:p>
          <a:p>
            <a:r>
              <a:rPr lang="de-DE" b="1" i="1" dirty="0"/>
              <a:t>Intensive individuelle Preiskalkulation </a:t>
            </a:r>
            <a:r>
              <a:rPr lang="de-DE" dirty="0"/>
              <a:t>notwendig</a:t>
            </a:r>
          </a:p>
          <a:p>
            <a:r>
              <a:rPr lang="de-DE" dirty="0"/>
              <a:t>In aller Regel </a:t>
            </a:r>
            <a:r>
              <a:rPr lang="de-DE" b="1" i="1" dirty="0"/>
              <a:t>flexible Anpassung </a:t>
            </a:r>
            <a:r>
              <a:rPr lang="de-DE" dirty="0"/>
              <a:t>an verschiedene Artikel möglich und nötig</a:t>
            </a:r>
          </a:p>
        </p:txBody>
      </p:sp>
    </p:spTree>
    <p:extLst>
      <p:ext uri="{BB962C8B-B14F-4D97-AF65-F5344CB8AC3E}">
        <p14:creationId xmlns:p14="http://schemas.microsoft.com/office/powerpoint/2010/main" val="576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Repetitionstypen der Fertigung – Serienfertigung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Bsp.: PKW-Fertigung</a:t>
            </a:r>
          </a:p>
          <a:p>
            <a:r>
              <a:rPr lang="de-DE" dirty="0"/>
              <a:t>Begrenzte Stückzahl (</a:t>
            </a:r>
            <a:r>
              <a:rPr lang="de-DE" b="1" i="1" dirty="0"/>
              <a:t>Serie</a:t>
            </a:r>
            <a:r>
              <a:rPr lang="de-DE" dirty="0"/>
              <a:t>) wird </a:t>
            </a:r>
            <a:r>
              <a:rPr lang="de-DE" b="1" i="1" dirty="0"/>
              <a:t>in einer Auflage</a:t>
            </a:r>
            <a:r>
              <a:rPr lang="de-DE" dirty="0"/>
              <a:t> gleichzeitig/unmittelbar nacheinander hergestellt</a:t>
            </a:r>
          </a:p>
          <a:p>
            <a:r>
              <a:rPr lang="de-DE" b="1" i="1" dirty="0"/>
              <a:t>Serien unterscheiden</a:t>
            </a:r>
            <a:r>
              <a:rPr lang="de-DE" dirty="0"/>
              <a:t> sich relativ stark voneinander</a:t>
            </a:r>
          </a:p>
          <a:p>
            <a:r>
              <a:rPr lang="de-DE" dirty="0"/>
              <a:t>Anlagen müssen </a:t>
            </a:r>
            <a:r>
              <a:rPr lang="de-DE" b="1" i="1" dirty="0"/>
              <a:t>zeitintensiv</a:t>
            </a:r>
            <a:r>
              <a:rPr lang="de-DE" dirty="0"/>
              <a:t> (und damit kostenintensiv) </a:t>
            </a:r>
            <a:r>
              <a:rPr lang="de-DE" b="1" i="1" dirty="0"/>
              <a:t>umgerüstet</a:t>
            </a:r>
            <a:r>
              <a:rPr lang="de-DE" dirty="0"/>
              <a:t> werden</a:t>
            </a:r>
          </a:p>
          <a:p>
            <a:r>
              <a:rPr lang="de-DE" dirty="0"/>
              <a:t>Insbes. bei Großserien relativ geringe Stückkosten wegen entspr. Organisation der Fertigung</a:t>
            </a:r>
          </a:p>
          <a:p>
            <a:r>
              <a:rPr lang="de-DE" dirty="0"/>
              <a:t>Auftragsbezogene Fertigung oder anonyme Lagerfertigung</a:t>
            </a:r>
          </a:p>
        </p:txBody>
      </p:sp>
    </p:spTree>
    <p:extLst>
      <p:ext uri="{BB962C8B-B14F-4D97-AF65-F5344CB8AC3E}">
        <p14:creationId xmlns:p14="http://schemas.microsoft.com/office/powerpoint/2010/main" val="9951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Repetitionstypen der Fertigung – Serienfertigung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Umrüstvorgänge sehr zeit- und damit kostenintensiv</a:t>
            </a:r>
          </a:p>
          <a:p>
            <a:r>
              <a:rPr lang="de-DE" dirty="0"/>
              <a:t>Ideen:</a:t>
            </a:r>
          </a:p>
          <a:p>
            <a:pPr lvl="1"/>
            <a:r>
              <a:rPr lang="de-DE" dirty="0"/>
              <a:t>Optimale Produktionsmenge (analog zur optimalen Bestellmenge; Rüstkosten entsprechen hier dann den „Bestellkosten“)</a:t>
            </a:r>
          </a:p>
          <a:p>
            <a:pPr lvl="1"/>
            <a:r>
              <a:rPr lang="de-DE" dirty="0"/>
              <a:t>Problem optimaler Produktionsmenge: reihenfolge</a:t>
            </a:r>
            <a:r>
              <a:rPr lang="de-DE" b="1" i="1" dirty="0"/>
              <a:t>abhängige</a:t>
            </a:r>
            <a:r>
              <a:rPr lang="de-DE" dirty="0"/>
              <a:t> Rüstkosten</a:t>
            </a:r>
          </a:p>
          <a:p>
            <a:pPr lvl="1"/>
            <a:r>
              <a:rPr lang="de-DE" dirty="0"/>
              <a:t>Erweitern der optimalen Produktionsmenge um Rüstzeitregeln bei Artikelwechsel</a:t>
            </a:r>
          </a:p>
        </p:txBody>
      </p:sp>
    </p:spTree>
    <p:extLst>
      <p:ext uri="{BB962C8B-B14F-4D97-AF65-F5344CB8AC3E}">
        <p14:creationId xmlns:p14="http://schemas.microsoft.com/office/powerpoint/2010/main" val="14956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Repetitionstypen der Fertigung - Sortenfertigung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52600"/>
            <a:ext cx="8712968" cy="4373563"/>
          </a:xfrm>
        </p:spPr>
        <p:txBody>
          <a:bodyPr>
            <a:normAutofit lnSpcReduction="10000"/>
          </a:bodyPr>
          <a:lstStyle/>
          <a:p>
            <a:r>
              <a:rPr lang="de-DE" sz="2000" dirty="0"/>
              <a:t>Bsp.: Haushaltsreiniger, Schokolade</a:t>
            </a:r>
          </a:p>
          <a:p>
            <a:r>
              <a:rPr lang="de-DE" sz="2000" dirty="0"/>
              <a:t>Sorte: Variante des </a:t>
            </a:r>
            <a:r>
              <a:rPr lang="de-DE" sz="2000" b="1" i="1" dirty="0"/>
              <a:t>gleichen Grundtyps</a:t>
            </a:r>
          </a:p>
          <a:p>
            <a:r>
              <a:rPr lang="de-DE" sz="2000" dirty="0"/>
              <a:t>Fertigung </a:t>
            </a:r>
            <a:r>
              <a:rPr lang="de-DE" sz="2000" b="1" i="1" dirty="0"/>
              <a:t>auf gleichen Anlagen</a:t>
            </a:r>
          </a:p>
          <a:p>
            <a:r>
              <a:rPr lang="de-DE" sz="2000" dirty="0"/>
              <a:t>Sorten unterscheiden sich nur bezüglich einzelner Merkmale</a:t>
            </a:r>
          </a:p>
          <a:p>
            <a:r>
              <a:rPr lang="de-DE" sz="2000" b="1" i="1" dirty="0"/>
              <a:t>Geringere Umrüstkosten</a:t>
            </a:r>
            <a:r>
              <a:rPr lang="de-DE" sz="2000" dirty="0"/>
              <a:t> als bei Serienfertigung (Bsp.: bei Schmelzkäsesortenwechsel nur Reinigung)</a:t>
            </a:r>
          </a:p>
          <a:p>
            <a:r>
              <a:rPr lang="de-DE" sz="2000" b="1" i="1" dirty="0"/>
              <a:t>anonyme Fertigung</a:t>
            </a:r>
            <a:r>
              <a:rPr lang="de-DE" sz="2000" dirty="0"/>
              <a:t> auf Lager, keine kundenindividuelle Fertigung</a:t>
            </a:r>
          </a:p>
          <a:p>
            <a:r>
              <a:rPr lang="de-DE" sz="2000" dirty="0"/>
              <a:t>Sonderformen: </a:t>
            </a:r>
          </a:p>
          <a:p>
            <a:pPr lvl="1"/>
            <a:r>
              <a:rPr lang="de-DE" sz="1600" b="1" i="1" dirty="0" err="1"/>
              <a:t>Partienfertigung</a:t>
            </a:r>
            <a:r>
              <a:rPr lang="de-DE" sz="1600" b="1" i="1" dirty="0"/>
              <a:t>: </a:t>
            </a:r>
            <a:r>
              <a:rPr lang="de-DE" sz="1600" dirty="0"/>
              <a:t>Partie = in sich einheitliche Rohstoffmenge, die sich von anderen P. in ihren Stoffeigenschaften unterscheidet (Bsp.: ägyptische vs. amerikanische Baumwolle; andere Faserlänge und Reißfestigkeit)</a:t>
            </a:r>
          </a:p>
          <a:p>
            <a:pPr lvl="1"/>
            <a:r>
              <a:rPr lang="de-DE" sz="1600" b="1" i="1" dirty="0"/>
              <a:t>Chargenfertigung: </a:t>
            </a:r>
            <a:r>
              <a:rPr lang="de-DE" sz="1600" dirty="0"/>
              <a:t>Charge = Füllmenge eines </a:t>
            </a:r>
            <a:r>
              <a:rPr lang="de-DE" sz="1600" dirty="0" err="1"/>
              <a:t>Prod</a:t>
            </a:r>
            <a:r>
              <a:rPr lang="de-DE" sz="1600" dirty="0"/>
              <a:t>.-Vorganges (Hochofen, Destille, allg. vielfach in chem. Industrie); keine völlige Beherrschung des Produktionsprozesses, jede Charge ist geringfügig anders in ihrer Beschaffenheit</a:t>
            </a:r>
          </a:p>
        </p:txBody>
      </p:sp>
    </p:spTree>
    <p:extLst>
      <p:ext uri="{BB962C8B-B14F-4D97-AF65-F5344CB8AC3E}">
        <p14:creationId xmlns:p14="http://schemas.microsoft.com/office/powerpoint/2010/main" val="42867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Repetitionstypen der Fertigung - Massenfertigung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Unbegrenzt hohe Stückzahl </a:t>
            </a:r>
          </a:p>
          <a:p>
            <a:r>
              <a:rPr lang="de-DE" dirty="0"/>
              <a:t>Vollkommen gleichartige Produkte</a:t>
            </a:r>
          </a:p>
          <a:p>
            <a:r>
              <a:rPr lang="de-DE" dirty="0"/>
              <a:t>Massenartikel</a:t>
            </a:r>
          </a:p>
          <a:p>
            <a:r>
              <a:rPr lang="de-DE" dirty="0"/>
              <a:t>Weitgehende Automatisierung</a:t>
            </a:r>
          </a:p>
          <a:p>
            <a:r>
              <a:rPr lang="de-DE" dirty="0"/>
              <a:t>Anonyme Lagerfertigung</a:t>
            </a:r>
          </a:p>
          <a:p>
            <a:r>
              <a:rPr lang="de-DE" dirty="0"/>
              <a:t>Keine geplanten Produktionsumstellungen</a:t>
            </a:r>
          </a:p>
        </p:txBody>
      </p:sp>
    </p:spTree>
    <p:extLst>
      <p:ext uri="{BB962C8B-B14F-4D97-AF65-F5344CB8AC3E}">
        <p14:creationId xmlns:p14="http://schemas.microsoft.com/office/powerpoint/2010/main" val="24730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Interdependenz von Repetitions- und Organisationstyp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nach „Wiederholungsgrad“ und Umrüstkosten unterschiedliche Aufstellung von Maschinen</a:t>
            </a:r>
          </a:p>
          <a:p>
            <a:r>
              <a:rPr lang="de-DE" dirty="0"/>
              <a:t>Sog. Organisationstyp der Fertigung</a:t>
            </a:r>
          </a:p>
          <a:p>
            <a:r>
              <a:rPr lang="de-DE" dirty="0"/>
              <a:t>Drei Grundtypen, ein </a:t>
            </a:r>
            <a:r>
              <a:rPr lang="de-DE" dirty="0" err="1"/>
              <a:t>Mischtyp</a:t>
            </a:r>
            <a:endParaRPr lang="de-DE" dirty="0"/>
          </a:p>
          <a:p>
            <a:pPr lvl="1"/>
            <a:r>
              <a:rPr lang="de-DE" dirty="0"/>
              <a:t>Baustellenfertigung =&gt; für immobile Artikel</a:t>
            </a:r>
          </a:p>
          <a:p>
            <a:pPr lvl="1"/>
            <a:r>
              <a:rPr lang="de-DE" dirty="0"/>
              <a:t>Werkstatt-/</a:t>
            </a:r>
            <a:r>
              <a:rPr lang="de-DE" dirty="0" err="1"/>
              <a:t>Werkstättenfertigung</a:t>
            </a:r>
            <a:endParaRPr lang="de-DE" dirty="0"/>
          </a:p>
          <a:p>
            <a:pPr lvl="1"/>
            <a:r>
              <a:rPr lang="de-DE" dirty="0"/>
              <a:t>Fließfertigung</a:t>
            </a:r>
          </a:p>
          <a:p>
            <a:pPr lvl="1"/>
            <a:r>
              <a:rPr lang="de-DE" dirty="0"/>
              <a:t>Gruppen-/Zentren-/Inselfertigung</a:t>
            </a:r>
          </a:p>
        </p:txBody>
      </p:sp>
      <p:sp>
        <p:nvSpPr>
          <p:cNvPr id="6" name="Geschweifte Klammer rechts 5"/>
          <p:cNvSpPr/>
          <p:nvPr/>
        </p:nvSpPr>
        <p:spPr>
          <a:xfrm>
            <a:off x="6372200" y="3501008"/>
            <a:ext cx="288032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876256" y="37170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Grundtypen der Organisation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6372200" y="4581128"/>
            <a:ext cx="288032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020272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Mischform</a:t>
            </a:r>
          </a:p>
        </p:txBody>
      </p:sp>
    </p:spTree>
    <p:extLst>
      <p:ext uri="{BB962C8B-B14F-4D97-AF65-F5344CB8AC3E}">
        <p14:creationId xmlns:p14="http://schemas.microsoft.com/office/powerpoint/2010/main" val="362754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Werkstättenfertigung</a:t>
            </a:r>
            <a:r>
              <a:rPr lang="de-DE" dirty="0"/>
              <a:t> - I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Anordnung der Betriebsmittel nach Verrichtung (</a:t>
            </a:r>
            <a:r>
              <a:rPr lang="de-DE" dirty="0" err="1"/>
              <a:t>Bohrerei</a:t>
            </a:r>
            <a:r>
              <a:rPr lang="de-DE" dirty="0"/>
              <a:t>, </a:t>
            </a:r>
            <a:r>
              <a:rPr lang="de-DE" dirty="0" err="1"/>
              <a:t>Fräserei</a:t>
            </a:r>
            <a:r>
              <a:rPr lang="de-DE" dirty="0"/>
              <a:t>, Dreherei etc.)</a:t>
            </a:r>
          </a:p>
          <a:p>
            <a:pPr marL="114300" indent="0">
              <a:buNone/>
            </a:pPr>
            <a:endParaRPr lang="de-DE" dirty="0"/>
          </a:p>
        </p:txBody>
      </p:sp>
      <p:pic>
        <p:nvPicPr>
          <p:cNvPr id="8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55315"/>
            <a:ext cx="5472608" cy="32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Werkstättenfertigung</a:t>
            </a:r>
            <a:r>
              <a:rPr lang="de-DE" dirty="0"/>
              <a:t>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Sinnig bei Einzel- und Kleinserien</a:t>
            </a:r>
          </a:p>
          <a:p>
            <a:r>
              <a:rPr lang="de-DE" dirty="0"/>
              <a:t>Weitverzweigter Materialfluss</a:t>
            </a:r>
          </a:p>
          <a:p>
            <a:r>
              <a:rPr lang="de-DE" dirty="0"/>
              <a:t>Aufträge konkurrieren um Maschinen</a:t>
            </a:r>
          </a:p>
          <a:p>
            <a:r>
              <a:rPr lang="de-DE" dirty="0"/>
              <a:t>Pufferlagerbestände zwischen Werkstätten</a:t>
            </a:r>
          </a:p>
          <a:p>
            <a:r>
              <a:rPr lang="de-DE" dirty="0"/>
              <a:t>Einsatz von Universalmaschinen</a:t>
            </a:r>
          </a:p>
          <a:p>
            <a:r>
              <a:rPr lang="de-DE" dirty="0"/>
              <a:t>Einsatz qualifizierter Arbeitskräfte (Facharbeiter)</a:t>
            </a:r>
          </a:p>
          <a:p>
            <a:r>
              <a:rPr lang="de-DE" dirty="0"/>
              <a:t>Hohe Durchlaufzeiten der Aufträge (wegen Wartezeiten in Pufferlägern zwischen den einzelnen Bearbeitungsschritten/Maschinen)</a:t>
            </a:r>
          </a:p>
          <a:p>
            <a:r>
              <a:rPr lang="de-DE" dirty="0"/>
              <a:t>Grundproblem der Steuerung: Maschinenbelegung</a:t>
            </a: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 rot="19608879">
            <a:off x="958809" y="3354934"/>
            <a:ext cx="66896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hohe Flexibilität, geringe Produktivität</a:t>
            </a:r>
          </a:p>
        </p:txBody>
      </p:sp>
    </p:spTree>
    <p:extLst>
      <p:ext uri="{BB962C8B-B14F-4D97-AF65-F5344CB8AC3E}">
        <p14:creationId xmlns:p14="http://schemas.microsoft.com/office/powerpoint/2010/main" val="5877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Fließfertigung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Anordnung der Betriebsmittel nach dem Objekt (1 durchgehende Linie für ein Fertigungsobjekt)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54" y="2614612"/>
            <a:ext cx="5678526" cy="32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Ziele der Produktionslogistik</a:t>
            </a:r>
          </a:p>
          <a:p>
            <a:r>
              <a:rPr lang="de-DE" dirty="0"/>
              <a:t>Organisations- und Repetitionstypen</a:t>
            </a:r>
          </a:p>
          <a:p>
            <a:r>
              <a:rPr lang="de-DE" dirty="0"/>
              <a:t>Fertigungsplanung und -steuerung (Auftragsfreigabe, Pull- vs. Push-Prinzipien)</a:t>
            </a:r>
          </a:p>
          <a:p>
            <a:pPr lvl="1"/>
            <a:r>
              <a:rPr lang="de-DE" dirty="0"/>
              <a:t>Mengenplanung</a:t>
            </a:r>
          </a:p>
          <a:p>
            <a:pPr lvl="1"/>
            <a:r>
              <a:rPr lang="de-DE" dirty="0"/>
              <a:t>Zeitplanung (Vorlaufverschiebung, Netzpläne)</a:t>
            </a:r>
          </a:p>
          <a:p>
            <a:pPr lvl="1"/>
            <a:r>
              <a:rPr lang="de-DE" dirty="0"/>
              <a:t>Kapazitätsplanung </a:t>
            </a:r>
          </a:p>
          <a:p>
            <a:pPr lvl="1"/>
            <a:r>
              <a:rPr lang="de-DE" dirty="0"/>
              <a:t>Fertigungsregeln (KOZ, Rüstzeit, </a:t>
            </a:r>
            <a:r>
              <a:rPr lang="de-DE" dirty="0" err="1"/>
              <a:t>Restzeit</a:t>
            </a:r>
            <a:r>
              <a:rPr lang="de-DE" dirty="0"/>
              <a:t>) </a:t>
            </a:r>
          </a:p>
          <a:p>
            <a:r>
              <a:rPr lang="de-DE" dirty="0"/>
              <a:t>Qualitätskontrolle</a:t>
            </a:r>
          </a:p>
          <a:p>
            <a:r>
              <a:rPr lang="de-DE" dirty="0"/>
              <a:t>Integrierte Betrachtung möglicher IT-Einsatzmöglichkeiten in der Fertigung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7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Fließfertigung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Sinnig bei Großserien-, Sorten- und Massenfertigung</a:t>
            </a:r>
          </a:p>
          <a:p>
            <a:r>
              <a:rPr lang="de-DE" dirty="0"/>
              <a:t>Geradliniger Materialfluss</a:t>
            </a:r>
          </a:p>
          <a:p>
            <a:r>
              <a:rPr lang="de-DE" dirty="0"/>
              <a:t>Lediglich kleinere Pufferläger zwischen Stationen</a:t>
            </a:r>
          </a:p>
          <a:p>
            <a:r>
              <a:rPr lang="de-DE" dirty="0" err="1"/>
              <a:t>Ungetaktet</a:t>
            </a:r>
            <a:r>
              <a:rPr lang="de-DE" dirty="0"/>
              <a:t> oder getaktet (Taktung vorgegeben bei Fließ-BAND-Fertigung)</a:t>
            </a:r>
          </a:p>
          <a:p>
            <a:r>
              <a:rPr lang="de-DE" dirty="0"/>
              <a:t>Spezialmaschinen sinnvoll oder zumindest möglich</a:t>
            </a:r>
          </a:p>
          <a:p>
            <a:r>
              <a:rPr lang="de-DE" dirty="0"/>
              <a:t>Aufgrund relativ hoher Automation Einsatz ungelernter Arbeitskräfte möglich</a:t>
            </a:r>
          </a:p>
          <a:p>
            <a:r>
              <a:rPr lang="de-DE" dirty="0"/>
              <a:t>Geringe Durchlaufzeiten, da kaum oder gar kein Pufferbestand</a:t>
            </a:r>
          </a:p>
          <a:p>
            <a:r>
              <a:rPr lang="de-DE" dirty="0"/>
              <a:t>Grundproblem der Fertigung: Fließbandabgleich im Rahmen der Organisation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 rot="19419093">
            <a:off x="403322" y="3398798"/>
            <a:ext cx="76226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hohe Produktivität, geringe Flexibilität</a:t>
            </a:r>
          </a:p>
        </p:txBody>
      </p:sp>
    </p:spTree>
    <p:extLst>
      <p:ext uri="{BB962C8B-B14F-4D97-AF65-F5344CB8AC3E}">
        <p14:creationId xmlns:p14="http://schemas.microsoft.com/office/powerpoint/2010/main" val="25945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Gruppen-/Inselfertigung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de-DE" dirty="0"/>
              <a:t>Umfangreiches Produktionsprogramm</a:t>
            </a:r>
          </a:p>
          <a:p>
            <a:pPr marL="411480" lvl="1" indent="0">
              <a:buNone/>
            </a:pPr>
            <a:endParaRPr lang="de-DE" dirty="0"/>
          </a:p>
          <a:p>
            <a:pPr marL="411480" lvl="1" indent="0">
              <a:buNone/>
            </a:pPr>
            <a:r>
              <a:rPr lang="de-DE" dirty="0"/>
              <a:t>	</a:t>
            </a:r>
            <a:r>
              <a:rPr lang="de-DE" sz="2400" dirty="0"/>
              <a:t>Kleine Serien</a:t>
            </a:r>
          </a:p>
          <a:p>
            <a:pPr lvl="3"/>
            <a:r>
              <a:rPr lang="de-DE" sz="2400" dirty="0"/>
              <a:t>Gleichzeitig viele identische Baugruppen für die </a:t>
            </a:r>
            <a:r>
              <a:rPr lang="de-DE" sz="2400" dirty="0" err="1"/>
              <a:t>vd</a:t>
            </a:r>
            <a:r>
              <a:rPr lang="de-DE" sz="2400" dirty="0"/>
              <a:t>. Fertigungsobjekte</a:t>
            </a:r>
          </a:p>
          <a:p>
            <a:pPr lvl="3"/>
            <a:r>
              <a:rPr lang="de-DE" sz="2400" dirty="0"/>
              <a:t>Fließfertigung für komplette Artikel nicht lohnend</a:t>
            </a:r>
          </a:p>
          <a:p>
            <a:pPr lvl="3"/>
            <a:r>
              <a:rPr lang="de-DE" sz="2400" dirty="0"/>
              <a:t>Fließfertigung für einzelne Baugruppen sinnig</a:t>
            </a:r>
          </a:p>
          <a:p>
            <a:pPr lvl="3"/>
            <a:r>
              <a:rPr lang="de-DE" sz="2400" dirty="0"/>
              <a:t>Für diese Baugruppen werden Fertigungsinseln in Fließorganisation gebildet</a:t>
            </a:r>
          </a:p>
          <a:p>
            <a:pPr lvl="3"/>
            <a:r>
              <a:rPr lang="de-DE" sz="2400" dirty="0"/>
              <a:t>Ziel: Baukastenprinzip	</a:t>
            </a:r>
            <a:r>
              <a:rPr lang="de-DE" dirty="0"/>
              <a:t>		</a:t>
            </a:r>
          </a:p>
          <a:p>
            <a:pPr marL="411480" lvl="1" indent="0">
              <a:buNone/>
            </a:pP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971600" y="249289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7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der Gruppen-/Inselfertigung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Gegenüber der </a:t>
            </a:r>
            <a:r>
              <a:rPr lang="de-DE" dirty="0" err="1"/>
              <a:t>Werkstättenfertigung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Kürzere Transportwege</a:t>
            </a:r>
          </a:p>
          <a:p>
            <a:r>
              <a:rPr lang="de-DE" dirty="0"/>
              <a:t>Weniger Zwischenläger</a:t>
            </a:r>
          </a:p>
          <a:p>
            <a:r>
              <a:rPr lang="de-DE" dirty="0"/>
              <a:t>geringere Durchlaufzeit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Gegenüber der Fließfertigung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Größere Anpassungsfähigkeit</a:t>
            </a:r>
          </a:p>
          <a:p>
            <a:r>
              <a:rPr lang="de-DE" dirty="0"/>
              <a:t>Vielseitigere Beschäftigung der Arbeitskräfte möglich</a:t>
            </a:r>
          </a:p>
          <a:p>
            <a:r>
              <a:rPr lang="de-DE" dirty="0"/>
              <a:t>Geringere Störanfälligkeit</a:t>
            </a:r>
          </a:p>
        </p:txBody>
      </p:sp>
    </p:spTree>
    <p:extLst>
      <p:ext uri="{BB962C8B-B14F-4D97-AF65-F5344CB8AC3E}">
        <p14:creationId xmlns:p14="http://schemas.microsoft.com/office/powerpoint/2010/main" val="32214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3444"/>
            <a:ext cx="7603450" cy="4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Flexible Automation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 Maschinen und EDV-Einsatz</a:t>
            </a:r>
          </a:p>
          <a:p>
            <a:r>
              <a:rPr lang="de-DE" dirty="0"/>
              <a:t>Partiale Aufhebung des Gegensatzes von Produktivität und Flexibilität</a:t>
            </a:r>
          </a:p>
          <a:p>
            <a:r>
              <a:rPr lang="de-DE" dirty="0"/>
              <a:t>CNC (COMPUTERIZED NUMERICAL CONTROL; frei programmierbar, Bediener übernimmt Programmierung)</a:t>
            </a:r>
          </a:p>
          <a:p>
            <a:r>
              <a:rPr lang="de-DE" dirty="0"/>
              <a:t>DNC (DIRECT NUMERICAL CONTROL; Steuerung über Zentralrechner), z.T. auch bereits Steuerung automatisierter Transportsysteme</a:t>
            </a:r>
          </a:p>
          <a:p>
            <a:r>
              <a:rPr lang="de-DE" dirty="0"/>
              <a:t>Industrieroboter (mehrere flexible Achsen)</a:t>
            </a:r>
          </a:p>
        </p:txBody>
      </p:sp>
    </p:spTree>
    <p:extLst>
      <p:ext uri="{BB962C8B-B14F-4D97-AF65-F5344CB8AC3E}">
        <p14:creationId xmlns:p14="http://schemas.microsoft.com/office/powerpoint/2010/main" val="35333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Flexible Automation – II</a:t>
            </a:r>
            <a:br>
              <a:rPr lang="de-DE" dirty="0"/>
            </a:br>
            <a:r>
              <a:rPr lang="de-DE" dirty="0"/>
              <a:t>Bearbeitungszentrum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14300" indent="0">
              <a:buNone/>
            </a:pPr>
            <a:endParaRPr lang="de-DE" sz="3800" dirty="0"/>
          </a:p>
          <a:p>
            <a:pPr marL="114300" indent="0">
              <a:buNone/>
            </a:pPr>
            <a:endParaRPr lang="de-DE" sz="3800" dirty="0"/>
          </a:p>
          <a:p>
            <a:pPr marL="114300" indent="0">
              <a:buNone/>
            </a:pPr>
            <a:endParaRPr lang="de-DE" sz="3800" dirty="0"/>
          </a:p>
          <a:p>
            <a:pPr marL="114300" indent="0">
              <a:buNone/>
            </a:pPr>
            <a:endParaRPr lang="de-DE" sz="3800" dirty="0"/>
          </a:p>
          <a:p>
            <a:pPr marL="114300" indent="0">
              <a:buNone/>
            </a:pPr>
            <a:endParaRPr lang="de-DE" sz="3800" dirty="0"/>
          </a:p>
          <a:p>
            <a:pPr marL="114300" indent="0">
              <a:buNone/>
            </a:pPr>
            <a:endParaRPr lang="de-DE" sz="3800" dirty="0"/>
          </a:p>
          <a:p>
            <a:pPr lvl="1"/>
            <a:r>
              <a:rPr lang="de-DE" sz="5500" dirty="0"/>
              <a:t>Automatisierter Werkzeug-, zum Teil auch bereits Werkstückwechsel (Drehtischausführung)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8933"/>
            <a:ext cx="5640288" cy="346642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75656" y="5315360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i="1" dirty="0"/>
              <a:t>Quelle: HEDELIUS</a:t>
            </a:r>
          </a:p>
        </p:txBody>
      </p:sp>
    </p:spTree>
    <p:extLst>
      <p:ext uri="{BB962C8B-B14F-4D97-AF65-F5344CB8AC3E}">
        <p14:creationId xmlns:p14="http://schemas.microsoft.com/office/powerpoint/2010/main" val="20861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Flexible Automation – III</a:t>
            </a:r>
            <a:br>
              <a:rPr lang="de-DE" dirty="0"/>
            </a:br>
            <a:r>
              <a:rPr lang="de-DE" dirty="0"/>
              <a:t>flexibles Fertigungszentrum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11480" lvl="1" indent="0">
              <a:buNone/>
            </a:pPr>
            <a:endParaRPr lang="de-DE" dirty="0"/>
          </a:p>
          <a:p>
            <a:pPr marL="411480" lvl="1" indent="0">
              <a:buNone/>
            </a:pPr>
            <a:endParaRPr lang="de-DE" dirty="0"/>
          </a:p>
          <a:p>
            <a:pPr lvl="1"/>
            <a:r>
              <a:rPr lang="de-DE" dirty="0"/>
              <a:t>Mehrmaschinensysteme zur Bearbeitung einer Vielzahl verschiedener Bauteile</a:t>
            </a:r>
          </a:p>
          <a:p>
            <a:pPr lvl="1"/>
            <a:r>
              <a:rPr lang="de-DE" dirty="0"/>
              <a:t>Kombination von Bearbeitungszentren mit automatisierten Lager- und Transporteinrichtungen 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2017"/>
            <a:ext cx="5710014" cy="305077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19672" y="4702796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i="1" dirty="0"/>
              <a:t>Quelle: FASTEMS</a:t>
            </a:r>
          </a:p>
        </p:txBody>
      </p:sp>
    </p:spTree>
    <p:extLst>
      <p:ext uri="{BB962C8B-B14F-4D97-AF65-F5344CB8AC3E}">
        <p14:creationId xmlns:p14="http://schemas.microsoft.com/office/powerpoint/2010/main" val="54313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Chancen und Risiken flexibler Automation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Minimierung von Rüst-, Warte, Transport- und damit Taktzeiten</a:t>
            </a:r>
          </a:p>
          <a:p>
            <a:r>
              <a:rPr lang="de-DE" dirty="0"/>
              <a:t>Erhöhter Durchlauf bei großer Flexibilität</a:t>
            </a:r>
          </a:p>
          <a:p>
            <a:r>
              <a:rPr lang="de-DE" dirty="0"/>
              <a:t>Effiziente Fertigung großer Teilespektren</a:t>
            </a:r>
          </a:p>
          <a:p>
            <a:r>
              <a:rPr lang="de-DE" dirty="0"/>
              <a:t>Hohe Investitionskosten</a:t>
            </a:r>
          </a:p>
          <a:p>
            <a:r>
              <a:rPr lang="de-DE" dirty="0"/>
              <a:t>Wenig, aber dafür recht hoch qualifiziertes Personal (Techniker)</a:t>
            </a:r>
          </a:p>
          <a:p>
            <a:r>
              <a:rPr lang="de-DE" dirty="0"/>
              <a:t>Sinnvoll bei Fertigung großer Spektren mit hoher Produktqualität (erstes FFS: Heidelberger Druckmaschinen AG; zumindest zum Zeitpunkt der Einführung des FFS  Weltmarktführer)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0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Produktionsdurchführung/-steuerung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Fertigungssteuerung</a:t>
            </a:r>
          </a:p>
          <a:p>
            <a:pPr lvl="1"/>
            <a:r>
              <a:rPr lang="de-DE" dirty="0"/>
              <a:t>Bei Fließfertigung (insbes. Fließband) relativ einfach</a:t>
            </a:r>
          </a:p>
          <a:p>
            <a:pPr lvl="2"/>
            <a:r>
              <a:rPr lang="de-DE" dirty="0"/>
              <a:t>Gleichmäßige Auslastung bereits bei Stellenbildung organisatorisch berücksichtigt</a:t>
            </a:r>
          </a:p>
          <a:p>
            <a:pPr lvl="2"/>
            <a:r>
              <a:rPr lang="de-DE" dirty="0"/>
              <a:t>Taktzeitbestimmung </a:t>
            </a:r>
          </a:p>
          <a:p>
            <a:pPr lvl="1"/>
            <a:r>
              <a:rPr lang="de-DE" dirty="0"/>
              <a:t>Große Problemstellungen bei </a:t>
            </a:r>
            <a:r>
              <a:rPr lang="de-DE" dirty="0" err="1"/>
              <a:t>Werkstättenfertigung</a:t>
            </a:r>
            <a:endParaRPr lang="de-DE" dirty="0"/>
          </a:p>
          <a:p>
            <a:pPr lvl="2"/>
            <a:r>
              <a:rPr lang="de-DE" dirty="0"/>
              <a:t>Unregelmäßige Bearbeitungszeiten für verschiedene Aufträge</a:t>
            </a:r>
          </a:p>
          <a:p>
            <a:pPr lvl="2"/>
            <a:r>
              <a:rPr lang="de-DE" dirty="0"/>
              <a:t>Unter Umständen andere Reihenfolgen bei verschiedenen Aufträgen</a:t>
            </a:r>
          </a:p>
          <a:p>
            <a:pPr lvl="2"/>
            <a:r>
              <a:rPr lang="de-DE" dirty="0"/>
              <a:t>Durchlaufzeit besteht zu großen Teilen aus reihenfolgebedingten Wartezeiten</a:t>
            </a:r>
          </a:p>
          <a:p>
            <a:pPr lvl="2"/>
            <a:r>
              <a:rPr lang="de-DE" dirty="0"/>
              <a:t>Auftragsreihenfolge/Maschinenbelegungsplanung als zentrale Aufgabe der Produktionssteuerung</a:t>
            </a:r>
          </a:p>
          <a:p>
            <a:pPr lvl="2"/>
            <a:r>
              <a:rPr lang="de-DE" dirty="0"/>
              <a:t>Hohe gleichmäßige Auslastung aller Maschinen bei maximaler Termintreue als Ziel</a:t>
            </a:r>
          </a:p>
        </p:txBody>
      </p:sp>
    </p:spTree>
    <p:extLst>
      <p:ext uri="{BB962C8B-B14F-4D97-AF65-F5344CB8AC3E}">
        <p14:creationId xmlns:p14="http://schemas.microsoft.com/office/powerpoint/2010/main" val="28174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Termindisposition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Grobterminierung</a:t>
            </a:r>
          </a:p>
          <a:p>
            <a:pPr lvl="1"/>
            <a:r>
              <a:rPr lang="de-DE" dirty="0"/>
              <a:t>Grobe und vorläufige Terminermittlung </a:t>
            </a:r>
          </a:p>
          <a:p>
            <a:pPr lvl="1"/>
            <a:r>
              <a:rPr lang="de-DE" dirty="0"/>
              <a:t>Visualisierung oft mittels GANTT-Diagramm oder Netzplänen</a:t>
            </a:r>
          </a:p>
          <a:p>
            <a:endParaRPr lang="de-DE" dirty="0"/>
          </a:p>
          <a:p>
            <a:r>
              <a:rPr lang="de-DE" dirty="0"/>
              <a:t>Kapazitätsterminierung</a:t>
            </a:r>
          </a:p>
          <a:p>
            <a:pPr lvl="1"/>
            <a:r>
              <a:rPr lang="de-DE" dirty="0"/>
              <a:t>Überprüfung der </a:t>
            </a:r>
            <a:r>
              <a:rPr lang="de-DE" dirty="0" err="1"/>
              <a:t>Werkstättenauslastung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Maschinenbelegung</a:t>
            </a:r>
          </a:p>
          <a:p>
            <a:pPr lvl="1"/>
            <a:r>
              <a:rPr lang="de-DE" dirty="0"/>
              <a:t>Endgültige Terminermittlung einzelner Fertigungsaufträge auf verschiedenen Maschinen</a:t>
            </a:r>
          </a:p>
        </p:txBody>
      </p:sp>
    </p:spTree>
    <p:extLst>
      <p:ext uri="{BB962C8B-B14F-4D97-AF65-F5344CB8AC3E}">
        <p14:creationId xmlns:p14="http://schemas.microsoft.com/office/powerpoint/2010/main" val="26684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Sachziele des </a:t>
            </a:r>
            <a:r>
              <a:rPr lang="de-DE" dirty="0" err="1"/>
              <a:t>produktionsmanagements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Erstellung bedarfsgerechter Sachleistungen</a:t>
            </a:r>
          </a:p>
          <a:p>
            <a:pPr lvl="1"/>
            <a:r>
              <a:rPr lang="de-DE" dirty="0"/>
              <a:t>In der benötigten Qualität (Produktqualität)</a:t>
            </a:r>
          </a:p>
          <a:p>
            <a:pPr lvl="1"/>
            <a:r>
              <a:rPr lang="de-DE" dirty="0"/>
              <a:t>In der benötigten Menge</a:t>
            </a:r>
          </a:p>
          <a:p>
            <a:pPr lvl="1"/>
            <a:r>
              <a:rPr lang="de-DE" dirty="0"/>
              <a:t> zum Bedarfszeitpunkt</a:t>
            </a:r>
          </a:p>
          <a:p>
            <a:pPr lvl="1"/>
            <a:r>
              <a:rPr lang="de-DE" dirty="0"/>
              <a:t>Mit gewünschten Nebenleistungen (Servicequalität)</a:t>
            </a:r>
          </a:p>
          <a:p>
            <a:r>
              <a:rPr lang="de-DE" dirty="0"/>
              <a:t>geringe </a:t>
            </a:r>
            <a:r>
              <a:rPr lang="de-DE" b="1" i="1" dirty="0"/>
              <a:t>Durchlaufzeiten</a:t>
            </a:r>
          </a:p>
          <a:p>
            <a:r>
              <a:rPr lang="de-DE" dirty="0"/>
              <a:t>Hohe </a:t>
            </a:r>
            <a:r>
              <a:rPr lang="de-DE" b="1" i="1" dirty="0"/>
              <a:t>Kapazitätsauslastung</a:t>
            </a:r>
            <a:r>
              <a:rPr lang="de-DE" dirty="0"/>
              <a:t> (Minimierung von </a:t>
            </a:r>
            <a:r>
              <a:rPr lang="de-DE" dirty="0" err="1"/>
              <a:t>Stillstandszeiten</a:t>
            </a:r>
            <a:r>
              <a:rPr lang="de-DE" dirty="0"/>
              <a:t>)</a:t>
            </a:r>
          </a:p>
          <a:p>
            <a:r>
              <a:rPr lang="de-DE" dirty="0"/>
              <a:t>Hohe Mengenergiebigkeit (</a:t>
            </a:r>
            <a:r>
              <a:rPr lang="de-DE" b="1" i="1" dirty="0"/>
              <a:t>Produktivität</a:t>
            </a:r>
            <a:r>
              <a:rPr lang="de-DE" dirty="0"/>
              <a:t>)</a:t>
            </a:r>
          </a:p>
          <a:p>
            <a:r>
              <a:rPr lang="de-DE" dirty="0"/>
              <a:t>Hohe Anpassungsfähigkeit von Maschinen und Personal (</a:t>
            </a:r>
            <a:r>
              <a:rPr lang="de-DE" b="1" i="1" dirty="0"/>
              <a:t>Flexibilität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44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Progressive und retrograde Grobterminierung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 algn="ctr">
              <a:buNone/>
            </a:pPr>
            <a:r>
              <a:rPr lang="de-DE" b="1" i="1" dirty="0"/>
              <a:t>Progressive Terminierung/Vorwärtsterminierung</a:t>
            </a:r>
          </a:p>
          <a:p>
            <a:r>
              <a:rPr lang="de-DE" dirty="0"/>
              <a:t>Vorgänge mit frühestmöglichem Starttermin ansetzen</a:t>
            </a:r>
          </a:p>
          <a:p>
            <a:r>
              <a:rPr lang="de-DE" dirty="0"/>
              <a:t>Frühestmöglicher Endtermin wird angezeigt</a:t>
            </a:r>
          </a:p>
          <a:p>
            <a:r>
              <a:rPr lang="de-DE" b="1" i="1" dirty="0"/>
              <a:t>Vorteil</a:t>
            </a:r>
            <a:r>
              <a:rPr lang="de-DE" dirty="0"/>
              <a:t>: geringerer Zeitdruck, mehr Sicherheit</a:t>
            </a:r>
          </a:p>
          <a:p>
            <a:r>
              <a:rPr lang="de-DE" b="1" i="1" dirty="0"/>
              <a:t>Nachteil</a:t>
            </a:r>
            <a:r>
              <a:rPr lang="de-DE" dirty="0"/>
              <a:t>: tendenziell höhere Liegezeiten von Aufträgen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14300" indent="0" algn="ctr">
              <a:buNone/>
            </a:pPr>
            <a:r>
              <a:rPr lang="de-DE" b="1" i="1" dirty="0"/>
              <a:t>Retrograde Terminierung/Rückwärtsterminierung</a:t>
            </a:r>
          </a:p>
          <a:p>
            <a:r>
              <a:rPr lang="de-DE" dirty="0"/>
              <a:t>Vorgänge mit spätesten Endterminen ansetzen und „rückrechnen“</a:t>
            </a:r>
          </a:p>
          <a:p>
            <a:r>
              <a:rPr lang="de-DE" dirty="0" err="1"/>
              <a:t>Spätestmöglicher</a:t>
            </a:r>
            <a:r>
              <a:rPr lang="de-DE" dirty="0"/>
              <a:t> Starttermin jedes Vorgangs wird angezeigt</a:t>
            </a:r>
          </a:p>
          <a:p>
            <a:r>
              <a:rPr lang="de-DE" b="1" i="1" dirty="0"/>
              <a:t>Vorteil</a:t>
            </a:r>
            <a:r>
              <a:rPr lang="de-DE" dirty="0"/>
              <a:t>: tendenziell Vermeidung von Liegezeiten</a:t>
            </a:r>
          </a:p>
          <a:p>
            <a:pPr marL="114300" indent="0">
              <a:buNone/>
            </a:pPr>
            <a:r>
              <a:rPr lang="de-DE" b="1" i="1" dirty="0"/>
              <a:t>Nachteil</a:t>
            </a:r>
            <a:r>
              <a:rPr lang="de-DE" dirty="0"/>
              <a:t>: tendenziell höherer Termindruck </a:t>
            </a:r>
          </a:p>
        </p:txBody>
      </p:sp>
      <p:sp>
        <p:nvSpPr>
          <p:cNvPr id="7" name="Rechteck 6"/>
          <p:cNvSpPr/>
          <p:nvPr/>
        </p:nvSpPr>
        <p:spPr>
          <a:xfrm rot="19342053">
            <a:off x="1208708" y="3481032"/>
            <a:ext cx="59474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Visualisierung mit Balkendiagrammen/</a:t>
            </a:r>
          </a:p>
          <a:p>
            <a:pPr algn="ctr"/>
            <a:r>
              <a:rPr lang="de-DE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GANTT-Diagrammen oder Netzplänen</a:t>
            </a:r>
          </a:p>
        </p:txBody>
      </p:sp>
    </p:spTree>
    <p:extLst>
      <p:ext uri="{BB962C8B-B14F-4D97-AF65-F5344CB8AC3E}">
        <p14:creationId xmlns:p14="http://schemas.microsoft.com/office/powerpoint/2010/main" val="21700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– Demontage und Neubau einer Anlage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03" y="1752600"/>
            <a:ext cx="6416594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33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als GANTT-Diagramm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7681"/>
            <a:ext cx="8229600" cy="32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858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Netzplan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Nachteil von GANTT-Diagrammen</a:t>
            </a:r>
          </a:p>
          <a:p>
            <a:pPr lvl="1"/>
            <a:r>
              <a:rPr lang="de-DE" dirty="0"/>
              <a:t>Zeigen nicht einwandfrei zeitliche Interdependenzen von Teilschritten</a:t>
            </a:r>
          </a:p>
          <a:p>
            <a:pPr lvl="1"/>
            <a:r>
              <a:rPr lang="de-DE" dirty="0"/>
              <a:t>GANTT-Diagramm weckt Eindruck eines kontinuierlichen Ablaufs</a:t>
            </a:r>
          </a:p>
          <a:p>
            <a:pPr lvl="1"/>
            <a:r>
              <a:rPr lang="de-DE" dirty="0"/>
              <a:t>In der Praxis wichtig: Termineinhaltung (wegen eigenen Images und auch drohender Verzugsschäden)</a:t>
            </a:r>
          </a:p>
          <a:p>
            <a:pPr marL="411480" lvl="1" indent="0">
              <a:buNone/>
            </a:pPr>
            <a:endParaRPr lang="de-DE" dirty="0"/>
          </a:p>
          <a:p>
            <a:r>
              <a:rPr lang="de-DE" dirty="0"/>
              <a:t>Netzpläne schaffen strukturierte Überblicke (insbes. Bei Großprojekten)</a:t>
            </a:r>
          </a:p>
          <a:p>
            <a:r>
              <a:rPr lang="de-DE" dirty="0"/>
              <a:t>Visualisieren „kritische“ Pfade/zeitliche Engstellen</a:t>
            </a:r>
          </a:p>
          <a:p>
            <a:r>
              <a:rPr lang="de-DE" dirty="0"/>
              <a:t>Folgeseite: Ausgangsbeispiel als Netzplan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37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8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37" y="3623227"/>
            <a:ext cx="2857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1" name="Picture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52" y="1743922"/>
            <a:ext cx="2952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3" name="Picture 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62" y="1766791"/>
            <a:ext cx="268546" cy="18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4" name="Picture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76" y="1766791"/>
            <a:ext cx="2952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6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870" y="1748683"/>
            <a:ext cx="2952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1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84" y="3426666"/>
            <a:ext cx="7905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6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70" y="3429000"/>
            <a:ext cx="7715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4" y="260648"/>
            <a:ext cx="860029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17" y="3228975"/>
            <a:ext cx="2371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51" y="2693690"/>
            <a:ext cx="2095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5" name="Picture 4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09" y="1748685"/>
            <a:ext cx="152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4" name="Picture 5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36" y="764704"/>
            <a:ext cx="2857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7" name="Picture 4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3" y="1748686"/>
            <a:ext cx="152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6" name="Picture 4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70" y="1748687"/>
            <a:ext cx="152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2" name="Picture 4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05" y="1755615"/>
            <a:ext cx="152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3" name="Picture 4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59" y="1755614"/>
            <a:ext cx="152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8" name="Picture 5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67" y="3166027"/>
            <a:ext cx="2095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4" name="Picture 4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422" y="1748687"/>
            <a:ext cx="152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6" name="Picture 3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33828"/>
            <a:ext cx="6953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7" name="Picture 3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05" y="1960835"/>
            <a:ext cx="7143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8" name="Picture 4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95" y="2035172"/>
            <a:ext cx="7048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71854" y="4124244"/>
            <a:ext cx="682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/>
              <a:t>1. Netzplan erstellen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8921" y="4310567"/>
            <a:ext cx="860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>
                <a:solidFill>
                  <a:srgbClr val="FF0000"/>
                </a:solidFill>
              </a:rPr>
              <a:t>2. Vorwärtsterminierung: </a:t>
            </a:r>
          </a:p>
          <a:p>
            <a:r>
              <a:rPr lang="de-DE" sz="1400" b="1" i="1" dirty="0" err="1">
                <a:solidFill>
                  <a:srgbClr val="FF0000"/>
                </a:solidFill>
              </a:rPr>
              <a:t>frühestmgl</a:t>
            </a:r>
            <a:r>
              <a:rPr lang="de-DE" sz="1400" b="1" i="1" dirty="0">
                <a:solidFill>
                  <a:srgbClr val="FF0000"/>
                </a:solidFill>
              </a:rPr>
              <a:t>. Endzeitpunkt (FEZ) = </a:t>
            </a:r>
            <a:r>
              <a:rPr lang="de-DE" sz="1400" b="1" i="1" dirty="0" err="1">
                <a:solidFill>
                  <a:srgbClr val="FF0000"/>
                </a:solidFill>
              </a:rPr>
              <a:t>frühestmgl</a:t>
            </a:r>
            <a:r>
              <a:rPr lang="de-DE" sz="1400" b="1" i="1" dirty="0">
                <a:solidFill>
                  <a:srgbClr val="FF0000"/>
                </a:solidFill>
              </a:rPr>
              <a:t>. Anfangspunkt (FAZ) + Dauer</a:t>
            </a: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4" y="1163985"/>
            <a:ext cx="7048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13" y="3124200"/>
            <a:ext cx="7620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7620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13" y="1262548"/>
            <a:ext cx="7620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76" y="274314"/>
            <a:ext cx="7620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37" y="2708920"/>
            <a:ext cx="7620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633" y="1253437"/>
            <a:ext cx="676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33724"/>
            <a:ext cx="6953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69" y="1227866"/>
            <a:ext cx="7143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95" y="1253437"/>
            <a:ext cx="7048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85052"/>
            <a:ext cx="2371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48433" y="4833787"/>
            <a:ext cx="86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>
                <a:solidFill>
                  <a:srgbClr val="00B050"/>
                </a:solidFill>
              </a:rPr>
              <a:t>3. Rückwärtsterminierung: </a:t>
            </a:r>
          </a:p>
          <a:p>
            <a:r>
              <a:rPr lang="de-DE" sz="1400" b="1" i="1" dirty="0" err="1">
                <a:solidFill>
                  <a:srgbClr val="00B050"/>
                </a:solidFill>
              </a:rPr>
              <a:t>spätestmgl</a:t>
            </a:r>
            <a:r>
              <a:rPr lang="de-DE" sz="1400" b="1" i="1" dirty="0">
                <a:solidFill>
                  <a:srgbClr val="00B050"/>
                </a:solidFill>
              </a:rPr>
              <a:t>. </a:t>
            </a:r>
            <a:r>
              <a:rPr lang="de-DE" sz="1400" b="1" i="1" dirty="0" err="1">
                <a:solidFill>
                  <a:srgbClr val="00B050"/>
                </a:solidFill>
              </a:rPr>
              <a:t>Anfgangspunkt</a:t>
            </a:r>
            <a:r>
              <a:rPr lang="de-DE" sz="1400" b="1" i="1" dirty="0">
                <a:solidFill>
                  <a:srgbClr val="00B050"/>
                </a:solidFill>
              </a:rPr>
              <a:t> (SAZ) = </a:t>
            </a:r>
            <a:r>
              <a:rPr lang="de-DE" sz="1400" b="1" i="1" dirty="0" err="1">
                <a:solidFill>
                  <a:srgbClr val="00B050"/>
                </a:solidFill>
              </a:rPr>
              <a:t>spätestmgl</a:t>
            </a:r>
            <a:r>
              <a:rPr lang="de-DE" sz="1400" b="1" i="1" dirty="0">
                <a:solidFill>
                  <a:srgbClr val="00B050"/>
                </a:solidFill>
              </a:rPr>
              <a:t>. Endzeitpunkt (SEZ) - Dauer</a:t>
            </a:r>
          </a:p>
        </p:txBody>
      </p: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4" y="2013950"/>
            <a:ext cx="7334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4" y="3924219"/>
            <a:ext cx="7334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26" y="1062730"/>
            <a:ext cx="7620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14157"/>
            <a:ext cx="7620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2" name="Picture 3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70" y="2918470"/>
            <a:ext cx="7620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3" name="Picture 35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48" y="3861048"/>
            <a:ext cx="7620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4" name="Picture 36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3202"/>
            <a:ext cx="7620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40" y="2004839"/>
            <a:ext cx="6762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0" name="Picture 4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26" y="3695537"/>
            <a:ext cx="2371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05962" y="5302092"/>
            <a:ext cx="847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>
                <a:solidFill>
                  <a:srgbClr val="00B0F0"/>
                </a:solidFill>
              </a:rPr>
              <a:t>4. Berechnung Gesamtpuffer des Vorgangs: GP = SAZ – FAZ = SEZ – FEZ; Zeitspanne, um die verschoben werden kann, ohne das Gesamtende zu gefährden</a:t>
            </a:r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4" y="3099352"/>
            <a:ext cx="7048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2" name="Picture 54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95" y="3609812"/>
            <a:ext cx="209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3" name="Picture 55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3" y="3618465"/>
            <a:ext cx="209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33396" y="5733256"/>
            <a:ext cx="8446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>
                <a:solidFill>
                  <a:schemeClr val="accent3">
                    <a:lumMod val="75000"/>
                  </a:schemeClr>
                </a:solidFill>
              </a:rPr>
              <a:t>5. Berechnung des freien Puffers des Vorgangs: FAZ (Nachfolger) – FEZ; Zeitspanne, um die verschoben werden kann, ohne </a:t>
            </a:r>
            <a:r>
              <a:rPr lang="de-DE" sz="1400" b="1" i="1" dirty="0" err="1">
                <a:solidFill>
                  <a:schemeClr val="accent3">
                    <a:lumMod val="75000"/>
                  </a:schemeClr>
                </a:solidFill>
              </a:rPr>
              <a:t>frühestmgl</a:t>
            </a:r>
            <a:r>
              <a:rPr lang="de-DE" sz="1400" b="1" i="1" dirty="0">
                <a:solidFill>
                  <a:schemeClr val="accent3">
                    <a:lumMod val="75000"/>
                  </a:schemeClr>
                </a:solidFill>
              </a:rPr>
              <a:t>. Beginn/</a:t>
            </a:r>
            <a:r>
              <a:rPr lang="de-DE" sz="1400" b="1" i="1" dirty="0" err="1">
                <a:solidFill>
                  <a:schemeClr val="accent3">
                    <a:lumMod val="75000"/>
                  </a:schemeClr>
                </a:solidFill>
              </a:rPr>
              <a:t>frühestmgl</a:t>
            </a:r>
            <a:r>
              <a:rPr lang="de-DE" sz="1400" b="1" i="1" dirty="0">
                <a:solidFill>
                  <a:schemeClr val="accent3">
                    <a:lumMod val="75000"/>
                  </a:schemeClr>
                </a:solidFill>
              </a:rPr>
              <a:t>. Ende des Nachfolgers zu gefährden</a:t>
            </a:r>
          </a:p>
        </p:txBody>
      </p:sp>
      <p:pic>
        <p:nvPicPr>
          <p:cNvPr id="2105" name="Picture 5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95" y="764704"/>
            <a:ext cx="209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7" name="Picture 59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38" y="3124200"/>
            <a:ext cx="2857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4" y="3613703"/>
            <a:ext cx="2952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0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4" y="1748684"/>
            <a:ext cx="2952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2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34" y="2708920"/>
            <a:ext cx="272793" cy="18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5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69" y="1738217"/>
            <a:ext cx="2952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233396" y="6371381"/>
            <a:ext cx="785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>
                <a:solidFill>
                  <a:schemeClr val="accent2">
                    <a:lumMod val="75000"/>
                  </a:schemeClr>
                </a:solidFill>
              </a:rPr>
              <a:t>6. Kritischen Pfad (Pfad ohne Puffer) ermitteln</a:t>
            </a:r>
          </a:p>
        </p:txBody>
      </p:sp>
      <p:sp>
        <p:nvSpPr>
          <p:cNvPr id="15" name="Pfeil nach rechts 14"/>
          <p:cNvSpPr/>
          <p:nvPr/>
        </p:nvSpPr>
        <p:spPr>
          <a:xfrm flipV="1">
            <a:off x="1005279" y="1567262"/>
            <a:ext cx="1063147" cy="2814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Pfeil nach rechts 82"/>
          <p:cNvSpPr/>
          <p:nvPr/>
        </p:nvSpPr>
        <p:spPr>
          <a:xfrm flipV="1">
            <a:off x="2850786" y="1585360"/>
            <a:ext cx="1937238" cy="2814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Pfeil nach rechts 83"/>
          <p:cNvSpPr/>
          <p:nvPr/>
        </p:nvSpPr>
        <p:spPr>
          <a:xfrm flipV="1">
            <a:off x="5500465" y="1576214"/>
            <a:ext cx="511695" cy="2814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Pfeil nach rechts 84"/>
          <p:cNvSpPr/>
          <p:nvPr/>
        </p:nvSpPr>
        <p:spPr>
          <a:xfrm flipV="1">
            <a:off x="6728099" y="1576212"/>
            <a:ext cx="469923" cy="2814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Pfeil nach rechts 85"/>
          <p:cNvSpPr/>
          <p:nvPr/>
        </p:nvSpPr>
        <p:spPr>
          <a:xfrm flipV="1">
            <a:off x="7887455" y="1567256"/>
            <a:ext cx="390687" cy="2814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5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Fertigungssteuerung bei </a:t>
            </a:r>
            <a:r>
              <a:rPr lang="de-DE" dirty="0" err="1"/>
              <a:t>Werkstättenfertigung</a:t>
            </a:r>
            <a:r>
              <a:rPr lang="de-DE" dirty="0"/>
              <a:t>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Oberziele:</a:t>
            </a:r>
          </a:p>
          <a:p>
            <a:pPr lvl="1"/>
            <a:r>
              <a:rPr lang="de-DE" dirty="0"/>
              <a:t>Maximierung der Kapazitätsauslastung</a:t>
            </a:r>
          </a:p>
          <a:p>
            <a:pPr lvl="1"/>
            <a:r>
              <a:rPr lang="de-DE" dirty="0"/>
              <a:t>Minimierung der Durchlaufzeit</a:t>
            </a:r>
          </a:p>
          <a:p>
            <a:pPr lvl="1"/>
            <a:r>
              <a:rPr lang="de-DE" dirty="0"/>
              <a:t>Minimierung der Terminabweichung</a:t>
            </a:r>
          </a:p>
          <a:p>
            <a:pPr marL="411480" lvl="1" indent="0">
              <a:buNone/>
            </a:pPr>
            <a:endParaRPr lang="de-DE" dirty="0"/>
          </a:p>
          <a:p>
            <a:r>
              <a:rPr lang="de-DE" dirty="0"/>
              <a:t>Klassisches Optimierungsproblem</a:t>
            </a:r>
          </a:p>
          <a:p>
            <a:pPr marL="114300" indent="0">
              <a:buNone/>
            </a:pPr>
            <a:endParaRPr lang="de-DE" dirty="0"/>
          </a:p>
          <a:p>
            <a:r>
              <a:rPr lang="de-DE" dirty="0"/>
              <a:t>Mögliche Optimierungsverfahren</a:t>
            </a:r>
          </a:p>
          <a:p>
            <a:pPr lvl="1"/>
            <a:r>
              <a:rPr lang="de-DE" dirty="0"/>
              <a:t>Analytische Optimierung</a:t>
            </a:r>
          </a:p>
          <a:p>
            <a:pPr lvl="1"/>
            <a:r>
              <a:rPr lang="de-DE" dirty="0"/>
              <a:t>Für 2-Maschinen- oder 2-Artikel-Fall grafische Optimierung</a:t>
            </a:r>
          </a:p>
          <a:p>
            <a:pPr lvl="1"/>
            <a:r>
              <a:rPr lang="de-DE" dirty="0"/>
              <a:t>Iterationsverfahren (v.a. Simplex-Algorithmus)</a:t>
            </a:r>
          </a:p>
          <a:p>
            <a:pPr marL="1143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91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Fertigungssteuerung bei </a:t>
            </a:r>
            <a:r>
              <a:rPr lang="de-DE" dirty="0" err="1"/>
              <a:t>Werkstättenfertigung</a:t>
            </a:r>
            <a:r>
              <a:rPr lang="de-DE" dirty="0"/>
              <a:t>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der Praxis vielfach heuristische Prioritätsregeln für einzelne Maschinen</a:t>
            </a:r>
          </a:p>
          <a:p>
            <a:pPr lvl="1"/>
            <a:r>
              <a:rPr lang="de-DE" dirty="0"/>
              <a:t>KOZ-Regel (kürzeste Gesamtfertigungszeit)</a:t>
            </a:r>
          </a:p>
          <a:p>
            <a:pPr lvl="1"/>
            <a:r>
              <a:rPr lang="de-DE" dirty="0"/>
              <a:t>Rüstzeitregel (kürzeste Rüstzeit auf aktueller Maschine)</a:t>
            </a:r>
          </a:p>
          <a:p>
            <a:pPr lvl="1"/>
            <a:r>
              <a:rPr lang="de-DE" dirty="0"/>
              <a:t>Restzeitregel (kürzeste Fertigungsrestzeit)</a:t>
            </a:r>
          </a:p>
          <a:p>
            <a:pPr lvl="1"/>
            <a:r>
              <a:rPr lang="de-DE" dirty="0"/>
              <a:t>KSZ-Regel(kürzeste Schlupfzeit; Schlupfzeit = Differenz zwischen Auslieferungstermin und </a:t>
            </a:r>
            <a:r>
              <a:rPr lang="de-DE" dirty="0" err="1"/>
              <a:t>Restzeit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 Verspätungsregel</a:t>
            </a:r>
          </a:p>
          <a:p>
            <a:pPr lvl="1"/>
            <a:r>
              <a:rPr lang="de-DE" dirty="0"/>
              <a:t>Wertregel (Auftrag mit höchstem anteiligem Deckungsbeitrag) </a:t>
            </a:r>
          </a:p>
          <a:p>
            <a:pPr marL="114300" indent="0">
              <a:buNone/>
            </a:pPr>
            <a:endParaRPr lang="de-DE" dirty="0"/>
          </a:p>
          <a:p>
            <a:r>
              <a:rPr lang="de-DE" dirty="0"/>
              <a:t>Kombination verschiedener Heuristiken möglich </a:t>
            </a:r>
          </a:p>
          <a:p>
            <a:pPr lvl="1"/>
            <a:r>
              <a:rPr lang="de-DE" dirty="0"/>
              <a:t>Additiv</a:t>
            </a:r>
          </a:p>
          <a:p>
            <a:pPr lvl="1"/>
            <a:r>
              <a:rPr lang="de-DE" dirty="0"/>
              <a:t>multiplikativ</a:t>
            </a:r>
          </a:p>
        </p:txBody>
      </p:sp>
    </p:spTree>
    <p:extLst>
      <p:ext uri="{BB962C8B-B14F-4D97-AF65-F5344CB8AC3E}">
        <p14:creationId xmlns:p14="http://schemas.microsoft.com/office/powerpoint/2010/main" val="17596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Materialbereitstellung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500" dirty="0"/>
              <a:t>Mittels Bedarfsermittlungen</a:t>
            </a:r>
          </a:p>
          <a:p>
            <a:r>
              <a:rPr lang="de-DE" sz="1500" dirty="0"/>
              <a:t>Unter Beachtung der Vorlaufverschiebung</a:t>
            </a:r>
          </a:p>
          <a:p>
            <a:r>
              <a:rPr lang="de-DE" sz="1500" dirty="0"/>
              <a:t>Recht aktuell: KANBAN (jap.: Karte, hier: am Lagerbehälter), ursprünglich in Papierform</a:t>
            </a:r>
          </a:p>
          <a:p>
            <a:pPr lvl="1"/>
            <a:r>
              <a:rPr lang="de-DE" sz="1500" dirty="0"/>
              <a:t>Sinnvoll bei effizienter Fertigung kleiner Losgrößen (analog zur optimalen Bestellmenge), somit bei geringen Rüstkosten- bzw. –</a:t>
            </a:r>
            <a:r>
              <a:rPr lang="de-DE" sz="1500" dirty="0" err="1"/>
              <a:t>zeiten</a:t>
            </a:r>
            <a:endParaRPr lang="de-DE" sz="1500" dirty="0"/>
          </a:p>
          <a:p>
            <a:pPr lvl="1"/>
            <a:r>
              <a:rPr lang="de-DE" sz="1500" b="1" i="1" dirty="0"/>
              <a:t>Pull-Prinzip</a:t>
            </a:r>
            <a:r>
              <a:rPr lang="de-DE" sz="1500" dirty="0"/>
              <a:t>: nachgelagerte Fertigungsstufe löst Fertigungsauftrag aus vorgelagerten Stufen aus</a:t>
            </a:r>
          </a:p>
          <a:p>
            <a:pPr lvl="1"/>
            <a:r>
              <a:rPr lang="de-DE" sz="1500" dirty="0"/>
              <a:t>Kundenauftrag löst Endmontageprozess aus</a:t>
            </a:r>
          </a:p>
          <a:p>
            <a:pPr lvl="2"/>
            <a:r>
              <a:rPr lang="de-DE" sz="1500" dirty="0"/>
              <a:t>Entnahme von Materialien im Pufferlager der Endmontage löst Produktion entsprechender Baugruppen aus (Lagerbehälter leer, Karte wird in vorgelagerte Fertigungsstufe gesandt und löst dort den Fertigungsauftrag aus)</a:t>
            </a:r>
          </a:p>
          <a:p>
            <a:pPr lvl="3"/>
            <a:r>
              <a:rPr lang="de-DE" sz="1500" dirty="0"/>
              <a:t>Produktion entsprechender Baugruppen löst Lagerentnahme von Rohstoffen aus (ebenfalls mittels Kanban)</a:t>
            </a:r>
          </a:p>
          <a:p>
            <a:pPr lvl="4"/>
            <a:r>
              <a:rPr lang="de-DE" sz="1500" dirty="0"/>
              <a:t>Bestellvorgang für entsprechendes Material wird ausgelöst (Einkauf erhält „finalen Kanban“) </a:t>
            </a:r>
          </a:p>
          <a:p>
            <a:pPr lvl="1"/>
            <a:r>
              <a:rPr lang="de-DE" sz="1600" dirty="0"/>
              <a:t>Minimale Pufferläger in allen Fertigungsstufen in Verbindung mit bedarfssynchroner Beschaffung</a:t>
            </a:r>
          </a:p>
        </p:txBody>
      </p:sp>
    </p:spTree>
    <p:extLst>
      <p:ext uri="{BB962C8B-B14F-4D97-AF65-F5344CB8AC3E}">
        <p14:creationId xmlns:p14="http://schemas.microsoft.com/office/powerpoint/2010/main" val="37290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Technische Fertigungskontrolle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Fehler führen</a:t>
            </a:r>
          </a:p>
          <a:p>
            <a:pPr lvl="1"/>
            <a:r>
              <a:rPr lang="de-DE" sz="2400" dirty="0"/>
              <a:t>zu Gewährleistung wegen Sachmängeln</a:t>
            </a:r>
          </a:p>
          <a:p>
            <a:pPr lvl="1"/>
            <a:r>
              <a:rPr lang="de-DE" sz="2400" dirty="0"/>
              <a:t>je nach Erzeugnis zu </a:t>
            </a:r>
            <a:r>
              <a:rPr lang="de-DE" sz="2400" b="1" i="1" dirty="0"/>
              <a:t>Mangelfolgeschäden</a:t>
            </a:r>
          </a:p>
          <a:p>
            <a:pPr lvl="2"/>
            <a:r>
              <a:rPr lang="de-DE" sz="2400" dirty="0"/>
              <a:t>Bei Verschulden in unbegrenzter Höhe</a:t>
            </a:r>
          </a:p>
          <a:p>
            <a:pPr lvl="2"/>
            <a:r>
              <a:rPr lang="de-DE" sz="2400" dirty="0"/>
              <a:t>Ohne Verschulden Haftung begrenzt gemäß ProdHaftG </a:t>
            </a:r>
          </a:p>
          <a:p>
            <a:pPr lvl="1"/>
            <a:r>
              <a:rPr lang="de-DE" sz="2400" dirty="0"/>
              <a:t>Imageschäden</a:t>
            </a:r>
          </a:p>
          <a:p>
            <a:pPr lvl="1"/>
            <a:r>
              <a:rPr lang="de-DE" sz="2400" dirty="0"/>
              <a:t>Produktionsstockungen</a:t>
            </a:r>
          </a:p>
          <a:p>
            <a:r>
              <a:rPr lang="de-DE" dirty="0"/>
              <a:t>Fehlerkontrolle selbst kostet Geld</a:t>
            </a:r>
          </a:p>
        </p:txBody>
      </p:sp>
    </p:spTree>
    <p:extLst>
      <p:ext uri="{BB962C8B-B14F-4D97-AF65-F5344CB8AC3E}">
        <p14:creationId xmlns:p14="http://schemas.microsoft.com/office/powerpoint/2010/main" val="40285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Grundsätzliche </a:t>
            </a:r>
            <a:r>
              <a:rPr lang="de-DE" dirty="0" err="1"/>
              <a:t>überlegungen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Permanente Kontrolle oder lediglich Endkontrolle</a:t>
            </a:r>
          </a:p>
          <a:p>
            <a:pPr lvl="1"/>
            <a:r>
              <a:rPr lang="de-DE" dirty="0"/>
              <a:t>Je früher der Fehler erkannt wird, desto geringer sind die Ausschusskosten</a:t>
            </a:r>
          </a:p>
          <a:p>
            <a:pPr lvl="1"/>
            <a:r>
              <a:rPr lang="de-DE" dirty="0"/>
              <a:t>Fehlerhaftes Produkt wird aussortiert, bevor noch mehr Wertschöpfung in es fließt</a:t>
            </a:r>
          </a:p>
          <a:p>
            <a:pPr lvl="1"/>
            <a:r>
              <a:rPr lang="de-DE" dirty="0"/>
              <a:t>Permanente Kontrolle führt zu höheren Kontrollkosten</a:t>
            </a:r>
          </a:p>
          <a:p>
            <a:pPr marL="411480" lvl="1" indent="0">
              <a:buNone/>
            </a:pPr>
            <a:endParaRPr lang="de-DE" dirty="0"/>
          </a:p>
          <a:p>
            <a:r>
              <a:rPr lang="de-DE" dirty="0"/>
              <a:t>Stichprobenkontrolle oder 100%-Kontrolle</a:t>
            </a:r>
          </a:p>
          <a:p>
            <a:pPr lvl="1"/>
            <a:r>
              <a:rPr lang="de-DE" dirty="0"/>
              <a:t>Zerstörende Prüfverfahren</a:t>
            </a:r>
          </a:p>
          <a:p>
            <a:pPr lvl="1"/>
            <a:r>
              <a:rPr lang="de-DE" dirty="0"/>
              <a:t>Statistische Verfahren zum Nachweis hinreichender Sorgfalt</a:t>
            </a:r>
          </a:p>
          <a:p>
            <a:pPr lvl="1"/>
            <a:r>
              <a:rPr lang="de-DE" dirty="0"/>
              <a:t>Bei Stichprobenkontrolle kann es zu Ausreißern kommen  </a:t>
            </a:r>
          </a:p>
        </p:txBody>
      </p:sp>
    </p:spTree>
    <p:extLst>
      <p:ext uri="{BB962C8B-B14F-4D97-AF65-F5344CB8AC3E}">
        <p14:creationId xmlns:p14="http://schemas.microsoft.com/office/powerpoint/2010/main" val="17292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466352" cy="1039427"/>
          </a:xfrm>
        </p:spPr>
        <p:txBody>
          <a:bodyPr>
            <a:normAutofit fontScale="90000"/>
          </a:bodyPr>
          <a:lstStyle/>
          <a:p>
            <a:r>
              <a:rPr lang="de-DE" dirty="0"/>
              <a:t>Sachziele des </a:t>
            </a:r>
            <a:r>
              <a:rPr lang="de-DE" dirty="0" err="1"/>
              <a:t>produktionsmanagements</a:t>
            </a:r>
            <a:r>
              <a:rPr lang="de-DE" dirty="0"/>
              <a:t> – Definitionen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Durchlaufzeit</a:t>
            </a:r>
          </a:p>
          <a:p>
            <a:pPr lvl="1"/>
            <a:r>
              <a:rPr lang="de-DE" dirty="0"/>
              <a:t>Zeitspanne vom Beginn des ersten Arbeitsvorganges und dem Abschluss des letzten Arbeitsvorganges</a:t>
            </a:r>
          </a:p>
          <a:p>
            <a:pPr lvl="1"/>
            <a:r>
              <a:rPr lang="de-DE" dirty="0"/>
              <a:t>Summe der Bearbeitungs-, Transport- und Wartezeiten auf allen Produktionsstufen</a:t>
            </a:r>
          </a:p>
          <a:p>
            <a:r>
              <a:rPr lang="de-DE" dirty="0"/>
              <a:t>Zykluszeit/Taktzeit</a:t>
            </a:r>
          </a:p>
          <a:p>
            <a:pPr lvl="1"/>
            <a:r>
              <a:rPr lang="de-DE" dirty="0"/>
              <a:t>Zeitspanne vom Beginn eines Arbeitsvorganges bis zum Beginn des nächsten Arbeitsvorganges</a:t>
            </a:r>
          </a:p>
          <a:p>
            <a:pPr lvl="1"/>
            <a:r>
              <a:rPr lang="de-DE" i="1" dirty="0"/>
              <a:t>Zeit, in der jeweils eine Mengeneinheit [in einer Stelle, Anm. Hardt] fertiggestellt wird, damit das </a:t>
            </a:r>
            <a:r>
              <a:rPr lang="de-DE" b="1" dirty="0"/>
              <a:t>Fließsystem</a:t>
            </a:r>
            <a:r>
              <a:rPr lang="de-DE" i="1" dirty="0"/>
              <a:t> die Soll-Mengenleistung erbringt (REFA-Verband)</a:t>
            </a:r>
            <a:endParaRPr lang="de-DE" dirty="0"/>
          </a:p>
          <a:p>
            <a:r>
              <a:rPr lang="de-DE" dirty="0"/>
              <a:t>Produktivität</a:t>
            </a:r>
          </a:p>
          <a:p>
            <a:r>
              <a:rPr lang="de-DE" dirty="0"/>
              <a:t>Flexibilität</a:t>
            </a:r>
          </a:p>
        </p:txBody>
      </p:sp>
    </p:spTree>
    <p:extLst>
      <p:ext uri="{BB962C8B-B14F-4D97-AF65-F5344CB8AC3E}">
        <p14:creationId xmlns:p14="http://schemas.microsoft.com/office/powerpoint/2010/main" val="28116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Optimale technische Qualitätskontrolle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2334"/>
            <a:ext cx="4680520" cy="3508326"/>
          </a:xfrm>
        </p:spPr>
      </p:pic>
    </p:spTree>
    <p:extLst>
      <p:ext uri="{BB962C8B-B14F-4D97-AF65-F5344CB8AC3E}">
        <p14:creationId xmlns:p14="http://schemas.microsoft.com/office/powerpoint/2010/main" val="612104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Betriebswirtschaftliche Fertigungskontrolle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Wurden die prognostizierten Kosten eingehalten?</a:t>
            </a:r>
          </a:p>
          <a:p>
            <a:pPr lvl="1"/>
            <a:r>
              <a:rPr lang="de-DE" dirty="0"/>
              <a:t>Einhaltung der Zeiten</a:t>
            </a:r>
          </a:p>
          <a:p>
            <a:pPr lvl="1"/>
            <a:r>
              <a:rPr lang="de-DE" dirty="0"/>
              <a:t>Einhaltung des Materialaufwandes</a:t>
            </a:r>
          </a:p>
          <a:p>
            <a:pPr lvl="1"/>
            <a:r>
              <a:rPr lang="de-DE" dirty="0"/>
              <a:t>Einhaltung des Personalaufwandes</a:t>
            </a:r>
          </a:p>
          <a:p>
            <a:pPr lvl="1"/>
            <a:r>
              <a:rPr lang="de-DE" dirty="0"/>
              <a:t>Prognose meist über Kosten- und Zeitdaten aus der Vergangenheit</a:t>
            </a:r>
          </a:p>
          <a:p>
            <a:pPr lvl="1"/>
            <a:r>
              <a:rPr lang="de-DE" dirty="0"/>
              <a:t>Abweichungen führen zu Mehr- oder Mindergewinn aus dem jeweiligen Geschäft</a:t>
            </a:r>
          </a:p>
          <a:p>
            <a:pPr lvl="1"/>
            <a:r>
              <a:rPr lang="de-DE" dirty="0"/>
              <a:t>Laufende Aktualisierung der Daten für die Prognose </a:t>
            </a:r>
          </a:p>
        </p:txBody>
      </p:sp>
      <p:sp>
        <p:nvSpPr>
          <p:cNvPr id="6" name="Geschweifte Klammer links 5"/>
          <p:cNvSpPr/>
          <p:nvPr/>
        </p:nvSpPr>
        <p:spPr>
          <a:xfrm rot="16200000">
            <a:off x="3743908" y="1088740"/>
            <a:ext cx="1512168" cy="7920880"/>
          </a:xfrm>
          <a:prstGeom prst="leftBrace">
            <a:avLst>
              <a:gd name="adj1" fmla="val 8333"/>
              <a:gd name="adj2" fmla="val 5037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83568" y="580526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/>
              <a:t>Jeder Auftrag und jede Rechnungsperiode werden einer sog. NACHKALKULATION unterworfen</a:t>
            </a:r>
          </a:p>
        </p:txBody>
      </p:sp>
    </p:spTree>
    <p:extLst>
      <p:ext uri="{BB962C8B-B14F-4D97-AF65-F5344CB8AC3E}">
        <p14:creationId xmlns:p14="http://schemas.microsoft.com/office/powerpoint/2010/main" val="19290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2132856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Vielen Dank für Ihre Aufmerksamkeit – haben Sie noch Fragen?</a:t>
            </a:r>
          </a:p>
        </p:txBody>
      </p:sp>
    </p:spTree>
    <p:extLst>
      <p:ext uri="{BB962C8B-B14F-4D97-AF65-F5344CB8AC3E}">
        <p14:creationId xmlns:p14="http://schemas.microsoft.com/office/powerpoint/2010/main" val="399765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Sachziele des </a:t>
            </a:r>
            <a:r>
              <a:rPr lang="de-DE" dirty="0" err="1"/>
              <a:t>produktionsmanagements</a:t>
            </a:r>
            <a:r>
              <a:rPr lang="de-DE" dirty="0"/>
              <a:t> – Definitionen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Produktivität</a:t>
            </a:r>
          </a:p>
          <a:p>
            <a:pPr lvl="1"/>
            <a:r>
              <a:rPr lang="de-DE" dirty="0"/>
              <a:t>Betriebswirtschaftliche Definition: Verhältnis von Output-Menge (</a:t>
            </a:r>
            <a:r>
              <a:rPr lang="de-DE" dirty="0" err="1"/>
              <a:t>Stck</a:t>
            </a:r>
            <a:r>
              <a:rPr lang="de-DE" dirty="0"/>
              <a:t>.) zu Input-Menge (Materialmenge, Arbeitsstunden, Maschinenstunden)</a:t>
            </a:r>
          </a:p>
          <a:p>
            <a:pPr lvl="1"/>
            <a:r>
              <a:rPr lang="de-DE" b="1" i="1" dirty="0"/>
              <a:t>Wertproduktivität</a:t>
            </a:r>
            <a:r>
              <a:rPr lang="de-DE" dirty="0"/>
              <a:t>: Produktionswert in Relation zu Wert des Input (analog zur Wirtschaftlichkeit, vgl. Veranstaltung internes Rechnungswesen)</a:t>
            </a:r>
          </a:p>
          <a:p>
            <a:pPr lvl="1"/>
            <a:r>
              <a:rPr lang="de-DE" dirty="0"/>
              <a:t>Technisch/physikalisch: </a:t>
            </a:r>
            <a:r>
              <a:rPr lang="de-DE" dirty="0" err="1"/>
              <a:t>Stck</a:t>
            </a:r>
            <a:r>
              <a:rPr lang="de-DE" dirty="0"/>
              <a:t>./Arbeitsstunde, Maschinenstunde oder Materialeinsatzmenge</a:t>
            </a:r>
          </a:p>
          <a:p>
            <a:endParaRPr lang="de-DE" dirty="0"/>
          </a:p>
          <a:p>
            <a:r>
              <a:rPr lang="de-DE" dirty="0"/>
              <a:t>Flexibilität</a:t>
            </a:r>
          </a:p>
          <a:p>
            <a:pPr lvl="1"/>
            <a:r>
              <a:rPr lang="de-DE" dirty="0"/>
              <a:t>Fähigkeit, sich auf Änderungen des Produktionsprogramms, individuelle Kundenwünsche etc. einzustellen  </a:t>
            </a:r>
          </a:p>
        </p:txBody>
      </p:sp>
    </p:spTree>
    <p:extLst>
      <p:ext uri="{BB962C8B-B14F-4D97-AF65-F5344CB8AC3E}">
        <p14:creationId xmlns:p14="http://schemas.microsoft.com/office/powerpoint/2010/main" val="36712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Formalziele des Produktionsmanagements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Minimierung der Kosten</a:t>
                </a:r>
              </a:p>
              <a:p>
                <a:pPr lvl="1"/>
                <a:r>
                  <a:rPr lang="de-DE" dirty="0"/>
                  <a:t>Personalkosten</a:t>
                </a:r>
              </a:p>
              <a:p>
                <a:pPr lvl="1"/>
                <a:r>
                  <a:rPr lang="de-DE" dirty="0"/>
                  <a:t>Betriebsmittelkosten</a:t>
                </a:r>
              </a:p>
              <a:p>
                <a:pPr lvl="1"/>
                <a:r>
                  <a:rPr lang="de-DE" dirty="0"/>
                  <a:t>Materialkosten =&gt; sparsamer Ressourceneinsatz</a:t>
                </a:r>
              </a:p>
              <a:p>
                <a:pPr lvl="1"/>
                <a:r>
                  <a:rPr lang="de-DE" dirty="0"/>
                  <a:t>Innerbetriebliche Transportkosten</a:t>
                </a:r>
              </a:p>
              <a:p>
                <a:pPr lvl="1"/>
                <a:r>
                  <a:rPr lang="de-DE" dirty="0"/>
                  <a:t>Zwischenlagerkosten</a:t>
                </a:r>
              </a:p>
              <a:p>
                <a:r>
                  <a:rPr lang="de-DE" dirty="0"/>
                  <a:t>Maximierung der Wirtschaftlichkeit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𝐿𝑒𝑖𝑠𝑡𝑢𝑛𝑔𝑒𝑛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𝐾𝑜𝑠𝑡𝑒𝑛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[</m:t>
                    </m:r>
                    <m:r>
                      <a:rPr lang="de-DE" b="0" i="1" smtClean="0">
                        <a:latin typeface="Cambria Math"/>
                      </a:rPr>
                      <m:t>𝑖𝑛</m:t>
                    </m:r>
                    <m:r>
                      <a:rPr lang="de-DE" b="0" i="1" smtClean="0">
                        <a:latin typeface="Cambria Math"/>
                      </a:rPr>
                      <m:t> €]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Weitere Ziele des Produktionsmanagements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Soziale Ziele</a:t>
            </a:r>
          </a:p>
          <a:p>
            <a:pPr lvl="1"/>
            <a:r>
              <a:rPr lang="de-DE" dirty="0"/>
              <a:t>Gerechte Entlohnung</a:t>
            </a:r>
          </a:p>
          <a:p>
            <a:pPr lvl="1"/>
            <a:r>
              <a:rPr lang="de-DE" dirty="0"/>
              <a:t>Angenehmes Arbeitsklima</a:t>
            </a:r>
          </a:p>
          <a:p>
            <a:pPr lvl="1"/>
            <a:r>
              <a:rPr lang="de-DE" dirty="0"/>
              <a:t>Optimale Arbeitsbedingungen</a:t>
            </a:r>
          </a:p>
          <a:p>
            <a:pPr lvl="1"/>
            <a:endParaRPr lang="de-DE" dirty="0"/>
          </a:p>
          <a:p>
            <a:r>
              <a:rPr lang="de-DE" dirty="0"/>
              <a:t>Ökologische Ziele</a:t>
            </a:r>
          </a:p>
          <a:p>
            <a:pPr lvl="1"/>
            <a:r>
              <a:rPr lang="de-DE" dirty="0"/>
              <a:t>Umweltverträgliche Materialien</a:t>
            </a:r>
          </a:p>
          <a:p>
            <a:pPr lvl="1"/>
            <a:r>
              <a:rPr lang="de-DE" dirty="0"/>
              <a:t>Vermeidung von Rückständen</a:t>
            </a:r>
          </a:p>
          <a:p>
            <a:pPr lvl="1"/>
            <a:r>
              <a:rPr lang="de-DE" dirty="0"/>
              <a:t>Umweltverträgliche Produkte</a:t>
            </a:r>
          </a:p>
          <a:p>
            <a:pPr lvl="1"/>
            <a:r>
              <a:rPr lang="de-DE" dirty="0"/>
              <a:t>Umweltverträgliche Fertigungsverfahren</a:t>
            </a:r>
          </a:p>
        </p:txBody>
      </p:sp>
      <p:sp>
        <p:nvSpPr>
          <p:cNvPr id="6" name="Geschweifte Klammer rechts 5"/>
          <p:cNvSpPr/>
          <p:nvPr/>
        </p:nvSpPr>
        <p:spPr>
          <a:xfrm>
            <a:off x="5364088" y="2060848"/>
            <a:ext cx="1008112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732240" y="234975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Vgl.  Vorlesung „Personalwesen“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5868144" y="3933056"/>
            <a:ext cx="612068" cy="18722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588224" y="3933056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Zunehmende Bedeutung aufgrund strengerer gesetzl. Vorschriften und kritischer Verbraucher</a:t>
            </a:r>
          </a:p>
        </p:txBody>
      </p:sp>
    </p:spTree>
    <p:extLst>
      <p:ext uri="{BB962C8B-B14F-4D97-AF65-F5344CB8AC3E}">
        <p14:creationId xmlns:p14="http://schemas.microsoft.com/office/powerpoint/2010/main" val="26274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Phasen des Produktionsmanagements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de-DE" dirty="0"/>
              <a:t>1.) Produktionsplanung</a:t>
            </a:r>
          </a:p>
          <a:p>
            <a:r>
              <a:rPr lang="de-DE" sz="2200" dirty="0" err="1"/>
              <a:t>Prod</a:t>
            </a:r>
            <a:r>
              <a:rPr lang="de-DE" sz="2200" dirty="0"/>
              <a:t>.-Programmplanung (Art und Menge der Erzeugnisse)</a:t>
            </a:r>
          </a:p>
          <a:p>
            <a:r>
              <a:rPr lang="de-DE" sz="2200" dirty="0"/>
              <a:t>Anlagen- und Verfahrensplanung (meist dauerhafter Natur, vgl. </a:t>
            </a:r>
            <a:r>
              <a:rPr lang="de-DE" sz="2200" i="1" dirty="0"/>
              <a:t>Organisationslehre</a:t>
            </a:r>
            <a:r>
              <a:rPr lang="de-DE" sz="2200" dirty="0"/>
              <a:t>)</a:t>
            </a:r>
          </a:p>
          <a:p>
            <a:pPr marL="114300" indent="0">
              <a:buNone/>
            </a:pPr>
            <a:endParaRPr lang="de-DE" sz="2200" dirty="0"/>
          </a:p>
          <a:p>
            <a:pPr marL="114300" indent="0">
              <a:buNone/>
            </a:pPr>
            <a:r>
              <a:rPr lang="de-DE" dirty="0"/>
              <a:t>2. Produktionsdurchführung/-steuerung</a:t>
            </a:r>
          </a:p>
          <a:p>
            <a:r>
              <a:rPr lang="de-DE" sz="2200" dirty="0"/>
              <a:t>Fertigungssteuerung</a:t>
            </a:r>
          </a:p>
          <a:p>
            <a:r>
              <a:rPr lang="de-DE" sz="2200" dirty="0" err="1"/>
              <a:t>Be</a:t>
            </a:r>
            <a:r>
              <a:rPr lang="de-DE" sz="2200" dirty="0"/>
              <a:t>- und Verarbeitung der Werkstoffe</a:t>
            </a:r>
          </a:p>
          <a:p>
            <a:endParaRPr lang="de-DE" sz="2200" dirty="0"/>
          </a:p>
          <a:p>
            <a:pPr marL="114300" indent="0">
              <a:buNone/>
            </a:pPr>
            <a:r>
              <a:rPr lang="de-DE" dirty="0"/>
              <a:t>3. Produktionskontrolle</a:t>
            </a:r>
          </a:p>
          <a:p>
            <a:r>
              <a:rPr lang="de-DE" sz="2200" dirty="0"/>
              <a:t>Technische Kontrolle (Qualitätskontrolle)</a:t>
            </a:r>
          </a:p>
          <a:p>
            <a:r>
              <a:rPr lang="de-DE" sz="2200" dirty="0"/>
              <a:t>Betriebswirtschaftliche Kontrolle (geplante Kosten eingehalten? Sog. Nachkalkulation)</a:t>
            </a:r>
            <a:r>
              <a:rPr lang="de-DE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15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Produktionsprogrammplanung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Menge und Art ausgehend vom Absatz</a:t>
            </a:r>
          </a:p>
          <a:p>
            <a:pPr lvl="1"/>
            <a:r>
              <a:rPr lang="de-DE" dirty="0"/>
              <a:t>Vorliegende Kundenaufträge</a:t>
            </a:r>
          </a:p>
          <a:p>
            <a:pPr lvl="1"/>
            <a:r>
              <a:rPr lang="de-DE" dirty="0"/>
              <a:t>Absatzprognosen</a:t>
            </a:r>
          </a:p>
          <a:p>
            <a:r>
              <a:rPr lang="de-DE" dirty="0"/>
              <a:t>Muss den Lebenszyklus (Neuerscheinung-Wachstum-Sättigung-Niedergang; Genaueres in der Marketing-Veranstaltung in zwei Wochen) berücksichtigen</a:t>
            </a:r>
          </a:p>
          <a:p>
            <a:r>
              <a:rPr lang="de-DE" dirty="0"/>
              <a:t>Bei Neuentwicklungen:</a:t>
            </a:r>
          </a:p>
          <a:p>
            <a:pPr lvl="1"/>
            <a:r>
              <a:rPr lang="de-DE" dirty="0"/>
              <a:t>Stückliste bzw. Rezeptur (chemische Industrie)</a:t>
            </a:r>
          </a:p>
          <a:p>
            <a:pPr lvl="1"/>
            <a:r>
              <a:rPr lang="de-DE" dirty="0"/>
              <a:t>Fertigungsverfahren (Fertigung, Teilezeichnungen)</a:t>
            </a:r>
          </a:p>
          <a:p>
            <a:pPr lvl="1"/>
            <a:r>
              <a:rPr lang="de-DE" dirty="0"/>
              <a:t>Immer häufiger mittels CAD</a:t>
            </a:r>
          </a:p>
        </p:txBody>
      </p:sp>
    </p:spTree>
    <p:extLst>
      <p:ext uri="{BB962C8B-B14F-4D97-AF65-F5344CB8AC3E}">
        <p14:creationId xmlns:p14="http://schemas.microsoft.com/office/powerpoint/2010/main" val="13711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1890</Words>
  <Application>Microsoft Office PowerPoint</Application>
  <PresentationFormat>Bildschirmpräsentation (4:3)</PresentationFormat>
  <Paragraphs>362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8" baseType="lpstr">
      <vt:lpstr>Arial</vt:lpstr>
      <vt:lpstr>Book Antiqua</vt:lpstr>
      <vt:lpstr>Calibri</vt:lpstr>
      <vt:lpstr>Cambria Math</vt:lpstr>
      <vt:lpstr>Century Gothic</vt:lpstr>
      <vt:lpstr>Apotheke</vt:lpstr>
      <vt:lpstr>Produktion</vt:lpstr>
      <vt:lpstr>Inhalte der Veranstaltung</vt:lpstr>
      <vt:lpstr>Sachziele des produktionsmanagements</vt:lpstr>
      <vt:lpstr>Sachziele des produktionsmanagements – Definitionen - I</vt:lpstr>
      <vt:lpstr>Sachziele des produktionsmanagements – Definitionen - II</vt:lpstr>
      <vt:lpstr>Formalziele des Produktionsmanagements</vt:lpstr>
      <vt:lpstr>Weitere Ziele des Produktionsmanagements</vt:lpstr>
      <vt:lpstr>Phasen des Produktionsmanagements</vt:lpstr>
      <vt:lpstr>Produktionsprogrammplanung</vt:lpstr>
      <vt:lpstr>Anlagen- und Verfahrensplanung</vt:lpstr>
      <vt:lpstr>Repetitionstypen der Fertigung - Einzelfertigung</vt:lpstr>
      <vt:lpstr>Repetitionstypen der Fertigung – Serienfertigung I</vt:lpstr>
      <vt:lpstr>Repetitionstypen der Fertigung – Serienfertigung II</vt:lpstr>
      <vt:lpstr>Repetitionstypen der Fertigung - Sortenfertigung</vt:lpstr>
      <vt:lpstr>Repetitionstypen der Fertigung - Massenfertigung</vt:lpstr>
      <vt:lpstr>Interdependenz von Repetitions- und Organisationstyp</vt:lpstr>
      <vt:lpstr>Werkstättenfertigung - I</vt:lpstr>
      <vt:lpstr>Werkstättenfertigung - II</vt:lpstr>
      <vt:lpstr>Fließfertigung - I</vt:lpstr>
      <vt:lpstr>Fließfertigung - II</vt:lpstr>
      <vt:lpstr>Gruppen-/Inselfertigung </vt:lpstr>
      <vt:lpstr>Vorteile der Gruppen-/Inselfertigung</vt:lpstr>
      <vt:lpstr>PowerPoint-Präsentation</vt:lpstr>
      <vt:lpstr>Flexible Automation - I</vt:lpstr>
      <vt:lpstr>Flexible Automation – II Bearbeitungszentrum</vt:lpstr>
      <vt:lpstr>Flexible Automation – III flexibles Fertigungszentrum</vt:lpstr>
      <vt:lpstr>Chancen und Risiken flexibler Automation</vt:lpstr>
      <vt:lpstr>Produktionsdurchführung/-steuerung</vt:lpstr>
      <vt:lpstr>Termindisposition</vt:lpstr>
      <vt:lpstr>Progressive und retrograde Grobterminierung</vt:lpstr>
      <vt:lpstr>Beispiel – Demontage und Neubau einer Anlage</vt:lpstr>
      <vt:lpstr>Beispiel als GANTT-Diagramm</vt:lpstr>
      <vt:lpstr>Netzplan - I</vt:lpstr>
      <vt:lpstr>PowerPoint-Präsentation</vt:lpstr>
      <vt:lpstr>Fertigungssteuerung bei Werkstättenfertigung - I</vt:lpstr>
      <vt:lpstr>Fertigungssteuerung bei Werkstättenfertigung - II</vt:lpstr>
      <vt:lpstr>Materialbereitstellung</vt:lpstr>
      <vt:lpstr>Technische Fertigungskontrolle</vt:lpstr>
      <vt:lpstr>Grundsätzliche überlegungen</vt:lpstr>
      <vt:lpstr>Optimale technische Qualitätskontrolle</vt:lpstr>
      <vt:lpstr>Betriebswirtschaftliche Fertigungskontrolle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Produktion</dc:title>
  <dc:creator>oliver</dc:creator>
  <cp:lastModifiedBy>Oliver Hardt</cp:lastModifiedBy>
  <cp:revision>63</cp:revision>
  <dcterms:created xsi:type="dcterms:W3CDTF">2015-05-20T07:06:39Z</dcterms:created>
  <dcterms:modified xsi:type="dcterms:W3CDTF">2021-05-12T07:38:20Z</dcterms:modified>
</cp:coreProperties>
</file>