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86" r:id="rId6"/>
    <p:sldId id="260" r:id="rId7"/>
    <p:sldId id="261" r:id="rId8"/>
    <p:sldId id="262" r:id="rId9"/>
    <p:sldId id="263" r:id="rId10"/>
    <p:sldId id="264" r:id="rId11"/>
    <p:sldId id="265" r:id="rId12"/>
    <p:sldId id="28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4" r:id="rId28"/>
    <p:sldId id="280" r:id="rId29"/>
    <p:sldId id="281" r:id="rId30"/>
    <p:sldId id="282" r:id="rId31"/>
    <p:sldId id="283" r:id="rId32"/>
    <p:sldId id="285" r:id="rId3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78" d="100"/>
          <a:sy n="78" d="100"/>
        </p:scale>
        <p:origin x="156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38F3-7B69-4B64-A20F-A0CF522A00CE}" type="datetimeFigureOut">
              <a:rPr lang="de-DE" smtClean="0"/>
              <a:t>13.06.2021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66BF8-817D-43A1-A849-ABB4C26820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61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1B29D-E4F9-4549-B36B-2800FCF3079A}" type="datetime1">
              <a:rPr lang="de-DE" smtClean="0"/>
              <a:t>13.06.2021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BAAB08-1D80-46A1-8F81-09D6EFEE4BAF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422E-6691-4FC1-80C2-BFD0773FD297}" type="datetime1">
              <a:rPr lang="de-DE" smtClean="0"/>
              <a:t>13.06.2021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AB08-1D80-46A1-8F81-09D6EFEE4BA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19D5-BB8A-4DAE-A71B-8B6089F692D6}" type="datetime1">
              <a:rPr lang="de-DE" smtClean="0"/>
              <a:t>13.06.2021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AB08-1D80-46A1-8F81-09D6EFEE4BA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88A8-E26E-4358-801A-4DB5C6A8E2B4}" type="datetime1">
              <a:rPr lang="de-DE" smtClean="0"/>
              <a:t>13.06.2021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AB08-1D80-46A1-8F81-09D6EFEE4BA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BD5A-2E5F-4F3D-BAB9-88B41C41CB77}" type="datetime1">
              <a:rPr lang="de-DE" smtClean="0"/>
              <a:t>13.06.2021</a:t>
            </a:fld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AB08-1D80-46A1-8F81-09D6EFEE4BAF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2F4-F027-4C89-B00A-835CC89CE25F}" type="datetime1">
              <a:rPr lang="de-DE" smtClean="0"/>
              <a:t>13.06.2021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AB08-1D80-46A1-8F81-09D6EFEE4BA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A181-5830-4135-AAF1-B56CD3C4E5C3}" type="datetime1">
              <a:rPr lang="de-DE" smtClean="0"/>
              <a:t>13.06.2021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AB08-1D80-46A1-8F81-09D6EFEE4BA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54AC-95C2-4AAC-A5C6-CBA23DFFA215}" type="datetime1">
              <a:rPr lang="de-DE" smtClean="0"/>
              <a:t>13.06.2021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AB08-1D80-46A1-8F81-09D6EFEE4BA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00A8C-1F52-40D8-A929-BF8FDD314831}" type="datetime1">
              <a:rPr lang="de-DE" smtClean="0"/>
              <a:t>13.06.2021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AB08-1D80-46A1-8F81-09D6EFEE4BA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99B5-B206-4CAE-8A9E-B45758686E3F}" type="datetime1">
              <a:rPr lang="de-DE" smtClean="0"/>
              <a:t>13.06.2021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AB08-1D80-46A1-8F81-09D6EFEE4BA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CE88-B299-4346-9D08-5CCF2DD7F353}" type="datetime1">
              <a:rPr lang="de-DE" smtClean="0"/>
              <a:t>13.06.2021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AAB08-1D80-46A1-8F81-09D6EFEE4BAF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SS 2019 - Oliver Hardt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BBBA11E-F610-4C34-BC13-3CE155A1D02D}" type="datetime1">
              <a:rPr lang="de-DE" smtClean="0"/>
              <a:t>13.06.2021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/>
              <a:t>SS 2019 - Oliver Hardt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8BAAB08-1D80-46A1-8F81-09D6EFEE4BA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SoSe</a:t>
            </a:r>
            <a:r>
              <a:rPr lang="de-DE"/>
              <a:t> 2021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</p:spTree>
    <p:extLst>
      <p:ext uri="{BB962C8B-B14F-4D97-AF65-F5344CB8AC3E}">
        <p14:creationId xmlns:p14="http://schemas.microsoft.com/office/powerpoint/2010/main" val="281955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des Kapitalbedarfs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691999"/>
              </p:ext>
            </p:extLst>
          </p:nvPr>
        </p:nvGraphicFramePr>
        <p:xfrm>
          <a:off x="683568" y="1988840"/>
          <a:ext cx="4824536" cy="4149043"/>
        </p:xfrm>
        <a:graphic>
          <a:graphicData uri="http://schemas.openxmlformats.org/drawingml/2006/table">
            <a:tbl>
              <a:tblPr/>
              <a:tblGrid>
                <a:gridCol w="3909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50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Gegenstände des Anlagevermögens (steht dem Unternehmen zur Verfügung; relativ wenig Änderungen)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09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Grundstücke und Gebäude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      -   €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0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Betriebs- und Geschäftsausstattung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20.000,00 €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0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Fuhrpark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10.000,00 €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50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Patente/Lizenzen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5.000,00 €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50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Summe 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35.000,00 €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50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Gegenstände des Umlaufvermögen (sollen nicht dauerhaft im unternehmen verbleiben; häufige</a:t>
                      </a:r>
                      <a:r>
                        <a:rPr lang="de-DE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Änderungen)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50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Material/Waren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2.000,00 €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50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Summe UV (ohne notw. Bankguthaben)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2.000,00 €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50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Summe AV und UV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37.000,00 €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50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Liquiditätsreserve (mind. 6 Monate)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20.000,00 €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50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Gründungskosten (inkl. Einführungswerbung)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5.000,00 €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50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Kosten der privaten Lebensführung (mind. 6 Monate)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15.000,00 €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050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050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Gesamter Kapitalbedarf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77.000,00 €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/>
          <p:nvPr/>
        </p:nvCxnSpPr>
        <p:spPr>
          <a:xfrm>
            <a:off x="5652120" y="2564904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5652120" y="4985297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5508104" y="5265204"/>
            <a:ext cx="1152128" cy="1800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5652120" y="5557882"/>
            <a:ext cx="1008112" cy="82344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660232" y="234888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F0000"/>
                </a:solidFill>
              </a:rPr>
              <a:t>Man sieht: gemietetes Büro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660232" y="4816887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F0000"/>
                </a:solidFill>
              </a:rPr>
              <a:t>v.a. Miete, Personal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660232" y="537321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F0000"/>
                </a:solidFill>
              </a:rPr>
              <a:t>HR-Eintrag usw.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07696" y="638132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F0000"/>
                </a:solidFill>
              </a:rPr>
              <a:t>priv. KV etc. enthalten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5652120" y="3356992"/>
            <a:ext cx="1008112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5652120" y="2852936"/>
            <a:ext cx="144016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092280" y="30509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F0000"/>
                </a:solidFill>
              </a:rPr>
              <a:t>Hardware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702687" y="3789622"/>
            <a:ext cx="226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32178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4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Woher stammt das Kapital für die im Unternehmen gebundenen Vermögensgegenstände?</a:t>
            </a:r>
          </a:p>
          <a:p>
            <a:r>
              <a:rPr lang="de-DE" dirty="0"/>
              <a:t>Passivseite der Bilanz = Mittelherkunft (weiteres in der Veranstaltung zum Rechnungswesen)</a:t>
            </a:r>
          </a:p>
          <a:p>
            <a:r>
              <a:rPr lang="de-DE" dirty="0"/>
              <a:t>Innen- oder Außenfinanzierung?</a:t>
            </a:r>
          </a:p>
          <a:p>
            <a:pPr lvl="1"/>
            <a:r>
              <a:rPr lang="de-DE" dirty="0"/>
              <a:t>Wird das Kapital aus dem laufenden Geschäftsprozess erwirtschaftet oder fließt es von außen zu?</a:t>
            </a:r>
          </a:p>
          <a:p>
            <a:r>
              <a:rPr lang="de-DE" dirty="0"/>
              <a:t>Eigen- oder Fremdfinanzierung?</a:t>
            </a:r>
          </a:p>
          <a:p>
            <a:pPr lvl="1"/>
            <a:r>
              <a:rPr lang="de-DE" dirty="0"/>
              <a:t>Nimmt das bilanzielle Eigen- oder Fremdkapital zu?</a:t>
            </a:r>
          </a:p>
        </p:txBody>
      </p:sp>
    </p:spTree>
    <p:extLst>
      <p:ext uri="{BB962C8B-B14F-4D97-AF65-F5344CB8AC3E}">
        <p14:creationId xmlns:p14="http://schemas.microsoft.com/office/powerpoint/2010/main" val="37335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einfache Bilanz</a:t>
            </a:r>
            <a:br>
              <a:rPr lang="de-DE" dirty="0"/>
            </a:br>
            <a:r>
              <a:rPr lang="de-DE" sz="2200" dirty="0"/>
              <a:t>- weiteres in der Veranstaltung zu externem Rechnungswesen - 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90" y="1752600"/>
            <a:ext cx="724262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>
          <a:xfrm>
            <a:off x="4211960" y="2492896"/>
            <a:ext cx="1656184" cy="576064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231" y="3573016"/>
            <a:ext cx="17129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868144" y="327833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rgbClr val="FF0000"/>
                </a:solidFill>
              </a:rPr>
              <a:t>Stammt das Kapital aus Eigenmitteln oder nicht?</a:t>
            </a:r>
          </a:p>
        </p:txBody>
      </p:sp>
    </p:spTree>
    <p:extLst>
      <p:ext uri="{BB962C8B-B14F-4D97-AF65-F5344CB8AC3E}">
        <p14:creationId xmlns:p14="http://schemas.microsoft.com/office/powerpoint/2010/main" val="35885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Innenfinanzierung mit eigenkapital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Sog. Selbstfinanzierung</a:t>
            </a:r>
          </a:p>
          <a:p>
            <a:r>
              <a:rPr lang="de-DE" dirty="0"/>
              <a:t>Mittelzufluss kommt aus dem Unternehmen selbst</a:t>
            </a:r>
          </a:p>
          <a:p>
            <a:pPr lvl="1"/>
            <a:r>
              <a:rPr lang="de-DE" dirty="0"/>
              <a:t>Offene Selbstfinanzierung: Gewinne werden nicht ausgeschüttet, sondern verbleiben im Unternehmen</a:t>
            </a:r>
          </a:p>
          <a:p>
            <a:endParaRPr lang="de-DE" dirty="0"/>
          </a:p>
          <a:p>
            <a:pPr lvl="1"/>
            <a:r>
              <a:rPr lang="de-DE" dirty="0"/>
              <a:t>Verdeckte Selbstfinanzierung: Unterbewertung von Aktiva und/oder Überbewertung der Schulden </a:t>
            </a:r>
          </a:p>
          <a:p>
            <a:pPr lvl="1"/>
            <a:endParaRPr lang="de-DE" dirty="0"/>
          </a:p>
          <a:p>
            <a:r>
              <a:rPr lang="de-DE" dirty="0"/>
              <a:t>Hauptnachteile:</a:t>
            </a:r>
          </a:p>
          <a:p>
            <a:pPr lvl="1"/>
            <a:r>
              <a:rPr lang="de-DE" dirty="0"/>
              <a:t>dauert bei großem Kapitalbedarf recht lange</a:t>
            </a:r>
          </a:p>
          <a:p>
            <a:pPr lvl="1"/>
            <a:r>
              <a:rPr lang="de-DE" dirty="0"/>
              <a:t>relativ schlecht planbar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29108" y="324433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/>
              <a:t>tauchen in der Bilanz auf (meist unter „Gewinnrücklagen“)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11952" y="443711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/>
              <a:t>kein Ausweis in der Bilanz</a:t>
            </a:r>
          </a:p>
        </p:txBody>
      </p:sp>
      <p:sp>
        <p:nvSpPr>
          <p:cNvPr id="8" name="Textfeld 7"/>
          <p:cNvSpPr txBox="1"/>
          <p:nvPr/>
        </p:nvSpPr>
        <p:spPr>
          <a:xfrm rot="19871600">
            <a:off x="107504" y="3429000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FF0000"/>
                </a:solidFill>
              </a:rPr>
              <a:t>Üblicherweise wird diese Finanzierungsart zweckfrei und ständig durchgeführt</a:t>
            </a:r>
          </a:p>
        </p:txBody>
      </p:sp>
    </p:spTree>
    <p:extLst>
      <p:ext uri="{BB962C8B-B14F-4D97-AF65-F5344CB8AC3E}">
        <p14:creationId xmlns:p14="http://schemas.microsoft.com/office/powerpoint/2010/main" val="321817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Außenfinanzierung mit eigenkapital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Eigenkapital wird dem Unternehmen von außen zugeführt</a:t>
            </a:r>
          </a:p>
          <a:p>
            <a:r>
              <a:rPr lang="de-DE" dirty="0"/>
              <a:t>Bisherige Eigentümer bringen Geld oder Sacheinlagen in das Unternehmen ein</a:t>
            </a:r>
          </a:p>
          <a:p>
            <a:r>
              <a:rPr lang="de-DE" dirty="0"/>
              <a:t>Weitere Eigentümer werden „</a:t>
            </a:r>
            <a:r>
              <a:rPr lang="de-DE" dirty="0" err="1"/>
              <a:t>in‘s</a:t>
            </a:r>
            <a:r>
              <a:rPr lang="de-DE" dirty="0"/>
              <a:t> Boot“ geholt</a:t>
            </a:r>
          </a:p>
          <a:p>
            <a:r>
              <a:rPr lang="de-DE" dirty="0"/>
              <a:t>Hauptnachteile:</a:t>
            </a:r>
          </a:p>
          <a:p>
            <a:pPr lvl="1"/>
            <a:r>
              <a:rPr lang="de-DE" dirty="0"/>
              <a:t>z.T. gravierende Auswirkungen auf Mitspracherechte</a:t>
            </a:r>
          </a:p>
          <a:p>
            <a:pPr lvl="1"/>
            <a:r>
              <a:rPr lang="de-DE" dirty="0"/>
              <a:t>Änderung des Gesellschaftsvertrages nötig (bei Kapitalgesellschaften ¾-Mehrheit)</a:t>
            </a:r>
          </a:p>
          <a:p>
            <a:pPr lvl="1"/>
            <a:r>
              <a:rPr lang="de-DE" dirty="0"/>
              <a:t>Veränderte Gewinnverteilung</a:t>
            </a:r>
          </a:p>
          <a:p>
            <a:r>
              <a:rPr lang="de-DE" dirty="0"/>
              <a:t>Hauptvorteile (auch bei Selbstfinanzierung):</a:t>
            </a:r>
          </a:p>
          <a:p>
            <a:pPr lvl="1"/>
            <a:r>
              <a:rPr lang="de-DE" dirty="0"/>
              <a:t>Keine Befristung des Kapitals (Kredite müssten getilgt werden)</a:t>
            </a:r>
          </a:p>
          <a:p>
            <a:pPr lvl="1"/>
            <a:r>
              <a:rPr lang="de-DE" dirty="0"/>
              <a:t>Keine Zinsbelastung</a:t>
            </a:r>
          </a:p>
        </p:txBody>
      </p:sp>
    </p:spTree>
    <p:extLst>
      <p:ext uri="{BB962C8B-B14F-4D97-AF65-F5344CB8AC3E}">
        <p14:creationId xmlns:p14="http://schemas.microsoft.com/office/powerpoint/2010/main" val="153790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Außenfinanzierung mit Fremdkapital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Klassischer Fall: Kreditaufnahme</a:t>
            </a:r>
          </a:p>
          <a:p>
            <a:r>
              <a:rPr lang="de-DE" dirty="0"/>
              <a:t>Kreditformen:</a:t>
            </a:r>
          </a:p>
          <a:p>
            <a:pPr lvl="1"/>
            <a:r>
              <a:rPr lang="de-DE" dirty="0"/>
              <a:t>Kontokorrentkredit/Dispositionskredit</a:t>
            </a:r>
          </a:p>
          <a:p>
            <a:pPr lvl="1"/>
            <a:r>
              <a:rPr lang="de-DE" dirty="0"/>
              <a:t>Kundenanzahlungen</a:t>
            </a:r>
          </a:p>
          <a:p>
            <a:pPr lvl="1"/>
            <a:r>
              <a:rPr lang="de-DE" dirty="0"/>
              <a:t>Lieferantenkredite (Zahlungsziele)</a:t>
            </a:r>
          </a:p>
          <a:p>
            <a:pPr lvl="1"/>
            <a:r>
              <a:rPr lang="de-DE" dirty="0"/>
              <a:t>Klassische Darlehen (feste Summe, fester Tilgungsplan)</a:t>
            </a:r>
          </a:p>
          <a:p>
            <a:pPr lvl="2"/>
            <a:r>
              <a:rPr lang="de-DE" dirty="0"/>
              <a:t>von Banken</a:t>
            </a:r>
          </a:p>
          <a:p>
            <a:pPr lvl="2"/>
            <a:r>
              <a:rPr lang="de-DE" dirty="0"/>
              <a:t>der öffentlichen Hand</a:t>
            </a:r>
          </a:p>
          <a:p>
            <a:pPr lvl="2"/>
            <a:r>
              <a:rPr lang="de-DE" dirty="0"/>
              <a:t>Privatdarlehen</a:t>
            </a:r>
          </a:p>
          <a:p>
            <a:r>
              <a:rPr lang="de-DE" dirty="0"/>
              <a:t>Sonderformen: v.a. Leasing</a:t>
            </a:r>
          </a:p>
        </p:txBody>
      </p:sp>
    </p:spTree>
    <p:extLst>
      <p:ext uri="{BB962C8B-B14F-4D97-AF65-F5344CB8AC3E}">
        <p14:creationId xmlns:p14="http://schemas.microsoft.com/office/powerpoint/2010/main" val="9780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Darlehensarten nach </a:t>
            </a:r>
            <a:r>
              <a:rPr lang="de-DE" dirty="0" err="1"/>
              <a:t>tilgung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Prinzipiell ergeben sich folgende Möglichkeiten:</a:t>
            </a:r>
          </a:p>
          <a:p>
            <a:pPr lvl="1"/>
            <a:r>
              <a:rPr lang="de-DE" dirty="0"/>
              <a:t>Festdarlehen: während der Laufzeit werden nur Zinsen bezahlt, die Tilgung erfolgt </a:t>
            </a:r>
            <a:r>
              <a:rPr lang="de-DE" i="1" dirty="0"/>
              <a:t>en bloc </a:t>
            </a:r>
            <a:r>
              <a:rPr lang="de-DE" dirty="0"/>
              <a:t>am Ende der Laufzeit</a:t>
            </a:r>
          </a:p>
          <a:p>
            <a:pPr lvl="1"/>
            <a:r>
              <a:rPr lang="de-DE" dirty="0"/>
              <a:t>Abzahlungsdarlehen:  das Darlehen wird gleichmäßig getilgt, Zinsen werden von der jeweils noch vorhandenen Restschuld berechnet (und ebenfalls über die Laufzeit beglichen)</a:t>
            </a:r>
          </a:p>
          <a:p>
            <a:pPr lvl="1"/>
            <a:r>
              <a:rPr lang="de-DE" dirty="0"/>
              <a:t>Annuitätendarlehen: es fließt ein über die komplette Laufzeit des Darlehens gleichbleibender Betrag ab, der sich aus wechselnden Tilgungs- und Zinskomponenten zusammensetzt.</a:t>
            </a:r>
          </a:p>
        </p:txBody>
      </p:sp>
    </p:spTree>
    <p:extLst>
      <p:ext uri="{BB962C8B-B14F-4D97-AF65-F5344CB8AC3E}">
        <p14:creationId xmlns:p14="http://schemas.microsoft.com/office/powerpoint/2010/main" val="105213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zu Darlehensarten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DE" dirty="0"/>
              <a:t>Das Unternehmen O. Hardt </a:t>
            </a:r>
            <a:r>
              <a:rPr lang="de-DE" dirty="0" err="1"/>
              <a:t>e.K</a:t>
            </a:r>
            <a:r>
              <a:rPr lang="de-DE" dirty="0"/>
              <a:t>. nimmt ein Darlehen über 40.000€ auf. Die Laufzeit beträgt 5 Jahre, die jährliche Effektivverzinsung beträgt 4,5%.</a:t>
            </a:r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r>
              <a:rPr lang="de-DE" dirty="0"/>
              <a:t>Effektivzins: tatsächliche, auf die Laufzeit umgerechnete Zinsbelastung; ergibt sich aus dem sog. Nominalzins, </a:t>
            </a:r>
            <a:r>
              <a:rPr lang="de-DE" b="1" i="1" dirty="0"/>
              <a:t>korrigiert um </a:t>
            </a:r>
            <a:r>
              <a:rPr lang="de-DE" dirty="0"/>
              <a:t>	Bearbeitungsgebühren, 	Bereitstellungsgebühren, </a:t>
            </a:r>
          </a:p>
          <a:p>
            <a:pPr marL="114300" indent="0">
              <a:buNone/>
            </a:pPr>
            <a:r>
              <a:rPr lang="de-DE" dirty="0"/>
              <a:t>	nicht vollständig ausgezahlte Darlehenssumme 	(sog. Disagio) etc.</a:t>
            </a:r>
          </a:p>
        </p:txBody>
      </p:sp>
    </p:spTree>
    <p:extLst>
      <p:ext uri="{BB962C8B-B14F-4D97-AF65-F5344CB8AC3E}">
        <p14:creationId xmlns:p14="http://schemas.microsoft.com/office/powerpoint/2010/main" val="24044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Festdarlehen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959968"/>
              </p:ext>
            </p:extLst>
          </p:nvPr>
        </p:nvGraphicFramePr>
        <p:xfrm>
          <a:off x="971599" y="2204862"/>
          <a:ext cx="7111951" cy="2301257"/>
        </p:xfrm>
        <a:graphic>
          <a:graphicData uri="http://schemas.openxmlformats.org/drawingml/2006/table">
            <a:tbl>
              <a:tblPr/>
              <a:tblGrid>
                <a:gridCol w="77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9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87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Jahr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Schuld am Jahresanfang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Tilgung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Zinsen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Zahlungsabfluss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Restschuld am Jahresende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7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40.000,00 €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-  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1.800,00 €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1.800,00 €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40.000,00 €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40.000,00 €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-  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1.800,00 €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1.800,00 €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40.000,00 €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40.000,00 €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-  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1.800,00 €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1.800,00 €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40.000,00 €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40.000,00 €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-  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1.800,00 €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1.800,00 €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40.000,00 €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51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40.000,00 €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40.000,00 €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1.800,00 €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41.800,00 €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          -  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751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>
                          <a:effectLst/>
                          <a:latin typeface="Arial"/>
                        </a:rPr>
                        <a:t>   9.000,00 €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95536" y="5085184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/>
              <a:t>Hohe Zinsaufwendungen, aber in Anfangsphase wenig Liquiditätsabfluss (Privatleute nutzen diese Möglichkeit z.B., indem sie zum Laufzeitende den Kredit mit einer dann fälligen Kapitallebensversicherung tilgen)</a:t>
            </a:r>
          </a:p>
        </p:txBody>
      </p:sp>
    </p:spTree>
    <p:extLst>
      <p:ext uri="{BB962C8B-B14F-4D97-AF65-F5344CB8AC3E}">
        <p14:creationId xmlns:p14="http://schemas.microsoft.com/office/powerpoint/2010/main" val="76923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Abzahlungsdarlehen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728374"/>
              </p:ext>
            </p:extLst>
          </p:nvPr>
        </p:nvGraphicFramePr>
        <p:xfrm>
          <a:off x="539552" y="2204862"/>
          <a:ext cx="7992888" cy="2520280"/>
        </p:xfrm>
        <a:graphic>
          <a:graphicData uri="http://schemas.openxmlformats.org/drawingml/2006/table">
            <a:tbl>
              <a:tblPr/>
              <a:tblGrid>
                <a:gridCol w="866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7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0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Jahr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Schuld am Jahresanfang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Tilgung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Zinsen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Zahlungsabfluss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Restschuld am Jahresende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40.000,00 €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8.000,00 €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1.800,00 €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9.800,00 €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32.000,00 €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32.000,00 €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8.000,00 €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1.440,00 €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9.440,00 €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24.000,00 €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24.000,00 €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8.000,00 €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1.080,00 €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9.080,00 €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16.000,00 €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16.000,00 €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8.000,00 €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720,00 €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8.720,00 €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8.000,00 €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  8.000,00 €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8.000,00 €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360,00 €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8.360,00 €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          -  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>
                          <a:effectLst/>
                          <a:latin typeface="Arial"/>
                        </a:rPr>
                        <a:t>   5.400,00 €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95536" y="530120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/>
              <a:t>Geringe Zinsbelastung, aber gerade in Anfangsphase sehr hoher Liquiditätsabfluss</a:t>
            </a:r>
          </a:p>
        </p:txBody>
      </p:sp>
    </p:spTree>
    <p:extLst>
      <p:ext uri="{BB962C8B-B14F-4D97-AF65-F5344CB8AC3E}">
        <p14:creationId xmlns:p14="http://schemas.microsoft.com/office/powerpoint/2010/main" val="37990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Planung des Finanzbedarfs</a:t>
            </a:r>
          </a:p>
          <a:p>
            <a:pPr lvl="1"/>
            <a:r>
              <a:rPr lang="de-DE" dirty="0"/>
              <a:t>Umsatz- und Rentabilitätsprognose</a:t>
            </a:r>
          </a:p>
          <a:p>
            <a:pPr lvl="1"/>
            <a:r>
              <a:rPr lang="de-DE" dirty="0"/>
              <a:t>Liquiditätsplanung</a:t>
            </a:r>
          </a:p>
          <a:p>
            <a:pPr lvl="1"/>
            <a:r>
              <a:rPr lang="de-DE" dirty="0"/>
              <a:t>Kapitalbedarfsermittlung</a:t>
            </a:r>
          </a:p>
          <a:p>
            <a:r>
              <a:rPr lang="de-DE" dirty="0"/>
              <a:t>Grundlagen der Finanzierung</a:t>
            </a:r>
          </a:p>
          <a:p>
            <a:pPr lvl="1"/>
            <a:r>
              <a:rPr lang="de-DE" dirty="0"/>
              <a:t>Eigenfinanzierung</a:t>
            </a:r>
          </a:p>
          <a:p>
            <a:pPr lvl="1"/>
            <a:r>
              <a:rPr lang="de-DE" dirty="0"/>
              <a:t>Fremdfinanzierung</a:t>
            </a:r>
          </a:p>
          <a:p>
            <a:pPr lvl="1"/>
            <a:r>
              <a:rPr lang="de-DE" dirty="0"/>
              <a:t>Goldene Finanzierungsregel</a:t>
            </a:r>
          </a:p>
          <a:p>
            <a:r>
              <a:rPr lang="de-DE" dirty="0"/>
              <a:t>Exkurs: öffentliche Förderung bei Existenzgründern</a:t>
            </a:r>
          </a:p>
        </p:txBody>
      </p:sp>
    </p:spTree>
    <p:extLst>
      <p:ext uri="{BB962C8B-B14F-4D97-AF65-F5344CB8AC3E}">
        <p14:creationId xmlns:p14="http://schemas.microsoft.com/office/powerpoint/2010/main" val="216256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Annuitätendarlehen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209508"/>
              </p:ext>
            </p:extLst>
          </p:nvPr>
        </p:nvGraphicFramePr>
        <p:xfrm>
          <a:off x="683568" y="2060852"/>
          <a:ext cx="7704857" cy="2664291"/>
        </p:xfrm>
        <a:graphic>
          <a:graphicData uri="http://schemas.openxmlformats.org/drawingml/2006/table">
            <a:tbl>
              <a:tblPr/>
              <a:tblGrid>
                <a:gridCol w="835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4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613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Jahr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Schuld am Jahresanfang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Tilgung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Zinsen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Annuität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Restschuld am Jahresende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13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40.000,00 €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7.311,67 €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   1.800,00 €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9.111,67 €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32.688,33 €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3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32.688,33 €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7.640,70 €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1.470,97 €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9.111,67 €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25.047,63 €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13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25.047,63 €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7.984,53 €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1.127,14 €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9.111,67 €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17.063,11 €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13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effectLst/>
                          <a:latin typeface="Arial"/>
                        </a:rPr>
                        <a:t>                        17.063,11 €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8.343,83 €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767,84 €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9.111,67 €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8.719,28 €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613"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         8.719,28 €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8.719,30 €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392,37 €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                 9.111,67 €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effectLst/>
                          <a:latin typeface="Arial"/>
                        </a:rPr>
                        <a:t>-                             0,02 €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61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1" i="0" u="none" strike="noStrike">
                          <a:effectLst/>
                          <a:latin typeface="Arial"/>
                        </a:rPr>
                        <a:t>   5.558,33 €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42465" y="479715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/>
              <a:t>Mittelmäßige Zinsbelastung, konstanter Zahlungsabfluss</a:t>
            </a:r>
          </a:p>
        </p:txBody>
      </p:sp>
      <p:sp>
        <p:nvSpPr>
          <p:cNvPr id="6" name="Pfeil nach unten 5"/>
          <p:cNvSpPr/>
          <p:nvPr/>
        </p:nvSpPr>
        <p:spPr>
          <a:xfrm>
            <a:off x="4426771" y="5216640"/>
            <a:ext cx="512308" cy="804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475656" y="602128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/>
              <a:t>Regelfall</a:t>
            </a:r>
          </a:p>
        </p:txBody>
      </p:sp>
    </p:spTree>
    <p:extLst>
      <p:ext uri="{BB962C8B-B14F-4D97-AF65-F5344CB8AC3E}">
        <p14:creationId xmlns:p14="http://schemas.microsoft.com/office/powerpoint/2010/main" val="249628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Kreditkosten/Jahreszins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Abhängig von</a:t>
            </a:r>
          </a:p>
          <a:p>
            <a:pPr lvl="1"/>
            <a:r>
              <a:rPr lang="de-DE" dirty="0"/>
              <a:t>allgemeinem Zinsniveau (Basiszins der EZB)</a:t>
            </a:r>
          </a:p>
          <a:p>
            <a:pPr lvl="1"/>
            <a:r>
              <a:rPr lang="de-DE" dirty="0"/>
              <a:t>Darlehenssumme (je höher die Summe, desto mehr kann die Bank erwirtschaften)</a:t>
            </a:r>
          </a:p>
          <a:p>
            <a:pPr lvl="1"/>
            <a:r>
              <a:rPr lang="de-DE" dirty="0"/>
              <a:t>Tilgungsmodalität (Fest-, Abzahlungs- oder Annuitätendarlehen)</a:t>
            </a:r>
          </a:p>
          <a:p>
            <a:pPr lvl="1"/>
            <a:r>
              <a:rPr lang="de-DE" dirty="0"/>
              <a:t>Laufzeit (je länger die Laufzeit, desto mehr kann die Bank erwirtschaften)</a:t>
            </a:r>
          </a:p>
          <a:p>
            <a:pPr lvl="1"/>
            <a:r>
              <a:rPr lang="de-DE" dirty="0"/>
              <a:t>Sicherheiten (Risiko bei Nichttilgung wird durch Sicherheiten gemindert)</a:t>
            </a:r>
          </a:p>
        </p:txBody>
      </p:sp>
    </p:spTree>
    <p:extLst>
      <p:ext uri="{BB962C8B-B14F-4D97-AF65-F5344CB8AC3E}">
        <p14:creationId xmlns:p14="http://schemas.microsoft.com/office/powerpoint/2010/main" val="250865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Kreditsicherheiten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Allg. Kreditwürdigkeit des Kreditnehmers</a:t>
            </a:r>
          </a:p>
          <a:p>
            <a:pPr lvl="1"/>
            <a:r>
              <a:rPr lang="de-DE" dirty="0"/>
              <a:t>Laufende Einkünfte</a:t>
            </a:r>
          </a:p>
          <a:p>
            <a:pPr lvl="1"/>
            <a:r>
              <a:rPr lang="de-DE" dirty="0"/>
              <a:t>Keine/wenig andere Kredite (auch Kreditkarten)</a:t>
            </a:r>
          </a:p>
          <a:p>
            <a:pPr lvl="1"/>
            <a:r>
              <a:rPr lang="de-DE" dirty="0"/>
              <a:t>Keine/wenig dauerhafte Belastungen (auch Handy- und Leasingverträge)</a:t>
            </a:r>
          </a:p>
          <a:p>
            <a:pPr lvl="1"/>
            <a:r>
              <a:rPr lang="de-DE" dirty="0"/>
              <a:t>Keine SCHUFA-Einträge</a:t>
            </a:r>
          </a:p>
          <a:p>
            <a:r>
              <a:rPr lang="de-DE" dirty="0"/>
              <a:t>Schuldrechtliche Sicherungen </a:t>
            </a:r>
          </a:p>
          <a:p>
            <a:pPr lvl="1"/>
            <a:r>
              <a:rPr lang="de-DE" dirty="0"/>
              <a:t>Bürgschaften</a:t>
            </a:r>
          </a:p>
          <a:p>
            <a:pPr lvl="1"/>
            <a:r>
              <a:rPr lang="de-DE" dirty="0"/>
              <a:t>Forderungsabtretungen</a:t>
            </a:r>
          </a:p>
          <a:p>
            <a:r>
              <a:rPr lang="de-DE" dirty="0"/>
              <a:t>Sog. dingliche Sicherungen</a:t>
            </a:r>
          </a:p>
          <a:p>
            <a:pPr lvl="1"/>
            <a:r>
              <a:rPr lang="de-DE" dirty="0"/>
              <a:t>Bewegliche Pfandrechte</a:t>
            </a:r>
          </a:p>
          <a:p>
            <a:pPr lvl="1"/>
            <a:r>
              <a:rPr lang="de-DE" dirty="0"/>
              <a:t>Grundpfandrechte (Hypothek, Grundschuld)</a:t>
            </a:r>
          </a:p>
          <a:p>
            <a:pPr lvl="1"/>
            <a:r>
              <a:rPr lang="de-DE" dirty="0"/>
              <a:t>Sicherungsübereignung</a:t>
            </a:r>
          </a:p>
          <a:p>
            <a:pPr lvl="1"/>
            <a:r>
              <a:rPr lang="de-DE" dirty="0"/>
              <a:t>Eigentumsvorbehalt (bei Lieferantenkrediten)</a:t>
            </a:r>
          </a:p>
        </p:txBody>
      </p:sp>
    </p:spTree>
    <p:extLst>
      <p:ext uri="{BB962C8B-B14F-4D97-AF65-F5344CB8AC3E}">
        <p14:creationId xmlns:p14="http://schemas.microsoft.com/office/powerpoint/2010/main" val="150997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Schuldrechtliche Sicherungen 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b="1" i="1" dirty="0"/>
              <a:t>Bürgschaft</a:t>
            </a:r>
          </a:p>
          <a:p>
            <a:pPr lvl="1"/>
            <a:r>
              <a:rPr lang="de-DE" dirty="0"/>
              <a:t>Bürge verpflichtet sich, ggf. für die Verbindlichkeiten eines Dritten einzustehen (Kreditsumme, Folgekosten </a:t>
            </a:r>
            <a:r>
              <a:rPr lang="de-DE"/>
              <a:t>wie Mahn- </a:t>
            </a:r>
            <a:r>
              <a:rPr lang="de-DE" dirty="0"/>
              <a:t>und Gerichtskosten)</a:t>
            </a:r>
          </a:p>
          <a:p>
            <a:pPr lvl="1"/>
            <a:r>
              <a:rPr lang="de-DE" dirty="0"/>
              <a:t>Ausfallbürgschaft: Bürge muss erst zahlen, wenn beim Schuldner erfolglos ein Vollstreckungsverfahren durchgeführt wurde</a:t>
            </a:r>
          </a:p>
          <a:p>
            <a:pPr lvl="1"/>
            <a:r>
              <a:rPr lang="de-DE" dirty="0"/>
              <a:t>Selbstschuldnerische Bürgschaft: Bürge muss theoretisch schon einspringen, wenn Schuldner mit Rate im Rückstand ist)</a:t>
            </a:r>
          </a:p>
          <a:p>
            <a:r>
              <a:rPr lang="de-DE" b="1" i="1" dirty="0"/>
              <a:t>Forderungsabtretung</a:t>
            </a:r>
          </a:p>
          <a:p>
            <a:pPr lvl="1"/>
            <a:r>
              <a:rPr lang="de-DE" dirty="0"/>
              <a:t>Zur Sicherung werden Forderungen des Schuldners an den Kreditgläubiger abgetreten (z.B. Kundenforderungen)</a:t>
            </a:r>
          </a:p>
          <a:p>
            <a:pPr lvl="1"/>
            <a:r>
              <a:rPr lang="de-DE" dirty="0"/>
              <a:t>Je nach Art der Abtretung zahlt der Kunde des Kreditschuldners direkt an den Kreditgläubiger oder an den Kreditschuldner, der die Summe dann weiterleiten muss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58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dingliche Sicherungen -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de-DE" b="1" i="1" dirty="0"/>
              <a:t>Mobilien als Sicherheit</a:t>
            </a:r>
          </a:p>
          <a:p>
            <a:r>
              <a:rPr lang="de-DE" dirty="0"/>
              <a:t>bewegliche Pfandrechte</a:t>
            </a:r>
          </a:p>
          <a:p>
            <a:pPr lvl="1"/>
            <a:r>
              <a:rPr lang="de-DE" dirty="0"/>
              <a:t>Klass. Verpfändung: Kreditnehmer übergibt zur Kreditsicherung ein Pfand, nach Tilgung erhält er dieses zurück, bei Nichttilgung darf der Kreditgläubiger dieses Pfand versteigern lassen, um an „sein Geld zu kommen“</a:t>
            </a:r>
          </a:p>
          <a:p>
            <a:r>
              <a:rPr lang="de-DE" dirty="0"/>
              <a:t>Sicherungsübereignung</a:t>
            </a:r>
          </a:p>
          <a:p>
            <a:pPr lvl="1"/>
            <a:r>
              <a:rPr lang="de-DE" dirty="0"/>
              <a:t>Kreditschuldner tritt Eigentum an einer Mobilie an Kreditgläubiger ab, darf den übereigneten Gegenstand aber weiter nutzen (kein Besitzwechsel)</a:t>
            </a:r>
          </a:p>
          <a:p>
            <a:pPr lvl="1"/>
            <a:r>
              <a:rPr lang="de-DE" dirty="0"/>
              <a:t>Bsp.: Kredit zum Kauf eines Kfz; Bank als Kreditgläubiger erhält Brief, Kreditschuldner behält Schein und Schlüssel und kann das Kfz somit nutzen</a:t>
            </a:r>
          </a:p>
          <a:p>
            <a:r>
              <a:rPr lang="de-DE" dirty="0"/>
              <a:t>Eigentumsvorbehalt</a:t>
            </a:r>
          </a:p>
          <a:p>
            <a:pPr lvl="1"/>
            <a:r>
              <a:rPr lang="de-DE" dirty="0"/>
              <a:t>Bei Lieferung einer Sache bleibt der Lieferant so lange Eigentümer, bis die Sache bezahlt ist (dies kann auch auf Weiterverarbeitung oder Weiterverkauf ausgedehnt werden)</a:t>
            </a:r>
          </a:p>
        </p:txBody>
      </p:sp>
    </p:spTree>
    <p:extLst>
      <p:ext uri="{BB962C8B-B14F-4D97-AF65-F5344CB8AC3E}">
        <p14:creationId xmlns:p14="http://schemas.microsoft.com/office/powerpoint/2010/main" val="421899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dingliche Sicherungen -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de-DE" b="1" i="1" dirty="0"/>
              <a:t>Immobilien als Sicherheit: Grundpfandrechte</a:t>
            </a:r>
          </a:p>
          <a:p>
            <a:r>
              <a:rPr lang="de-DE" dirty="0"/>
              <a:t>Kreditgeber wird als „Pfandbesitzer“ einer Immobilie </a:t>
            </a:r>
            <a:r>
              <a:rPr lang="de-DE" dirty="0" err="1"/>
              <a:t>in‘s</a:t>
            </a:r>
            <a:r>
              <a:rPr lang="de-DE" dirty="0"/>
              <a:t> Grundbuch eingetragen, bei Nicht-Tilgung des Kredits darf der Kreditgeber das Grundstück versteigern lassen</a:t>
            </a:r>
          </a:p>
          <a:p>
            <a:pPr lvl="1"/>
            <a:r>
              <a:rPr lang="de-DE" b="1" i="1" dirty="0"/>
              <a:t>Hypothek</a:t>
            </a:r>
            <a:r>
              <a:rPr lang="de-DE" dirty="0"/>
              <a:t>: an den zu Grunde liegenden Kredit gebunden (nur für einen Kredit nutzbar); Haftung des Kreditnehmers mit Grundstück/Gebäude und sonstigem Vermögen</a:t>
            </a:r>
          </a:p>
          <a:p>
            <a:pPr lvl="1"/>
            <a:r>
              <a:rPr lang="de-DE" b="1" i="1" dirty="0"/>
              <a:t>Grundschuld</a:t>
            </a:r>
            <a:r>
              <a:rPr lang="de-DE" dirty="0"/>
              <a:t>: NICHT an den zu Grunde liegenden Kredit gebunden (kann nacheinander für mehrere Kredite genutzt werden); Haftung des Kreditnehmers theoretisch NUR mit Grundstück/Gebäude</a:t>
            </a:r>
          </a:p>
          <a:p>
            <a:pPr lvl="1"/>
            <a:r>
              <a:rPr lang="de-DE" dirty="0"/>
              <a:t>Meist wird die Haftung der Grundschuld per Vertrag auch auf das sonstige Vermögen ergänzt (Stichwort: Vertragsfreiheit)</a:t>
            </a:r>
          </a:p>
        </p:txBody>
      </p:sp>
    </p:spTree>
    <p:extLst>
      <p:ext uri="{BB962C8B-B14F-4D97-AF65-F5344CB8AC3E}">
        <p14:creationId xmlns:p14="http://schemas.microsoft.com/office/powerpoint/2010/main" val="38658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Goldene Finanzierungsregel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7665" y="2315496"/>
            <a:ext cx="4040188" cy="639762"/>
          </a:xfrm>
        </p:spPr>
        <p:txBody>
          <a:bodyPr/>
          <a:lstStyle/>
          <a:p>
            <a:r>
              <a:rPr lang="de-DE" dirty="0"/>
              <a:t>langfristig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128" y="2852936"/>
            <a:ext cx="4040188" cy="3273226"/>
          </a:xfrm>
        </p:spPr>
        <p:txBody>
          <a:bodyPr/>
          <a:lstStyle/>
          <a:p>
            <a:pPr marL="114300" indent="0" algn="ctr">
              <a:buNone/>
            </a:pPr>
            <a:r>
              <a:rPr lang="de-DE" dirty="0"/>
              <a:t>Anlagevermögen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39039" y="2347139"/>
            <a:ext cx="4041775" cy="639762"/>
          </a:xfrm>
        </p:spPr>
        <p:txBody>
          <a:bodyPr/>
          <a:lstStyle/>
          <a:p>
            <a:r>
              <a:rPr lang="de-DE" dirty="0"/>
              <a:t>mittel- bis kurzfristig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852936"/>
            <a:ext cx="4041775" cy="3273226"/>
          </a:xfrm>
        </p:spPr>
        <p:txBody>
          <a:bodyPr/>
          <a:lstStyle/>
          <a:p>
            <a:pPr marL="114300" indent="0" algn="ctr">
              <a:buNone/>
            </a:pPr>
            <a:r>
              <a:rPr lang="de-DE" dirty="0"/>
              <a:t>Umlaufvermögen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528" y="1700808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1" dirty="0"/>
              <a:t>Nutzungsdauer des Gegenstandes soll übereinstimmen mit Rückzahlungsfrist des Kapitals</a:t>
            </a:r>
          </a:p>
        </p:txBody>
      </p:sp>
      <p:sp>
        <p:nvSpPr>
          <p:cNvPr id="8" name="Pfeil nach unten 7"/>
          <p:cNvSpPr/>
          <p:nvPr/>
        </p:nvSpPr>
        <p:spPr>
          <a:xfrm>
            <a:off x="2195736" y="3356992"/>
            <a:ext cx="576064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unten 8"/>
          <p:cNvSpPr/>
          <p:nvPr/>
        </p:nvSpPr>
        <p:spPr>
          <a:xfrm>
            <a:off x="6228184" y="3310969"/>
            <a:ext cx="576064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827584" y="530120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Eigenkapital, langfristiges Fremdkapital (z.B. Hypothekendarlehen)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554658" y="5359668"/>
            <a:ext cx="428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Mittel- und kurzfristiges Fremdkapital (</a:t>
            </a:r>
            <a:r>
              <a:rPr lang="de-DE" dirty="0" err="1"/>
              <a:t>mittelfrist</a:t>
            </a:r>
            <a:r>
              <a:rPr lang="de-DE" dirty="0"/>
              <a:t>. Darlehen, Verb. </a:t>
            </a:r>
            <a:r>
              <a:rPr lang="de-DE" dirty="0" err="1"/>
              <a:t>a.L.L</a:t>
            </a:r>
            <a:r>
              <a:rPr lang="de-DE" dirty="0"/>
              <a:t>., Kontokorrentkredit)</a:t>
            </a:r>
          </a:p>
        </p:txBody>
      </p:sp>
    </p:spTree>
    <p:extLst>
      <p:ext uri="{BB962C8B-B14F-4D97-AF65-F5344CB8AC3E}">
        <p14:creationId xmlns:p14="http://schemas.microsoft.com/office/powerpoint/2010/main" val="203025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/>
      <p:bldP spid="8" grpId="0" animBg="1"/>
      <p:bldP spid="9" grpId="0" animBg="1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Sonderfall Leasing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Leasing: </a:t>
            </a:r>
            <a:r>
              <a:rPr lang="de-DE" b="1" i="1" dirty="0"/>
              <a:t>Miete/Pacht</a:t>
            </a:r>
            <a:r>
              <a:rPr lang="de-DE" dirty="0"/>
              <a:t> als Alternative zur Kreditfinanzierung</a:t>
            </a:r>
          </a:p>
          <a:p>
            <a:pPr lvl="1"/>
            <a:r>
              <a:rPr lang="de-DE" dirty="0" err="1"/>
              <a:t>Operate</a:t>
            </a:r>
            <a:r>
              <a:rPr lang="de-DE" dirty="0"/>
              <a:t> Leasing: Vertrag jederzeit kündbar; Leasinggeber trägt VOLLES Investitionsrisiko</a:t>
            </a:r>
          </a:p>
          <a:p>
            <a:pPr lvl="1"/>
            <a:r>
              <a:rPr lang="de-DE" dirty="0" err="1"/>
              <a:t>Finance</a:t>
            </a:r>
            <a:r>
              <a:rPr lang="de-DE" dirty="0"/>
              <a:t> Leasing: Vertrag mit unkündbarer Grundmietzeit; Leasinggeber trägt nur z.T. Investitionsrisiko</a:t>
            </a:r>
          </a:p>
          <a:p>
            <a:r>
              <a:rPr lang="de-DE" dirty="0"/>
              <a:t>Leasingrate ist für Unternehmer vollständig steuerlich absetzbar, bei Krediten nur der Zinsanteil</a:t>
            </a:r>
          </a:p>
          <a:p>
            <a:r>
              <a:rPr lang="de-DE" dirty="0"/>
              <a:t>Tendenziell weniger Liquiditätsabfluss als bei Annuitätendarlehen</a:t>
            </a:r>
          </a:p>
          <a:p>
            <a:r>
              <a:rPr lang="de-DE" dirty="0"/>
              <a:t>Geringeres Investitionsrisiko für Leasingnehmer</a:t>
            </a:r>
          </a:p>
          <a:p>
            <a:r>
              <a:rPr lang="de-DE" dirty="0" err="1"/>
              <a:t>Mgl</a:t>
            </a:r>
            <a:r>
              <a:rPr lang="de-DE" dirty="0"/>
              <a:t>., besser auf dem neuesten Stand der Technik zu bleiben</a:t>
            </a:r>
          </a:p>
          <a:p>
            <a:r>
              <a:rPr lang="de-DE" dirty="0"/>
              <a:t>in der Regel teurer als Kreditfinanzierung</a:t>
            </a:r>
          </a:p>
          <a:p>
            <a:pPr marL="41148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3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Öff</a:t>
            </a:r>
            <a:r>
              <a:rPr lang="de-DE" dirty="0"/>
              <a:t>. Förderung bei Existenzgründung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Gründungszuschüsse bei Arbeitslosen </a:t>
            </a:r>
          </a:p>
          <a:p>
            <a:pPr lvl="1"/>
            <a:r>
              <a:rPr lang="de-DE" sz="2400" dirty="0"/>
              <a:t>9 Monate lang ALG I zzgl. 300€; </a:t>
            </a:r>
          </a:p>
          <a:p>
            <a:pPr lvl="1"/>
            <a:r>
              <a:rPr lang="de-DE" sz="2400" dirty="0"/>
              <a:t>u.U. 6 weitere Monate 300€ </a:t>
            </a:r>
          </a:p>
          <a:p>
            <a:r>
              <a:rPr lang="de-DE" sz="2800" dirty="0"/>
              <a:t>Darlehen</a:t>
            </a:r>
          </a:p>
          <a:p>
            <a:r>
              <a:rPr lang="de-DE" sz="2800" dirty="0"/>
              <a:t>Bürgschaften</a:t>
            </a:r>
          </a:p>
          <a:p>
            <a:r>
              <a:rPr lang="de-DE" sz="2800" dirty="0"/>
              <a:t>Beratung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8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Institute für </a:t>
            </a:r>
            <a:r>
              <a:rPr lang="de-DE" dirty="0" err="1"/>
              <a:t>öff</a:t>
            </a:r>
            <a:r>
              <a:rPr lang="de-DE" dirty="0"/>
              <a:t>. Förderung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KfW-Mittelstandsbank</a:t>
            </a:r>
          </a:p>
          <a:p>
            <a:pPr lvl="1"/>
            <a:r>
              <a:rPr lang="de-DE" dirty="0"/>
              <a:t>Existenzgründungsdarlehen</a:t>
            </a:r>
          </a:p>
          <a:p>
            <a:r>
              <a:rPr lang="de-DE" dirty="0"/>
              <a:t>NRW-Bank</a:t>
            </a:r>
          </a:p>
          <a:p>
            <a:pPr lvl="1"/>
            <a:r>
              <a:rPr lang="de-DE" dirty="0"/>
              <a:t>Gründungs- und Wachstumsfinanzierung durch Darlehen</a:t>
            </a:r>
          </a:p>
          <a:p>
            <a:r>
              <a:rPr lang="de-DE" dirty="0"/>
              <a:t>Bürgschaftsbank NRW</a:t>
            </a:r>
          </a:p>
          <a:p>
            <a:pPr lvl="1"/>
            <a:r>
              <a:rPr lang="de-DE" dirty="0"/>
              <a:t>Ausfallbürgschaften</a:t>
            </a:r>
          </a:p>
          <a:p>
            <a:r>
              <a:rPr lang="de-DE" dirty="0"/>
              <a:t>Beratungsprogramm Wirtschaft NRW</a:t>
            </a:r>
          </a:p>
          <a:p>
            <a:pPr lvl="1"/>
            <a:r>
              <a:rPr lang="de-DE" dirty="0"/>
              <a:t>Gründungs- und Begleitberatung</a:t>
            </a:r>
          </a:p>
          <a:p>
            <a:r>
              <a:rPr lang="de-DE" dirty="0"/>
              <a:t>IHK</a:t>
            </a:r>
          </a:p>
          <a:p>
            <a:pPr marL="617220" lvl="2">
              <a:buClr>
                <a:schemeClr val="accent1"/>
              </a:buClr>
            </a:pPr>
            <a:r>
              <a:rPr lang="de-DE" sz="2000" dirty="0"/>
              <a:t>Gründungs- und Begleitberatung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552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 des Finanzbedarfs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98" y="1982396"/>
            <a:ext cx="8071804" cy="391397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39552" y="6021288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dirty="0">
                <a:solidFill>
                  <a:srgbClr val="004186"/>
                </a:solidFill>
                <a:latin typeface="Arial" charset="0"/>
              </a:rPr>
              <a:t>* Die monatsgenaue Betrachtung empfiehlt sich für das erste Planungsjahr</a:t>
            </a:r>
          </a:p>
        </p:txBody>
      </p:sp>
    </p:spTree>
    <p:extLst>
      <p:ext uri="{BB962C8B-B14F-4D97-AF65-F5344CB8AC3E}">
        <p14:creationId xmlns:p14="http://schemas.microsoft.com/office/powerpoint/2010/main" val="365557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Öffentliche </a:t>
            </a:r>
            <a:r>
              <a:rPr lang="de-DE" dirty="0" err="1"/>
              <a:t>förderung</a:t>
            </a:r>
            <a:r>
              <a:rPr lang="de-DE" dirty="0"/>
              <a:t> - Voraussetzungen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Existenzgründer</a:t>
            </a:r>
          </a:p>
          <a:p>
            <a:pPr lvl="1"/>
            <a:r>
              <a:rPr lang="de-DE" sz="2200" dirty="0">
                <a:solidFill>
                  <a:schemeClr val="tx1"/>
                </a:solidFill>
              </a:rPr>
              <a:t>überzeugende Unternehmerpersönlichkeit</a:t>
            </a:r>
          </a:p>
          <a:p>
            <a:pPr lvl="1"/>
            <a:r>
              <a:rPr lang="de-DE" sz="2200" dirty="0">
                <a:solidFill>
                  <a:schemeClr val="tx1"/>
                </a:solidFill>
              </a:rPr>
              <a:t>fachliche und kaufmännische Qualifikation</a:t>
            </a:r>
          </a:p>
          <a:p>
            <a:pPr lvl="1"/>
            <a:r>
              <a:rPr lang="de-DE" sz="2200" dirty="0">
                <a:solidFill>
                  <a:schemeClr val="tx1"/>
                </a:solidFill>
              </a:rPr>
              <a:t>geordnete Vermögensverhältnisse</a:t>
            </a:r>
          </a:p>
          <a:p>
            <a:pPr lvl="1"/>
            <a:endParaRPr lang="de-DE" sz="2200" dirty="0">
              <a:solidFill>
                <a:schemeClr val="tx1"/>
              </a:solidFill>
            </a:endParaRPr>
          </a:p>
          <a:p>
            <a:r>
              <a:rPr lang="de-DE" sz="2800" dirty="0">
                <a:solidFill>
                  <a:schemeClr val="tx1"/>
                </a:solidFill>
              </a:rPr>
              <a:t>Vorhaben/Unternehmen</a:t>
            </a:r>
          </a:p>
          <a:p>
            <a:pPr lvl="1"/>
            <a:r>
              <a:rPr lang="de-DE" sz="2200" dirty="0">
                <a:solidFill>
                  <a:schemeClr val="tx1"/>
                </a:solidFill>
              </a:rPr>
              <a:t>detaillierte </a:t>
            </a:r>
            <a:r>
              <a:rPr lang="de-DE" sz="2200" dirty="0" err="1">
                <a:solidFill>
                  <a:schemeClr val="tx1"/>
                </a:solidFill>
              </a:rPr>
              <a:t>Vorhabensbeschreibung</a:t>
            </a:r>
            <a:endParaRPr lang="de-DE" sz="2200" dirty="0">
              <a:solidFill>
                <a:schemeClr val="tx1"/>
              </a:solidFill>
            </a:endParaRPr>
          </a:p>
          <a:p>
            <a:pPr lvl="1"/>
            <a:r>
              <a:rPr lang="de-DE" sz="2200" dirty="0">
                <a:solidFill>
                  <a:schemeClr val="tx1"/>
                </a:solidFill>
              </a:rPr>
              <a:t>fundierte und nachvollziehbare Ertragsvorschau</a:t>
            </a:r>
          </a:p>
          <a:p>
            <a:pPr lvl="1"/>
            <a:r>
              <a:rPr lang="de-DE" sz="2200" dirty="0">
                <a:solidFill>
                  <a:schemeClr val="tx1"/>
                </a:solidFill>
              </a:rPr>
              <a:t>aussagefähige Liquiditätsvorschau</a:t>
            </a:r>
          </a:p>
          <a:p>
            <a:pPr lvl="1"/>
            <a:r>
              <a:rPr lang="de-DE" sz="2200" dirty="0">
                <a:solidFill>
                  <a:schemeClr val="tx1"/>
                </a:solidFill>
              </a:rPr>
              <a:t>Zahlenmaterial (falls </a:t>
            </a:r>
            <a:r>
              <a:rPr lang="de-DE" sz="2200" dirty="0" err="1">
                <a:solidFill>
                  <a:schemeClr val="tx1"/>
                </a:solidFill>
              </a:rPr>
              <a:t>mgl</a:t>
            </a:r>
            <a:r>
              <a:rPr lang="de-DE" sz="2200" dirty="0">
                <a:solidFill>
                  <a:schemeClr val="tx1"/>
                </a:solidFill>
              </a:rPr>
              <a:t>.)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1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Prinzipielle Vorteile </a:t>
            </a:r>
            <a:r>
              <a:rPr lang="de-DE" dirty="0" err="1"/>
              <a:t>öff</a:t>
            </a:r>
            <a:r>
              <a:rPr lang="de-DE" dirty="0"/>
              <a:t>. Förderung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Lange Laufzeiten</a:t>
            </a:r>
          </a:p>
          <a:p>
            <a:r>
              <a:rPr lang="de-DE" sz="2800" dirty="0"/>
              <a:t>Tilgungsfreie Jahre</a:t>
            </a:r>
          </a:p>
          <a:p>
            <a:r>
              <a:rPr lang="de-DE" sz="2800" dirty="0"/>
              <a:t>Günstige Zinssätze</a:t>
            </a:r>
          </a:p>
          <a:p>
            <a:r>
              <a:rPr lang="de-DE" sz="2800" dirty="0"/>
              <a:t>Zinsbindung vielfach für 10 Jahre</a:t>
            </a:r>
          </a:p>
          <a:p>
            <a:r>
              <a:rPr lang="de-DE" sz="2800" dirty="0"/>
              <a:t>Außerplanmäßige Rückzahlungen i. d. R. möglich</a:t>
            </a:r>
          </a:p>
          <a:p>
            <a:r>
              <a:rPr lang="de-DE" sz="2800" dirty="0"/>
              <a:t>Finanzierungen auch in der Anlaufphase und Festigungsphase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 rot="19515146">
            <a:off x="251520" y="3284984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i="1" dirty="0">
                <a:solidFill>
                  <a:srgbClr val="FF0000"/>
                </a:solidFill>
              </a:rPr>
              <a:t>Anträge in aller Regel über die Hausbank, die Ihnen zur Seite steht</a:t>
            </a:r>
          </a:p>
        </p:txBody>
      </p:sp>
    </p:spTree>
    <p:extLst>
      <p:ext uri="{BB962C8B-B14F-4D97-AF65-F5344CB8AC3E}">
        <p14:creationId xmlns:p14="http://schemas.microsoft.com/office/powerpoint/2010/main" val="42292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27584" y="1556792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8581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Gewinnbedarf -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800" dirty="0"/>
              <a:t>Wichtig für Kleingewerbe, eingetragene Kaufleute und Personengesellschaften</a:t>
            </a:r>
          </a:p>
          <a:p>
            <a:r>
              <a:rPr lang="de-DE" sz="2800" dirty="0"/>
              <a:t>Aus dem Gewinn müssen gezahlt werden:</a:t>
            </a:r>
          </a:p>
          <a:p>
            <a:pPr lvl="1"/>
            <a:r>
              <a:rPr lang="de-DE" sz="2800" dirty="0"/>
              <a:t>Einkommensteuer</a:t>
            </a:r>
          </a:p>
          <a:p>
            <a:pPr lvl="1"/>
            <a:r>
              <a:rPr lang="de-DE" sz="2800" dirty="0"/>
              <a:t>Private Vorsorge (private Kranken- und Pflegeversicherung, Altersvorsorge)</a:t>
            </a:r>
          </a:p>
          <a:p>
            <a:pPr lvl="1"/>
            <a:r>
              <a:rPr lang="de-DE" sz="2800" dirty="0"/>
              <a:t>TILGUNG der Kredite (vgl. Liquiditätsplanung)</a:t>
            </a:r>
          </a:p>
          <a:p>
            <a:pPr lvl="1"/>
            <a:r>
              <a:rPr lang="de-DE" sz="2800" dirty="0"/>
              <a:t>Ausgaben für private Lebensführung</a:t>
            </a:r>
          </a:p>
          <a:p>
            <a:pPr lvl="1"/>
            <a:r>
              <a:rPr lang="de-DE" sz="2800" dirty="0"/>
              <a:t>Kalkulatorische Verzinsung des eingesetzten Eigenkapitals</a:t>
            </a:r>
          </a:p>
        </p:txBody>
      </p:sp>
    </p:spTree>
    <p:extLst>
      <p:ext uri="{BB962C8B-B14F-4D97-AF65-F5344CB8AC3E}">
        <p14:creationId xmlns:p14="http://schemas.microsoft.com/office/powerpoint/2010/main" val="19632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Gewinnbedarf -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Kapitalgesellschaften weniger wichtig</a:t>
            </a:r>
          </a:p>
          <a:p>
            <a:r>
              <a:rPr lang="de-DE" dirty="0"/>
              <a:t>Mitarbeitender Selbstständiger erhält ein offizielles Gehalt von der GmbH, bei der er </a:t>
            </a:r>
            <a:r>
              <a:rPr lang="de-DE" b="1" i="1" dirty="0"/>
              <a:t>de jure </a:t>
            </a:r>
            <a:r>
              <a:rPr lang="de-DE" dirty="0"/>
              <a:t>angestellt ist</a:t>
            </a:r>
          </a:p>
          <a:p>
            <a:r>
              <a:rPr lang="de-DE" dirty="0"/>
              <a:t>Er ist </a:t>
            </a:r>
            <a:r>
              <a:rPr lang="de-DE" b="1" i="1" dirty="0"/>
              <a:t>de jure </a:t>
            </a:r>
            <a:r>
              <a:rPr lang="de-DE" dirty="0"/>
              <a:t>Angestellter, der u.U. der Sozialversicherungspflicht unterliegt</a:t>
            </a:r>
          </a:p>
          <a:p>
            <a:r>
              <a:rPr lang="de-DE" dirty="0"/>
              <a:t>ABER: analoge Fragestellung: wie hoch muss das Gehalt sein (Lebensführung etc.)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2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de-DE" dirty="0"/>
              <a:t>An Kosten werden anfallen:</a:t>
            </a:r>
          </a:p>
          <a:p>
            <a:pPr lvl="1"/>
            <a:r>
              <a:rPr lang="de-DE" dirty="0"/>
              <a:t>Hauptkosten</a:t>
            </a:r>
          </a:p>
          <a:p>
            <a:pPr lvl="2"/>
            <a:r>
              <a:rPr lang="de-DE" dirty="0"/>
              <a:t>Miete + Nebenkosten</a:t>
            </a:r>
          </a:p>
          <a:p>
            <a:pPr lvl="2"/>
            <a:r>
              <a:rPr lang="de-DE" dirty="0"/>
              <a:t>Personalkosten inkl. Sozialabgaben</a:t>
            </a:r>
          </a:p>
          <a:p>
            <a:pPr lvl="2"/>
            <a:r>
              <a:rPr lang="de-DE" dirty="0"/>
              <a:t>Kreditzinsen</a:t>
            </a:r>
          </a:p>
          <a:p>
            <a:pPr lvl="2"/>
            <a:r>
              <a:rPr lang="de-DE" dirty="0"/>
              <a:t>AfA (=Wertminderung von Vermögensgegenständen, die gewinnmindern als Aufwand erfasst wird)</a:t>
            </a:r>
          </a:p>
          <a:p>
            <a:pPr lvl="2"/>
            <a:r>
              <a:rPr lang="de-DE" dirty="0"/>
              <a:t>Werbung etc.</a:t>
            </a:r>
          </a:p>
          <a:p>
            <a:pPr lvl="1"/>
            <a:r>
              <a:rPr lang="de-DE" dirty="0"/>
              <a:t>Sonstige Kosten</a:t>
            </a:r>
          </a:p>
          <a:p>
            <a:pPr lvl="2"/>
            <a:r>
              <a:rPr lang="de-DE" dirty="0"/>
              <a:t>Steuerberater, Anwalt,</a:t>
            </a:r>
          </a:p>
          <a:p>
            <a:pPr lvl="2"/>
            <a:r>
              <a:rPr lang="de-DE" dirty="0"/>
              <a:t>Versicherungen,</a:t>
            </a:r>
          </a:p>
          <a:p>
            <a:pPr lvl="2"/>
            <a:r>
              <a:rPr lang="de-DE" dirty="0"/>
              <a:t>Telefon etc.</a:t>
            </a:r>
          </a:p>
          <a:p>
            <a:pPr lvl="1"/>
            <a:r>
              <a:rPr lang="de-DE" dirty="0"/>
              <a:t>Kalkulatorische Kosten</a:t>
            </a:r>
          </a:p>
          <a:p>
            <a:pPr lvl="2"/>
            <a:r>
              <a:rPr lang="de-DE" dirty="0"/>
              <a:t>Risikozuschläge</a:t>
            </a:r>
          </a:p>
          <a:p>
            <a:pPr lvl="1"/>
            <a:r>
              <a:rPr lang="de-DE" dirty="0"/>
              <a:t>Ggf. Wareneinsatz </a:t>
            </a:r>
          </a:p>
        </p:txBody>
      </p:sp>
    </p:spTree>
    <p:extLst>
      <p:ext uri="{BB962C8B-B14F-4D97-AF65-F5344CB8AC3E}">
        <p14:creationId xmlns:p14="http://schemas.microsoft.com/office/powerpoint/2010/main" val="293334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Notwendiger Umsatz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 dem Gewinnbedarf resultiert ein erforderlicher Umsatz, der mindestens generiert werden muss</a:t>
            </a:r>
          </a:p>
          <a:p>
            <a:endParaRPr lang="de-DE" dirty="0"/>
          </a:p>
          <a:p>
            <a:pPr marL="114300" indent="0" algn="ctr">
              <a:buNone/>
            </a:pPr>
            <a:r>
              <a:rPr lang="de-DE" sz="3600" dirty="0"/>
              <a:t>GEWINN = UMSATZ - KOSTEN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369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Liquiditätsplanung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Sie können durchaus in den Anfangsmonaten/-jahren Verluste einfahren, aber</a:t>
            </a:r>
          </a:p>
          <a:p>
            <a:r>
              <a:rPr lang="de-DE" dirty="0"/>
              <a:t>Sie können es sich nicht leisten, 4 Wochen lang Ihre Rechnungen nicht zu bezahlen.</a:t>
            </a:r>
          </a:p>
          <a:p>
            <a:endParaRPr lang="de-DE" dirty="0"/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endParaRPr lang="de-DE" sz="2300" b="1" i="1" dirty="0"/>
          </a:p>
          <a:p>
            <a:pPr marL="114300" indent="0">
              <a:buNone/>
            </a:pPr>
            <a:r>
              <a:rPr lang="de-DE" sz="2300" b="1" i="1" dirty="0"/>
              <a:t>Liquiditätsplanung ist u.U. wichtiger als Gewinnplanung</a:t>
            </a:r>
          </a:p>
          <a:p>
            <a:pPr marL="114300" indent="0">
              <a:buNone/>
            </a:pPr>
            <a:endParaRPr lang="de-DE" sz="2300" b="1" i="1" dirty="0"/>
          </a:p>
          <a:p>
            <a:pPr marL="114300" indent="0" algn="ctr">
              <a:buNone/>
            </a:pPr>
            <a:r>
              <a:rPr lang="de-DE" sz="2300" b="1" i="1" dirty="0"/>
              <a:t>Praxistipp: verspätete Zahlungen von Kunden, Forderungsausfälle etc. in die Liquiditätsplanung einkalkulieren (Stichwort: SICHERHEITSZUSCHLÄGE)</a:t>
            </a:r>
          </a:p>
        </p:txBody>
      </p:sp>
      <p:sp>
        <p:nvSpPr>
          <p:cNvPr id="4" name="Pfeil nach unten 3"/>
          <p:cNvSpPr/>
          <p:nvPr/>
        </p:nvSpPr>
        <p:spPr>
          <a:xfrm>
            <a:off x="4139952" y="3080629"/>
            <a:ext cx="720080" cy="9847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85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Gewinn und </a:t>
            </a:r>
            <a:r>
              <a:rPr lang="de-DE" dirty="0" err="1"/>
              <a:t>cashflow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Gewinn 		= Umsatz – Kosten</a:t>
            </a:r>
          </a:p>
          <a:p>
            <a:r>
              <a:rPr lang="de-DE" dirty="0"/>
              <a:t>Cash Flow	= Einnahmen – Ausgaben</a:t>
            </a:r>
          </a:p>
          <a:p>
            <a:endParaRPr lang="de-DE" dirty="0"/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r>
              <a:rPr lang="de-DE" dirty="0"/>
              <a:t>Hauptunterschiede: Abschreibungen (buchhalterisch erfasster Wertverlust; Näheres in der Veranstaltung Rechnungswesen), Kredit-TILGUNG (Weiteres ebenfalls im Rechnungswesen)</a:t>
            </a:r>
          </a:p>
        </p:txBody>
      </p:sp>
      <p:sp>
        <p:nvSpPr>
          <p:cNvPr id="4" name="Pfeil nach unten 3"/>
          <p:cNvSpPr/>
          <p:nvPr/>
        </p:nvSpPr>
        <p:spPr>
          <a:xfrm>
            <a:off x="3779912" y="2996952"/>
            <a:ext cx="1224136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41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1876</Words>
  <Application>Microsoft Office PowerPoint</Application>
  <PresentationFormat>Bildschirmpräsentation (4:3)</PresentationFormat>
  <Paragraphs>373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Book Antiqua</vt:lpstr>
      <vt:lpstr>Calibri</vt:lpstr>
      <vt:lpstr>Century Gothic</vt:lpstr>
      <vt:lpstr>Apotheke</vt:lpstr>
      <vt:lpstr>Finanzierung</vt:lpstr>
      <vt:lpstr>Inhalte</vt:lpstr>
      <vt:lpstr>Planung des Finanzbedarfs</vt:lpstr>
      <vt:lpstr>Gewinnbedarf - I</vt:lpstr>
      <vt:lpstr>Gewinnbedarf - II</vt:lpstr>
      <vt:lpstr>Kostenplanung</vt:lpstr>
      <vt:lpstr>Notwendiger Umsatz</vt:lpstr>
      <vt:lpstr>Liquiditätsplanung</vt:lpstr>
      <vt:lpstr>Gewinn und cashflow</vt:lpstr>
      <vt:lpstr>Planung des Kapitalbedarfs</vt:lpstr>
      <vt:lpstr>Finanzierung</vt:lpstr>
      <vt:lpstr>einfache Bilanz - weiteres in der Veranstaltung zu externem Rechnungswesen - </vt:lpstr>
      <vt:lpstr>Innenfinanzierung mit eigenkapital</vt:lpstr>
      <vt:lpstr>Außenfinanzierung mit eigenkapital</vt:lpstr>
      <vt:lpstr>Außenfinanzierung mit Fremdkapital</vt:lpstr>
      <vt:lpstr>Darlehensarten nach tilgung</vt:lpstr>
      <vt:lpstr>Beispiel zu Darlehensarten</vt:lpstr>
      <vt:lpstr>Festdarlehen</vt:lpstr>
      <vt:lpstr>Abzahlungsdarlehen</vt:lpstr>
      <vt:lpstr>Annuitätendarlehen</vt:lpstr>
      <vt:lpstr>Kreditkosten/Jahreszins</vt:lpstr>
      <vt:lpstr>Kreditsicherheiten</vt:lpstr>
      <vt:lpstr>Schuldrechtliche Sicherungen  </vt:lpstr>
      <vt:lpstr>dingliche Sicherungen - I</vt:lpstr>
      <vt:lpstr>dingliche Sicherungen - II</vt:lpstr>
      <vt:lpstr>Goldene Finanzierungsregel</vt:lpstr>
      <vt:lpstr>Sonderfall Leasing</vt:lpstr>
      <vt:lpstr>Öff. Förderung bei Existenzgründung</vt:lpstr>
      <vt:lpstr>Institute für öff. Förderung</vt:lpstr>
      <vt:lpstr>Öffentliche förderung - Voraussetzungen</vt:lpstr>
      <vt:lpstr>Prinzipielle Vorteile öff. Förderung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Finanzierung</dc:title>
  <dc:creator>oliver</dc:creator>
  <cp:lastModifiedBy>Oliver Hardt</cp:lastModifiedBy>
  <cp:revision>30</cp:revision>
  <dcterms:created xsi:type="dcterms:W3CDTF">2012-05-29T14:37:35Z</dcterms:created>
  <dcterms:modified xsi:type="dcterms:W3CDTF">2021-06-13T14:29:36Z</dcterms:modified>
</cp:coreProperties>
</file>