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7" r:id="rId3"/>
    <p:sldId id="259"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4" r:id="rId35"/>
    <p:sldId id="291" r:id="rId36"/>
    <p:sldId id="292" r:id="rId37"/>
    <p:sldId id="293" r:id="rId38"/>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1570"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EBD804-3356-4867-9502-F4E2B03FD132}" type="datetimeFigureOut">
              <a:rPr lang="de-DE" smtClean="0"/>
              <a:t>28.02.2022</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1B4E22-2601-4081-B881-6CDD75D743D9}" type="slidenum">
              <a:rPr lang="de-DE" smtClean="0"/>
              <a:t>‹Nr.›</a:t>
            </a:fld>
            <a:endParaRPr lang="de-DE"/>
          </a:p>
        </p:txBody>
      </p:sp>
    </p:spTree>
    <p:extLst>
      <p:ext uri="{BB962C8B-B14F-4D97-AF65-F5344CB8AC3E}">
        <p14:creationId xmlns:p14="http://schemas.microsoft.com/office/powerpoint/2010/main" val="828556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D51B4E22-2601-4081-B881-6CDD75D743D9}" type="slidenum">
              <a:rPr lang="de-DE" smtClean="0"/>
              <a:t>23</a:t>
            </a:fld>
            <a:endParaRPr lang="de-DE"/>
          </a:p>
        </p:txBody>
      </p:sp>
    </p:spTree>
    <p:extLst>
      <p:ext uri="{BB962C8B-B14F-4D97-AF65-F5344CB8AC3E}">
        <p14:creationId xmlns:p14="http://schemas.microsoft.com/office/powerpoint/2010/main" val="1929606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49BEB55-C3DD-4DC1-847E-D78EDF6478ED}" type="datetime1">
              <a:rPr lang="de-DE" smtClean="0"/>
              <a:t>28.02.2022</a:t>
            </a:fld>
            <a:endParaRPr lang="de-DE"/>
          </a:p>
        </p:txBody>
      </p:sp>
      <p:sp>
        <p:nvSpPr>
          <p:cNvPr id="5" name="Footer Placeholder 4"/>
          <p:cNvSpPr>
            <a:spLocks noGrp="1"/>
          </p:cNvSpPr>
          <p:nvPr>
            <p:ph type="ftr" sz="quarter" idx="11"/>
          </p:nvPr>
        </p:nvSpPr>
        <p:spPr/>
        <p:txBody>
          <a:bodyPr/>
          <a:lstStyle/>
          <a:p>
            <a:r>
              <a:rPr lang="de-DE"/>
              <a:t>SS 2019 - Oliver Hardt</a:t>
            </a:r>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9D40148B-A059-4834-B6A1-972E96A0FEA2}" type="slidenum">
              <a:rPr lang="de-DE" smtClean="0"/>
              <a:t>‹Nr.›</a:t>
            </a:fld>
            <a:endParaRPr lang="de-DE"/>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de-DE"/>
              <a:t>Titelmasterformat durch Klicken bearbeiten</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a:p>
        </p:txBody>
      </p:sp>
      <p:sp>
        <p:nvSpPr>
          <p:cNvPr id="3" name="Vertical Text Placehold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9B153447-0D65-4B49-91C0-A8B5D48D64A0}" type="datetime1">
              <a:rPr lang="de-DE" smtClean="0"/>
              <a:t>28.02.2022</a:t>
            </a:fld>
            <a:endParaRPr lang="de-DE"/>
          </a:p>
        </p:txBody>
      </p:sp>
      <p:sp>
        <p:nvSpPr>
          <p:cNvPr id="5" name="Footer Placeholder 4"/>
          <p:cNvSpPr>
            <a:spLocks noGrp="1"/>
          </p:cNvSpPr>
          <p:nvPr>
            <p:ph type="ftr" sz="quarter" idx="11"/>
          </p:nvPr>
        </p:nvSpPr>
        <p:spPr/>
        <p:txBody>
          <a:bodyPr/>
          <a:lstStyle/>
          <a:p>
            <a:r>
              <a:rPr lang="de-DE"/>
              <a:t>SS 2019 - Oliver Hardt</a:t>
            </a:r>
          </a:p>
        </p:txBody>
      </p:sp>
      <p:sp>
        <p:nvSpPr>
          <p:cNvPr id="6" name="Slide Number Placeholder 5"/>
          <p:cNvSpPr>
            <a:spLocks noGrp="1"/>
          </p:cNvSpPr>
          <p:nvPr>
            <p:ph type="sldNum" sz="quarter" idx="12"/>
          </p:nvPr>
        </p:nvSpPr>
        <p:spPr/>
        <p:txBody>
          <a:bodyPr/>
          <a:lstStyle/>
          <a:p>
            <a:fld id="{9D40148B-A059-4834-B6A1-972E96A0FEA2}" type="slidenum">
              <a:rPr lang="de-DE" smtClean="0"/>
              <a:t>‹Nr.›</a:t>
            </a:fld>
            <a:endParaRPr lang="de-DE"/>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85E657AC-4438-47CE-989D-7B94C76F22B6}" type="datetime1">
              <a:rPr lang="de-DE" smtClean="0"/>
              <a:t>28.02.2022</a:t>
            </a:fld>
            <a:endParaRPr lang="de-DE"/>
          </a:p>
        </p:txBody>
      </p:sp>
      <p:sp>
        <p:nvSpPr>
          <p:cNvPr id="5" name="Footer Placeholder 4"/>
          <p:cNvSpPr>
            <a:spLocks noGrp="1"/>
          </p:cNvSpPr>
          <p:nvPr>
            <p:ph type="ftr" sz="quarter" idx="11"/>
          </p:nvPr>
        </p:nvSpPr>
        <p:spPr/>
        <p:txBody>
          <a:bodyPr/>
          <a:lstStyle/>
          <a:p>
            <a:r>
              <a:rPr lang="de-DE"/>
              <a:t>SS 2019 - Oliver Hardt</a:t>
            </a:r>
          </a:p>
        </p:txBody>
      </p:sp>
      <p:sp>
        <p:nvSpPr>
          <p:cNvPr id="6" name="Slide Number Placeholder 5"/>
          <p:cNvSpPr>
            <a:spLocks noGrp="1"/>
          </p:cNvSpPr>
          <p:nvPr>
            <p:ph type="sldNum" sz="quarter" idx="12"/>
          </p:nvPr>
        </p:nvSpPr>
        <p:spPr/>
        <p:txBody>
          <a:bodyPr/>
          <a:lstStyle/>
          <a:p>
            <a:fld id="{9D40148B-A059-4834-B6A1-972E96A0FEA2}" type="slidenum">
              <a:rPr lang="de-DE" smtClean="0"/>
              <a:t>‹Nr.›</a:t>
            </a:fld>
            <a:endParaRPr lang="de-DE"/>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a:p>
        </p:txBody>
      </p:sp>
      <p:sp>
        <p:nvSpPr>
          <p:cNvPr id="3" name="Content Placehold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B40849F3-126E-420E-9E62-FB994CB09395}" type="datetime1">
              <a:rPr lang="de-DE" smtClean="0"/>
              <a:t>28.02.2022</a:t>
            </a:fld>
            <a:endParaRPr lang="de-DE"/>
          </a:p>
        </p:txBody>
      </p:sp>
      <p:sp>
        <p:nvSpPr>
          <p:cNvPr id="5" name="Footer Placeholder 4"/>
          <p:cNvSpPr>
            <a:spLocks noGrp="1"/>
          </p:cNvSpPr>
          <p:nvPr>
            <p:ph type="ftr" sz="quarter" idx="11"/>
          </p:nvPr>
        </p:nvSpPr>
        <p:spPr/>
        <p:txBody>
          <a:bodyPr/>
          <a:lstStyle/>
          <a:p>
            <a:r>
              <a:rPr lang="de-DE"/>
              <a:t>SS 2019 - Oliver Hardt</a:t>
            </a:r>
          </a:p>
        </p:txBody>
      </p:sp>
      <p:sp>
        <p:nvSpPr>
          <p:cNvPr id="6" name="Slide Number Placeholder 5"/>
          <p:cNvSpPr>
            <a:spLocks noGrp="1"/>
          </p:cNvSpPr>
          <p:nvPr>
            <p:ph type="sldNum" sz="quarter" idx="12"/>
          </p:nvPr>
        </p:nvSpPr>
        <p:spPr/>
        <p:txBody>
          <a:bodyPr/>
          <a:lstStyle/>
          <a:p>
            <a:fld id="{9D40148B-A059-4834-B6A1-972E96A0FEA2}" type="slidenum">
              <a:rPr lang="de-DE" smtClean="0"/>
              <a:t>‹Nr.›</a:t>
            </a:fld>
            <a:endParaRPr lang="de-DE"/>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6E50B36-AE09-4A46-A6C3-C8E3E7813854}" type="datetime1">
              <a:rPr lang="de-DE" smtClean="0"/>
              <a:t>28.02.2022</a:t>
            </a:fld>
            <a:endParaRPr lang="de-DE"/>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de-DE"/>
              <a:t>SS 2019 - Oliver Hardt</a:t>
            </a:r>
          </a:p>
        </p:txBody>
      </p:sp>
      <p:sp>
        <p:nvSpPr>
          <p:cNvPr id="6" name="Slide Number Placeholder 5"/>
          <p:cNvSpPr>
            <a:spLocks noGrp="1"/>
          </p:cNvSpPr>
          <p:nvPr>
            <p:ph type="sldNum" sz="quarter" idx="12"/>
          </p:nvPr>
        </p:nvSpPr>
        <p:spPr/>
        <p:txBody>
          <a:bodyPr/>
          <a:lstStyle/>
          <a:p>
            <a:fld id="{9D40148B-A059-4834-B6A1-972E96A0FEA2}" type="slidenum">
              <a:rPr lang="de-DE" smtClean="0"/>
              <a:t>‹Nr.›</a:t>
            </a:fld>
            <a:endParaRPr lang="de-DE"/>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de-DE"/>
              <a:t>Titelmasterformat durch Klicken bearbeiten</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 bearbeiten</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de-DE"/>
              <a:t>Titelmasterformat durch Klicken bearbeiten</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CBF85002-B373-4AD4-AC11-ED7FC801C438}" type="datetime1">
              <a:rPr lang="de-DE" smtClean="0"/>
              <a:t>28.02.2022</a:t>
            </a:fld>
            <a:endParaRPr lang="de-DE"/>
          </a:p>
        </p:txBody>
      </p:sp>
      <p:sp>
        <p:nvSpPr>
          <p:cNvPr id="6" name="Footer Placeholder 5"/>
          <p:cNvSpPr>
            <a:spLocks noGrp="1"/>
          </p:cNvSpPr>
          <p:nvPr>
            <p:ph type="ftr" sz="quarter" idx="11"/>
          </p:nvPr>
        </p:nvSpPr>
        <p:spPr/>
        <p:txBody>
          <a:bodyPr/>
          <a:lstStyle/>
          <a:p>
            <a:r>
              <a:rPr lang="de-DE"/>
              <a:t>SS 2019 - Oliver Hardt</a:t>
            </a:r>
          </a:p>
        </p:txBody>
      </p:sp>
      <p:sp>
        <p:nvSpPr>
          <p:cNvPr id="7" name="Slide Number Placeholder 6"/>
          <p:cNvSpPr>
            <a:spLocks noGrp="1"/>
          </p:cNvSpPr>
          <p:nvPr>
            <p:ph type="sldNum" sz="quarter" idx="12"/>
          </p:nvPr>
        </p:nvSpPr>
        <p:spPr/>
        <p:txBody>
          <a:bodyPr/>
          <a:lstStyle/>
          <a:p>
            <a:fld id="{9D40148B-A059-4834-B6A1-972E96A0FEA2}" type="slidenum">
              <a:rPr lang="de-DE" smtClean="0"/>
              <a:t>‹Nr.›</a:t>
            </a:fld>
            <a:endParaRPr lang="de-DE"/>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de-DE"/>
              <a:t>Titelmasterformat durch Klicken bearbeiten</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924D7240-F723-4920-90BC-0928CA311646}" type="datetime1">
              <a:rPr lang="de-DE" smtClean="0"/>
              <a:t>28.02.2022</a:t>
            </a:fld>
            <a:endParaRPr lang="de-DE"/>
          </a:p>
        </p:txBody>
      </p:sp>
      <p:sp>
        <p:nvSpPr>
          <p:cNvPr id="8" name="Footer Placeholder 7"/>
          <p:cNvSpPr>
            <a:spLocks noGrp="1"/>
          </p:cNvSpPr>
          <p:nvPr>
            <p:ph type="ftr" sz="quarter" idx="11"/>
          </p:nvPr>
        </p:nvSpPr>
        <p:spPr/>
        <p:txBody>
          <a:bodyPr/>
          <a:lstStyle/>
          <a:p>
            <a:r>
              <a:rPr lang="de-DE"/>
              <a:t>SS 2019 - Oliver Hardt</a:t>
            </a:r>
          </a:p>
        </p:txBody>
      </p:sp>
      <p:sp>
        <p:nvSpPr>
          <p:cNvPr id="9" name="Slide Number Placeholder 8"/>
          <p:cNvSpPr>
            <a:spLocks noGrp="1"/>
          </p:cNvSpPr>
          <p:nvPr>
            <p:ph type="sldNum" sz="quarter" idx="12"/>
          </p:nvPr>
        </p:nvSpPr>
        <p:spPr/>
        <p:txBody>
          <a:bodyPr/>
          <a:lstStyle/>
          <a:p>
            <a:fld id="{9D40148B-A059-4834-B6A1-972E96A0FEA2}" type="slidenum">
              <a:rPr lang="de-DE" smtClean="0"/>
              <a:t>‹Nr.›</a:t>
            </a:fld>
            <a:endParaRPr lang="de-DE"/>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a:p>
        </p:txBody>
      </p:sp>
      <p:sp>
        <p:nvSpPr>
          <p:cNvPr id="3" name="Date Placeholder 2"/>
          <p:cNvSpPr>
            <a:spLocks noGrp="1"/>
          </p:cNvSpPr>
          <p:nvPr>
            <p:ph type="dt" sz="half" idx="10"/>
          </p:nvPr>
        </p:nvSpPr>
        <p:spPr/>
        <p:txBody>
          <a:bodyPr/>
          <a:lstStyle/>
          <a:p>
            <a:fld id="{1BCAB7B5-6735-419C-858C-50B7C58D6F54}" type="datetime1">
              <a:rPr lang="de-DE" smtClean="0"/>
              <a:t>28.02.2022</a:t>
            </a:fld>
            <a:endParaRPr lang="de-DE"/>
          </a:p>
        </p:txBody>
      </p:sp>
      <p:sp>
        <p:nvSpPr>
          <p:cNvPr id="4" name="Footer Placeholder 3"/>
          <p:cNvSpPr>
            <a:spLocks noGrp="1"/>
          </p:cNvSpPr>
          <p:nvPr>
            <p:ph type="ftr" sz="quarter" idx="11"/>
          </p:nvPr>
        </p:nvSpPr>
        <p:spPr/>
        <p:txBody>
          <a:bodyPr/>
          <a:lstStyle/>
          <a:p>
            <a:r>
              <a:rPr lang="de-DE"/>
              <a:t>SS 2019 - Oliver Hardt</a:t>
            </a:r>
          </a:p>
        </p:txBody>
      </p:sp>
      <p:sp>
        <p:nvSpPr>
          <p:cNvPr id="5" name="Slide Number Placeholder 4"/>
          <p:cNvSpPr>
            <a:spLocks noGrp="1"/>
          </p:cNvSpPr>
          <p:nvPr>
            <p:ph type="sldNum" sz="quarter" idx="12"/>
          </p:nvPr>
        </p:nvSpPr>
        <p:spPr/>
        <p:txBody>
          <a:bodyPr/>
          <a:lstStyle/>
          <a:p>
            <a:fld id="{9D40148B-A059-4834-B6A1-972E96A0FEA2}" type="slidenum">
              <a:rPr lang="de-DE" smtClean="0"/>
              <a:t>‹Nr.›</a:t>
            </a:fld>
            <a:endParaRPr lang="de-DE"/>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01CE630D-9974-4CEF-B82E-7D5ADFB0F6C0}" type="datetime1">
              <a:rPr lang="de-DE" smtClean="0"/>
              <a:t>28.02.2022</a:t>
            </a:fld>
            <a:endParaRPr lang="de-DE"/>
          </a:p>
        </p:txBody>
      </p:sp>
      <p:sp>
        <p:nvSpPr>
          <p:cNvPr id="3" name="Footer Placeholder 2"/>
          <p:cNvSpPr>
            <a:spLocks noGrp="1"/>
          </p:cNvSpPr>
          <p:nvPr>
            <p:ph type="ftr" sz="quarter" idx="11"/>
          </p:nvPr>
        </p:nvSpPr>
        <p:spPr/>
        <p:txBody>
          <a:bodyPr/>
          <a:lstStyle/>
          <a:p>
            <a:r>
              <a:rPr lang="de-DE"/>
              <a:t>SS 2019 - Oliver Hardt</a:t>
            </a:r>
          </a:p>
        </p:txBody>
      </p:sp>
      <p:sp>
        <p:nvSpPr>
          <p:cNvPr id="4" name="Slide Number Placeholder 3"/>
          <p:cNvSpPr>
            <a:spLocks noGrp="1"/>
          </p:cNvSpPr>
          <p:nvPr>
            <p:ph type="sldNum" sz="quarter" idx="12"/>
          </p:nvPr>
        </p:nvSpPr>
        <p:spPr/>
        <p:txBody>
          <a:bodyPr/>
          <a:lstStyle/>
          <a:p>
            <a:fld id="{9D40148B-A059-4834-B6A1-972E96A0FEA2}" type="slidenum">
              <a:rPr lang="de-DE" smtClean="0"/>
              <a:t>‹Nr.›</a:t>
            </a:fld>
            <a:endParaRPr lang="de-DE"/>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591062F2-21BA-4508-8D84-C307C5F4B83B}" type="datetime1">
              <a:rPr lang="de-DE" smtClean="0"/>
              <a:t>28.02.2022</a:t>
            </a:fld>
            <a:endParaRPr lang="de-DE"/>
          </a:p>
        </p:txBody>
      </p:sp>
      <p:sp>
        <p:nvSpPr>
          <p:cNvPr id="6" name="Footer Placeholder 5"/>
          <p:cNvSpPr>
            <a:spLocks noGrp="1"/>
          </p:cNvSpPr>
          <p:nvPr>
            <p:ph type="ftr" sz="quarter" idx="11"/>
          </p:nvPr>
        </p:nvSpPr>
        <p:spPr/>
        <p:txBody>
          <a:bodyPr/>
          <a:lstStyle/>
          <a:p>
            <a:r>
              <a:rPr lang="de-DE"/>
              <a:t>SS 2019 - Oliver Hardt</a:t>
            </a:r>
          </a:p>
        </p:txBody>
      </p:sp>
      <p:sp>
        <p:nvSpPr>
          <p:cNvPr id="7" name="Slide Number Placeholder 6"/>
          <p:cNvSpPr>
            <a:spLocks noGrp="1"/>
          </p:cNvSpPr>
          <p:nvPr>
            <p:ph type="sldNum" sz="quarter" idx="12"/>
          </p:nvPr>
        </p:nvSpPr>
        <p:spPr/>
        <p:txBody>
          <a:bodyPr/>
          <a:lstStyle/>
          <a:p>
            <a:fld id="{9D40148B-A059-4834-B6A1-972E96A0FEA2}" type="slidenum">
              <a:rPr lang="de-DE" smtClean="0"/>
              <a:t>‹Nr.›</a:t>
            </a:fld>
            <a:endParaRPr lang="de-DE"/>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de-DE"/>
              <a:t>Titelmasterformat durch Klicken bearbeiten</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5" name="Date Placeholder 4"/>
          <p:cNvSpPr>
            <a:spLocks noGrp="1"/>
          </p:cNvSpPr>
          <p:nvPr>
            <p:ph type="dt" sz="half" idx="10"/>
          </p:nvPr>
        </p:nvSpPr>
        <p:spPr/>
        <p:txBody>
          <a:bodyPr/>
          <a:lstStyle/>
          <a:p>
            <a:fld id="{27F78847-5FE0-4B75-95B3-EE12AC4DB45A}" type="datetime1">
              <a:rPr lang="de-DE" smtClean="0"/>
              <a:t>28.02.2022</a:t>
            </a:fld>
            <a:endParaRPr lang="de-DE"/>
          </a:p>
        </p:txBody>
      </p:sp>
      <p:sp>
        <p:nvSpPr>
          <p:cNvPr id="7" name="Slide Number Placeholder 6"/>
          <p:cNvSpPr>
            <a:spLocks noGrp="1"/>
          </p:cNvSpPr>
          <p:nvPr>
            <p:ph type="sldNum" sz="quarter" idx="12"/>
          </p:nvPr>
        </p:nvSpPr>
        <p:spPr/>
        <p:txBody>
          <a:bodyPr/>
          <a:lstStyle/>
          <a:p>
            <a:fld id="{9D40148B-A059-4834-B6A1-972E96A0FEA2}" type="slidenum">
              <a:rPr lang="de-DE" smtClean="0"/>
              <a:t>‹Nr.›</a:t>
            </a:fld>
            <a:endParaRPr lang="de-DE"/>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de-DE"/>
              <a:t>SS 2019 - Oliver Hardt</a:t>
            </a:r>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de-DE"/>
              <a:t>Titelmasterformat durch Klicken bearbeiten</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775FC359-475B-46DC-98AE-FC77717C0526}" type="datetime1">
              <a:rPr lang="de-DE" smtClean="0"/>
              <a:t>28.02.2022</a:t>
            </a:fld>
            <a:endParaRPr lang="de-D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r>
              <a:rPr lang="de-DE"/>
              <a:t>SS 2019 - Oliver Hardt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9D40148B-A059-4834-B6A1-972E96A0FEA2}" type="slidenum">
              <a:rPr lang="de-DE" smtClean="0"/>
              <a:t>‹Nr.›</a:t>
            </a:fld>
            <a:endParaRPr lang="de-DE"/>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de-DE"/>
              <a:t>Titelmasterformat durch Klicken bearbeiten</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p:txBody>
          <a:bodyPr>
            <a:normAutofit/>
          </a:bodyPr>
          <a:lstStyle/>
          <a:p>
            <a:r>
              <a:rPr lang="de-DE" dirty="0"/>
              <a:t>Buchhaltung und Bilanzierung </a:t>
            </a:r>
          </a:p>
          <a:p>
            <a:endParaRPr lang="de-DE" dirty="0"/>
          </a:p>
        </p:txBody>
      </p:sp>
      <p:sp>
        <p:nvSpPr>
          <p:cNvPr id="2" name="Titel 1"/>
          <p:cNvSpPr>
            <a:spLocks noGrp="1"/>
          </p:cNvSpPr>
          <p:nvPr>
            <p:ph type="ctrTitle"/>
          </p:nvPr>
        </p:nvSpPr>
        <p:spPr/>
        <p:txBody>
          <a:bodyPr/>
          <a:lstStyle/>
          <a:p>
            <a:r>
              <a:rPr lang="de-DE" dirty="0"/>
              <a:t>Externes Rechnungswesen</a:t>
            </a:r>
          </a:p>
        </p:txBody>
      </p:sp>
    </p:spTree>
    <p:extLst>
      <p:ext uri="{BB962C8B-B14F-4D97-AF65-F5344CB8AC3E}">
        <p14:creationId xmlns:p14="http://schemas.microsoft.com/office/powerpoint/2010/main" val="14596776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Bilanz</a:t>
            </a:r>
          </a:p>
        </p:txBody>
      </p:sp>
      <p:sp>
        <p:nvSpPr>
          <p:cNvPr id="3" name="Inhaltsplatzhalter 2"/>
          <p:cNvSpPr>
            <a:spLocks noGrp="1"/>
          </p:cNvSpPr>
          <p:nvPr>
            <p:ph idx="1"/>
          </p:nvPr>
        </p:nvSpPr>
        <p:spPr/>
        <p:txBody>
          <a:bodyPr>
            <a:normAutofit lnSpcReduction="10000"/>
          </a:bodyPr>
          <a:lstStyle/>
          <a:p>
            <a:r>
              <a:rPr lang="de-DE" dirty="0"/>
              <a:t>Gegenüberstellung von</a:t>
            </a:r>
          </a:p>
          <a:p>
            <a:pPr lvl="1"/>
            <a:r>
              <a:rPr lang="de-DE" b="1" i="1" dirty="0"/>
              <a:t>Vermögensgegenständen</a:t>
            </a:r>
            <a:r>
              <a:rPr lang="de-DE" dirty="0"/>
              <a:t> </a:t>
            </a:r>
          </a:p>
          <a:p>
            <a:pPr lvl="2"/>
            <a:r>
              <a:rPr lang="de-DE" dirty="0"/>
              <a:t>Grundstücke, Gebäude, Maschinen, Fuhrpark, Geschäftsausstattung: Diese VG sollen langfristig im Unternehmen verbleiben, sog. </a:t>
            </a:r>
            <a:r>
              <a:rPr lang="de-DE" b="1" i="1" dirty="0"/>
              <a:t>Anlagevermögen</a:t>
            </a:r>
          </a:p>
          <a:p>
            <a:pPr lvl="2"/>
            <a:r>
              <a:rPr lang="de-DE" dirty="0"/>
              <a:t>Vorräte, Forderungen gegenüber Kunden, Bankguthaben, Kassenbestand: Diese VG bleiben nur kurzfristig im Unternehmen, sog. </a:t>
            </a:r>
            <a:r>
              <a:rPr lang="de-DE" b="1" i="1" dirty="0"/>
              <a:t>Umlaufvermögen</a:t>
            </a:r>
            <a:r>
              <a:rPr lang="de-DE" dirty="0"/>
              <a:t> und</a:t>
            </a:r>
          </a:p>
          <a:p>
            <a:pPr lvl="1"/>
            <a:r>
              <a:rPr lang="de-DE" dirty="0"/>
              <a:t>Der Herkunft des Kapitals, mit dem diese Vermögensgegenstände „gekauft“ wurden</a:t>
            </a:r>
          </a:p>
          <a:p>
            <a:pPr lvl="2"/>
            <a:r>
              <a:rPr lang="de-DE" b="1" i="1" dirty="0"/>
              <a:t>Eigenkapital</a:t>
            </a:r>
            <a:r>
              <a:rPr lang="de-DE" dirty="0"/>
              <a:t> (Einlagen der Gesellschafter, nicht ausgeschüttete Gewinne)</a:t>
            </a:r>
          </a:p>
          <a:p>
            <a:pPr lvl="2"/>
            <a:r>
              <a:rPr lang="de-DE" b="1" i="1" dirty="0"/>
              <a:t>Fremdkapital</a:t>
            </a:r>
            <a:r>
              <a:rPr lang="de-DE" dirty="0"/>
              <a:t> (Schulden wie z.B. laufende Kredite, noch nicht an Lieferanten bezahlte Rechnungen, Steuerschulden etc.)</a:t>
            </a:r>
          </a:p>
        </p:txBody>
      </p:sp>
    </p:spTree>
    <p:extLst>
      <p:ext uri="{BB962C8B-B14F-4D97-AF65-F5344CB8AC3E}">
        <p14:creationId xmlns:p14="http://schemas.microsoft.com/office/powerpoint/2010/main" val="23912221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Vereinfachte Bilanz gem. §242 HGB</a:t>
            </a:r>
          </a:p>
        </p:txBody>
      </p:sp>
      <p:graphicFrame>
        <p:nvGraphicFramePr>
          <p:cNvPr id="9" name="Inhaltsplatzhalter 8"/>
          <p:cNvGraphicFramePr>
            <a:graphicFrameLocks noGrp="1"/>
          </p:cNvGraphicFramePr>
          <p:nvPr>
            <p:ph idx="1"/>
            <p:extLst>
              <p:ext uri="{D42A27DB-BD31-4B8C-83A1-F6EECF244321}">
                <p14:modId xmlns:p14="http://schemas.microsoft.com/office/powerpoint/2010/main" val="2177403254"/>
              </p:ext>
            </p:extLst>
          </p:nvPr>
        </p:nvGraphicFramePr>
        <p:xfrm>
          <a:off x="755577" y="1844824"/>
          <a:ext cx="7560839" cy="4464499"/>
        </p:xfrm>
        <a:graphic>
          <a:graphicData uri="http://schemas.openxmlformats.org/drawingml/2006/table">
            <a:tbl>
              <a:tblPr/>
              <a:tblGrid>
                <a:gridCol w="2230887">
                  <a:extLst>
                    <a:ext uri="{9D8B030D-6E8A-4147-A177-3AD203B41FA5}">
                      <a16:colId xmlns:a16="http://schemas.microsoft.com/office/drawing/2014/main" val="20000"/>
                    </a:ext>
                  </a:extLst>
                </a:gridCol>
                <a:gridCol w="1384689">
                  <a:extLst>
                    <a:ext uri="{9D8B030D-6E8A-4147-A177-3AD203B41FA5}">
                      <a16:colId xmlns:a16="http://schemas.microsoft.com/office/drawing/2014/main" val="20001"/>
                    </a:ext>
                  </a:extLst>
                </a:gridCol>
                <a:gridCol w="1879220">
                  <a:extLst>
                    <a:ext uri="{9D8B030D-6E8A-4147-A177-3AD203B41FA5}">
                      <a16:colId xmlns:a16="http://schemas.microsoft.com/office/drawing/2014/main" val="20002"/>
                    </a:ext>
                  </a:extLst>
                </a:gridCol>
                <a:gridCol w="2066043">
                  <a:extLst>
                    <a:ext uri="{9D8B030D-6E8A-4147-A177-3AD203B41FA5}">
                      <a16:colId xmlns:a16="http://schemas.microsoft.com/office/drawing/2014/main" val="20003"/>
                    </a:ext>
                  </a:extLst>
                </a:gridCol>
              </a:tblGrid>
              <a:tr h="308962">
                <a:tc gridSpan="2">
                  <a:txBody>
                    <a:bodyPr/>
                    <a:lstStyle/>
                    <a:p>
                      <a:pPr algn="ctr" fontAlgn="b"/>
                      <a:r>
                        <a:rPr lang="de-DE" sz="1600" b="1" i="0" u="none" strike="noStrike" dirty="0">
                          <a:solidFill>
                            <a:srgbClr val="000000"/>
                          </a:solidFill>
                          <a:effectLst/>
                          <a:latin typeface="Calibri"/>
                        </a:rPr>
                        <a:t>Aktiva</a:t>
                      </a:r>
                    </a:p>
                  </a:txBody>
                  <a:tcPr marL="9525" marR="9525" marT="9525" marB="0" anchor="b">
                    <a:lnL>
                      <a:noFill/>
                    </a:lnL>
                    <a:lnR w="190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hMerge="1">
                  <a:txBody>
                    <a:bodyPr/>
                    <a:lstStyle/>
                    <a:p>
                      <a:endParaRPr lang="de-DE"/>
                    </a:p>
                  </a:txBody>
                  <a:tcPr/>
                </a:tc>
                <a:tc gridSpan="2">
                  <a:txBody>
                    <a:bodyPr/>
                    <a:lstStyle/>
                    <a:p>
                      <a:pPr algn="ctr" fontAlgn="b"/>
                      <a:r>
                        <a:rPr lang="de-DE" sz="1600" b="1" i="0" u="none" strike="noStrike">
                          <a:solidFill>
                            <a:srgbClr val="000000"/>
                          </a:solidFill>
                          <a:effectLst/>
                          <a:latin typeface="Calibri"/>
                        </a:rPr>
                        <a:t>Passiva</a:t>
                      </a:r>
                    </a:p>
                  </a:txBody>
                  <a:tcPr marL="9525" marR="9525" marT="9525" marB="0" anchor="b">
                    <a:lnL w="190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hMerge="1">
                  <a:txBody>
                    <a:bodyPr/>
                    <a:lstStyle/>
                    <a:p>
                      <a:endParaRPr lang="de-DE"/>
                    </a:p>
                  </a:txBody>
                  <a:tcPr/>
                </a:tc>
                <a:extLst>
                  <a:ext uri="{0D108BD9-81ED-4DB2-BD59-A6C34878D82A}">
                    <a16:rowId xmlns:a16="http://schemas.microsoft.com/office/drawing/2014/main" val="10000"/>
                  </a:ext>
                </a:extLst>
              </a:tr>
              <a:tr h="860679">
                <a:tc>
                  <a:txBody>
                    <a:bodyPr/>
                    <a:lstStyle/>
                    <a:p>
                      <a:pPr algn="l" fontAlgn="b"/>
                      <a:r>
                        <a:rPr lang="de-DE" sz="1600" b="1" i="1" u="none" strike="noStrike" dirty="0">
                          <a:solidFill>
                            <a:srgbClr val="000000"/>
                          </a:solidFill>
                          <a:effectLst/>
                          <a:latin typeface="Calibri"/>
                        </a:rPr>
                        <a:t>Anlagevermögen</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de-DE" sz="1600" b="1" i="1" u="none" strike="noStrike">
                          <a:solidFill>
                            <a:srgbClr val="000000"/>
                          </a:solidFill>
                          <a:effectLst/>
                          <a:latin typeface="Calibri"/>
                        </a:rPr>
                        <a:t> </a:t>
                      </a:r>
                    </a:p>
                  </a:txBody>
                  <a:tcPr marL="9525" marR="9525" marT="9525" marB="0" anchor="b">
                    <a:lnL>
                      <a:noFill/>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gridSpan="2">
                  <a:txBody>
                    <a:bodyPr/>
                    <a:lstStyle/>
                    <a:p>
                      <a:pPr algn="ctr" fontAlgn="b"/>
                      <a:r>
                        <a:rPr lang="de-DE" sz="1600" b="1" i="1" u="none" strike="noStrike" dirty="0">
                          <a:solidFill>
                            <a:srgbClr val="000000"/>
                          </a:solidFill>
                          <a:effectLst/>
                          <a:latin typeface="Calibri"/>
                        </a:rPr>
                        <a:t>Eigenkapital (aus Inventar ermittelte Differenz zwischen Vermögensgegenständen und Schulden)</a:t>
                      </a:r>
                    </a:p>
                  </a:txBody>
                  <a:tcPr marL="9525" marR="9525" marT="9525" marB="0" anchor="b">
                    <a:lnL w="190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hMerge="1">
                  <a:txBody>
                    <a:bodyPr/>
                    <a:lstStyle/>
                    <a:p>
                      <a:endParaRPr lang="de-DE"/>
                    </a:p>
                  </a:txBody>
                  <a:tcPr/>
                </a:tc>
                <a:extLst>
                  <a:ext uri="{0D108BD9-81ED-4DB2-BD59-A6C34878D82A}">
                    <a16:rowId xmlns:a16="http://schemas.microsoft.com/office/drawing/2014/main" val="10001"/>
                  </a:ext>
                </a:extLst>
              </a:tr>
              <a:tr h="275859">
                <a:tc>
                  <a:txBody>
                    <a:bodyPr/>
                    <a:lstStyle/>
                    <a:p>
                      <a:pPr algn="l" fontAlgn="b"/>
                      <a:r>
                        <a:rPr lang="de-DE" sz="1400" b="0" i="0" u="none" strike="noStrike">
                          <a:solidFill>
                            <a:srgbClr val="000000"/>
                          </a:solidFill>
                          <a:effectLst/>
                          <a:latin typeface="Calibri"/>
                        </a:rPr>
                        <a:t>Grundstücke/Gebäude</a:t>
                      </a:r>
                    </a:p>
                  </a:txBody>
                  <a:tcPr marL="9525" marR="9525" marT="9525" marB="0" anchor="b">
                    <a:lnL>
                      <a:noFill/>
                    </a:lnL>
                    <a:lnR>
                      <a:noFill/>
                    </a:lnR>
                    <a:lnT>
                      <a:noFill/>
                    </a:lnT>
                    <a:lnB>
                      <a:noFill/>
                    </a:lnB>
                  </a:tcPr>
                </a:tc>
                <a:tc>
                  <a:txBody>
                    <a:bodyPr/>
                    <a:lstStyle/>
                    <a:p>
                      <a:pPr algn="l" fontAlgn="b"/>
                      <a:r>
                        <a:rPr lang="de-DE" sz="1400" b="0" i="0" u="none" strike="noStrike">
                          <a:solidFill>
                            <a:srgbClr val="000000"/>
                          </a:solidFill>
                          <a:effectLst/>
                          <a:latin typeface="Calibri"/>
                        </a:rPr>
                        <a:t>  120.000,00 € </a:t>
                      </a:r>
                    </a:p>
                  </a:txBody>
                  <a:tcPr marL="9525" marR="9525" marT="9525"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1400" b="0" i="0" u="none" strike="noStrike">
                          <a:solidFill>
                            <a:srgbClr val="000000"/>
                          </a:solidFill>
                          <a:effectLst/>
                          <a:latin typeface="Calibri"/>
                        </a:rPr>
                        <a:t>Einlagen</a:t>
                      </a:r>
                    </a:p>
                  </a:txBody>
                  <a:tcPr marL="9525" marR="9525" marT="9525"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1400" b="0" i="0" u="none" strike="noStrike">
                          <a:solidFill>
                            <a:srgbClr val="000000"/>
                          </a:solidFill>
                          <a:effectLst/>
                          <a:latin typeface="Calibri"/>
                        </a:rPr>
                        <a:t>                    94.000,00 € </a:t>
                      </a: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275859">
                <a:tc>
                  <a:txBody>
                    <a:bodyPr/>
                    <a:lstStyle/>
                    <a:p>
                      <a:pPr algn="l" fontAlgn="b"/>
                      <a:r>
                        <a:rPr lang="de-DE" sz="1400" b="0" i="0" u="none" strike="noStrike">
                          <a:solidFill>
                            <a:srgbClr val="000000"/>
                          </a:solidFill>
                          <a:effectLst/>
                          <a:latin typeface="Calibri"/>
                        </a:rPr>
                        <a:t>Maschinen</a:t>
                      </a:r>
                    </a:p>
                  </a:txBody>
                  <a:tcPr marL="9525" marR="9525" marT="9525" marB="0" anchor="b">
                    <a:lnL>
                      <a:noFill/>
                    </a:lnL>
                    <a:lnR>
                      <a:noFill/>
                    </a:lnR>
                    <a:lnT>
                      <a:noFill/>
                    </a:lnT>
                    <a:lnB>
                      <a:noFill/>
                    </a:lnB>
                  </a:tcPr>
                </a:tc>
                <a:tc>
                  <a:txBody>
                    <a:bodyPr/>
                    <a:lstStyle/>
                    <a:p>
                      <a:pPr algn="l" fontAlgn="b"/>
                      <a:r>
                        <a:rPr lang="de-DE" sz="1400" b="0" i="0" u="none" strike="noStrike">
                          <a:solidFill>
                            <a:srgbClr val="000000"/>
                          </a:solidFill>
                          <a:effectLst/>
                          <a:latin typeface="Calibri"/>
                        </a:rPr>
                        <a:t>     50.000,00 € </a:t>
                      </a:r>
                    </a:p>
                  </a:txBody>
                  <a:tcPr marL="9525" marR="9525" marT="9525"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1400" b="0" i="0" u="none" strike="noStrike">
                          <a:solidFill>
                            <a:srgbClr val="000000"/>
                          </a:solidFill>
                          <a:effectLst/>
                          <a:latin typeface="Calibri"/>
                        </a:rPr>
                        <a:t>Rücklagen </a:t>
                      </a:r>
                    </a:p>
                  </a:txBody>
                  <a:tcPr marL="9525" marR="9525" marT="9525"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1400" b="0" i="0" u="none" strike="noStrike">
                          <a:solidFill>
                            <a:srgbClr val="000000"/>
                          </a:solidFill>
                          <a:effectLst/>
                          <a:latin typeface="Calibri"/>
                        </a:rPr>
                        <a:t>                    12.000,00 € </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275859">
                <a:tc>
                  <a:txBody>
                    <a:bodyPr/>
                    <a:lstStyle/>
                    <a:p>
                      <a:pPr algn="l" fontAlgn="b"/>
                      <a:r>
                        <a:rPr lang="de-DE" sz="1400" b="0" i="0" u="none" strike="noStrike">
                          <a:solidFill>
                            <a:srgbClr val="000000"/>
                          </a:solidFill>
                          <a:effectLst/>
                          <a:latin typeface="Calibri"/>
                        </a:rPr>
                        <a:t>Geschäftsausstattung</a:t>
                      </a:r>
                    </a:p>
                  </a:txBody>
                  <a:tcPr marL="9525" marR="9525" marT="9525" marB="0" anchor="b">
                    <a:lnL>
                      <a:noFill/>
                    </a:lnL>
                    <a:lnR>
                      <a:noFill/>
                    </a:lnR>
                    <a:lnT>
                      <a:noFill/>
                    </a:lnT>
                    <a:lnB>
                      <a:noFill/>
                    </a:lnB>
                  </a:tcPr>
                </a:tc>
                <a:tc>
                  <a:txBody>
                    <a:bodyPr/>
                    <a:lstStyle/>
                    <a:p>
                      <a:pPr algn="l" fontAlgn="b"/>
                      <a:r>
                        <a:rPr lang="de-DE" sz="1400" b="0" i="0" u="none" strike="noStrike">
                          <a:solidFill>
                            <a:srgbClr val="000000"/>
                          </a:solidFill>
                          <a:effectLst/>
                          <a:latin typeface="Calibri"/>
                        </a:rPr>
                        <a:t>     30.000,00 € </a:t>
                      </a:r>
                    </a:p>
                  </a:txBody>
                  <a:tcPr marL="9525" marR="9525" marT="9525"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endParaRPr lang="de-DE" sz="1400" b="0" i="0" u="none" strike="noStrike">
                        <a:solidFill>
                          <a:srgbClr val="000000"/>
                        </a:solidFill>
                        <a:effectLst/>
                        <a:latin typeface="Calibri"/>
                      </a:endParaRPr>
                    </a:p>
                  </a:txBody>
                  <a:tcPr marL="9525" marR="9525" marT="9525"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1400" b="0" i="0" u="none" strike="noStrike">
                        <a:solidFill>
                          <a:srgbClr val="000000"/>
                        </a:solidFill>
                        <a:effectLst/>
                        <a:latin typeface="Calibri"/>
                      </a:endParaRP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r h="308962">
                <a:tc>
                  <a:txBody>
                    <a:bodyPr/>
                    <a:lstStyle/>
                    <a:p>
                      <a:pPr algn="l" fontAlgn="b"/>
                      <a:endParaRPr lang="de-DE" sz="14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r>
                        <a:rPr lang="de-DE" sz="1400" b="0" i="0" u="none" strike="noStrike">
                          <a:solidFill>
                            <a:srgbClr val="000000"/>
                          </a:solidFill>
                          <a:effectLst/>
                          <a:latin typeface="Calibri"/>
                        </a:rPr>
                        <a:t> </a:t>
                      </a:r>
                    </a:p>
                  </a:txBody>
                  <a:tcPr marL="9525" marR="9525" marT="9525"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1600" b="1" i="1" u="none" strike="noStrike">
                          <a:solidFill>
                            <a:srgbClr val="000000"/>
                          </a:solidFill>
                          <a:effectLst/>
                          <a:latin typeface="Calibri"/>
                        </a:rPr>
                        <a:t>Fremdkapital</a:t>
                      </a:r>
                    </a:p>
                  </a:txBody>
                  <a:tcPr marL="9525" marR="9525" marT="9525"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1400" b="0" i="0" u="none" strike="noStrike">
                        <a:solidFill>
                          <a:srgbClr val="000000"/>
                        </a:solidFill>
                        <a:effectLst/>
                        <a:latin typeface="Calibri"/>
                      </a:endParaRPr>
                    </a:p>
                  </a:txBody>
                  <a:tcPr marL="9525" marR="9525" marT="9525" marB="0" anchor="b">
                    <a:lnL>
                      <a:noFill/>
                    </a:lnL>
                    <a:lnR>
                      <a:noFill/>
                    </a:lnR>
                    <a:lnT>
                      <a:noFill/>
                    </a:lnT>
                    <a:lnB>
                      <a:noFill/>
                    </a:lnB>
                  </a:tcPr>
                </a:tc>
                <a:extLst>
                  <a:ext uri="{0D108BD9-81ED-4DB2-BD59-A6C34878D82A}">
                    <a16:rowId xmlns:a16="http://schemas.microsoft.com/office/drawing/2014/main" val="10005"/>
                  </a:ext>
                </a:extLst>
              </a:tr>
              <a:tr h="308962">
                <a:tc>
                  <a:txBody>
                    <a:bodyPr/>
                    <a:lstStyle/>
                    <a:p>
                      <a:pPr algn="l" fontAlgn="b"/>
                      <a:r>
                        <a:rPr lang="de-DE" sz="1600" b="1" i="1" u="none" strike="noStrike">
                          <a:solidFill>
                            <a:srgbClr val="000000"/>
                          </a:solidFill>
                          <a:effectLst/>
                          <a:latin typeface="Calibri"/>
                        </a:rPr>
                        <a:t>Umlaufvermögen</a:t>
                      </a:r>
                    </a:p>
                  </a:txBody>
                  <a:tcPr marL="9525" marR="9525" marT="9525" marB="0" anchor="b">
                    <a:lnL>
                      <a:noFill/>
                    </a:lnL>
                    <a:lnR>
                      <a:noFill/>
                    </a:lnR>
                    <a:lnT>
                      <a:noFill/>
                    </a:lnT>
                    <a:lnB>
                      <a:noFill/>
                    </a:lnB>
                  </a:tcPr>
                </a:tc>
                <a:tc>
                  <a:txBody>
                    <a:bodyPr/>
                    <a:lstStyle/>
                    <a:p>
                      <a:pPr algn="l" fontAlgn="b"/>
                      <a:r>
                        <a:rPr lang="de-DE" sz="1400" b="0" i="0" u="none" strike="noStrike">
                          <a:solidFill>
                            <a:srgbClr val="000000"/>
                          </a:solidFill>
                          <a:effectLst/>
                          <a:latin typeface="Calibri"/>
                        </a:rPr>
                        <a:t> </a:t>
                      </a:r>
                    </a:p>
                  </a:txBody>
                  <a:tcPr marL="9525" marR="9525" marT="9525"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1400" b="0" i="0" u="none" strike="noStrike">
                          <a:solidFill>
                            <a:srgbClr val="000000"/>
                          </a:solidFill>
                          <a:effectLst/>
                          <a:latin typeface="Calibri"/>
                        </a:rPr>
                        <a:t>Hypothekenschulden</a:t>
                      </a:r>
                    </a:p>
                  </a:txBody>
                  <a:tcPr marL="9525" marR="9525" marT="9525"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1400" b="0" i="0" u="none" strike="noStrike">
                          <a:solidFill>
                            <a:srgbClr val="000000"/>
                          </a:solidFill>
                          <a:effectLst/>
                          <a:latin typeface="Calibri"/>
                        </a:rPr>
                        <a:t>                  100.000,00 € </a:t>
                      </a:r>
                    </a:p>
                  </a:txBody>
                  <a:tcPr marL="9525" marR="9525" marT="9525" marB="0" anchor="b">
                    <a:lnL>
                      <a:noFill/>
                    </a:lnL>
                    <a:lnR>
                      <a:noFill/>
                    </a:lnR>
                    <a:lnT>
                      <a:noFill/>
                    </a:lnT>
                    <a:lnB>
                      <a:noFill/>
                    </a:lnB>
                  </a:tcPr>
                </a:tc>
                <a:extLst>
                  <a:ext uri="{0D108BD9-81ED-4DB2-BD59-A6C34878D82A}">
                    <a16:rowId xmlns:a16="http://schemas.microsoft.com/office/drawing/2014/main" val="10006"/>
                  </a:ext>
                </a:extLst>
              </a:tr>
              <a:tr h="505373">
                <a:tc>
                  <a:txBody>
                    <a:bodyPr/>
                    <a:lstStyle/>
                    <a:p>
                      <a:pPr algn="l" fontAlgn="b"/>
                      <a:r>
                        <a:rPr lang="de-DE" sz="1400" b="0" i="0" u="none" strike="noStrike">
                          <a:solidFill>
                            <a:srgbClr val="000000"/>
                          </a:solidFill>
                          <a:effectLst/>
                          <a:latin typeface="Calibri"/>
                        </a:rPr>
                        <a:t>Vorräte (Waren, Rohstoffe etc.)</a:t>
                      </a:r>
                    </a:p>
                  </a:txBody>
                  <a:tcPr marL="9525" marR="9525" marT="9525" marB="0" anchor="b">
                    <a:lnL>
                      <a:noFill/>
                    </a:lnL>
                    <a:lnR>
                      <a:noFill/>
                    </a:lnR>
                    <a:lnT>
                      <a:noFill/>
                    </a:lnT>
                    <a:lnB>
                      <a:noFill/>
                    </a:lnB>
                  </a:tcPr>
                </a:tc>
                <a:tc>
                  <a:txBody>
                    <a:bodyPr/>
                    <a:lstStyle/>
                    <a:p>
                      <a:pPr algn="l" fontAlgn="b"/>
                      <a:r>
                        <a:rPr lang="de-DE" sz="1400" b="0" i="0" u="none" strike="noStrike">
                          <a:solidFill>
                            <a:srgbClr val="000000"/>
                          </a:solidFill>
                          <a:effectLst/>
                          <a:latin typeface="Calibri"/>
                        </a:rPr>
                        <a:t>     30.000,00 € </a:t>
                      </a:r>
                    </a:p>
                  </a:txBody>
                  <a:tcPr marL="9525" marR="9525" marT="9525"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1400" b="0" i="0" u="none" strike="noStrike">
                          <a:solidFill>
                            <a:srgbClr val="000000"/>
                          </a:solidFill>
                          <a:effectLst/>
                          <a:latin typeface="Calibri"/>
                        </a:rPr>
                        <a:t>Darlehen</a:t>
                      </a:r>
                    </a:p>
                  </a:txBody>
                  <a:tcPr marL="9525" marR="9525" marT="9525"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1400" b="0" i="0" u="none" strike="noStrike">
                          <a:solidFill>
                            <a:srgbClr val="000000"/>
                          </a:solidFill>
                          <a:effectLst/>
                          <a:latin typeface="Calibri"/>
                        </a:rPr>
                        <a:t>                    30.000,00 € </a:t>
                      </a:r>
                    </a:p>
                  </a:txBody>
                  <a:tcPr marL="9525" marR="9525" marT="9525" marB="0" anchor="b">
                    <a:lnL>
                      <a:noFill/>
                    </a:lnL>
                    <a:lnR>
                      <a:noFill/>
                    </a:lnR>
                    <a:lnT>
                      <a:noFill/>
                    </a:lnT>
                    <a:lnB>
                      <a:noFill/>
                    </a:lnB>
                  </a:tcPr>
                </a:tc>
                <a:extLst>
                  <a:ext uri="{0D108BD9-81ED-4DB2-BD59-A6C34878D82A}">
                    <a16:rowId xmlns:a16="http://schemas.microsoft.com/office/drawing/2014/main" val="10007"/>
                  </a:ext>
                </a:extLst>
              </a:tr>
              <a:tr h="505373">
                <a:tc>
                  <a:txBody>
                    <a:bodyPr/>
                    <a:lstStyle/>
                    <a:p>
                      <a:pPr algn="l" fontAlgn="b"/>
                      <a:r>
                        <a:rPr lang="de-DE" sz="1400" b="0" i="0" u="none" strike="noStrike">
                          <a:solidFill>
                            <a:srgbClr val="000000"/>
                          </a:solidFill>
                          <a:effectLst/>
                          <a:latin typeface="Calibri"/>
                        </a:rPr>
                        <a:t>Forderungen gegenüber Kunden</a:t>
                      </a:r>
                    </a:p>
                  </a:txBody>
                  <a:tcPr marL="9525" marR="9525" marT="9525" marB="0" anchor="b">
                    <a:lnL>
                      <a:noFill/>
                    </a:lnL>
                    <a:lnR>
                      <a:noFill/>
                    </a:lnR>
                    <a:lnT>
                      <a:noFill/>
                    </a:lnT>
                    <a:lnB>
                      <a:noFill/>
                    </a:lnB>
                  </a:tcPr>
                </a:tc>
                <a:tc>
                  <a:txBody>
                    <a:bodyPr/>
                    <a:lstStyle/>
                    <a:p>
                      <a:pPr algn="l" fontAlgn="b"/>
                      <a:r>
                        <a:rPr lang="de-DE" sz="1400" b="0" i="0" u="none" strike="noStrike">
                          <a:solidFill>
                            <a:srgbClr val="000000"/>
                          </a:solidFill>
                          <a:effectLst/>
                          <a:latin typeface="Calibri"/>
                        </a:rPr>
                        <a:t>     24.000,00 € </a:t>
                      </a:r>
                    </a:p>
                  </a:txBody>
                  <a:tcPr marL="9525" marR="9525" marT="9525"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1400" b="0" i="0" u="none" strike="noStrike">
                          <a:solidFill>
                            <a:srgbClr val="000000"/>
                          </a:solidFill>
                          <a:effectLst/>
                          <a:latin typeface="Calibri"/>
                        </a:rPr>
                        <a:t>Verbindl. ggü. Lieferanten</a:t>
                      </a:r>
                    </a:p>
                  </a:txBody>
                  <a:tcPr marL="9525" marR="9525" marT="9525"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1400" b="0" i="0" u="none" strike="noStrike">
                          <a:solidFill>
                            <a:srgbClr val="000000"/>
                          </a:solidFill>
                          <a:effectLst/>
                          <a:latin typeface="Calibri"/>
                        </a:rPr>
                        <a:t>                    35.000,00 € </a:t>
                      </a:r>
                    </a:p>
                  </a:txBody>
                  <a:tcPr marL="9525" marR="9525" marT="9525" marB="0" anchor="b">
                    <a:lnL>
                      <a:noFill/>
                    </a:lnL>
                    <a:lnR>
                      <a:noFill/>
                    </a:lnR>
                    <a:lnT>
                      <a:noFill/>
                    </a:lnT>
                    <a:lnB>
                      <a:noFill/>
                    </a:lnB>
                  </a:tcPr>
                </a:tc>
                <a:extLst>
                  <a:ext uri="{0D108BD9-81ED-4DB2-BD59-A6C34878D82A}">
                    <a16:rowId xmlns:a16="http://schemas.microsoft.com/office/drawing/2014/main" val="10008"/>
                  </a:ext>
                </a:extLst>
              </a:tr>
              <a:tr h="275859">
                <a:tc>
                  <a:txBody>
                    <a:bodyPr/>
                    <a:lstStyle/>
                    <a:p>
                      <a:pPr algn="l" fontAlgn="b"/>
                      <a:r>
                        <a:rPr lang="de-DE" sz="1400" b="0" i="0" u="none" strike="noStrike">
                          <a:solidFill>
                            <a:srgbClr val="000000"/>
                          </a:solidFill>
                          <a:effectLst/>
                          <a:latin typeface="Calibri"/>
                        </a:rPr>
                        <a:t>Kassenbestand</a:t>
                      </a:r>
                    </a:p>
                  </a:txBody>
                  <a:tcPr marL="9525" marR="9525" marT="9525" marB="0" anchor="b">
                    <a:lnL>
                      <a:noFill/>
                    </a:lnL>
                    <a:lnR>
                      <a:noFill/>
                    </a:lnR>
                    <a:lnT>
                      <a:noFill/>
                    </a:lnT>
                    <a:lnB>
                      <a:noFill/>
                    </a:lnB>
                  </a:tcPr>
                </a:tc>
                <a:tc>
                  <a:txBody>
                    <a:bodyPr/>
                    <a:lstStyle/>
                    <a:p>
                      <a:pPr algn="l" fontAlgn="b"/>
                      <a:r>
                        <a:rPr lang="de-DE" sz="1400" b="0" i="0" u="none" strike="noStrike">
                          <a:solidFill>
                            <a:srgbClr val="000000"/>
                          </a:solidFill>
                          <a:effectLst/>
                          <a:latin typeface="Calibri"/>
                        </a:rPr>
                        <a:t>       5.000,00 € </a:t>
                      </a:r>
                    </a:p>
                  </a:txBody>
                  <a:tcPr marL="9525" marR="9525" marT="9525"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1400" b="0" i="0" u="none" strike="noStrike">
                          <a:solidFill>
                            <a:srgbClr val="000000"/>
                          </a:solidFill>
                          <a:effectLst/>
                          <a:latin typeface="Calibri"/>
                        </a:rPr>
                        <a:t>Steuerschulden</a:t>
                      </a:r>
                    </a:p>
                  </a:txBody>
                  <a:tcPr marL="9525" marR="9525" marT="9525"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1400" b="0" i="0" u="none" strike="noStrike">
                          <a:solidFill>
                            <a:srgbClr val="000000"/>
                          </a:solidFill>
                          <a:effectLst/>
                          <a:latin typeface="Calibri"/>
                        </a:rPr>
                        <a:t>                       2.000,00 € </a:t>
                      </a:r>
                    </a:p>
                  </a:txBody>
                  <a:tcPr marL="9525" marR="9525" marT="9525" marB="0" anchor="b">
                    <a:lnL>
                      <a:noFill/>
                    </a:lnL>
                    <a:lnR>
                      <a:noFill/>
                    </a:lnR>
                    <a:lnT>
                      <a:noFill/>
                    </a:lnT>
                    <a:lnB>
                      <a:noFill/>
                    </a:lnB>
                  </a:tcPr>
                </a:tc>
                <a:extLst>
                  <a:ext uri="{0D108BD9-81ED-4DB2-BD59-A6C34878D82A}">
                    <a16:rowId xmlns:a16="http://schemas.microsoft.com/office/drawing/2014/main" val="10009"/>
                  </a:ext>
                </a:extLst>
              </a:tr>
              <a:tr h="286893">
                <a:tc>
                  <a:txBody>
                    <a:bodyPr/>
                    <a:lstStyle/>
                    <a:p>
                      <a:pPr algn="l" fontAlgn="b"/>
                      <a:r>
                        <a:rPr lang="de-DE" sz="1400" b="0" i="0" u="none" strike="noStrike">
                          <a:solidFill>
                            <a:srgbClr val="000000"/>
                          </a:solidFill>
                          <a:effectLst/>
                          <a:latin typeface="Calibri"/>
                        </a:rPr>
                        <a:t>Bankguthaben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de-DE" sz="1400" b="0" i="0" u="none" strike="noStrike">
                          <a:solidFill>
                            <a:srgbClr val="000000"/>
                          </a:solidFill>
                          <a:effectLst/>
                          <a:latin typeface="Calibri"/>
                        </a:rPr>
                        <a:t>     14.000,00 € </a:t>
                      </a:r>
                    </a:p>
                  </a:txBody>
                  <a:tcPr marL="9525" marR="9525" marT="9525" marB="0" anchor="b">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de-DE" sz="1400" b="0" i="0" u="none" strike="noStrike">
                          <a:solidFill>
                            <a:srgbClr val="000000"/>
                          </a:solidFill>
                          <a:effectLst/>
                          <a:latin typeface="Calibri"/>
                        </a:rPr>
                        <a:t> </a:t>
                      </a:r>
                    </a:p>
                  </a:txBody>
                  <a:tcPr marL="9525" marR="9525" marT="9525" marB="0" anchor="b">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de-DE" sz="1400" b="0" i="0" u="none" strike="noStrike">
                          <a:solidFill>
                            <a:srgbClr val="000000"/>
                          </a:solidFill>
                          <a:effectLst/>
                          <a:latin typeface="Calibri"/>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75859">
                <a:tc>
                  <a:txBody>
                    <a:bodyPr/>
                    <a:lstStyle/>
                    <a:p>
                      <a:pPr algn="l" fontAlgn="b"/>
                      <a:r>
                        <a:rPr lang="de-DE" sz="1400" b="1" i="0" u="none" strike="noStrike">
                          <a:solidFill>
                            <a:srgbClr val="000000"/>
                          </a:solidFill>
                          <a:effectLst/>
                          <a:latin typeface="Calibri"/>
                        </a:rPr>
                        <a:t>Summe</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de-DE" sz="1400" b="1" i="0" u="none" strike="noStrike">
                          <a:solidFill>
                            <a:srgbClr val="000000"/>
                          </a:solidFill>
                          <a:effectLst/>
                          <a:latin typeface="Calibri"/>
                        </a:rPr>
                        <a:t>  273.000,00 € </a:t>
                      </a:r>
                    </a:p>
                  </a:txBody>
                  <a:tcPr marL="9525" marR="9525" marT="9525" marB="0" anchor="b">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de-DE" sz="1400" b="1" i="0" u="none" strike="noStrike">
                          <a:solidFill>
                            <a:srgbClr val="000000"/>
                          </a:solidFill>
                          <a:effectLst/>
                          <a:latin typeface="Calibri"/>
                        </a:rPr>
                        <a:t>Summe</a:t>
                      </a:r>
                    </a:p>
                  </a:txBody>
                  <a:tcPr marL="9525" marR="9525" marT="9525" marB="0" anchor="b">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de-DE" sz="1400" b="1" i="0" u="none" strike="noStrike" dirty="0">
                          <a:solidFill>
                            <a:srgbClr val="000000"/>
                          </a:solidFill>
                          <a:effectLst/>
                          <a:latin typeface="Calibri"/>
                        </a:rPr>
                        <a:t>                  273.000,00 €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1"/>
                  </a:ext>
                </a:extLst>
              </a:tr>
            </a:tbl>
          </a:graphicData>
        </a:graphic>
      </p:graphicFrame>
      <p:sp>
        <p:nvSpPr>
          <p:cNvPr id="10" name="Rechteck 9"/>
          <p:cNvSpPr/>
          <p:nvPr/>
        </p:nvSpPr>
        <p:spPr>
          <a:xfrm rot="18938858">
            <a:off x="-410879" y="2511203"/>
            <a:ext cx="5432407" cy="2585323"/>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de-DE"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Nach Liquidierbarkeit geordnet</a:t>
            </a:r>
          </a:p>
        </p:txBody>
      </p:sp>
      <p:sp>
        <p:nvSpPr>
          <p:cNvPr id="11" name="Rechteck 10"/>
          <p:cNvSpPr/>
          <p:nvPr/>
        </p:nvSpPr>
        <p:spPr>
          <a:xfrm rot="18651193">
            <a:off x="4055317" y="2811386"/>
            <a:ext cx="4477645" cy="2585323"/>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de-DE" sz="5400" b="1" cap="none" spc="50" dirty="0">
                <a:ln w="11430"/>
                <a:solidFill>
                  <a:srgbClr val="92D050"/>
                </a:solidFill>
                <a:effectLst>
                  <a:outerShdw blurRad="76200" dist="50800" dir="5400000" algn="tl" rotWithShape="0">
                    <a:srgbClr val="000000">
                      <a:alpha val="65000"/>
                    </a:srgbClr>
                  </a:outerShdw>
                </a:effectLst>
              </a:rPr>
              <a:t>Nach Fälligkeit geordnet</a:t>
            </a:r>
          </a:p>
        </p:txBody>
      </p:sp>
    </p:spTree>
    <p:extLst>
      <p:ext uri="{BB962C8B-B14F-4D97-AF65-F5344CB8AC3E}">
        <p14:creationId xmlns:p14="http://schemas.microsoft.com/office/powerpoint/2010/main" val="6023872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Beispiel zur Bilanz</a:t>
            </a:r>
          </a:p>
        </p:txBody>
      </p:sp>
      <p:sp>
        <p:nvSpPr>
          <p:cNvPr id="3" name="Inhaltsplatzhalter 2"/>
          <p:cNvSpPr>
            <a:spLocks noGrp="1"/>
          </p:cNvSpPr>
          <p:nvPr>
            <p:ph idx="1"/>
          </p:nvPr>
        </p:nvSpPr>
        <p:spPr/>
        <p:txBody>
          <a:bodyPr/>
          <a:lstStyle/>
          <a:p>
            <a:pPr marL="114300" indent="0">
              <a:buNone/>
            </a:pPr>
            <a:r>
              <a:rPr lang="de-DE" dirty="0"/>
              <a:t>Krüger und Müller gründen eine GmbH, sie bringen ein gebrauchtes Kfz im Wert von 20.000 €, Server im Wert von 10.000 € sowie 5.000 € in bar (Bankguthaben) selbst ein. Sicherheitshalber nehmen sie einen Kredit in Höhe von € 10.000,- bei der Bank auf, um damit fällige Rechnungen bezahlen zu können.</a:t>
            </a:r>
          </a:p>
          <a:p>
            <a:pPr marL="114300" indent="0">
              <a:buNone/>
            </a:pPr>
            <a:endParaRPr lang="de-DE" dirty="0"/>
          </a:p>
          <a:p>
            <a:pPr marL="114300" indent="0">
              <a:buNone/>
            </a:pPr>
            <a:r>
              <a:rPr lang="de-DE" dirty="0"/>
              <a:t>Erstellen Sie die Eröffnungsbilanz!</a:t>
            </a:r>
          </a:p>
          <a:p>
            <a:pPr marL="114300" indent="0">
              <a:buNone/>
            </a:pPr>
            <a:endParaRPr lang="de-DE" dirty="0"/>
          </a:p>
          <a:p>
            <a:pPr marL="114300" indent="0">
              <a:buNone/>
            </a:pPr>
            <a:endParaRPr lang="de-DE" dirty="0"/>
          </a:p>
        </p:txBody>
      </p:sp>
    </p:spTree>
    <p:extLst>
      <p:ext uri="{BB962C8B-B14F-4D97-AF65-F5344CB8AC3E}">
        <p14:creationId xmlns:p14="http://schemas.microsoft.com/office/powerpoint/2010/main" val="10434262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Eröffnungsbilanz der Krüger &amp; Müller GmbH </a:t>
            </a:r>
          </a:p>
        </p:txBody>
      </p:sp>
      <p:graphicFrame>
        <p:nvGraphicFramePr>
          <p:cNvPr id="4" name="Inhaltsplatzhalter 3"/>
          <p:cNvGraphicFramePr>
            <a:graphicFrameLocks noGrp="1"/>
          </p:cNvGraphicFramePr>
          <p:nvPr>
            <p:ph idx="1"/>
          </p:nvPr>
        </p:nvGraphicFramePr>
        <p:xfrm>
          <a:off x="1162050" y="1993424"/>
          <a:ext cx="6819900" cy="3891915"/>
        </p:xfrm>
        <a:graphic>
          <a:graphicData uri="http://schemas.openxmlformats.org/drawingml/2006/table">
            <a:tbl>
              <a:tblPr/>
              <a:tblGrid>
                <a:gridCol w="1891233">
                  <a:extLst>
                    <a:ext uri="{9D8B030D-6E8A-4147-A177-3AD203B41FA5}">
                      <a16:colId xmlns:a16="http://schemas.microsoft.com/office/drawing/2014/main" val="20000"/>
                    </a:ext>
                  </a:extLst>
                </a:gridCol>
                <a:gridCol w="1738406">
                  <a:extLst>
                    <a:ext uri="{9D8B030D-6E8A-4147-A177-3AD203B41FA5}">
                      <a16:colId xmlns:a16="http://schemas.microsoft.com/office/drawing/2014/main" val="20001"/>
                    </a:ext>
                  </a:extLst>
                </a:gridCol>
                <a:gridCol w="1843474">
                  <a:extLst>
                    <a:ext uri="{9D8B030D-6E8A-4147-A177-3AD203B41FA5}">
                      <a16:colId xmlns:a16="http://schemas.microsoft.com/office/drawing/2014/main" val="20002"/>
                    </a:ext>
                  </a:extLst>
                </a:gridCol>
                <a:gridCol w="1346787">
                  <a:extLst>
                    <a:ext uri="{9D8B030D-6E8A-4147-A177-3AD203B41FA5}">
                      <a16:colId xmlns:a16="http://schemas.microsoft.com/office/drawing/2014/main" val="20003"/>
                    </a:ext>
                  </a:extLst>
                </a:gridCol>
              </a:tblGrid>
              <a:tr h="190500">
                <a:tc gridSpan="4">
                  <a:txBody>
                    <a:bodyPr/>
                    <a:lstStyle/>
                    <a:p>
                      <a:pPr algn="ctr" fontAlgn="b"/>
                      <a:r>
                        <a:rPr lang="de-DE" sz="1100" b="0" i="0" u="none" strike="noStrike" dirty="0">
                          <a:solidFill>
                            <a:srgbClr val="000000"/>
                          </a:solidFill>
                          <a:effectLst/>
                          <a:latin typeface="Calibri"/>
                        </a:rPr>
                        <a:t>Eröffnungsbilanz der Krüger &amp; Müller GmbH</a:t>
                      </a:r>
                    </a:p>
                  </a:txBody>
                  <a:tcPr marL="9525" marR="9525" marT="9525" marB="0" anchor="b">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0000"/>
                  </a:ext>
                </a:extLst>
              </a:tr>
              <a:tr h="190500">
                <a:tc>
                  <a:txBody>
                    <a:bodyPr/>
                    <a:lstStyle/>
                    <a:p>
                      <a:pPr algn="l" fontAlgn="b"/>
                      <a:endParaRPr lang="de-DE" sz="11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a:endParaRP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247650">
                <a:tc gridSpan="2">
                  <a:txBody>
                    <a:bodyPr/>
                    <a:lstStyle/>
                    <a:p>
                      <a:pPr algn="ctr" fontAlgn="b"/>
                      <a:r>
                        <a:rPr lang="de-DE" sz="1400" b="0" i="0" u="none" strike="noStrike">
                          <a:solidFill>
                            <a:srgbClr val="000000"/>
                          </a:solidFill>
                          <a:effectLst/>
                          <a:latin typeface="Calibri"/>
                        </a:rPr>
                        <a:t>Aktiva</a:t>
                      </a:r>
                    </a:p>
                  </a:txBody>
                  <a:tcPr marL="9525" marR="9525" marT="9525" marB="0" anchor="b">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de-DE"/>
                    </a:p>
                  </a:txBody>
                  <a:tcPr/>
                </a:tc>
                <a:tc gridSpan="2">
                  <a:txBody>
                    <a:bodyPr/>
                    <a:lstStyle/>
                    <a:p>
                      <a:pPr algn="ctr" fontAlgn="b"/>
                      <a:r>
                        <a:rPr lang="de-DE" sz="1400" b="0" i="0" u="none" strike="noStrike">
                          <a:solidFill>
                            <a:srgbClr val="000000"/>
                          </a:solidFill>
                          <a:effectLst/>
                          <a:latin typeface="Calibri"/>
                        </a:rPr>
                        <a:t>Passiva</a:t>
                      </a:r>
                    </a:p>
                  </a:txBody>
                  <a:tcPr marL="9525" marR="9525" marT="9525" marB="0" anchor="b">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hMerge="1">
                  <a:txBody>
                    <a:bodyPr/>
                    <a:lstStyle/>
                    <a:p>
                      <a:endParaRPr lang="de-DE"/>
                    </a:p>
                  </a:txBody>
                  <a:tcPr/>
                </a:tc>
                <a:extLst>
                  <a:ext uri="{0D108BD9-81ED-4DB2-BD59-A6C34878D82A}">
                    <a16:rowId xmlns:a16="http://schemas.microsoft.com/office/drawing/2014/main" val="10002"/>
                  </a:ext>
                </a:extLst>
              </a:tr>
              <a:tr h="238125">
                <a:tc>
                  <a:txBody>
                    <a:bodyPr/>
                    <a:lstStyle/>
                    <a:p>
                      <a:pPr algn="l" fontAlgn="b"/>
                      <a:r>
                        <a:rPr lang="de-DE" sz="1400" b="0" i="0" u="none" strike="noStrike" dirty="0">
                          <a:solidFill>
                            <a:srgbClr val="000000"/>
                          </a:solidFill>
                          <a:effectLst/>
                          <a:latin typeface="Calibri"/>
                        </a:rPr>
                        <a:t> Anlagevermögen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de-DE" sz="1400" b="0" i="0" u="none" strike="noStrike">
                          <a:solidFill>
                            <a:srgbClr val="000000"/>
                          </a:solidFill>
                          <a:effectLst/>
                          <a:latin typeface="Calibri"/>
                        </a:rPr>
                        <a:t> </a:t>
                      </a:r>
                    </a:p>
                  </a:txBody>
                  <a:tcPr marL="9525" marR="9525" marT="9525" marB="0" anchor="b">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de-DE" sz="1400" b="0" i="0" u="none" strike="noStrike">
                          <a:solidFill>
                            <a:srgbClr val="000000"/>
                          </a:solidFill>
                          <a:effectLst/>
                          <a:latin typeface="Calibri"/>
                        </a:rPr>
                        <a:t> Eigenkapital  </a:t>
                      </a:r>
                    </a:p>
                  </a:txBody>
                  <a:tcPr marL="9525" marR="9525" marT="9525" marB="0" anchor="b">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de-DE" sz="1400" b="0" i="0" u="none" strike="noStrike">
                        <a:solidFill>
                          <a:srgbClr val="000000"/>
                        </a:solidFill>
                        <a:effectLst/>
                        <a:latin typeface="Calibri"/>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3"/>
                  </a:ext>
                </a:extLst>
              </a:tr>
              <a:tr h="238125">
                <a:tc>
                  <a:txBody>
                    <a:bodyPr/>
                    <a:lstStyle/>
                    <a:p>
                      <a:pPr algn="l" fontAlgn="b"/>
                      <a:r>
                        <a:rPr lang="de-DE" sz="1400" b="0" i="0" u="none" strike="noStrike">
                          <a:solidFill>
                            <a:srgbClr val="000000"/>
                          </a:solidFill>
                          <a:effectLst/>
                          <a:latin typeface="Calibri"/>
                        </a:rPr>
                        <a:t> Grundstücke/Gebäude </a:t>
                      </a:r>
                    </a:p>
                  </a:txBody>
                  <a:tcPr marL="9525" marR="9525" marT="9525" marB="0" anchor="b">
                    <a:lnL>
                      <a:noFill/>
                    </a:lnL>
                    <a:lnR>
                      <a:noFill/>
                    </a:lnR>
                    <a:lnT>
                      <a:noFill/>
                    </a:lnT>
                    <a:lnB>
                      <a:noFill/>
                    </a:lnB>
                  </a:tcPr>
                </a:tc>
                <a:tc>
                  <a:txBody>
                    <a:bodyPr/>
                    <a:lstStyle/>
                    <a:p>
                      <a:pPr algn="l" fontAlgn="b"/>
                      <a:r>
                        <a:rPr lang="de-DE" sz="1400" b="0" i="0" u="none" strike="noStrike">
                          <a:solidFill>
                            <a:srgbClr val="000000"/>
                          </a:solidFill>
                          <a:effectLst/>
                          <a:latin typeface="Calibri"/>
                        </a:rPr>
                        <a:t>                                   -   € </a:t>
                      </a:r>
                    </a:p>
                  </a:txBody>
                  <a:tcPr marL="9525" marR="9525" marT="9525"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1400" b="0" i="0" u="none" strike="noStrike">
                          <a:solidFill>
                            <a:srgbClr val="000000"/>
                          </a:solidFill>
                          <a:effectLst/>
                          <a:latin typeface="Calibri"/>
                        </a:rPr>
                        <a:t> Einlagen </a:t>
                      </a:r>
                    </a:p>
                  </a:txBody>
                  <a:tcPr marL="9525" marR="9525" marT="9525"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1400" b="0" i="0" u="none" strike="noStrike">
                          <a:solidFill>
                            <a:srgbClr val="000000"/>
                          </a:solidFill>
                          <a:effectLst/>
                          <a:latin typeface="Calibri"/>
                        </a:rPr>
                        <a:t>         35.000,00 € </a:t>
                      </a: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r h="238125">
                <a:tc>
                  <a:txBody>
                    <a:bodyPr/>
                    <a:lstStyle/>
                    <a:p>
                      <a:pPr algn="l" fontAlgn="b"/>
                      <a:r>
                        <a:rPr lang="de-DE" sz="1400" b="0" i="0" u="none" strike="noStrike">
                          <a:solidFill>
                            <a:srgbClr val="000000"/>
                          </a:solidFill>
                          <a:effectLst/>
                          <a:latin typeface="Calibri"/>
                        </a:rPr>
                        <a:t> Maschinen </a:t>
                      </a:r>
                    </a:p>
                  </a:txBody>
                  <a:tcPr marL="9525" marR="9525" marT="9525" marB="0" anchor="b">
                    <a:lnL>
                      <a:noFill/>
                    </a:lnL>
                    <a:lnR>
                      <a:noFill/>
                    </a:lnR>
                    <a:lnT>
                      <a:noFill/>
                    </a:lnT>
                    <a:lnB>
                      <a:noFill/>
                    </a:lnB>
                  </a:tcPr>
                </a:tc>
                <a:tc>
                  <a:txBody>
                    <a:bodyPr/>
                    <a:lstStyle/>
                    <a:p>
                      <a:pPr algn="l" fontAlgn="b"/>
                      <a:r>
                        <a:rPr lang="de-DE" sz="1400" b="0" i="0" u="none" strike="noStrike">
                          <a:solidFill>
                            <a:srgbClr val="000000"/>
                          </a:solidFill>
                          <a:effectLst/>
                          <a:latin typeface="Calibri"/>
                        </a:rPr>
                        <a:t>                   10.000,00 € </a:t>
                      </a:r>
                    </a:p>
                  </a:txBody>
                  <a:tcPr marL="9525" marR="9525" marT="9525"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1400" b="0" i="0" u="none" strike="noStrike">
                          <a:solidFill>
                            <a:srgbClr val="000000"/>
                          </a:solidFill>
                          <a:effectLst/>
                          <a:latin typeface="Calibri"/>
                        </a:rPr>
                        <a:t> Rücklagen  </a:t>
                      </a:r>
                    </a:p>
                  </a:txBody>
                  <a:tcPr marL="9525" marR="9525" marT="9525"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1400" b="0" i="0" u="none" strike="noStrike">
                          <a:solidFill>
                            <a:srgbClr val="000000"/>
                          </a:solidFill>
                          <a:effectLst/>
                          <a:latin typeface="Calibri"/>
                        </a:rPr>
                        <a:t>                         -   € </a:t>
                      </a:r>
                    </a:p>
                  </a:txBody>
                  <a:tcPr marL="9525" marR="9525" marT="9525" marB="0" anchor="b">
                    <a:lnL>
                      <a:noFill/>
                    </a:lnL>
                    <a:lnR>
                      <a:noFill/>
                    </a:lnR>
                    <a:lnT>
                      <a:noFill/>
                    </a:lnT>
                    <a:lnB>
                      <a:noFill/>
                    </a:lnB>
                  </a:tcPr>
                </a:tc>
                <a:extLst>
                  <a:ext uri="{0D108BD9-81ED-4DB2-BD59-A6C34878D82A}">
                    <a16:rowId xmlns:a16="http://schemas.microsoft.com/office/drawing/2014/main" val="10005"/>
                  </a:ext>
                </a:extLst>
              </a:tr>
              <a:tr h="238125">
                <a:tc>
                  <a:txBody>
                    <a:bodyPr/>
                    <a:lstStyle/>
                    <a:p>
                      <a:pPr algn="l" fontAlgn="b"/>
                      <a:r>
                        <a:rPr lang="de-DE" sz="1400" b="0" i="0" u="none" strike="noStrike">
                          <a:solidFill>
                            <a:srgbClr val="000000"/>
                          </a:solidFill>
                          <a:effectLst/>
                          <a:latin typeface="Calibri"/>
                        </a:rPr>
                        <a:t> Fuhrpark </a:t>
                      </a:r>
                    </a:p>
                  </a:txBody>
                  <a:tcPr marL="9525" marR="9525" marT="9525" marB="0" anchor="b">
                    <a:lnL>
                      <a:noFill/>
                    </a:lnL>
                    <a:lnR>
                      <a:noFill/>
                    </a:lnR>
                    <a:lnT>
                      <a:noFill/>
                    </a:lnT>
                    <a:lnB>
                      <a:noFill/>
                    </a:lnB>
                  </a:tcPr>
                </a:tc>
                <a:tc>
                  <a:txBody>
                    <a:bodyPr/>
                    <a:lstStyle/>
                    <a:p>
                      <a:pPr algn="l" fontAlgn="b"/>
                      <a:r>
                        <a:rPr lang="de-DE" sz="1400" b="0" i="0" u="none" strike="noStrike">
                          <a:solidFill>
                            <a:srgbClr val="000000"/>
                          </a:solidFill>
                          <a:effectLst/>
                          <a:latin typeface="Calibri"/>
                        </a:rPr>
                        <a:t>                   20.000,00 € </a:t>
                      </a:r>
                    </a:p>
                  </a:txBody>
                  <a:tcPr marL="9525" marR="9525" marT="9525"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endParaRPr lang="de-DE" sz="1400" b="0" i="0" u="none" strike="noStrike">
                        <a:solidFill>
                          <a:srgbClr val="000000"/>
                        </a:solidFill>
                        <a:effectLst/>
                        <a:latin typeface="Calibri"/>
                      </a:endParaRPr>
                    </a:p>
                  </a:txBody>
                  <a:tcPr marL="9525" marR="9525" marT="9525"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1400" b="0" i="0" u="none" strike="noStrike">
                        <a:solidFill>
                          <a:srgbClr val="000000"/>
                        </a:solidFill>
                        <a:effectLst/>
                        <a:latin typeface="Calibri"/>
                      </a:endParaRPr>
                    </a:p>
                  </a:txBody>
                  <a:tcPr marL="9525" marR="9525" marT="9525" marB="0" anchor="b">
                    <a:lnL>
                      <a:noFill/>
                    </a:lnL>
                    <a:lnR>
                      <a:noFill/>
                    </a:lnR>
                    <a:lnT>
                      <a:noFill/>
                    </a:lnT>
                    <a:lnB>
                      <a:noFill/>
                    </a:lnB>
                  </a:tcPr>
                </a:tc>
                <a:extLst>
                  <a:ext uri="{0D108BD9-81ED-4DB2-BD59-A6C34878D82A}">
                    <a16:rowId xmlns:a16="http://schemas.microsoft.com/office/drawing/2014/main" val="10006"/>
                  </a:ext>
                </a:extLst>
              </a:tr>
              <a:tr h="238125">
                <a:tc>
                  <a:txBody>
                    <a:bodyPr/>
                    <a:lstStyle/>
                    <a:p>
                      <a:pPr algn="l" fontAlgn="b"/>
                      <a:r>
                        <a:rPr lang="de-DE" sz="1400" b="0" i="0" u="none" strike="noStrike">
                          <a:solidFill>
                            <a:srgbClr val="000000"/>
                          </a:solidFill>
                          <a:effectLst/>
                          <a:latin typeface="Calibri"/>
                        </a:rPr>
                        <a:t> Geschäftsausstattung </a:t>
                      </a:r>
                    </a:p>
                  </a:txBody>
                  <a:tcPr marL="9525" marR="9525" marT="9525" marB="0" anchor="b">
                    <a:lnL>
                      <a:noFill/>
                    </a:lnL>
                    <a:lnR>
                      <a:noFill/>
                    </a:lnR>
                    <a:lnT>
                      <a:noFill/>
                    </a:lnT>
                    <a:lnB>
                      <a:noFill/>
                    </a:lnB>
                  </a:tcPr>
                </a:tc>
                <a:tc>
                  <a:txBody>
                    <a:bodyPr/>
                    <a:lstStyle/>
                    <a:p>
                      <a:pPr algn="l" fontAlgn="b"/>
                      <a:r>
                        <a:rPr lang="de-DE" sz="1400" b="0" i="0" u="none" strike="noStrike">
                          <a:solidFill>
                            <a:srgbClr val="000000"/>
                          </a:solidFill>
                          <a:effectLst/>
                          <a:latin typeface="Calibri"/>
                        </a:rPr>
                        <a:t>                                   -   € </a:t>
                      </a:r>
                    </a:p>
                  </a:txBody>
                  <a:tcPr marL="9525" marR="9525" marT="9525"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1400" b="0" i="0" u="none" strike="noStrike">
                          <a:solidFill>
                            <a:srgbClr val="000000"/>
                          </a:solidFill>
                          <a:effectLst/>
                          <a:latin typeface="Calibri"/>
                        </a:rPr>
                        <a:t> Fremdkapital </a:t>
                      </a:r>
                    </a:p>
                  </a:txBody>
                  <a:tcPr marL="9525" marR="9525" marT="9525"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1400" b="0" i="0" u="none" strike="noStrike">
                        <a:solidFill>
                          <a:srgbClr val="000000"/>
                        </a:solidFill>
                        <a:effectLst/>
                        <a:latin typeface="Calibri"/>
                      </a:endParaRPr>
                    </a:p>
                  </a:txBody>
                  <a:tcPr marL="9525" marR="9525" marT="9525" marB="0" anchor="b">
                    <a:lnL>
                      <a:noFill/>
                    </a:lnL>
                    <a:lnR>
                      <a:noFill/>
                    </a:lnR>
                    <a:lnT>
                      <a:noFill/>
                    </a:lnT>
                    <a:lnB>
                      <a:noFill/>
                    </a:lnB>
                  </a:tcPr>
                </a:tc>
                <a:extLst>
                  <a:ext uri="{0D108BD9-81ED-4DB2-BD59-A6C34878D82A}">
                    <a16:rowId xmlns:a16="http://schemas.microsoft.com/office/drawing/2014/main" val="10007"/>
                  </a:ext>
                </a:extLst>
              </a:tr>
              <a:tr h="238125">
                <a:tc>
                  <a:txBody>
                    <a:bodyPr/>
                    <a:lstStyle/>
                    <a:p>
                      <a:pPr algn="l" fontAlgn="b"/>
                      <a:endParaRPr lang="de-DE" sz="14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r>
                        <a:rPr lang="de-DE" sz="1400" b="0" i="0" u="none" strike="noStrike">
                          <a:solidFill>
                            <a:srgbClr val="000000"/>
                          </a:solidFill>
                          <a:effectLst/>
                          <a:latin typeface="Calibri"/>
                        </a:rPr>
                        <a:t> </a:t>
                      </a:r>
                    </a:p>
                  </a:txBody>
                  <a:tcPr marL="9525" marR="9525" marT="9525"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1400" b="0" i="0" u="none" strike="noStrike">
                          <a:solidFill>
                            <a:srgbClr val="000000"/>
                          </a:solidFill>
                          <a:effectLst/>
                          <a:latin typeface="Calibri"/>
                        </a:rPr>
                        <a:t> Hypothekenschulden </a:t>
                      </a:r>
                    </a:p>
                  </a:txBody>
                  <a:tcPr marL="9525" marR="9525" marT="9525"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1400" b="0" i="0" u="none" strike="noStrike">
                          <a:solidFill>
                            <a:srgbClr val="000000"/>
                          </a:solidFill>
                          <a:effectLst/>
                          <a:latin typeface="Calibri"/>
                        </a:rPr>
                        <a:t>                         -   € </a:t>
                      </a:r>
                    </a:p>
                  </a:txBody>
                  <a:tcPr marL="9525" marR="9525" marT="9525" marB="0" anchor="b">
                    <a:lnL>
                      <a:noFill/>
                    </a:lnL>
                    <a:lnR>
                      <a:noFill/>
                    </a:lnR>
                    <a:lnT>
                      <a:noFill/>
                    </a:lnT>
                    <a:lnB>
                      <a:noFill/>
                    </a:lnB>
                  </a:tcPr>
                </a:tc>
                <a:extLst>
                  <a:ext uri="{0D108BD9-81ED-4DB2-BD59-A6C34878D82A}">
                    <a16:rowId xmlns:a16="http://schemas.microsoft.com/office/drawing/2014/main" val="10008"/>
                  </a:ext>
                </a:extLst>
              </a:tr>
              <a:tr h="238125">
                <a:tc>
                  <a:txBody>
                    <a:bodyPr/>
                    <a:lstStyle/>
                    <a:p>
                      <a:pPr algn="l" fontAlgn="b"/>
                      <a:r>
                        <a:rPr lang="de-DE" sz="1400" b="0" i="0" u="none" strike="noStrike">
                          <a:solidFill>
                            <a:srgbClr val="000000"/>
                          </a:solidFill>
                          <a:effectLst/>
                          <a:latin typeface="Calibri"/>
                        </a:rPr>
                        <a:t> Umlaufvermögen </a:t>
                      </a:r>
                    </a:p>
                  </a:txBody>
                  <a:tcPr marL="9525" marR="9525" marT="9525" marB="0" anchor="b">
                    <a:lnL>
                      <a:noFill/>
                    </a:lnL>
                    <a:lnR>
                      <a:noFill/>
                    </a:lnR>
                    <a:lnT>
                      <a:noFill/>
                    </a:lnT>
                    <a:lnB>
                      <a:noFill/>
                    </a:lnB>
                  </a:tcPr>
                </a:tc>
                <a:tc>
                  <a:txBody>
                    <a:bodyPr/>
                    <a:lstStyle/>
                    <a:p>
                      <a:pPr algn="l" fontAlgn="b"/>
                      <a:r>
                        <a:rPr lang="de-DE" sz="1400" b="0" i="0" u="none" strike="noStrike">
                          <a:solidFill>
                            <a:srgbClr val="000000"/>
                          </a:solidFill>
                          <a:effectLst/>
                          <a:latin typeface="Calibri"/>
                        </a:rPr>
                        <a:t> </a:t>
                      </a:r>
                    </a:p>
                  </a:txBody>
                  <a:tcPr marL="9525" marR="9525" marT="9525"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1400" b="0" i="0" u="none" strike="noStrike">
                          <a:solidFill>
                            <a:srgbClr val="000000"/>
                          </a:solidFill>
                          <a:effectLst/>
                          <a:latin typeface="Calibri"/>
                        </a:rPr>
                        <a:t> Darlehen </a:t>
                      </a:r>
                    </a:p>
                  </a:txBody>
                  <a:tcPr marL="9525" marR="9525" marT="9525"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1400" b="0" i="0" u="none" strike="noStrike">
                          <a:solidFill>
                            <a:srgbClr val="000000"/>
                          </a:solidFill>
                          <a:effectLst/>
                          <a:latin typeface="Calibri"/>
                        </a:rPr>
                        <a:t>         10.000,00 € </a:t>
                      </a:r>
                    </a:p>
                  </a:txBody>
                  <a:tcPr marL="9525" marR="9525" marT="9525" marB="0" anchor="b">
                    <a:lnL>
                      <a:noFill/>
                    </a:lnL>
                    <a:lnR>
                      <a:noFill/>
                    </a:lnR>
                    <a:lnT>
                      <a:noFill/>
                    </a:lnT>
                    <a:lnB>
                      <a:noFill/>
                    </a:lnB>
                  </a:tcPr>
                </a:tc>
                <a:extLst>
                  <a:ext uri="{0D108BD9-81ED-4DB2-BD59-A6C34878D82A}">
                    <a16:rowId xmlns:a16="http://schemas.microsoft.com/office/drawing/2014/main" val="10009"/>
                  </a:ext>
                </a:extLst>
              </a:tr>
              <a:tr h="238125">
                <a:tc>
                  <a:txBody>
                    <a:bodyPr/>
                    <a:lstStyle/>
                    <a:p>
                      <a:pPr algn="l" fontAlgn="b"/>
                      <a:r>
                        <a:rPr lang="de-DE" sz="1400" b="0" i="0" u="none" strike="noStrike">
                          <a:solidFill>
                            <a:srgbClr val="000000"/>
                          </a:solidFill>
                          <a:effectLst/>
                          <a:latin typeface="Calibri"/>
                        </a:rPr>
                        <a:t> Vorräte  </a:t>
                      </a:r>
                    </a:p>
                  </a:txBody>
                  <a:tcPr marL="9525" marR="9525" marT="9525" marB="0" anchor="b">
                    <a:lnL>
                      <a:noFill/>
                    </a:lnL>
                    <a:lnR>
                      <a:noFill/>
                    </a:lnR>
                    <a:lnT>
                      <a:noFill/>
                    </a:lnT>
                    <a:lnB>
                      <a:noFill/>
                    </a:lnB>
                  </a:tcPr>
                </a:tc>
                <a:tc>
                  <a:txBody>
                    <a:bodyPr/>
                    <a:lstStyle/>
                    <a:p>
                      <a:pPr algn="l" fontAlgn="b"/>
                      <a:r>
                        <a:rPr lang="de-DE" sz="1400" b="0" i="0" u="none" strike="noStrike">
                          <a:solidFill>
                            <a:srgbClr val="000000"/>
                          </a:solidFill>
                          <a:effectLst/>
                          <a:latin typeface="Calibri"/>
                        </a:rPr>
                        <a:t>                                   -   € </a:t>
                      </a:r>
                    </a:p>
                  </a:txBody>
                  <a:tcPr marL="9525" marR="9525" marT="9525"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1400" b="0" i="0" u="none" strike="noStrike">
                          <a:solidFill>
                            <a:srgbClr val="000000"/>
                          </a:solidFill>
                          <a:effectLst/>
                          <a:latin typeface="Calibri"/>
                        </a:rPr>
                        <a:t> Verbindl. ggü. Lieferanten </a:t>
                      </a:r>
                    </a:p>
                  </a:txBody>
                  <a:tcPr marL="9525" marR="9525" marT="9525"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1400" b="0" i="0" u="none" strike="noStrike">
                          <a:solidFill>
                            <a:srgbClr val="000000"/>
                          </a:solidFill>
                          <a:effectLst/>
                          <a:latin typeface="Calibri"/>
                        </a:rPr>
                        <a:t>                         -   € </a:t>
                      </a:r>
                    </a:p>
                  </a:txBody>
                  <a:tcPr marL="9525" marR="9525" marT="9525" marB="0" anchor="b">
                    <a:lnL>
                      <a:noFill/>
                    </a:lnL>
                    <a:lnR>
                      <a:noFill/>
                    </a:lnR>
                    <a:lnT>
                      <a:noFill/>
                    </a:lnT>
                    <a:lnB>
                      <a:noFill/>
                    </a:lnB>
                  </a:tcPr>
                </a:tc>
                <a:extLst>
                  <a:ext uri="{0D108BD9-81ED-4DB2-BD59-A6C34878D82A}">
                    <a16:rowId xmlns:a16="http://schemas.microsoft.com/office/drawing/2014/main" val="10010"/>
                  </a:ext>
                </a:extLst>
              </a:tr>
              <a:tr h="238125">
                <a:tc>
                  <a:txBody>
                    <a:bodyPr/>
                    <a:lstStyle/>
                    <a:p>
                      <a:pPr algn="l" fontAlgn="b"/>
                      <a:r>
                        <a:rPr lang="de-DE" sz="1400" b="0" i="0" u="none" strike="noStrike">
                          <a:solidFill>
                            <a:srgbClr val="000000"/>
                          </a:solidFill>
                          <a:effectLst/>
                          <a:latin typeface="Calibri"/>
                        </a:rPr>
                        <a:t> Forderungen gegenüber Kunden </a:t>
                      </a:r>
                    </a:p>
                  </a:txBody>
                  <a:tcPr marL="9525" marR="9525" marT="9525" marB="0" anchor="b">
                    <a:lnL>
                      <a:noFill/>
                    </a:lnL>
                    <a:lnR>
                      <a:noFill/>
                    </a:lnR>
                    <a:lnT>
                      <a:noFill/>
                    </a:lnT>
                    <a:lnB>
                      <a:noFill/>
                    </a:lnB>
                  </a:tcPr>
                </a:tc>
                <a:tc>
                  <a:txBody>
                    <a:bodyPr/>
                    <a:lstStyle/>
                    <a:p>
                      <a:pPr algn="l" fontAlgn="b"/>
                      <a:r>
                        <a:rPr lang="de-DE" sz="1400" b="0" i="0" u="none" strike="noStrike">
                          <a:solidFill>
                            <a:srgbClr val="000000"/>
                          </a:solidFill>
                          <a:effectLst/>
                          <a:latin typeface="Calibri"/>
                        </a:rPr>
                        <a:t>                                   -   € </a:t>
                      </a:r>
                    </a:p>
                  </a:txBody>
                  <a:tcPr marL="9525" marR="9525" marT="9525"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1400" b="0" i="0" u="none" strike="noStrike">
                          <a:solidFill>
                            <a:srgbClr val="000000"/>
                          </a:solidFill>
                          <a:effectLst/>
                          <a:latin typeface="Calibri"/>
                        </a:rPr>
                        <a:t> Steuerschulden </a:t>
                      </a:r>
                    </a:p>
                  </a:txBody>
                  <a:tcPr marL="9525" marR="9525" marT="9525"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1400" b="0" i="0" u="none" strike="noStrike">
                          <a:solidFill>
                            <a:srgbClr val="000000"/>
                          </a:solidFill>
                          <a:effectLst/>
                          <a:latin typeface="Calibri"/>
                        </a:rPr>
                        <a:t>                         -   € </a:t>
                      </a:r>
                    </a:p>
                  </a:txBody>
                  <a:tcPr marL="9525" marR="9525" marT="9525" marB="0" anchor="b">
                    <a:lnL>
                      <a:noFill/>
                    </a:lnL>
                    <a:lnR>
                      <a:noFill/>
                    </a:lnR>
                    <a:lnT>
                      <a:noFill/>
                    </a:lnT>
                    <a:lnB>
                      <a:noFill/>
                    </a:lnB>
                  </a:tcPr>
                </a:tc>
                <a:extLst>
                  <a:ext uri="{0D108BD9-81ED-4DB2-BD59-A6C34878D82A}">
                    <a16:rowId xmlns:a16="http://schemas.microsoft.com/office/drawing/2014/main" val="10011"/>
                  </a:ext>
                </a:extLst>
              </a:tr>
              <a:tr h="238125">
                <a:tc>
                  <a:txBody>
                    <a:bodyPr/>
                    <a:lstStyle/>
                    <a:p>
                      <a:pPr algn="l" fontAlgn="b"/>
                      <a:r>
                        <a:rPr lang="de-DE" sz="1400" b="0" i="0" u="none" strike="noStrike">
                          <a:solidFill>
                            <a:srgbClr val="000000"/>
                          </a:solidFill>
                          <a:effectLst/>
                          <a:latin typeface="Calibri"/>
                        </a:rPr>
                        <a:t> Kassenbestand </a:t>
                      </a:r>
                    </a:p>
                  </a:txBody>
                  <a:tcPr marL="9525" marR="9525" marT="9525" marB="0" anchor="b">
                    <a:lnL>
                      <a:noFill/>
                    </a:lnL>
                    <a:lnR>
                      <a:noFill/>
                    </a:lnR>
                    <a:lnT>
                      <a:noFill/>
                    </a:lnT>
                    <a:lnB>
                      <a:noFill/>
                    </a:lnB>
                  </a:tcPr>
                </a:tc>
                <a:tc>
                  <a:txBody>
                    <a:bodyPr/>
                    <a:lstStyle/>
                    <a:p>
                      <a:pPr algn="l" fontAlgn="b"/>
                      <a:r>
                        <a:rPr lang="de-DE" sz="1400" b="0" i="0" u="none" strike="noStrike">
                          <a:solidFill>
                            <a:srgbClr val="000000"/>
                          </a:solidFill>
                          <a:effectLst/>
                          <a:latin typeface="Calibri"/>
                        </a:rPr>
                        <a:t>                                   -   € </a:t>
                      </a:r>
                    </a:p>
                  </a:txBody>
                  <a:tcPr marL="9525" marR="9525" marT="9525"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endParaRPr lang="de-DE" sz="1400" b="0" i="0" u="none" strike="noStrike">
                        <a:solidFill>
                          <a:srgbClr val="000000"/>
                        </a:solidFill>
                        <a:effectLst/>
                        <a:latin typeface="Calibri"/>
                      </a:endParaRPr>
                    </a:p>
                  </a:txBody>
                  <a:tcPr marL="9525" marR="9525" marT="9525"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1400" b="0" i="0" u="none" strike="noStrike">
                        <a:solidFill>
                          <a:srgbClr val="000000"/>
                        </a:solidFill>
                        <a:effectLst/>
                        <a:latin typeface="Calibri"/>
                      </a:endParaRPr>
                    </a:p>
                  </a:txBody>
                  <a:tcPr marL="9525" marR="9525" marT="9525" marB="0" anchor="b">
                    <a:lnL>
                      <a:noFill/>
                    </a:lnL>
                    <a:lnR>
                      <a:noFill/>
                    </a:lnR>
                    <a:lnT>
                      <a:noFill/>
                    </a:lnT>
                    <a:lnB>
                      <a:noFill/>
                    </a:lnB>
                  </a:tcPr>
                </a:tc>
                <a:extLst>
                  <a:ext uri="{0D108BD9-81ED-4DB2-BD59-A6C34878D82A}">
                    <a16:rowId xmlns:a16="http://schemas.microsoft.com/office/drawing/2014/main" val="10012"/>
                  </a:ext>
                </a:extLst>
              </a:tr>
              <a:tr h="247650">
                <a:tc>
                  <a:txBody>
                    <a:bodyPr/>
                    <a:lstStyle/>
                    <a:p>
                      <a:pPr algn="l" fontAlgn="b"/>
                      <a:r>
                        <a:rPr lang="de-DE" sz="1400" b="0" i="0" u="none" strike="noStrike">
                          <a:solidFill>
                            <a:srgbClr val="000000"/>
                          </a:solidFill>
                          <a:effectLst/>
                          <a:latin typeface="Calibri"/>
                        </a:rPr>
                        <a:t> Bankguthaben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de-DE" sz="1400" b="0" i="0" u="none" strike="noStrike">
                          <a:solidFill>
                            <a:srgbClr val="000000"/>
                          </a:solidFill>
                          <a:effectLst/>
                          <a:latin typeface="Calibri"/>
                        </a:rPr>
                        <a:t>                   15.000,00 € </a:t>
                      </a:r>
                    </a:p>
                  </a:txBody>
                  <a:tcPr marL="9525" marR="9525" marT="9525" marB="0" anchor="b">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de-DE" sz="1400" b="0" i="0" u="none" strike="noStrike">
                          <a:solidFill>
                            <a:srgbClr val="000000"/>
                          </a:solidFill>
                          <a:effectLst/>
                          <a:latin typeface="Calibri"/>
                        </a:rPr>
                        <a:t> </a:t>
                      </a:r>
                    </a:p>
                  </a:txBody>
                  <a:tcPr marL="9525" marR="9525" marT="9525" marB="0" anchor="b">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de-DE" sz="1400" b="0" i="0" u="none" strike="noStrike">
                          <a:solidFill>
                            <a:srgbClr val="000000"/>
                          </a:solidFill>
                          <a:effectLst/>
                          <a:latin typeface="Calibri"/>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38125">
                <a:tc>
                  <a:txBody>
                    <a:bodyPr/>
                    <a:lstStyle/>
                    <a:p>
                      <a:pPr algn="l" fontAlgn="b"/>
                      <a:r>
                        <a:rPr lang="de-DE" sz="1400" b="0" i="0" u="none" strike="noStrike">
                          <a:solidFill>
                            <a:srgbClr val="000000"/>
                          </a:solidFill>
                          <a:effectLst/>
                          <a:latin typeface="Calibri"/>
                        </a:rPr>
                        <a:t> Summe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de-DE" sz="1400" b="0" i="0" u="none" strike="noStrike">
                          <a:solidFill>
                            <a:srgbClr val="000000"/>
                          </a:solidFill>
                          <a:effectLst/>
                          <a:latin typeface="Calibri"/>
                        </a:rPr>
                        <a:t>                   45.000,00 € </a:t>
                      </a:r>
                    </a:p>
                  </a:txBody>
                  <a:tcPr marL="9525" marR="9525" marT="9525" marB="0" anchor="b">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de-DE" sz="1400" b="0" i="0" u="none" strike="noStrike">
                          <a:solidFill>
                            <a:srgbClr val="000000"/>
                          </a:solidFill>
                          <a:effectLst/>
                          <a:latin typeface="Calibri"/>
                        </a:rPr>
                        <a:t> Summe </a:t>
                      </a:r>
                    </a:p>
                  </a:txBody>
                  <a:tcPr marL="9525" marR="9525" marT="9525" marB="0" anchor="b">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de-DE" sz="1400" b="0" i="0" u="none" strike="noStrike" dirty="0">
                          <a:solidFill>
                            <a:srgbClr val="000000"/>
                          </a:solidFill>
                          <a:effectLst/>
                          <a:latin typeface="Calibri"/>
                        </a:rPr>
                        <a:t>         45.000,00 €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4312640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System der doppelten Buchführung</a:t>
            </a:r>
          </a:p>
        </p:txBody>
      </p:sp>
      <p:sp>
        <p:nvSpPr>
          <p:cNvPr id="3" name="Inhaltsplatzhalter 2"/>
          <p:cNvSpPr>
            <a:spLocks noGrp="1"/>
          </p:cNvSpPr>
          <p:nvPr>
            <p:ph idx="1"/>
          </p:nvPr>
        </p:nvSpPr>
        <p:spPr/>
        <p:txBody>
          <a:bodyPr/>
          <a:lstStyle/>
          <a:p>
            <a:r>
              <a:rPr lang="de-DE" dirty="0"/>
              <a:t>Jeder Geschäftsfall berührt mind. 2 Positionen der Bilanz</a:t>
            </a:r>
          </a:p>
          <a:p>
            <a:r>
              <a:rPr lang="de-DE" dirty="0"/>
              <a:t>Bsp.:</a:t>
            </a:r>
          </a:p>
          <a:p>
            <a:pPr lvl="1"/>
            <a:r>
              <a:rPr lang="de-DE" dirty="0"/>
              <a:t>Kauf einer Maschine per Bankscheck für 10.000€ </a:t>
            </a:r>
          </a:p>
          <a:p>
            <a:pPr lvl="2"/>
            <a:r>
              <a:rPr lang="de-DE" dirty="0"/>
              <a:t>Position </a:t>
            </a:r>
            <a:r>
              <a:rPr lang="de-DE" b="1" i="1" dirty="0"/>
              <a:t>Maschinen</a:t>
            </a:r>
            <a:r>
              <a:rPr lang="de-DE" dirty="0"/>
              <a:t> nimmt um 10.000€ zu</a:t>
            </a:r>
          </a:p>
          <a:p>
            <a:pPr lvl="2"/>
            <a:r>
              <a:rPr lang="de-DE" dirty="0"/>
              <a:t>Position </a:t>
            </a:r>
            <a:r>
              <a:rPr lang="de-DE" b="1" i="1" dirty="0"/>
              <a:t>Bank</a:t>
            </a:r>
            <a:r>
              <a:rPr lang="de-DE" dirty="0"/>
              <a:t> nimmt um 10.000€ ab</a:t>
            </a:r>
          </a:p>
          <a:p>
            <a:pPr lvl="1"/>
            <a:r>
              <a:rPr lang="de-DE" dirty="0"/>
              <a:t>Kauf einer Maschine auf Rechnung (Zahlungsziel 30 Tage) für 10.000€</a:t>
            </a:r>
          </a:p>
          <a:p>
            <a:pPr lvl="2"/>
            <a:r>
              <a:rPr lang="de-DE" dirty="0"/>
              <a:t>Position </a:t>
            </a:r>
            <a:r>
              <a:rPr lang="de-DE" b="1" i="1" dirty="0"/>
              <a:t>Maschinen</a:t>
            </a:r>
            <a:r>
              <a:rPr lang="de-DE" dirty="0"/>
              <a:t> nimmt um 10.000€ zu</a:t>
            </a:r>
          </a:p>
          <a:p>
            <a:pPr lvl="2"/>
            <a:r>
              <a:rPr lang="de-DE" dirty="0"/>
              <a:t>Position </a:t>
            </a:r>
            <a:r>
              <a:rPr lang="de-DE" b="1" i="1" dirty="0"/>
              <a:t>Verbindlichkeiten aus Lieferungen und Leistungen </a:t>
            </a:r>
            <a:r>
              <a:rPr lang="de-DE" dirty="0"/>
              <a:t>nimmt um 10.000€ zu</a:t>
            </a:r>
          </a:p>
        </p:txBody>
      </p:sp>
    </p:spTree>
    <p:extLst>
      <p:ext uri="{BB962C8B-B14F-4D97-AF65-F5344CB8AC3E}">
        <p14:creationId xmlns:p14="http://schemas.microsoft.com/office/powerpoint/2010/main" val="35266705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Buchungen auf Bestandskonten</a:t>
            </a:r>
          </a:p>
        </p:txBody>
      </p:sp>
      <p:sp>
        <p:nvSpPr>
          <p:cNvPr id="3" name="Inhaltsplatzhalter 2"/>
          <p:cNvSpPr>
            <a:spLocks noGrp="1"/>
          </p:cNvSpPr>
          <p:nvPr>
            <p:ph idx="1"/>
          </p:nvPr>
        </p:nvSpPr>
        <p:spPr/>
        <p:txBody>
          <a:bodyPr>
            <a:normAutofit lnSpcReduction="10000"/>
          </a:bodyPr>
          <a:lstStyle/>
          <a:p>
            <a:r>
              <a:rPr lang="de-DE" dirty="0"/>
              <a:t>Bestandskoten finden sich in der BILANZ wieder</a:t>
            </a:r>
          </a:p>
          <a:p>
            <a:r>
              <a:rPr lang="de-DE" dirty="0"/>
              <a:t>Bestandsveränderungen berühren mind. 2 verschiedene Bestandskosten</a:t>
            </a:r>
          </a:p>
          <a:p>
            <a:r>
              <a:rPr lang="de-DE" dirty="0"/>
              <a:t>4 Grundtypen:</a:t>
            </a:r>
          </a:p>
          <a:p>
            <a:pPr lvl="1"/>
            <a:r>
              <a:rPr lang="de-DE" b="1" i="1" dirty="0"/>
              <a:t>Aktivtausch</a:t>
            </a:r>
            <a:r>
              <a:rPr lang="de-DE" dirty="0"/>
              <a:t>: 2 Aktivpositionen sind betroffen, eine steigt im Wert, die andere sinkt im Wert</a:t>
            </a:r>
          </a:p>
          <a:p>
            <a:pPr lvl="1"/>
            <a:r>
              <a:rPr lang="de-DE" b="1" i="1" dirty="0"/>
              <a:t>Passivtausch</a:t>
            </a:r>
            <a:r>
              <a:rPr lang="de-DE" dirty="0"/>
              <a:t>: 2 Passivpositionen sind betroffen, eine steigt im Wert, die andere sinkt im Wert</a:t>
            </a:r>
          </a:p>
          <a:p>
            <a:pPr lvl="1"/>
            <a:r>
              <a:rPr lang="de-DE" b="1" i="1" dirty="0"/>
              <a:t>Aktiv-Passiv-Mehrung</a:t>
            </a:r>
            <a:r>
              <a:rPr lang="de-DE" dirty="0"/>
              <a:t>: ein Aktiv- und ein Passivposten sind betroffen, beide steigen im Wert</a:t>
            </a:r>
          </a:p>
          <a:p>
            <a:pPr lvl="1"/>
            <a:r>
              <a:rPr lang="de-DE" b="1" i="1" dirty="0"/>
              <a:t>Aktiv-Passiv-Minderung</a:t>
            </a:r>
            <a:r>
              <a:rPr lang="de-DE" dirty="0"/>
              <a:t>: ein Aktiv- und ein Passivposten sind betroffen, beide sinken im Wert</a:t>
            </a:r>
          </a:p>
          <a:p>
            <a:pPr lvl="1"/>
            <a:endParaRPr lang="de-DE" dirty="0"/>
          </a:p>
          <a:p>
            <a:pPr lvl="1"/>
            <a:endParaRPr lang="de-DE" dirty="0"/>
          </a:p>
        </p:txBody>
      </p:sp>
    </p:spTree>
    <p:extLst>
      <p:ext uri="{BB962C8B-B14F-4D97-AF65-F5344CB8AC3E}">
        <p14:creationId xmlns:p14="http://schemas.microsoft.com/office/powerpoint/2010/main" val="2502007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2800" dirty="0"/>
              <a:t>Aktivtausch – Bsp.: Kauf einer Maschine gegen Bankscheck für 10.000€</a:t>
            </a:r>
          </a:p>
        </p:txBody>
      </p:sp>
      <p:sp>
        <p:nvSpPr>
          <p:cNvPr id="3" name="Textplatzhalter 2"/>
          <p:cNvSpPr>
            <a:spLocks noGrp="1"/>
          </p:cNvSpPr>
          <p:nvPr>
            <p:ph type="body" idx="1"/>
          </p:nvPr>
        </p:nvSpPr>
        <p:spPr/>
        <p:txBody>
          <a:bodyPr/>
          <a:lstStyle/>
          <a:p>
            <a:r>
              <a:rPr lang="de-DE" dirty="0"/>
              <a:t>Bilanz vor Geschäftsfall</a:t>
            </a:r>
          </a:p>
        </p:txBody>
      </p:sp>
      <p:graphicFrame>
        <p:nvGraphicFramePr>
          <p:cNvPr id="7" name="Inhaltsplatzhalter 6"/>
          <p:cNvGraphicFramePr>
            <a:graphicFrameLocks noGrp="1"/>
          </p:cNvGraphicFramePr>
          <p:nvPr>
            <p:ph sz="half" idx="2"/>
            <p:extLst>
              <p:ext uri="{D42A27DB-BD31-4B8C-83A1-F6EECF244321}">
                <p14:modId xmlns:p14="http://schemas.microsoft.com/office/powerpoint/2010/main" val="903594138"/>
              </p:ext>
            </p:extLst>
          </p:nvPr>
        </p:nvGraphicFramePr>
        <p:xfrm>
          <a:off x="425450" y="2492893"/>
          <a:ext cx="4040187" cy="4065505"/>
        </p:xfrm>
        <a:graphic>
          <a:graphicData uri="http://schemas.openxmlformats.org/drawingml/2006/table">
            <a:tbl>
              <a:tblPr/>
              <a:tblGrid>
                <a:gridCol w="1120388">
                  <a:extLst>
                    <a:ext uri="{9D8B030D-6E8A-4147-A177-3AD203B41FA5}">
                      <a16:colId xmlns:a16="http://schemas.microsoft.com/office/drawing/2014/main" val="20000"/>
                    </a:ext>
                  </a:extLst>
                </a:gridCol>
                <a:gridCol w="1029852">
                  <a:extLst>
                    <a:ext uri="{9D8B030D-6E8A-4147-A177-3AD203B41FA5}">
                      <a16:colId xmlns:a16="http://schemas.microsoft.com/office/drawing/2014/main" val="20001"/>
                    </a:ext>
                  </a:extLst>
                </a:gridCol>
                <a:gridCol w="1092095">
                  <a:extLst>
                    <a:ext uri="{9D8B030D-6E8A-4147-A177-3AD203B41FA5}">
                      <a16:colId xmlns:a16="http://schemas.microsoft.com/office/drawing/2014/main" val="20002"/>
                    </a:ext>
                  </a:extLst>
                </a:gridCol>
                <a:gridCol w="797852">
                  <a:extLst>
                    <a:ext uri="{9D8B030D-6E8A-4147-A177-3AD203B41FA5}">
                      <a16:colId xmlns:a16="http://schemas.microsoft.com/office/drawing/2014/main" val="20003"/>
                    </a:ext>
                  </a:extLst>
                </a:gridCol>
              </a:tblGrid>
              <a:tr h="259042">
                <a:tc gridSpan="2">
                  <a:txBody>
                    <a:bodyPr/>
                    <a:lstStyle/>
                    <a:p>
                      <a:pPr algn="ctr" fontAlgn="b"/>
                      <a:r>
                        <a:rPr lang="de-DE" sz="800" b="0" i="0" u="none" strike="noStrike" dirty="0">
                          <a:solidFill>
                            <a:srgbClr val="000000"/>
                          </a:solidFill>
                          <a:effectLst/>
                          <a:latin typeface="Calibri"/>
                        </a:rPr>
                        <a:t>Aktiva</a:t>
                      </a:r>
                    </a:p>
                  </a:txBody>
                  <a:tcPr marL="5643" marR="5643" marT="5643" marB="0" anchor="b">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de-DE"/>
                    </a:p>
                  </a:txBody>
                  <a:tcPr/>
                </a:tc>
                <a:tc gridSpan="2">
                  <a:txBody>
                    <a:bodyPr/>
                    <a:lstStyle/>
                    <a:p>
                      <a:pPr algn="ctr" fontAlgn="b"/>
                      <a:r>
                        <a:rPr lang="de-DE" sz="800" b="0" i="0" u="none" strike="noStrike">
                          <a:solidFill>
                            <a:srgbClr val="000000"/>
                          </a:solidFill>
                          <a:effectLst/>
                          <a:latin typeface="Calibri"/>
                        </a:rPr>
                        <a:t>Passiva</a:t>
                      </a:r>
                    </a:p>
                  </a:txBody>
                  <a:tcPr marL="5643" marR="5643" marT="5643" marB="0" anchor="b">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hMerge="1">
                  <a:txBody>
                    <a:bodyPr/>
                    <a:lstStyle/>
                    <a:p>
                      <a:endParaRPr lang="de-DE"/>
                    </a:p>
                  </a:txBody>
                  <a:tcPr/>
                </a:tc>
                <a:extLst>
                  <a:ext uri="{0D108BD9-81ED-4DB2-BD59-A6C34878D82A}">
                    <a16:rowId xmlns:a16="http://schemas.microsoft.com/office/drawing/2014/main" val="10000"/>
                  </a:ext>
                </a:extLst>
              </a:tr>
              <a:tr h="249078">
                <a:tc>
                  <a:txBody>
                    <a:bodyPr/>
                    <a:lstStyle/>
                    <a:p>
                      <a:pPr algn="l" fontAlgn="b"/>
                      <a:r>
                        <a:rPr lang="de-DE" sz="800" b="0" i="0" u="none" strike="noStrike">
                          <a:solidFill>
                            <a:srgbClr val="000000"/>
                          </a:solidFill>
                          <a:effectLst/>
                          <a:latin typeface="Calibri"/>
                        </a:rPr>
                        <a:t> Anlagevermögen </a:t>
                      </a:r>
                    </a:p>
                  </a:txBody>
                  <a:tcPr marL="5643" marR="5643" marT="5643"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de-DE" sz="800" b="0" i="0" u="none" strike="noStrike">
                          <a:solidFill>
                            <a:srgbClr val="000000"/>
                          </a:solidFill>
                          <a:effectLst/>
                          <a:latin typeface="Calibri"/>
                        </a:rPr>
                        <a:t> </a:t>
                      </a:r>
                    </a:p>
                  </a:txBody>
                  <a:tcPr marL="5643" marR="5643" marT="5643" marB="0" anchor="b">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de-DE" sz="800" b="0" i="0" u="none" strike="noStrike">
                          <a:solidFill>
                            <a:srgbClr val="000000"/>
                          </a:solidFill>
                          <a:effectLst/>
                          <a:latin typeface="Calibri"/>
                        </a:rPr>
                        <a:t> Eigenkapital  </a:t>
                      </a:r>
                    </a:p>
                  </a:txBody>
                  <a:tcPr marL="5643" marR="5643" marT="5643" marB="0" anchor="b">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de-DE" sz="800" b="0" i="0" u="none" strike="noStrike">
                        <a:solidFill>
                          <a:srgbClr val="000000"/>
                        </a:solidFill>
                        <a:effectLst/>
                        <a:latin typeface="Calibri"/>
                      </a:endParaRPr>
                    </a:p>
                  </a:txBody>
                  <a:tcPr marL="5643" marR="5643" marT="5643"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49078">
                <a:tc>
                  <a:txBody>
                    <a:bodyPr/>
                    <a:lstStyle/>
                    <a:p>
                      <a:pPr algn="l" fontAlgn="b"/>
                      <a:r>
                        <a:rPr lang="de-DE" sz="800" b="0" i="0" u="none" strike="noStrike">
                          <a:solidFill>
                            <a:srgbClr val="000000"/>
                          </a:solidFill>
                          <a:effectLst/>
                          <a:latin typeface="Calibri"/>
                        </a:rPr>
                        <a:t> Grundstücke/Gebäude </a:t>
                      </a:r>
                    </a:p>
                  </a:txBody>
                  <a:tcPr marL="5643" marR="5643" marT="5643"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43" marR="5643" marT="5643"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800" b="0" i="0" u="none" strike="noStrike">
                          <a:solidFill>
                            <a:srgbClr val="000000"/>
                          </a:solidFill>
                          <a:effectLst/>
                          <a:latin typeface="Calibri"/>
                        </a:rPr>
                        <a:t> Einlagen </a:t>
                      </a:r>
                    </a:p>
                  </a:txBody>
                  <a:tcPr marL="5643" marR="5643" marT="5643"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800" b="0" i="0" u="none" strike="noStrike">
                          <a:solidFill>
                            <a:srgbClr val="000000"/>
                          </a:solidFill>
                          <a:effectLst/>
                          <a:latin typeface="Calibri"/>
                        </a:rPr>
                        <a:t>         35.000,00 € </a:t>
                      </a:r>
                    </a:p>
                  </a:txBody>
                  <a:tcPr marL="5643" marR="5643" marT="5643" marB="0" anchor="b">
                    <a:lnL>
                      <a:noFill/>
                    </a:lnL>
                    <a:lnR>
                      <a:noFill/>
                    </a:lnR>
                    <a:lnT>
                      <a:noFill/>
                    </a:lnT>
                    <a:lnB>
                      <a:noFill/>
                    </a:lnB>
                  </a:tcPr>
                </a:tc>
                <a:extLst>
                  <a:ext uri="{0D108BD9-81ED-4DB2-BD59-A6C34878D82A}">
                    <a16:rowId xmlns:a16="http://schemas.microsoft.com/office/drawing/2014/main" val="10002"/>
                  </a:ext>
                </a:extLst>
              </a:tr>
              <a:tr h="249078">
                <a:tc>
                  <a:txBody>
                    <a:bodyPr/>
                    <a:lstStyle/>
                    <a:p>
                      <a:pPr algn="l" fontAlgn="b"/>
                      <a:r>
                        <a:rPr lang="de-DE" sz="800" b="0" i="0" u="none" strike="noStrike" dirty="0">
                          <a:solidFill>
                            <a:srgbClr val="000000"/>
                          </a:solidFill>
                          <a:effectLst/>
                          <a:latin typeface="Calibri"/>
                        </a:rPr>
                        <a:t> </a:t>
                      </a:r>
                      <a:r>
                        <a:rPr lang="de-DE" sz="1200" b="1" i="1" u="none" strike="noStrike" dirty="0">
                          <a:solidFill>
                            <a:srgbClr val="000000"/>
                          </a:solidFill>
                          <a:effectLst/>
                          <a:latin typeface="Calibri"/>
                        </a:rPr>
                        <a:t>Maschinen </a:t>
                      </a:r>
                    </a:p>
                  </a:txBody>
                  <a:tcPr marL="5643" marR="5643" marT="5643" marB="0" anchor="b">
                    <a:lnL>
                      <a:noFill/>
                    </a:lnL>
                    <a:lnR>
                      <a:noFill/>
                    </a:lnR>
                    <a:lnT>
                      <a:noFill/>
                    </a:lnT>
                    <a:lnB>
                      <a:noFill/>
                    </a:lnB>
                  </a:tcPr>
                </a:tc>
                <a:tc>
                  <a:txBody>
                    <a:bodyPr/>
                    <a:lstStyle/>
                    <a:p>
                      <a:pPr algn="r" fontAlgn="b"/>
                      <a:r>
                        <a:rPr lang="de-DE" sz="800" b="0" i="0" u="none" strike="noStrike" dirty="0">
                          <a:solidFill>
                            <a:srgbClr val="000000"/>
                          </a:solidFill>
                          <a:effectLst/>
                          <a:latin typeface="Calibri"/>
                        </a:rPr>
                        <a:t>                   </a:t>
                      </a:r>
                      <a:r>
                        <a:rPr lang="de-DE" sz="1200" b="1" i="1" u="none" strike="noStrike" dirty="0">
                          <a:solidFill>
                            <a:srgbClr val="000000"/>
                          </a:solidFill>
                          <a:effectLst/>
                          <a:latin typeface="Calibri"/>
                        </a:rPr>
                        <a:t>10.000,00</a:t>
                      </a:r>
                      <a:r>
                        <a:rPr lang="de-DE" sz="800" b="0" i="0" u="none" strike="noStrike" dirty="0">
                          <a:solidFill>
                            <a:srgbClr val="000000"/>
                          </a:solidFill>
                          <a:effectLst/>
                          <a:latin typeface="Calibri"/>
                        </a:rPr>
                        <a:t> € </a:t>
                      </a:r>
                    </a:p>
                  </a:txBody>
                  <a:tcPr marL="5643" marR="5643" marT="5643"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800" b="0" i="0" u="none" strike="noStrike" dirty="0">
                          <a:solidFill>
                            <a:srgbClr val="000000"/>
                          </a:solidFill>
                          <a:effectLst/>
                          <a:latin typeface="Calibri"/>
                        </a:rPr>
                        <a:t> Rücklagen  </a:t>
                      </a:r>
                    </a:p>
                  </a:txBody>
                  <a:tcPr marL="5643" marR="5643" marT="5643"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43" marR="5643" marT="5643" marB="0" anchor="b">
                    <a:lnL>
                      <a:noFill/>
                    </a:lnL>
                    <a:lnR>
                      <a:noFill/>
                    </a:lnR>
                    <a:lnT>
                      <a:noFill/>
                    </a:lnT>
                    <a:lnB>
                      <a:noFill/>
                    </a:lnB>
                  </a:tcPr>
                </a:tc>
                <a:extLst>
                  <a:ext uri="{0D108BD9-81ED-4DB2-BD59-A6C34878D82A}">
                    <a16:rowId xmlns:a16="http://schemas.microsoft.com/office/drawing/2014/main" val="10003"/>
                  </a:ext>
                </a:extLst>
              </a:tr>
              <a:tr h="249078">
                <a:tc>
                  <a:txBody>
                    <a:bodyPr/>
                    <a:lstStyle/>
                    <a:p>
                      <a:pPr algn="l" fontAlgn="b"/>
                      <a:r>
                        <a:rPr lang="de-DE" sz="800" b="0" i="0" u="none" strike="noStrike">
                          <a:solidFill>
                            <a:srgbClr val="000000"/>
                          </a:solidFill>
                          <a:effectLst/>
                          <a:latin typeface="Calibri"/>
                        </a:rPr>
                        <a:t> Fuhrpark </a:t>
                      </a:r>
                    </a:p>
                  </a:txBody>
                  <a:tcPr marL="5643" marR="5643" marT="564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a:rPr>
                        <a:t>                   20.000,00 € </a:t>
                      </a:r>
                    </a:p>
                  </a:txBody>
                  <a:tcPr marL="5643" marR="5643" marT="5643"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endParaRPr lang="de-DE" sz="800" b="0" i="0" u="none" strike="noStrike">
                        <a:solidFill>
                          <a:srgbClr val="000000"/>
                        </a:solidFill>
                        <a:effectLst/>
                        <a:latin typeface="Calibri"/>
                      </a:endParaRPr>
                    </a:p>
                  </a:txBody>
                  <a:tcPr marL="5643" marR="5643" marT="5643"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800" b="0" i="0" u="none" strike="noStrike">
                        <a:solidFill>
                          <a:srgbClr val="000000"/>
                        </a:solidFill>
                        <a:effectLst/>
                        <a:latin typeface="Calibri"/>
                      </a:endParaRPr>
                    </a:p>
                  </a:txBody>
                  <a:tcPr marL="5643" marR="5643" marT="5643" marB="0" anchor="b">
                    <a:lnL>
                      <a:noFill/>
                    </a:lnL>
                    <a:lnR>
                      <a:noFill/>
                    </a:lnR>
                    <a:lnT>
                      <a:noFill/>
                    </a:lnT>
                    <a:lnB>
                      <a:noFill/>
                    </a:lnB>
                  </a:tcPr>
                </a:tc>
                <a:extLst>
                  <a:ext uri="{0D108BD9-81ED-4DB2-BD59-A6C34878D82A}">
                    <a16:rowId xmlns:a16="http://schemas.microsoft.com/office/drawing/2014/main" val="10004"/>
                  </a:ext>
                </a:extLst>
              </a:tr>
              <a:tr h="249078">
                <a:tc>
                  <a:txBody>
                    <a:bodyPr/>
                    <a:lstStyle/>
                    <a:p>
                      <a:pPr algn="l" fontAlgn="b"/>
                      <a:r>
                        <a:rPr lang="de-DE" sz="800" b="0" i="0" u="none" strike="noStrike">
                          <a:solidFill>
                            <a:srgbClr val="000000"/>
                          </a:solidFill>
                          <a:effectLst/>
                          <a:latin typeface="Calibri"/>
                        </a:rPr>
                        <a:t> Geschäftsausstattung </a:t>
                      </a:r>
                    </a:p>
                  </a:txBody>
                  <a:tcPr marL="5643" marR="5643" marT="5643"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43" marR="5643" marT="5643"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800" b="0" i="0" u="none" strike="noStrike">
                          <a:solidFill>
                            <a:srgbClr val="000000"/>
                          </a:solidFill>
                          <a:effectLst/>
                          <a:latin typeface="Calibri"/>
                        </a:rPr>
                        <a:t> Fremdkapital </a:t>
                      </a:r>
                    </a:p>
                  </a:txBody>
                  <a:tcPr marL="5643" marR="5643" marT="5643"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800" b="0" i="0" u="none" strike="noStrike">
                        <a:solidFill>
                          <a:srgbClr val="000000"/>
                        </a:solidFill>
                        <a:effectLst/>
                        <a:latin typeface="Calibri"/>
                      </a:endParaRPr>
                    </a:p>
                  </a:txBody>
                  <a:tcPr marL="5643" marR="5643" marT="5643" marB="0" anchor="b">
                    <a:lnL>
                      <a:noFill/>
                    </a:lnL>
                    <a:lnR>
                      <a:noFill/>
                    </a:lnR>
                    <a:lnT>
                      <a:noFill/>
                    </a:lnT>
                    <a:lnB>
                      <a:noFill/>
                    </a:lnB>
                  </a:tcPr>
                </a:tc>
                <a:extLst>
                  <a:ext uri="{0D108BD9-81ED-4DB2-BD59-A6C34878D82A}">
                    <a16:rowId xmlns:a16="http://schemas.microsoft.com/office/drawing/2014/main" val="10005"/>
                  </a:ext>
                </a:extLst>
              </a:tr>
              <a:tr h="249078">
                <a:tc>
                  <a:txBody>
                    <a:bodyPr/>
                    <a:lstStyle/>
                    <a:p>
                      <a:pPr algn="l" fontAlgn="b"/>
                      <a:endParaRPr lang="de-DE" sz="800" b="0" i="0" u="none" strike="noStrike">
                        <a:solidFill>
                          <a:srgbClr val="000000"/>
                        </a:solidFill>
                        <a:effectLst/>
                        <a:latin typeface="Calibri"/>
                      </a:endParaRPr>
                    </a:p>
                  </a:txBody>
                  <a:tcPr marL="5643" marR="5643" marT="564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a:rPr>
                        <a:t> </a:t>
                      </a:r>
                    </a:p>
                  </a:txBody>
                  <a:tcPr marL="5643" marR="5643" marT="5643"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800" b="0" i="0" u="none" strike="noStrike">
                          <a:solidFill>
                            <a:srgbClr val="000000"/>
                          </a:solidFill>
                          <a:effectLst/>
                          <a:latin typeface="Calibri"/>
                        </a:rPr>
                        <a:t> Hypothekenschulden </a:t>
                      </a:r>
                    </a:p>
                  </a:txBody>
                  <a:tcPr marL="5643" marR="5643" marT="5643"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43" marR="5643" marT="5643" marB="0" anchor="b">
                    <a:lnL>
                      <a:noFill/>
                    </a:lnL>
                    <a:lnR>
                      <a:noFill/>
                    </a:lnR>
                    <a:lnT>
                      <a:noFill/>
                    </a:lnT>
                    <a:lnB>
                      <a:noFill/>
                    </a:lnB>
                  </a:tcPr>
                </a:tc>
                <a:extLst>
                  <a:ext uri="{0D108BD9-81ED-4DB2-BD59-A6C34878D82A}">
                    <a16:rowId xmlns:a16="http://schemas.microsoft.com/office/drawing/2014/main" val="10006"/>
                  </a:ext>
                </a:extLst>
              </a:tr>
              <a:tr h="249078">
                <a:tc>
                  <a:txBody>
                    <a:bodyPr/>
                    <a:lstStyle/>
                    <a:p>
                      <a:pPr algn="l" fontAlgn="b"/>
                      <a:r>
                        <a:rPr lang="de-DE" sz="800" b="0" i="0" u="none" strike="noStrike">
                          <a:solidFill>
                            <a:srgbClr val="000000"/>
                          </a:solidFill>
                          <a:effectLst/>
                          <a:latin typeface="Calibri"/>
                        </a:rPr>
                        <a:t> Umlaufvermögen </a:t>
                      </a:r>
                    </a:p>
                  </a:txBody>
                  <a:tcPr marL="5643" marR="5643" marT="5643"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a:t>
                      </a:r>
                    </a:p>
                  </a:txBody>
                  <a:tcPr marL="5643" marR="5643" marT="5643"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800" b="0" i="0" u="none" strike="noStrike">
                          <a:solidFill>
                            <a:srgbClr val="000000"/>
                          </a:solidFill>
                          <a:effectLst/>
                          <a:latin typeface="Calibri"/>
                        </a:rPr>
                        <a:t> Darlehen </a:t>
                      </a:r>
                    </a:p>
                  </a:txBody>
                  <a:tcPr marL="5643" marR="5643" marT="5643"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800" b="0" i="0" u="none" strike="noStrike">
                          <a:solidFill>
                            <a:srgbClr val="000000"/>
                          </a:solidFill>
                          <a:effectLst/>
                          <a:latin typeface="Calibri"/>
                        </a:rPr>
                        <a:t>         10.000,00 € </a:t>
                      </a:r>
                    </a:p>
                  </a:txBody>
                  <a:tcPr marL="5643" marR="5643" marT="5643" marB="0" anchor="b">
                    <a:lnL>
                      <a:noFill/>
                    </a:lnL>
                    <a:lnR>
                      <a:noFill/>
                    </a:lnR>
                    <a:lnT>
                      <a:noFill/>
                    </a:lnT>
                    <a:lnB>
                      <a:noFill/>
                    </a:lnB>
                  </a:tcPr>
                </a:tc>
                <a:extLst>
                  <a:ext uri="{0D108BD9-81ED-4DB2-BD59-A6C34878D82A}">
                    <a16:rowId xmlns:a16="http://schemas.microsoft.com/office/drawing/2014/main" val="10007"/>
                  </a:ext>
                </a:extLst>
              </a:tr>
              <a:tr h="456312">
                <a:tc>
                  <a:txBody>
                    <a:bodyPr/>
                    <a:lstStyle/>
                    <a:p>
                      <a:pPr algn="l" fontAlgn="b"/>
                      <a:r>
                        <a:rPr lang="de-DE" sz="800" b="0" i="0" u="none" strike="noStrike">
                          <a:solidFill>
                            <a:srgbClr val="000000"/>
                          </a:solidFill>
                          <a:effectLst/>
                          <a:latin typeface="Calibri"/>
                        </a:rPr>
                        <a:t> Vorräte  </a:t>
                      </a:r>
                    </a:p>
                  </a:txBody>
                  <a:tcPr marL="5643" marR="5643" marT="5643"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43" marR="5643" marT="5643"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800" b="0" i="0" u="none" strike="noStrike" dirty="0">
                          <a:solidFill>
                            <a:srgbClr val="000000"/>
                          </a:solidFill>
                          <a:effectLst/>
                          <a:latin typeface="Calibri"/>
                        </a:rPr>
                        <a:t> </a:t>
                      </a:r>
                      <a:r>
                        <a:rPr lang="de-DE" sz="800" b="0" i="0" u="none" strike="noStrike" dirty="0" err="1">
                          <a:solidFill>
                            <a:srgbClr val="000000"/>
                          </a:solidFill>
                          <a:effectLst/>
                          <a:latin typeface="Calibri"/>
                        </a:rPr>
                        <a:t>Verbindl</a:t>
                      </a:r>
                      <a:r>
                        <a:rPr lang="de-DE" sz="800" b="0" i="0" u="none" strike="noStrike" dirty="0">
                          <a:solidFill>
                            <a:srgbClr val="000000"/>
                          </a:solidFill>
                          <a:effectLst/>
                          <a:latin typeface="Calibri"/>
                        </a:rPr>
                        <a:t>. </a:t>
                      </a:r>
                      <a:r>
                        <a:rPr lang="de-DE" sz="800" b="0" i="0" u="none" strike="noStrike" dirty="0" err="1">
                          <a:solidFill>
                            <a:srgbClr val="000000"/>
                          </a:solidFill>
                          <a:effectLst/>
                          <a:latin typeface="Calibri"/>
                        </a:rPr>
                        <a:t>ggü</a:t>
                      </a:r>
                      <a:r>
                        <a:rPr lang="de-DE" sz="800" b="0" i="0" u="none" strike="noStrike" dirty="0">
                          <a:solidFill>
                            <a:srgbClr val="000000"/>
                          </a:solidFill>
                          <a:effectLst/>
                          <a:latin typeface="Calibri"/>
                        </a:rPr>
                        <a:t>. Lieferanten </a:t>
                      </a:r>
                    </a:p>
                  </a:txBody>
                  <a:tcPr marL="5643" marR="5643" marT="5643"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43" marR="5643" marT="5643" marB="0" anchor="b">
                    <a:lnL>
                      <a:noFill/>
                    </a:lnL>
                    <a:lnR>
                      <a:noFill/>
                    </a:lnR>
                    <a:lnT>
                      <a:noFill/>
                    </a:lnT>
                    <a:lnB>
                      <a:noFill/>
                    </a:lnB>
                  </a:tcPr>
                </a:tc>
                <a:extLst>
                  <a:ext uri="{0D108BD9-81ED-4DB2-BD59-A6C34878D82A}">
                    <a16:rowId xmlns:a16="http://schemas.microsoft.com/office/drawing/2014/main" val="10008"/>
                  </a:ext>
                </a:extLst>
              </a:tr>
              <a:tr h="456312">
                <a:tc>
                  <a:txBody>
                    <a:bodyPr/>
                    <a:lstStyle/>
                    <a:p>
                      <a:pPr algn="l" fontAlgn="b"/>
                      <a:r>
                        <a:rPr lang="de-DE" sz="800" b="0" i="0" u="none" strike="noStrike">
                          <a:solidFill>
                            <a:srgbClr val="000000"/>
                          </a:solidFill>
                          <a:effectLst/>
                          <a:latin typeface="Calibri"/>
                        </a:rPr>
                        <a:t> Forderungen gegenüber Kunden </a:t>
                      </a:r>
                    </a:p>
                  </a:txBody>
                  <a:tcPr marL="5643" marR="5643" marT="5643"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43" marR="5643" marT="5643"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800" b="0" i="0" u="none" strike="noStrike" dirty="0">
                          <a:solidFill>
                            <a:srgbClr val="000000"/>
                          </a:solidFill>
                          <a:effectLst/>
                          <a:latin typeface="Calibri"/>
                        </a:rPr>
                        <a:t> Steuerschulden </a:t>
                      </a:r>
                    </a:p>
                  </a:txBody>
                  <a:tcPr marL="5643" marR="5643" marT="5643"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43" marR="5643" marT="5643" marB="0" anchor="b">
                    <a:lnL>
                      <a:noFill/>
                    </a:lnL>
                    <a:lnR>
                      <a:noFill/>
                    </a:lnR>
                    <a:lnT>
                      <a:noFill/>
                    </a:lnT>
                    <a:lnB>
                      <a:noFill/>
                    </a:lnB>
                  </a:tcPr>
                </a:tc>
                <a:extLst>
                  <a:ext uri="{0D108BD9-81ED-4DB2-BD59-A6C34878D82A}">
                    <a16:rowId xmlns:a16="http://schemas.microsoft.com/office/drawing/2014/main" val="10009"/>
                  </a:ext>
                </a:extLst>
              </a:tr>
              <a:tr h="249078">
                <a:tc>
                  <a:txBody>
                    <a:bodyPr/>
                    <a:lstStyle/>
                    <a:p>
                      <a:pPr algn="l" fontAlgn="b"/>
                      <a:r>
                        <a:rPr lang="de-DE" sz="800" b="0" i="0" u="none" strike="noStrike">
                          <a:solidFill>
                            <a:srgbClr val="000000"/>
                          </a:solidFill>
                          <a:effectLst/>
                          <a:latin typeface="Calibri"/>
                        </a:rPr>
                        <a:t> Kassenbestand </a:t>
                      </a:r>
                    </a:p>
                  </a:txBody>
                  <a:tcPr marL="5643" marR="5643" marT="5643"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43" marR="5643" marT="5643"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endParaRPr lang="de-DE" sz="800" b="0" i="0" u="none" strike="noStrike">
                        <a:solidFill>
                          <a:srgbClr val="000000"/>
                        </a:solidFill>
                        <a:effectLst/>
                        <a:latin typeface="Calibri"/>
                      </a:endParaRPr>
                    </a:p>
                  </a:txBody>
                  <a:tcPr marL="5643" marR="5643" marT="5643"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800" b="0" i="0" u="none" strike="noStrike">
                        <a:solidFill>
                          <a:srgbClr val="000000"/>
                        </a:solidFill>
                        <a:effectLst/>
                        <a:latin typeface="Calibri"/>
                      </a:endParaRPr>
                    </a:p>
                  </a:txBody>
                  <a:tcPr marL="5643" marR="5643" marT="5643" marB="0" anchor="b">
                    <a:lnL>
                      <a:noFill/>
                    </a:lnL>
                    <a:lnR>
                      <a:noFill/>
                    </a:lnR>
                    <a:lnT>
                      <a:noFill/>
                    </a:lnT>
                    <a:lnB>
                      <a:noFill/>
                    </a:lnB>
                  </a:tcPr>
                </a:tc>
                <a:extLst>
                  <a:ext uri="{0D108BD9-81ED-4DB2-BD59-A6C34878D82A}">
                    <a16:rowId xmlns:a16="http://schemas.microsoft.com/office/drawing/2014/main" val="10010"/>
                  </a:ext>
                </a:extLst>
              </a:tr>
              <a:tr h="590772">
                <a:tc>
                  <a:txBody>
                    <a:bodyPr/>
                    <a:lstStyle/>
                    <a:p>
                      <a:pPr algn="l" fontAlgn="b"/>
                      <a:r>
                        <a:rPr lang="de-DE" sz="800" b="0" i="0" u="none" strike="noStrike" dirty="0">
                          <a:solidFill>
                            <a:srgbClr val="000000"/>
                          </a:solidFill>
                          <a:effectLst/>
                          <a:latin typeface="Calibri"/>
                        </a:rPr>
                        <a:t> </a:t>
                      </a:r>
                      <a:r>
                        <a:rPr lang="de-DE" sz="1200" b="1" i="1" u="none" strike="noStrike" dirty="0">
                          <a:solidFill>
                            <a:srgbClr val="000000"/>
                          </a:solidFill>
                          <a:effectLst/>
                          <a:latin typeface="Calibri"/>
                        </a:rPr>
                        <a:t>Bankguthaben</a:t>
                      </a:r>
                      <a:r>
                        <a:rPr lang="de-DE" sz="800" b="0" i="0" u="none" strike="noStrike" dirty="0">
                          <a:solidFill>
                            <a:srgbClr val="000000"/>
                          </a:solidFill>
                          <a:effectLst/>
                          <a:latin typeface="Calibri"/>
                        </a:rPr>
                        <a:t> </a:t>
                      </a:r>
                    </a:p>
                  </a:txBody>
                  <a:tcPr marL="5643" marR="5643" marT="5643"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de-DE" sz="1200" b="1" i="1" u="none" strike="noStrike" dirty="0">
                          <a:solidFill>
                            <a:srgbClr val="000000"/>
                          </a:solidFill>
                          <a:effectLst/>
                          <a:latin typeface="Calibri"/>
                        </a:rPr>
                        <a:t>                   15.000,00 € </a:t>
                      </a:r>
                    </a:p>
                  </a:txBody>
                  <a:tcPr marL="5643" marR="5643" marT="5643" marB="0" anchor="b">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a:rPr>
                        <a:t> </a:t>
                      </a:r>
                    </a:p>
                  </a:txBody>
                  <a:tcPr marL="5643" marR="5643" marT="5643" marB="0" anchor="b">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a:rPr>
                        <a:t> </a:t>
                      </a:r>
                    </a:p>
                  </a:txBody>
                  <a:tcPr marL="5643" marR="5643" marT="5643"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49078">
                <a:tc>
                  <a:txBody>
                    <a:bodyPr/>
                    <a:lstStyle/>
                    <a:p>
                      <a:pPr algn="l" fontAlgn="b"/>
                      <a:r>
                        <a:rPr lang="de-DE" sz="800" b="0" i="0" u="none" strike="noStrike">
                          <a:solidFill>
                            <a:srgbClr val="000000"/>
                          </a:solidFill>
                          <a:effectLst/>
                          <a:latin typeface="Calibri"/>
                        </a:rPr>
                        <a:t> Summe </a:t>
                      </a:r>
                    </a:p>
                  </a:txBody>
                  <a:tcPr marL="5643" marR="5643" marT="5643"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de-DE" sz="800" b="0" i="0" u="none" strike="noStrike">
                          <a:solidFill>
                            <a:srgbClr val="000000"/>
                          </a:solidFill>
                          <a:effectLst/>
                          <a:latin typeface="Calibri"/>
                        </a:rPr>
                        <a:t>                   45.000,00 € </a:t>
                      </a:r>
                    </a:p>
                  </a:txBody>
                  <a:tcPr marL="5643" marR="5643" marT="5643" marB="0" anchor="b">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de-DE" sz="800" b="0" i="0" u="none" strike="noStrike">
                          <a:solidFill>
                            <a:srgbClr val="000000"/>
                          </a:solidFill>
                          <a:effectLst/>
                          <a:latin typeface="Calibri"/>
                        </a:rPr>
                        <a:t> Summe </a:t>
                      </a:r>
                    </a:p>
                  </a:txBody>
                  <a:tcPr marL="5643" marR="5643" marT="5643" marB="0" anchor="b">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de-DE" sz="800" b="0" i="0" u="none" strike="noStrike" dirty="0">
                          <a:solidFill>
                            <a:srgbClr val="000000"/>
                          </a:solidFill>
                          <a:effectLst/>
                          <a:latin typeface="Calibri"/>
                        </a:rPr>
                        <a:t>         45.000,00 € </a:t>
                      </a:r>
                    </a:p>
                  </a:txBody>
                  <a:tcPr marL="5643" marR="5643" marT="5643"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2"/>
                  </a:ext>
                </a:extLst>
              </a:tr>
            </a:tbl>
          </a:graphicData>
        </a:graphic>
      </p:graphicFrame>
      <p:sp>
        <p:nvSpPr>
          <p:cNvPr id="5" name="Textplatzhalter 4"/>
          <p:cNvSpPr>
            <a:spLocks noGrp="1"/>
          </p:cNvSpPr>
          <p:nvPr>
            <p:ph type="body" sz="quarter" idx="3"/>
          </p:nvPr>
        </p:nvSpPr>
        <p:spPr/>
        <p:txBody>
          <a:bodyPr/>
          <a:lstStyle/>
          <a:p>
            <a:r>
              <a:rPr lang="de-DE" dirty="0"/>
              <a:t>Bilanz nach Geschäftsfall</a:t>
            </a:r>
          </a:p>
        </p:txBody>
      </p:sp>
      <p:graphicFrame>
        <p:nvGraphicFramePr>
          <p:cNvPr id="9" name="Inhaltsplatzhalter 8"/>
          <p:cNvGraphicFramePr>
            <a:graphicFrameLocks noGrp="1"/>
          </p:cNvGraphicFramePr>
          <p:nvPr>
            <p:ph sz="quarter" idx="4"/>
            <p:extLst>
              <p:ext uri="{D42A27DB-BD31-4B8C-83A1-F6EECF244321}">
                <p14:modId xmlns:p14="http://schemas.microsoft.com/office/powerpoint/2010/main" val="3576085902"/>
              </p:ext>
            </p:extLst>
          </p:nvPr>
        </p:nvGraphicFramePr>
        <p:xfrm>
          <a:off x="4645025" y="2564906"/>
          <a:ext cx="4041775" cy="4031190"/>
        </p:xfrm>
        <a:graphic>
          <a:graphicData uri="http://schemas.openxmlformats.org/drawingml/2006/table">
            <a:tbl>
              <a:tblPr/>
              <a:tblGrid>
                <a:gridCol w="1121461">
                  <a:extLst>
                    <a:ext uri="{9D8B030D-6E8A-4147-A177-3AD203B41FA5}">
                      <a16:colId xmlns:a16="http://schemas.microsoft.com/office/drawing/2014/main" val="20000"/>
                    </a:ext>
                  </a:extLst>
                </a:gridCol>
                <a:gridCol w="1031142">
                  <a:extLst>
                    <a:ext uri="{9D8B030D-6E8A-4147-A177-3AD203B41FA5}">
                      <a16:colId xmlns:a16="http://schemas.microsoft.com/office/drawing/2014/main" val="20001"/>
                    </a:ext>
                  </a:extLst>
                </a:gridCol>
                <a:gridCol w="1091354">
                  <a:extLst>
                    <a:ext uri="{9D8B030D-6E8A-4147-A177-3AD203B41FA5}">
                      <a16:colId xmlns:a16="http://schemas.microsoft.com/office/drawing/2014/main" val="20002"/>
                    </a:ext>
                  </a:extLst>
                </a:gridCol>
                <a:gridCol w="797818">
                  <a:extLst>
                    <a:ext uri="{9D8B030D-6E8A-4147-A177-3AD203B41FA5}">
                      <a16:colId xmlns:a16="http://schemas.microsoft.com/office/drawing/2014/main" val="20003"/>
                    </a:ext>
                  </a:extLst>
                </a:gridCol>
              </a:tblGrid>
              <a:tr h="269200">
                <a:tc>
                  <a:txBody>
                    <a:bodyPr/>
                    <a:lstStyle/>
                    <a:p>
                      <a:pPr algn="ctr" fontAlgn="b"/>
                      <a:r>
                        <a:rPr lang="de-DE" sz="800" b="0" i="0" u="none" strike="noStrike" dirty="0">
                          <a:solidFill>
                            <a:srgbClr val="000000"/>
                          </a:solidFill>
                          <a:effectLst/>
                          <a:latin typeface="Calibri"/>
                        </a:rPr>
                        <a:t>Aktiva</a:t>
                      </a:r>
                    </a:p>
                  </a:txBody>
                  <a:tcPr marL="5645" marR="5645" marT="56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de-DE" sz="800" b="0" i="0" u="none" strike="noStrike">
                          <a:solidFill>
                            <a:srgbClr val="000000"/>
                          </a:solidFill>
                          <a:effectLst/>
                          <a:latin typeface="Calibri"/>
                        </a:rPr>
                        <a:t> </a:t>
                      </a:r>
                    </a:p>
                  </a:txBody>
                  <a:tcPr marL="5645" marR="5645" marT="5645" marB="0" anchor="b">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de-DE" sz="800" b="0" i="0" u="none" strike="noStrike">
                          <a:solidFill>
                            <a:srgbClr val="000000"/>
                          </a:solidFill>
                          <a:effectLst/>
                          <a:latin typeface="Calibri"/>
                        </a:rPr>
                        <a:t>Passiva</a:t>
                      </a:r>
                    </a:p>
                  </a:txBody>
                  <a:tcPr marL="5645" marR="5645" marT="5645" marB="0" anchor="b">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de-DE" sz="800" b="0" i="0" u="none" strike="noStrike">
                          <a:solidFill>
                            <a:srgbClr val="000000"/>
                          </a:solidFill>
                          <a:effectLst/>
                          <a:latin typeface="Calibri"/>
                        </a:rPr>
                        <a:t> </a:t>
                      </a:r>
                    </a:p>
                  </a:txBody>
                  <a:tcPr marL="5645" marR="5645" marT="564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8846">
                <a:tc>
                  <a:txBody>
                    <a:bodyPr/>
                    <a:lstStyle/>
                    <a:p>
                      <a:pPr algn="l" fontAlgn="b"/>
                      <a:r>
                        <a:rPr lang="de-DE" sz="800" b="0" i="0" u="none" strike="noStrike" dirty="0">
                          <a:solidFill>
                            <a:srgbClr val="000000"/>
                          </a:solidFill>
                          <a:effectLst/>
                          <a:latin typeface="Calibri"/>
                        </a:rPr>
                        <a:t> Anlagevermögen </a:t>
                      </a:r>
                    </a:p>
                  </a:txBody>
                  <a:tcPr marL="5645" marR="5645" marT="564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de-DE" sz="800" b="0" i="0" u="none" strike="noStrike">
                          <a:solidFill>
                            <a:srgbClr val="000000"/>
                          </a:solidFill>
                          <a:effectLst/>
                          <a:latin typeface="Calibri"/>
                        </a:rPr>
                        <a:t> </a:t>
                      </a:r>
                    </a:p>
                  </a:txBody>
                  <a:tcPr marL="5645" marR="5645" marT="5645" marB="0" anchor="b">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de-DE" sz="800" b="0" i="0" u="none" strike="noStrike">
                          <a:solidFill>
                            <a:srgbClr val="000000"/>
                          </a:solidFill>
                          <a:effectLst/>
                          <a:latin typeface="Calibri"/>
                        </a:rPr>
                        <a:t> Eigenkapital  </a:t>
                      </a:r>
                    </a:p>
                  </a:txBody>
                  <a:tcPr marL="5645" marR="5645" marT="5645" marB="0" anchor="b">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de-DE" sz="800" b="0" i="0" u="none" strike="noStrike">
                        <a:solidFill>
                          <a:srgbClr val="000000"/>
                        </a:solidFill>
                        <a:effectLst/>
                        <a:latin typeface="Calibri"/>
                      </a:endParaRPr>
                    </a:p>
                  </a:txBody>
                  <a:tcPr marL="5645" marR="5645" marT="564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58846">
                <a:tc>
                  <a:txBody>
                    <a:bodyPr/>
                    <a:lstStyle/>
                    <a:p>
                      <a:pPr algn="l" fontAlgn="b"/>
                      <a:r>
                        <a:rPr lang="de-DE" sz="800" b="0" i="0" u="none" strike="noStrike">
                          <a:solidFill>
                            <a:srgbClr val="000000"/>
                          </a:solidFill>
                          <a:effectLst/>
                          <a:latin typeface="Calibri"/>
                        </a:rPr>
                        <a:t> Grundstücke/Gebäude </a:t>
                      </a:r>
                    </a:p>
                  </a:txBody>
                  <a:tcPr marL="5645" marR="5645" marT="5645"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45" marR="5645" marT="5645"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800" b="0" i="0" u="none" strike="noStrike">
                          <a:solidFill>
                            <a:srgbClr val="000000"/>
                          </a:solidFill>
                          <a:effectLst/>
                          <a:latin typeface="Calibri"/>
                        </a:rPr>
                        <a:t> Einlagen </a:t>
                      </a:r>
                    </a:p>
                  </a:txBody>
                  <a:tcPr marL="5645" marR="5645" marT="5645"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800" b="0" i="0" u="none" strike="noStrike">
                          <a:solidFill>
                            <a:srgbClr val="000000"/>
                          </a:solidFill>
                          <a:effectLst/>
                          <a:latin typeface="Calibri"/>
                        </a:rPr>
                        <a:t>         35.000,00 € </a:t>
                      </a:r>
                    </a:p>
                  </a:txBody>
                  <a:tcPr marL="5645" marR="5645" marT="5645" marB="0" anchor="b">
                    <a:lnL>
                      <a:noFill/>
                    </a:lnL>
                    <a:lnR>
                      <a:noFill/>
                    </a:lnR>
                    <a:lnT>
                      <a:noFill/>
                    </a:lnT>
                    <a:lnB>
                      <a:noFill/>
                    </a:lnB>
                  </a:tcPr>
                </a:tc>
                <a:extLst>
                  <a:ext uri="{0D108BD9-81ED-4DB2-BD59-A6C34878D82A}">
                    <a16:rowId xmlns:a16="http://schemas.microsoft.com/office/drawing/2014/main" val="10002"/>
                  </a:ext>
                </a:extLst>
              </a:tr>
              <a:tr h="258846">
                <a:tc>
                  <a:txBody>
                    <a:bodyPr/>
                    <a:lstStyle/>
                    <a:p>
                      <a:pPr algn="l" fontAlgn="b"/>
                      <a:r>
                        <a:rPr lang="de-DE" sz="800" b="0" i="0" u="none" strike="noStrike" dirty="0">
                          <a:solidFill>
                            <a:srgbClr val="000000"/>
                          </a:solidFill>
                          <a:effectLst/>
                          <a:latin typeface="Calibri"/>
                        </a:rPr>
                        <a:t> </a:t>
                      </a:r>
                      <a:r>
                        <a:rPr lang="de-DE" sz="1200" b="1" i="1" u="none" strike="noStrike" dirty="0">
                          <a:solidFill>
                            <a:srgbClr val="000000"/>
                          </a:solidFill>
                          <a:effectLst/>
                          <a:latin typeface="Calibri"/>
                        </a:rPr>
                        <a:t>Maschinen </a:t>
                      </a:r>
                    </a:p>
                  </a:txBody>
                  <a:tcPr marL="5645" marR="5645" marT="5645" marB="0" anchor="b">
                    <a:lnL>
                      <a:noFill/>
                    </a:lnL>
                    <a:lnR>
                      <a:noFill/>
                    </a:lnR>
                    <a:lnT>
                      <a:noFill/>
                    </a:lnT>
                    <a:lnB>
                      <a:noFill/>
                    </a:lnB>
                  </a:tcPr>
                </a:tc>
                <a:tc>
                  <a:txBody>
                    <a:bodyPr/>
                    <a:lstStyle/>
                    <a:p>
                      <a:pPr algn="r" fontAlgn="b"/>
                      <a:r>
                        <a:rPr lang="de-DE" sz="1200" b="1" i="1" u="none" strike="noStrike" dirty="0">
                          <a:solidFill>
                            <a:srgbClr val="C00000"/>
                          </a:solidFill>
                          <a:effectLst/>
                          <a:latin typeface="Calibri"/>
                        </a:rPr>
                        <a:t>                   20.000,00 € </a:t>
                      </a:r>
                    </a:p>
                  </a:txBody>
                  <a:tcPr marL="5645" marR="5645" marT="5645"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800" b="0" i="0" u="none" strike="noStrike">
                          <a:solidFill>
                            <a:srgbClr val="000000"/>
                          </a:solidFill>
                          <a:effectLst/>
                          <a:latin typeface="Calibri"/>
                        </a:rPr>
                        <a:t> Rücklagen  </a:t>
                      </a:r>
                    </a:p>
                  </a:txBody>
                  <a:tcPr marL="5645" marR="5645" marT="5645"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45" marR="5645" marT="5645" marB="0" anchor="b">
                    <a:lnL>
                      <a:noFill/>
                    </a:lnL>
                    <a:lnR>
                      <a:noFill/>
                    </a:lnR>
                    <a:lnT>
                      <a:noFill/>
                    </a:lnT>
                    <a:lnB>
                      <a:noFill/>
                    </a:lnB>
                  </a:tcPr>
                </a:tc>
                <a:extLst>
                  <a:ext uri="{0D108BD9-81ED-4DB2-BD59-A6C34878D82A}">
                    <a16:rowId xmlns:a16="http://schemas.microsoft.com/office/drawing/2014/main" val="10003"/>
                  </a:ext>
                </a:extLst>
              </a:tr>
              <a:tr h="258846">
                <a:tc>
                  <a:txBody>
                    <a:bodyPr/>
                    <a:lstStyle/>
                    <a:p>
                      <a:pPr algn="l" fontAlgn="b"/>
                      <a:r>
                        <a:rPr lang="de-DE" sz="800" b="0" i="0" u="none" strike="noStrike">
                          <a:solidFill>
                            <a:srgbClr val="000000"/>
                          </a:solidFill>
                          <a:effectLst/>
                          <a:latin typeface="Calibri"/>
                        </a:rPr>
                        <a:t> Fuhrpark </a:t>
                      </a:r>
                    </a:p>
                  </a:txBody>
                  <a:tcPr marL="5645" marR="5645" marT="5645"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20.000,00 € </a:t>
                      </a:r>
                    </a:p>
                  </a:txBody>
                  <a:tcPr marL="5645" marR="5645" marT="5645"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endParaRPr lang="de-DE" sz="800" b="0" i="0" u="none" strike="noStrike">
                        <a:solidFill>
                          <a:srgbClr val="000000"/>
                        </a:solidFill>
                        <a:effectLst/>
                        <a:latin typeface="Calibri"/>
                      </a:endParaRPr>
                    </a:p>
                  </a:txBody>
                  <a:tcPr marL="5645" marR="5645" marT="5645"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800" b="0" i="0" u="none" strike="noStrike">
                        <a:solidFill>
                          <a:srgbClr val="000000"/>
                        </a:solidFill>
                        <a:effectLst/>
                        <a:latin typeface="Calibri"/>
                      </a:endParaRPr>
                    </a:p>
                  </a:txBody>
                  <a:tcPr marL="5645" marR="5645" marT="5645" marB="0" anchor="b">
                    <a:lnL>
                      <a:noFill/>
                    </a:lnL>
                    <a:lnR>
                      <a:noFill/>
                    </a:lnR>
                    <a:lnT>
                      <a:noFill/>
                    </a:lnT>
                    <a:lnB>
                      <a:noFill/>
                    </a:lnB>
                  </a:tcPr>
                </a:tc>
                <a:extLst>
                  <a:ext uri="{0D108BD9-81ED-4DB2-BD59-A6C34878D82A}">
                    <a16:rowId xmlns:a16="http://schemas.microsoft.com/office/drawing/2014/main" val="10004"/>
                  </a:ext>
                </a:extLst>
              </a:tr>
              <a:tr h="258846">
                <a:tc>
                  <a:txBody>
                    <a:bodyPr/>
                    <a:lstStyle/>
                    <a:p>
                      <a:pPr algn="l" fontAlgn="b"/>
                      <a:r>
                        <a:rPr lang="de-DE" sz="800" b="0" i="0" u="none" strike="noStrike">
                          <a:solidFill>
                            <a:srgbClr val="000000"/>
                          </a:solidFill>
                          <a:effectLst/>
                          <a:latin typeface="Calibri"/>
                        </a:rPr>
                        <a:t> Geschäftsausstattung </a:t>
                      </a:r>
                    </a:p>
                  </a:txBody>
                  <a:tcPr marL="5645" marR="5645" marT="5645"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45" marR="5645" marT="5645"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800" b="0" i="0" u="none" strike="noStrike">
                          <a:solidFill>
                            <a:srgbClr val="000000"/>
                          </a:solidFill>
                          <a:effectLst/>
                          <a:latin typeface="Calibri"/>
                        </a:rPr>
                        <a:t> Fremdkapital </a:t>
                      </a:r>
                    </a:p>
                  </a:txBody>
                  <a:tcPr marL="5645" marR="5645" marT="5645"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800" b="0" i="0" u="none" strike="noStrike">
                        <a:solidFill>
                          <a:srgbClr val="000000"/>
                        </a:solidFill>
                        <a:effectLst/>
                        <a:latin typeface="Calibri"/>
                      </a:endParaRPr>
                    </a:p>
                  </a:txBody>
                  <a:tcPr marL="5645" marR="5645" marT="5645" marB="0" anchor="b">
                    <a:lnL>
                      <a:noFill/>
                    </a:lnL>
                    <a:lnR>
                      <a:noFill/>
                    </a:lnR>
                    <a:lnT>
                      <a:noFill/>
                    </a:lnT>
                    <a:lnB>
                      <a:noFill/>
                    </a:lnB>
                  </a:tcPr>
                </a:tc>
                <a:extLst>
                  <a:ext uri="{0D108BD9-81ED-4DB2-BD59-A6C34878D82A}">
                    <a16:rowId xmlns:a16="http://schemas.microsoft.com/office/drawing/2014/main" val="10005"/>
                  </a:ext>
                </a:extLst>
              </a:tr>
              <a:tr h="258846">
                <a:tc>
                  <a:txBody>
                    <a:bodyPr/>
                    <a:lstStyle/>
                    <a:p>
                      <a:pPr algn="l" fontAlgn="b"/>
                      <a:endParaRPr lang="de-DE" sz="800" b="0" i="0" u="none" strike="noStrike">
                        <a:solidFill>
                          <a:srgbClr val="000000"/>
                        </a:solidFill>
                        <a:effectLst/>
                        <a:latin typeface="Calibri"/>
                      </a:endParaRPr>
                    </a:p>
                  </a:txBody>
                  <a:tcPr marL="5645" marR="5645" marT="5645"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a:t>
                      </a:r>
                    </a:p>
                  </a:txBody>
                  <a:tcPr marL="5645" marR="5645" marT="5645"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800" b="0" i="0" u="none" strike="noStrike">
                          <a:solidFill>
                            <a:srgbClr val="000000"/>
                          </a:solidFill>
                          <a:effectLst/>
                          <a:latin typeface="Calibri"/>
                        </a:rPr>
                        <a:t> Hypothekenschulden </a:t>
                      </a:r>
                    </a:p>
                  </a:txBody>
                  <a:tcPr marL="5645" marR="5645" marT="5645"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45" marR="5645" marT="5645" marB="0" anchor="b">
                    <a:lnL>
                      <a:noFill/>
                    </a:lnL>
                    <a:lnR>
                      <a:noFill/>
                    </a:lnR>
                    <a:lnT>
                      <a:noFill/>
                    </a:lnT>
                    <a:lnB>
                      <a:noFill/>
                    </a:lnB>
                  </a:tcPr>
                </a:tc>
                <a:extLst>
                  <a:ext uri="{0D108BD9-81ED-4DB2-BD59-A6C34878D82A}">
                    <a16:rowId xmlns:a16="http://schemas.microsoft.com/office/drawing/2014/main" val="10006"/>
                  </a:ext>
                </a:extLst>
              </a:tr>
              <a:tr h="258846">
                <a:tc>
                  <a:txBody>
                    <a:bodyPr/>
                    <a:lstStyle/>
                    <a:p>
                      <a:pPr algn="l" fontAlgn="b"/>
                      <a:r>
                        <a:rPr lang="de-DE" sz="800" b="0" i="0" u="none" strike="noStrike" dirty="0">
                          <a:solidFill>
                            <a:srgbClr val="000000"/>
                          </a:solidFill>
                          <a:effectLst/>
                          <a:latin typeface="Calibri"/>
                        </a:rPr>
                        <a:t> Umlaufvermögen </a:t>
                      </a:r>
                    </a:p>
                  </a:txBody>
                  <a:tcPr marL="5645" marR="5645" marT="5645"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a:t>
                      </a:r>
                    </a:p>
                  </a:txBody>
                  <a:tcPr marL="5645" marR="5645" marT="5645"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800" b="0" i="0" u="none" strike="noStrike">
                          <a:solidFill>
                            <a:srgbClr val="000000"/>
                          </a:solidFill>
                          <a:effectLst/>
                          <a:latin typeface="Calibri"/>
                        </a:rPr>
                        <a:t> Darlehen </a:t>
                      </a:r>
                    </a:p>
                  </a:txBody>
                  <a:tcPr marL="5645" marR="5645" marT="5645"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800" b="0" i="0" u="none" strike="noStrike">
                          <a:solidFill>
                            <a:srgbClr val="000000"/>
                          </a:solidFill>
                          <a:effectLst/>
                          <a:latin typeface="Calibri"/>
                        </a:rPr>
                        <a:t>         10.000,00 € </a:t>
                      </a:r>
                    </a:p>
                  </a:txBody>
                  <a:tcPr marL="5645" marR="5645" marT="5645" marB="0" anchor="b">
                    <a:lnL>
                      <a:noFill/>
                    </a:lnL>
                    <a:lnR>
                      <a:noFill/>
                    </a:lnR>
                    <a:lnT>
                      <a:noFill/>
                    </a:lnT>
                    <a:lnB>
                      <a:noFill/>
                    </a:lnB>
                  </a:tcPr>
                </a:tc>
                <a:extLst>
                  <a:ext uri="{0D108BD9-81ED-4DB2-BD59-A6C34878D82A}">
                    <a16:rowId xmlns:a16="http://schemas.microsoft.com/office/drawing/2014/main" val="10007"/>
                  </a:ext>
                </a:extLst>
              </a:tr>
              <a:tr h="474206">
                <a:tc>
                  <a:txBody>
                    <a:bodyPr/>
                    <a:lstStyle/>
                    <a:p>
                      <a:pPr algn="l" fontAlgn="b"/>
                      <a:r>
                        <a:rPr lang="de-DE" sz="800" b="0" i="0" u="none" strike="noStrike">
                          <a:solidFill>
                            <a:srgbClr val="000000"/>
                          </a:solidFill>
                          <a:effectLst/>
                          <a:latin typeface="Calibri"/>
                        </a:rPr>
                        <a:t> Vorräte  </a:t>
                      </a:r>
                    </a:p>
                  </a:txBody>
                  <a:tcPr marL="5645" marR="5645" marT="5645"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45" marR="5645" marT="5645"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800" b="0" i="0" u="none" strike="noStrike">
                          <a:solidFill>
                            <a:srgbClr val="000000"/>
                          </a:solidFill>
                          <a:effectLst/>
                          <a:latin typeface="Calibri"/>
                        </a:rPr>
                        <a:t> Verbindl. ggü. Lieferanten </a:t>
                      </a:r>
                    </a:p>
                  </a:txBody>
                  <a:tcPr marL="5645" marR="5645" marT="5645"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45" marR="5645" marT="5645" marB="0" anchor="b">
                    <a:lnL>
                      <a:noFill/>
                    </a:lnL>
                    <a:lnR>
                      <a:noFill/>
                    </a:lnR>
                    <a:lnT>
                      <a:noFill/>
                    </a:lnT>
                    <a:lnB>
                      <a:noFill/>
                    </a:lnB>
                  </a:tcPr>
                </a:tc>
                <a:extLst>
                  <a:ext uri="{0D108BD9-81ED-4DB2-BD59-A6C34878D82A}">
                    <a16:rowId xmlns:a16="http://schemas.microsoft.com/office/drawing/2014/main" val="10008"/>
                  </a:ext>
                </a:extLst>
              </a:tr>
              <a:tr h="474206">
                <a:tc>
                  <a:txBody>
                    <a:bodyPr/>
                    <a:lstStyle/>
                    <a:p>
                      <a:pPr algn="l" fontAlgn="b"/>
                      <a:r>
                        <a:rPr lang="de-DE" sz="800" b="0" i="0" u="none" strike="noStrike" dirty="0">
                          <a:solidFill>
                            <a:srgbClr val="000000"/>
                          </a:solidFill>
                          <a:effectLst/>
                          <a:latin typeface="Calibri"/>
                        </a:rPr>
                        <a:t> Forderungen gegenüber Kunden </a:t>
                      </a:r>
                    </a:p>
                  </a:txBody>
                  <a:tcPr marL="5645" marR="5645" marT="5645"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45" marR="5645" marT="5645"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800" b="0" i="0" u="none" strike="noStrike">
                          <a:solidFill>
                            <a:srgbClr val="000000"/>
                          </a:solidFill>
                          <a:effectLst/>
                          <a:latin typeface="Calibri"/>
                        </a:rPr>
                        <a:t> Steuerschulden </a:t>
                      </a:r>
                    </a:p>
                  </a:txBody>
                  <a:tcPr marL="5645" marR="5645" marT="5645"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45" marR="5645" marT="5645" marB="0" anchor="b">
                    <a:lnL>
                      <a:noFill/>
                    </a:lnL>
                    <a:lnR>
                      <a:noFill/>
                    </a:lnR>
                    <a:lnT>
                      <a:noFill/>
                    </a:lnT>
                    <a:lnB>
                      <a:noFill/>
                    </a:lnB>
                  </a:tcPr>
                </a:tc>
                <a:extLst>
                  <a:ext uri="{0D108BD9-81ED-4DB2-BD59-A6C34878D82A}">
                    <a16:rowId xmlns:a16="http://schemas.microsoft.com/office/drawing/2014/main" val="10009"/>
                  </a:ext>
                </a:extLst>
              </a:tr>
              <a:tr h="258846">
                <a:tc>
                  <a:txBody>
                    <a:bodyPr/>
                    <a:lstStyle/>
                    <a:p>
                      <a:pPr algn="l" fontAlgn="b"/>
                      <a:r>
                        <a:rPr lang="de-DE" sz="800" b="0" i="0" u="none" strike="noStrike">
                          <a:solidFill>
                            <a:srgbClr val="000000"/>
                          </a:solidFill>
                          <a:effectLst/>
                          <a:latin typeface="Calibri"/>
                        </a:rPr>
                        <a:t> Kassenbestand </a:t>
                      </a:r>
                    </a:p>
                  </a:txBody>
                  <a:tcPr marL="5645" marR="5645" marT="5645"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45" marR="5645" marT="5645"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endParaRPr lang="de-DE" sz="800" b="0" i="0" u="none" strike="noStrike">
                        <a:solidFill>
                          <a:srgbClr val="000000"/>
                        </a:solidFill>
                        <a:effectLst/>
                        <a:latin typeface="Calibri"/>
                      </a:endParaRPr>
                    </a:p>
                  </a:txBody>
                  <a:tcPr marL="5645" marR="5645" marT="5645"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800" b="0" i="0" u="none" strike="noStrike">
                        <a:solidFill>
                          <a:srgbClr val="000000"/>
                        </a:solidFill>
                        <a:effectLst/>
                        <a:latin typeface="Calibri"/>
                      </a:endParaRPr>
                    </a:p>
                  </a:txBody>
                  <a:tcPr marL="5645" marR="5645" marT="5645" marB="0" anchor="b">
                    <a:lnL>
                      <a:noFill/>
                    </a:lnL>
                    <a:lnR>
                      <a:noFill/>
                    </a:lnR>
                    <a:lnT>
                      <a:noFill/>
                    </a:lnT>
                    <a:lnB>
                      <a:noFill/>
                    </a:lnB>
                  </a:tcPr>
                </a:tc>
                <a:extLst>
                  <a:ext uri="{0D108BD9-81ED-4DB2-BD59-A6C34878D82A}">
                    <a16:rowId xmlns:a16="http://schemas.microsoft.com/office/drawing/2014/main" val="10010"/>
                  </a:ext>
                </a:extLst>
              </a:tr>
              <a:tr h="269200">
                <a:tc>
                  <a:txBody>
                    <a:bodyPr/>
                    <a:lstStyle/>
                    <a:p>
                      <a:pPr algn="l" fontAlgn="b"/>
                      <a:r>
                        <a:rPr lang="de-DE" sz="800" b="0" i="0" u="none" strike="noStrike" dirty="0">
                          <a:solidFill>
                            <a:srgbClr val="000000"/>
                          </a:solidFill>
                          <a:effectLst/>
                          <a:latin typeface="Calibri"/>
                        </a:rPr>
                        <a:t> </a:t>
                      </a:r>
                      <a:r>
                        <a:rPr lang="de-DE" sz="1200" b="1" i="1" u="none" strike="noStrike" dirty="0">
                          <a:solidFill>
                            <a:srgbClr val="000000"/>
                          </a:solidFill>
                          <a:effectLst/>
                          <a:latin typeface="Calibri"/>
                        </a:rPr>
                        <a:t>Bankguthaben </a:t>
                      </a:r>
                    </a:p>
                  </a:txBody>
                  <a:tcPr marL="5645" marR="5645" marT="56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de-DE" sz="1200" b="1" i="1" u="none" strike="noStrike" dirty="0">
                          <a:solidFill>
                            <a:srgbClr val="C00000"/>
                          </a:solidFill>
                          <a:effectLst/>
                          <a:latin typeface="Calibri"/>
                        </a:rPr>
                        <a:t>                     5.000,00 € </a:t>
                      </a:r>
                    </a:p>
                  </a:txBody>
                  <a:tcPr marL="5645" marR="5645" marT="5645" marB="0" anchor="b">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a:rPr>
                        <a:t> </a:t>
                      </a:r>
                    </a:p>
                  </a:txBody>
                  <a:tcPr marL="5645" marR="5645" marT="5645" marB="0" anchor="b">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a:rPr>
                        <a:t> </a:t>
                      </a:r>
                    </a:p>
                  </a:txBody>
                  <a:tcPr marL="5645" marR="5645" marT="564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58846">
                <a:tc>
                  <a:txBody>
                    <a:bodyPr/>
                    <a:lstStyle/>
                    <a:p>
                      <a:pPr algn="l" fontAlgn="b"/>
                      <a:r>
                        <a:rPr lang="de-DE" sz="800" b="0" i="0" u="none" strike="noStrike">
                          <a:solidFill>
                            <a:srgbClr val="000000"/>
                          </a:solidFill>
                          <a:effectLst/>
                          <a:latin typeface="Calibri"/>
                        </a:rPr>
                        <a:t> Summe </a:t>
                      </a:r>
                    </a:p>
                  </a:txBody>
                  <a:tcPr marL="5645" marR="5645" marT="564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de-DE" sz="800" b="0" i="0" u="none" strike="noStrike">
                          <a:solidFill>
                            <a:srgbClr val="000000"/>
                          </a:solidFill>
                          <a:effectLst/>
                          <a:latin typeface="Calibri"/>
                        </a:rPr>
                        <a:t>                   45.000,00 € </a:t>
                      </a:r>
                    </a:p>
                  </a:txBody>
                  <a:tcPr marL="5645" marR="5645" marT="5645" marB="0" anchor="b">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de-DE" sz="800" b="0" i="0" u="none" strike="noStrike">
                          <a:solidFill>
                            <a:srgbClr val="000000"/>
                          </a:solidFill>
                          <a:effectLst/>
                          <a:latin typeface="Calibri"/>
                        </a:rPr>
                        <a:t> Summe </a:t>
                      </a:r>
                    </a:p>
                  </a:txBody>
                  <a:tcPr marL="5645" marR="5645" marT="5645" marB="0" anchor="b">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de-DE" sz="800" b="0" i="0" u="none" strike="noStrike" dirty="0">
                          <a:solidFill>
                            <a:srgbClr val="000000"/>
                          </a:solidFill>
                          <a:effectLst/>
                          <a:latin typeface="Calibri"/>
                        </a:rPr>
                        <a:t>         45.000,00 € </a:t>
                      </a:r>
                    </a:p>
                  </a:txBody>
                  <a:tcPr marL="5645" marR="5645" marT="564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2"/>
                  </a:ext>
                </a:extLst>
              </a:tr>
            </a:tbl>
          </a:graphicData>
        </a:graphic>
      </p:graphicFrame>
      <p:sp>
        <p:nvSpPr>
          <p:cNvPr id="10" name="Ellipse 9"/>
          <p:cNvSpPr/>
          <p:nvPr/>
        </p:nvSpPr>
        <p:spPr>
          <a:xfrm>
            <a:off x="1763688" y="3356992"/>
            <a:ext cx="864096" cy="288032"/>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Ellipse 10"/>
          <p:cNvSpPr/>
          <p:nvPr/>
        </p:nvSpPr>
        <p:spPr>
          <a:xfrm>
            <a:off x="1763688" y="6093296"/>
            <a:ext cx="864096" cy="288032"/>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5868144" y="3501008"/>
            <a:ext cx="864096" cy="288032"/>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2"/>
          <p:cNvSpPr/>
          <p:nvPr/>
        </p:nvSpPr>
        <p:spPr>
          <a:xfrm>
            <a:off x="5868144" y="6093296"/>
            <a:ext cx="864096" cy="288032"/>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1485150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1" presetClass="entr" presetSubtype="0" fill="hold" grpId="0" nodeType="with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ppt_x"/>
                                          </p:val>
                                        </p:tav>
                                        <p:tav tm="100000">
                                          <p:val>
                                            <p:strVal val="#ppt_x"/>
                                          </p:val>
                                        </p:tav>
                                      </p:tavLst>
                                    </p:anim>
                                    <p:anim calcmode="lin" valueType="num">
                                      <p:cBhvr additive="base">
                                        <p:cTn id="3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10" grpId="0" animBg="1"/>
      <p:bldP spid="11" grpId="0" animBg="1"/>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de-DE" sz="2800" dirty="0"/>
              <a:t>Aktiv-Passiv-Mehrung – Bsp.: Kauf einer Maschine auf Rechnung (Zahlungsziel 30 Tage) für 10.000€</a:t>
            </a:r>
          </a:p>
        </p:txBody>
      </p:sp>
      <p:sp>
        <p:nvSpPr>
          <p:cNvPr id="3" name="Textplatzhalter 2"/>
          <p:cNvSpPr>
            <a:spLocks noGrp="1"/>
          </p:cNvSpPr>
          <p:nvPr>
            <p:ph type="body" idx="1"/>
          </p:nvPr>
        </p:nvSpPr>
        <p:spPr/>
        <p:txBody>
          <a:bodyPr/>
          <a:lstStyle/>
          <a:p>
            <a:r>
              <a:rPr lang="de-DE" dirty="0"/>
              <a:t>Bilanz vor Geschäftsfall</a:t>
            </a:r>
          </a:p>
        </p:txBody>
      </p:sp>
      <p:graphicFrame>
        <p:nvGraphicFramePr>
          <p:cNvPr id="7" name="Inhaltsplatzhalter 6"/>
          <p:cNvGraphicFramePr>
            <a:graphicFrameLocks noGrp="1"/>
          </p:cNvGraphicFramePr>
          <p:nvPr>
            <p:ph sz="half" idx="2"/>
            <p:extLst>
              <p:ext uri="{D42A27DB-BD31-4B8C-83A1-F6EECF244321}">
                <p14:modId xmlns:p14="http://schemas.microsoft.com/office/powerpoint/2010/main" val="3408395792"/>
              </p:ext>
            </p:extLst>
          </p:nvPr>
        </p:nvGraphicFramePr>
        <p:xfrm>
          <a:off x="755576" y="2492897"/>
          <a:ext cx="4032448" cy="4197356"/>
        </p:xfrm>
        <a:graphic>
          <a:graphicData uri="http://schemas.openxmlformats.org/drawingml/2006/table">
            <a:tbl>
              <a:tblPr/>
              <a:tblGrid>
                <a:gridCol w="1118873">
                  <a:extLst>
                    <a:ext uri="{9D8B030D-6E8A-4147-A177-3AD203B41FA5}">
                      <a16:colId xmlns:a16="http://schemas.microsoft.com/office/drawing/2014/main" val="20000"/>
                    </a:ext>
                  </a:extLst>
                </a:gridCol>
                <a:gridCol w="1028763">
                  <a:extLst>
                    <a:ext uri="{9D8B030D-6E8A-4147-A177-3AD203B41FA5}">
                      <a16:colId xmlns:a16="http://schemas.microsoft.com/office/drawing/2014/main" val="20001"/>
                    </a:ext>
                  </a:extLst>
                </a:gridCol>
                <a:gridCol w="1092724">
                  <a:extLst>
                    <a:ext uri="{9D8B030D-6E8A-4147-A177-3AD203B41FA5}">
                      <a16:colId xmlns:a16="http://schemas.microsoft.com/office/drawing/2014/main" val="20002"/>
                    </a:ext>
                  </a:extLst>
                </a:gridCol>
                <a:gridCol w="792088">
                  <a:extLst>
                    <a:ext uri="{9D8B030D-6E8A-4147-A177-3AD203B41FA5}">
                      <a16:colId xmlns:a16="http://schemas.microsoft.com/office/drawing/2014/main" val="20003"/>
                    </a:ext>
                  </a:extLst>
                </a:gridCol>
              </a:tblGrid>
              <a:tr h="227890">
                <a:tc>
                  <a:txBody>
                    <a:bodyPr/>
                    <a:lstStyle/>
                    <a:p>
                      <a:pPr algn="ctr" fontAlgn="b"/>
                      <a:r>
                        <a:rPr lang="de-DE" sz="800" b="0" i="0" u="none" strike="noStrike" dirty="0">
                          <a:solidFill>
                            <a:srgbClr val="000000"/>
                          </a:solidFill>
                          <a:effectLst/>
                          <a:latin typeface="Calibri"/>
                        </a:rPr>
                        <a:t>Aktiva</a:t>
                      </a:r>
                    </a:p>
                  </a:txBody>
                  <a:tcPr marL="5643" marR="5643" marT="5643"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de-DE" sz="800" b="0" i="0" u="none" strike="noStrike">
                          <a:solidFill>
                            <a:srgbClr val="000000"/>
                          </a:solidFill>
                          <a:effectLst/>
                          <a:latin typeface="Calibri"/>
                        </a:rPr>
                        <a:t> </a:t>
                      </a:r>
                    </a:p>
                  </a:txBody>
                  <a:tcPr marL="5643" marR="5643" marT="5643" marB="0" anchor="b">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de-DE" sz="800" b="0" i="0" u="none" strike="noStrike">
                          <a:solidFill>
                            <a:srgbClr val="000000"/>
                          </a:solidFill>
                          <a:effectLst/>
                          <a:latin typeface="Calibri"/>
                        </a:rPr>
                        <a:t>Passiva</a:t>
                      </a:r>
                    </a:p>
                  </a:txBody>
                  <a:tcPr marL="5643" marR="5643" marT="5643" marB="0" anchor="b">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de-DE" sz="800" b="0" i="0" u="none" strike="noStrike">
                          <a:solidFill>
                            <a:srgbClr val="000000"/>
                          </a:solidFill>
                          <a:effectLst/>
                          <a:latin typeface="Calibri"/>
                        </a:rPr>
                        <a:t> </a:t>
                      </a:r>
                    </a:p>
                  </a:txBody>
                  <a:tcPr marL="5643" marR="5643" marT="5643"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19125">
                <a:tc>
                  <a:txBody>
                    <a:bodyPr/>
                    <a:lstStyle/>
                    <a:p>
                      <a:pPr algn="l" fontAlgn="b"/>
                      <a:r>
                        <a:rPr lang="de-DE" sz="800" b="0" i="0" u="none" strike="noStrike" dirty="0">
                          <a:solidFill>
                            <a:srgbClr val="000000"/>
                          </a:solidFill>
                          <a:effectLst/>
                          <a:latin typeface="Calibri"/>
                        </a:rPr>
                        <a:t> Anlagevermögen </a:t>
                      </a:r>
                    </a:p>
                  </a:txBody>
                  <a:tcPr marL="5643" marR="5643" marT="5643"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de-DE" sz="800" b="0" i="0" u="none" strike="noStrike" dirty="0">
                          <a:solidFill>
                            <a:srgbClr val="000000"/>
                          </a:solidFill>
                          <a:effectLst/>
                          <a:latin typeface="Calibri"/>
                        </a:rPr>
                        <a:t> </a:t>
                      </a:r>
                    </a:p>
                  </a:txBody>
                  <a:tcPr marL="5643" marR="5643" marT="5643" marB="0" anchor="b">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de-DE" sz="800" b="0" i="0" u="none" strike="noStrike">
                          <a:solidFill>
                            <a:srgbClr val="000000"/>
                          </a:solidFill>
                          <a:effectLst/>
                          <a:latin typeface="Calibri"/>
                        </a:rPr>
                        <a:t> Eigenkapital  </a:t>
                      </a:r>
                    </a:p>
                  </a:txBody>
                  <a:tcPr marL="5643" marR="5643" marT="5643" marB="0" anchor="b">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de-DE" sz="800" b="0" i="0" u="none" strike="noStrike">
                        <a:solidFill>
                          <a:srgbClr val="000000"/>
                        </a:solidFill>
                        <a:effectLst/>
                        <a:latin typeface="Calibri"/>
                      </a:endParaRPr>
                    </a:p>
                  </a:txBody>
                  <a:tcPr marL="5643" marR="5643" marT="5643"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36374">
                <a:tc>
                  <a:txBody>
                    <a:bodyPr/>
                    <a:lstStyle/>
                    <a:p>
                      <a:pPr algn="l" fontAlgn="b"/>
                      <a:r>
                        <a:rPr lang="de-DE" sz="800" b="0" i="0" u="none" strike="noStrike" dirty="0">
                          <a:solidFill>
                            <a:srgbClr val="000000"/>
                          </a:solidFill>
                          <a:effectLst/>
                          <a:latin typeface="Calibri"/>
                        </a:rPr>
                        <a:t> Grundstücke/Gebäude </a:t>
                      </a:r>
                    </a:p>
                  </a:txBody>
                  <a:tcPr marL="5643" marR="5643" marT="5643"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43" marR="5643" marT="5643"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800" b="0" i="0" u="none" strike="noStrike" dirty="0">
                          <a:solidFill>
                            <a:srgbClr val="000000"/>
                          </a:solidFill>
                          <a:effectLst/>
                          <a:latin typeface="Calibri"/>
                        </a:rPr>
                        <a:t> Einlagen </a:t>
                      </a:r>
                    </a:p>
                  </a:txBody>
                  <a:tcPr marL="5643" marR="5643" marT="5643"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800" b="0" i="0" u="none" strike="noStrike" dirty="0">
                          <a:solidFill>
                            <a:srgbClr val="000000"/>
                          </a:solidFill>
                          <a:effectLst/>
                          <a:latin typeface="Calibri"/>
                        </a:rPr>
                        <a:t>         35.000,00 € </a:t>
                      </a:r>
                    </a:p>
                  </a:txBody>
                  <a:tcPr marL="5643" marR="5643" marT="5643" marB="0" anchor="b">
                    <a:lnL>
                      <a:noFill/>
                    </a:lnL>
                    <a:lnR>
                      <a:noFill/>
                    </a:lnR>
                    <a:lnT>
                      <a:noFill/>
                    </a:lnT>
                    <a:lnB>
                      <a:noFill/>
                    </a:lnB>
                  </a:tcPr>
                </a:tc>
                <a:extLst>
                  <a:ext uri="{0D108BD9-81ED-4DB2-BD59-A6C34878D82A}">
                    <a16:rowId xmlns:a16="http://schemas.microsoft.com/office/drawing/2014/main" val="10002"/>
                  </a:ext>
                </a:extLst>
              </a:tr>
              <a:tr h="350512">
                <a:tc>
                  <a:txBody>
                    <a:bodyPr/>
                    <a:lstStyle/>
                    <a:p>
                      <a:pPr algn="l" fontAlgn="b"/>
                      <a:r>
                        <a:rPr lang="de-DE" sz="1200" b="1" i="1" u="none" strike="noStrike" dirty="0">
                          <a:solidFill>
                            <a:srgbClr val="000000"/>
                          </a:solidFill>
                          <a:effectLst/>
                          <a:latin typeface="Calibri"/>
                        </a:rPr>
                        <a:t> Maschinen </a:t>
                      </a:r>
                    </a:p>
                  </a:txBody>
                  <a:tcPr marL="5643" marR="5643" marT="5643" marB="0" anchor="b">
                    <a:lnL>
                      <a:noFill/>
                    </a:lnL>
                    <a:lnR>
                      <a:noFill/>
                    </a:lnR>
                    <a:lnT>
                      <a:noFill/>
                    </a:lnT>
                    <a:lnB>
                      <a:noFill/>
                    </a:lnB>
                  </a:tcPr>
                </a:tc>
                <a:tc>
                  <a:txBody>
                    <a:bodyPr/>
                    <a:lstStyle/>
                    <a:p>
                      <a:pPr algn="l" fontAlgn="b"/>
                      <a:r>
                        <a:rPr lang="de-DE" sz="1200" b="1" i="1" u="none" strike="noStrike" dirty="0">
                          <a:solidFill>
                            <a:srgbClr val="000000"/>
                          </a:solidFill>
                          <a:effectLst/>
                          <a:latin typeface="Calibri"/>
                        </a:rPr>
                        <a:t>                   20.000,00 € </a:t>
                      </a:r>
                    </a:p>
                  </a:txBody>
                  <a:tcPr marL="5643" marR="5643" marT="5643"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800" b="0" i="0" u="none" strike="noStrike">
                          <a:solidFill>
                            <a:srgbClr val="000000"/>
                          </a:solidFill>
                          <a:effectLst/>
                          <a:latin typeface="Calibri"/>
                        </a:rPr>
                        <a:t> Rücklagen  </a:t>
                      </a:r>
                    </a:p>
                  </a:txBody>
                  <a:tcPr marL="5643" marR="5643" marT="5643"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43" marR="5643" marT="5643" marB="0" anchor="b">
                    <a:lnL>
                      <a:noFill/>
                    </a:lnL>
                    <a:lnR>
                      <a:noFill/>
                    </a:lnR>
                    <a:lnT>
                      <a:noFill/>
                    </a:lnT>
                    <a:lnB>
                      <a:noFill/>
                    </a:lnB>
                  </a:tcPr>
                </a:tc>
                <a:extLst>
                  <a:ext uri="{0D108BD9-81ED-4DB2-BD59-A6C34878D82A}">
                    <a16:rowId xmlns:a16="http://schemas.microsoft.com/office/drawing/2014/main" val="10003"/>
                  </a:ext>
                </a:extLst>
              </a:tr>
              <a:tr h="219125">
                <a:tc>
                  <a:txBody>
                    <a:bodyPr/>
                    <a:lstStyle/>
                    <a:p>
                      <a:pPr algn="l" fontAlgn="b"/>
                      <a:r>
                        <a:rPr lang="de-DE" sz="800" b="0" i="0" u="none" strike="noStrike">
                          <a:solidFill>
                            <a:srgbClr val="000000"/>
                          </a:solidFill>
                          <a:effectLst/>
                          <a:latin typeface="Calibri"/>
                        </a:rPr>
                        <a:t> Fuhrpark </a:t>
                      </a:r>
                    </a:p>
                  </a:txBody>
                  <a:tcPr marL="5643" marR="5643" marT="5643"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20.000,00 € </a:t>
                      </a:r>
                    </a:p>
                  </a:txBody>
                  <a:tcPr marL="5643" marR="5643" marT="5643"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endParaRPr lang="de-DE" sz="800" b="0" i="0" u="none" strike="noStrike">
                        <a:solidFill>
                          <a:srgbClr val="000000"/>
                        </a:solidFill>
                        <a:effectLst/>
                        <a:latin typeface="Calibri"/>
                      </a:endParaRPr>
                    </a:p>
                  </a:txBody>
                  <a:tcPr marL="5643" marR="5643" marT="5643"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800" b="0" i="0" u="none" strike="noStrike">
                        <a:solidFill>
                          <a:srgbClr val="000000"/>
                        </a:solidFill>
                        <a:effectLst/>
                        <a:latin typeface="Calibri"/>
                      </a:endParaRPr>
                    </a:p>
                  </a:txBody>
                  <a:tcPr marL="5643" marR="5643" marT="5643" marB="0" anchor="b">
                    <a:lnL>
                      <a:noFill/>
                    </a:lnL>
                    <a:lnR>
                      <a:noFill/>
                    </a:lnR>
                    <a:lnT>
                      <a:noFill/>
                    </a:lnT>
                    <a:lnB>
                      <a:noFill/>
                    </a:lnB>
                  </a:tcPr>
                </a:tc>
                <a:extLst>
                  <a:ext uri="{0D108BD9-81ED-4DB2-BD59-A6C34878D82A}">
                    <a16:rowId xmlns:a16="http://schemas.microsoft.com/office/drawing/2014/main" val="10004"/>
                  </a:ext>
                </a:extLst>
              </a:tr>
              <a:tr h="236374">
                <a:tc>
                  <a:txBody>
                    <a:bodyPr/>
                    <a:lstStyle/>
                    <a:p>
                      <a:pPr algn="l" fontAlgn="b"/>
                      <a:r>
                        <a:rPr lang="de-DE" sz="800" b="0" i="0" u="none" strike="noStrike">
                          <a:solidFill>
                            <a:srgbClr val="000000"/>
                          </a:solidFill>
                          <a:effectLst/>
                          <a:latin typeface="Calibri"/>
                        </a:rPr>
                        <a:t> Geschäftsausstattung </a:t>
                      </a:r>
                    </a:p>
                  </a:txBody>
                  <a:tcPr marL="5643" marR="5643" marT="5643"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43" marR="5643" marT="5643"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800" b="0" i="0" u="none" strike="noStrike" dirty="0">
                          <a:solidFill>
                            <a:srgbClr val="000000"/>
                          </a:solidFill>
                          <a:effectLst/>
                          <a:latin typeface="Calibri"/>
                        </a:rPr>
                        <a:t> Fremdkapital </a:t>
                      </a:r>
                    </a:p>
                  </a:txBody>
                  <a:tcPr marL="5643" marR="5643" marT="5643"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800" b="0" i="0" u="none" strike="noStrike">
                        <a:solidFill>
                          <a:srgbClr val="000000"/>
                        </a:solidFill>
                        <a:effectLst/>
                        <a:latin typeface="Calibri"/>
                      </a:endParaRPr>
                    </a:p>
                  </a:txBody>
                  <a:tcPr marL="5643" marR="5643" marT="5643" marB="0" anchor="b">
                    <a:lnL>
                      <a:noFill/>
                    </a:lnL>
                    <a:lnR>
                      <a:noFill/>
                    </a:lnR>
                    <a:lnT>
                      <a:noFill/>
                    </a:lnT>
                    <a:lnB>
                      <a:noFill/>
                    </a:lnB>
                  </a:tcPr>
                </a:tc>
                <a:extLst>
                  <a:ext uri="{0D108BD9-81ED-4DB2-BD59-A6C34878D82A}">
                    <a16:rowId xmlns:a16="http://schemas.microsoft.com/office/drawing/2014/main" val="10005"/>
                  </a:ext>
                </a:extLst>
              </a:tr>
              <a:tr h="219702">
                <a:tc>
                  <a:txBody>
                    <a:bodyPr/>
                    <a:lstStyle/>
                    <a:p>
                      <a:pPr algn="l" fontAlgn="b"/>
                      <a:endParaRPr lang="de-DE" sz="800" b="0" i="0" u="none" strike="noStrike">
                        <a:solidFill>
                          <a:srgbClr val="000000"/>
                        </a:solidFill>
                        <a:effectLst/>
                        <a:latin typeface="Calibri"/>
                      </a:endParaRPr>
                    </a:p>
                  </a:txBody>
                  <a:tcPr marL="5643" marR="5643" marT="5643"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a:t>
                      </a:r>
                    </a:p>
                  </a:txBody>
                  <a:tcPr marL="5643" marR="5643" marT="5643"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800" b="0" i="0" u="none" strike="noStrike">
                          <a:solidFill>
                            <a:srgbClr val="000000"/>
                          </a:solidFill>
                          <a:effectLst/>
                          <a:latin typeface="Calibri"/>
                        </a:rPr>
                        <a:t> Hypothekenschulden </a:t>
                      </a:r>
                    </a:p>
                  </a:txBody>
                  <a:tcPr marL="5643" marR="5643" marT="5643"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800" b="0" i="0" u="none" strike="noStrike" dirty="0">
                          <a:solidFill>
                            <a:srgbClr val="000000"/>
                          </a:solidFill>
                          <a:effectLst/>
                          <a:latin typeface="Calibri"/>
                        </a:rPr>
                        <a:t>                         -   € </a:t>
                      </a:r>
                    </a:p>
                  </a:txBody>
                  <a:tcPr marL="5643" marR="5643" marT="5643" marB="0" anchor="b">
                    <a:lnL>
                      <a:noFill/>
                    </a:lnL>
                    <a:lnR>
                      <a:noFill/>
                    </a:lnR>
                    <a:lnT>
                      <a:noFill/>
                    </a:lnT>
                    <a:lnB>
                      <a:noFill/>
                    </a:lnB>
                  </a:tcPr>
                </a:tc>
                <a:extLst>
                  <a:ext uri="{0D108BD9-81ED-4DB2-BD59-A6C34878D82A}">
                    <a16:rowId xmlns:a16="http://schemas.microsoft.com/office/drawing/2014/main" val="10006"/>
                  </a:ext>
                </a:extLst>
              </a:tr>
              <a:tr h="219125">
                <a:tc>
                  <a:txBody>
                    <a:bodyPr/>
                    <a:lstStyle/>
                    <a:p>
                      <a:pPr algn="l" fontAlgn="b"/>
                      <a:r>
                        <a:rPr lang="de-DE" sz="800" b="0" i="0" u="none" strike="noStrike">
                          <a:solidFill>
                            <a:srgbClr val="000000"/>
                          </a:solidFill>
                          <a:effectLst/>
                          <a:latin typeface="Calibri"/>
                        </a:rPr>
                        <a:t> Umlaufvermögen </a:t>
                      </a:r>
                    </a:p>
                  </a:txBody>
                  <a:tcPr marL="5643" marR="5643" marT="5643"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a:t>
                      </a:r>
                    </a:p>
                  </a:txBody>
                  <a:tcPr marL="5643" marR="5643" marT="5643"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800" b="0" i="0" u="none" strike="noStrike">
                          <a:solidFill>
                            <a:srgbClr val="000000"/>
                          </a:solidFill>
                          <a:effectLst/>
                          <a:latin typeface="Calibri"/>
                        </a:rPr>
                        <a:t> Darlehen </a:t>
                      </a:r>
                    </a:p>
                  </a:txBody>
                  <a:tcPr marL="5643" marR="5643" marT="5643"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800" b="0" i="0" u="none" strike="noStrike">
                          <a:solidFill>
                            <a:srgbClr val="000000"/>
                          </a:solidFill>
                          <a:effectLst/>
                          <a:latin typeface="Calibri"/>
                        </a:rPr>
                        <a:t>         10.000,00 € </a:t>
                      </a:r>
                    </a:p>
                  </a:txBody>
                  <a:tcPr marL="5643" marR="5643" marT="5643" marB="0" anchor="b">
                    <a:lnL>
                      <a:noFill/>
                    </a:lnL>
                    <a:lnR>
                      <a:noFill/>
                    </a:lnR>
                    <a:lnT>
                      <a:noFill/>
                    </a:lnT>
                    <a:lnB>
                      <a:noFill/>
                    </a:lnB>
                  </a:tcPr>
                </a:tc>
                <a:extLst>
                  <a:ext uri="{0D108BD9-81ED-4DB2-BD59-A6C34878D82A}">
                    <a16:rowId xmlns:a16="http://schemas.microsoft.com/office/drawing/2014/main" val="10007"/>
                  </a:ext>
                </a:extLst>
              </a:tr>
              <a:tr h="401435">
                <a:tc>
                  <a:txBody>
                    <a:bodyPr/>
                    <a:lstStyle/>
                    <a:p>
                      <a:pPr algn="l" fontAlgn="b"/>
                      <a:r>
                        <a:rPr lang="de-DE" sz="800" b="0" i="0" u="none" strike="noStrike">
                          <a:solidFill>
                            <a:srgbClr val="000000"/>
                          </a:solidFill>
                          <a:effectLst/>
                          <a:latin typeface="Calibri"/>
                        </a:rPr>
                        <a:t> Vorräte  </a:t>
                      </a:r>
                    </a:p>
                  </a:txBody>
                  <a:tcPr marL="5643" marR="5643" marT="5643"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43" marR="5643" marT="5643"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1200" b="0" i="0" u="none" strike="noStrike" dirty="0">
                          <a:solidFill>
                            <a:srgbClr val="000000"/>
                          </a:solidFill>
                          <a:effectLst/>
                          <a:latin typeface="Calibri"/>
                        </a:rPr>
                        <a:t> </a:t>
                      </a:r>
                      <a:r>
                        <a:rPr lang="de-DE" sz="1200" b="0" i="0" u="none" strike="noStrike" dirty="0" err="1">
                          <a:solidFill>
                            <a:srgbClr val="000000"/>
                          </a:solidFill>
                          <a:effectLst/>
                          <a:latin typeface="Calibri"/>
                        </a:rPr>
                        <a:t>Verbindl</a:t>
                      </a:r>
                      <a:r>
                        <a:rPr lang="de-DE" sz="1200" b="0" i="0" u="none" strike="noStrike" dirty="0">
                          <a:solidFill>
                            <a:srgbClr val="000000"/>
                          </a:solidFill>
                          <a:effectLst/>
                          <a:latin typeface="Calibri"/>
                        </a:rPr>
                        <a:t>. aus L. und L.</a:t>
                      </a:r>
                    </a:p>
                  </a:txBody>
                  <a:tcPr marL="5643" marR="5643" marT="5643"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de-DE" sz="1200" b="0" i="0" u="none" strike="noStrike" dirty="0">
                          <a:solidFill>
                            <a:srgbClr val="000000"/>
                          </a:solidFill>
                          <a:effectLst/>
                          <a:latin typeface="Calibri"/>
                        </a:rPr>
                        <a:t>                         -   € </a:t>
                      </a:r>
                    </a:p>
                  </a:txBody>
                  <a:tcPr marL="5643" marR="5643" marT="5643" marB="0" anchor="b">
                    <a:lnL>
                      <a:noFill/>
                    </a:lnL>
                    <a:lnR>
                      <a:noFill/>
                    </a:lnR>
                    <a:lnT>
                      <a:noFill/>
                    </a:lnT>
                    <a:lnB>
                      <a:noFill/>
                    </a:lnB>
                  </a:tcPr>
                </a:tc>
                <a:extLst>
                  <a:ext uri="{0D108BD9-81ED-4DB2-BD59-A6C34878D82A}">
                    <a16:rowId xmlns:a16="http://schemas.microsoft.com/office/drawing/2014/main" val="10008"/>
                  </a:ext>
                </a:extLst>
              </a:tr>
              <a:tr h="401435">
                <a:tc>
                  <a:txBody>
                    <a:bodyPr/>
                    <a:lstStyle/>
                    <a:p>
                      <a:pPr algn="l" fontAlgn="b"/>
                      <a:r>
                        <a:rPr lang="de-DE" sz="800" b="0" i="0" u="none" strike="noStrike">
                          <a:solidFill>
                            <a:srgbClr val="000000"/>
                          </a:solidFill>
                          <a:effectLst/>
                          <a:latin typeface="Calibri"/>
                        </a:rPr>
                        <a:t> Forderungen gegenüber Kunden </a:t>
                      </a:r>
                    </a:p>
                  </a:txBody>
                  <a:tcPr marL="5643" marR="5643" marT="5643"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43" marR="5643" marT="5643"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800" b="0" i="0" u="none" strike="noStrike" dirty="0">
                          <a:solidFill>
                            <a:srgbClr val="000000"/>
                          </a:solidFill>
                          <a:effectLst/>
                          <a:latin typeface="Calibri"/>
                        </a:rPr>
                        <a:t> Steuerschulden </a:t>
                      </a:r>
                    </a:p>
                  </a:txBody>
                  <a:tcPr marL="5643" marR="5643" marT="5643"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800" b="0" i="0" u="none" strike="noStrike" dirty="0">
                          <a:solidFill>
                            <a:srgbClr val="000000"/>
                          </a:solidFill>
                          <a:effectLst/>
                          <a:latin typeface="Calibri"/>
                        </a:rPr>
                        <a:t>                         -   € </a:t>
                      </a:r>
                    </a:p>
                  </a:txBody>
                  <a:tcPr marL="5643" marR="5643" marT="5643" marB="0" anchor="b">
                    <a:lnL>
                      <a:noFill/>
                    </a:lnL>
                    <a:lnR>
                      <a:noFill/>
                    </a:lnR>
                    <a:lnT>
                      <a:noFill/>
                    </a:lnT>
                    <a:lnB>
                      <a:noFill/>
                    </a:lnB>
                  </a:tcPr>
                </a:tc>
                <a:extLst>
                  <a:ext uri="{0D108BD9-81ED-4DB2-BD59-A6C34878D82A}">
                    <a16:rowId xmlns:a16="http://schemas.microsoft.com/office/drawing/2014/main" val="10009"/>
                  </a:ext>
                </a:extLst>
              </a:tr>
              <a:tr h="236374">
                <a:tc>
                  <a:txBody>
                    <a:bodyPr/>
                    <a:lstStyle/>
                    <a:p>
                      <a:pPr algn="l" fontAlgn="b"/>
                      <a:r>
                        <a:rPr lang="de-DE" sz="800" b="0" i="0" u="none" strike="noStrike">
                          <a:solidFill>
                            <a:srgbClr val="000000"/>
                          </a:solidFill>
                          <a:effectLst/>
                          <a:latin typeface="Calibri"/>
                        </a:rPr>
                        <a:t> Kassenbestand </a:t>
                      </a:r>
                    </a:p>
                  </a:txBody>
                  <a:tcPr marL="5643" marR="5643" marT="5643"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43" marR="5643" marT="5643"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endParaRPr lang="de-DE" sz="800" b="0" i="0" u="none" strike="noStrike">
                        <a:solidFill>
                          <a:srgbClr val="000000"/>
                        </a:solidFill>
                        <a:effectLst/>
                        <a:latin typeface="Calibri"/>
                      </a:endParaRPr>
                    </a:p>
                  </a:txBody>
                  <a:tcPr marL="5643" marR="5643" marT="5643"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800" b="0" i="0" u="none" strike="noStrike">
                        <a:solidFill>
                          <a:srgbClr val="000000"/>
                        </a:solidFill>
                        <a:effectLst/>
                        <a:latin typeface="Calibri"/>
                      </a:endParaRPr>
                    </a:p>
                  </a:txBody>
                  <a:tcPr marL="5643" marR="5643" marT="5643" marB="0" anchor="b">
                    <a:lnL>
                      <a:noFill/>
                    </a:lnL>
                    <a:lnR>
                      <a:noFill/>
                    </a:lnR>
                    <a:lnT>
                      <a:noFill/>
                    </a:lnT>
                    <a:lnB>
                      <a:noFill/>
                    </a:lnB>
                  </a:tcPr>
                </a:tc>
                <a:extLst>
                  <a:ext uri="{0D108BD9-81ED-4DB2-BD59-A6C34878D82A}">
                    <a16:rowId xmlns:a16="http://schemas.microsoft.com/office/drawing/2014/main" val="10010"/>
                  </a:ext>
                </a:extLst>
              </a:tr>
              <a:tr h="702240">
                <a:tc>
                  <a:txBody>
                    <a:bodyPr/>
                    <a:lstStyle/>
                    <a:p>
                      <a:pPr algn="l" fontAlgn="b"/>
                      <a:r>
                        <a:rPr lang="de-DE" sz="800" b="0" i="0" u="none" strike="noStrike">
                          <a:solidFill>
                            <a:srgbClr val="000000"/>
                          </a:solidFill>
                          <a:effectLst/>
                          <a:latin typeface="Calibri"/>
                        </a:rPr>
                        <a:t> Bankguthaben </a:t>
                      </a:r>
                    </a:p>
                  </a:txBody>
                  <a:tcPr marL="5643" marR="5643" marT="5643"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a:rPr>
                        <a:t>                     5.000,00 € </a:t>
                      </a:r>
                    </a:p>
                  </a:txBody>
                  <a:tcPr marL="5643" marR="5643" marT="5643" marB="0" anchor="b">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a:rPr>
                        <a:t> </a:t>
                      </a:r>
                    </a:p>
                  </a:txBody>
                  <a:tcPr marL="5643" marR="5643" marT="5643" marB="0" anchor="b">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a:rPr>
                        <a:t> </a:t>
                      </a:r>
                    </a:p>
                  </a:txBody>
                  <a:tcPr marL="5643" marR="5643" marT="5643"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506754">
                <a:tc>
                  <a:txBody>
                    <a:bodyPr/>
                    <a:lstStyle/>
                    <a:p>
                      <a:pPr algn="l" fontAlgn="b"/>
                      <a:r>
                        <a:rPr lang="de-DE" sz="1200" b="0" i="0" u="none" strike="noStrike" dirty="0">
                          <a:solidFill>
                            <a:srgbClr val="000000"/>
                          </a:solidFill>
                          <a:effectLst/>
                          <a:latin typeface="Calibri"/>
                        </a:rPr>
                        <a:t> Summe </a:t>
                      </a:r>
                    </a:p>
                  </a:txBody>
                  <a:tcPr marL="5643" marR="5643" marT="5643"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de-DE" sz="1200" b="0" i="0" u="none" strike="noStrike" dirty="0">
                          <a:solidFill>
                            <a:srgbClr val="000000"/>
                          </a:solidFill>
                          <a:effectLst/>
                          <a:latin typeface="Calibri"/>
                        </a:rPr>
                        <a:t>                   45.000,00 € </a:t>
                      </a:r>
                    </a:p>
                  </a:txBody>
                  <a:tcPr marL="5643" marR="5643" marT="5643" marB="0" anchor="b">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de-DE" sz="1200" b="0" i="0" u="none" strike="noStrike" dirty="0">
                          <a:solidFill>
                            <a:srgbClr val="000000"/>
                          </a:solidFill>
                          <a:effectLst/>
                          <a:latin typeface="Calibri"/>
                        </a:rPr>
                        <a:t> Summe </a:t>
                      </a:r>
                    </a:p>
                  </a:txBody>
                  <a:tcPr marL="5643" marR="5643" marT="5643" marB="0" anchor="b">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de-DE" sz="1200" b="0" i="0" u="none" strike="noStrike" dirty="0">
                          <a:solidFill>
                            <a:srgbClr val="000000"/>
                          </a:solidFill>
                          <a:effectLst/>
                          <a:latin typeface="Calibri"/>
                        </a:rPr>
                        <a:t>         45.000,00 € </a:t>
                      </a:r>
                    </a:p>
                  </a:txBody>
                  <a:tcPr marL="5643" marR="5643" marT="5643"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2"/>
                  </a:ext>
                </a:extLst>
              </a:tr>
            </a:tbl>
          </a:graphicData>
        </a:graphic>
      </p:graphicFrame>
      <p:sp>
        <p:nvSpPr>
          <p:cNvPr id="5" name="Textplatzhalter 4"/>
          <p:cNvSpPr>
            <a:spLocks noGrp="1"/>
          </p:cNvSpPr>
          <p:nvPr>
            <p:ph type="body" sz="quarter" idx="3"/>
          </p:nvPr>
        </p:nvSpPr>
        <p:spPr/>
        <p:txBody>
          <a:bodyPr/>
          <a:lstStyle/>
          <a:p>
            <a:r>
              <a:rPr lang="de-DE" dirty="0"/>
              <a:t>Bilanz nach Geschäftsfall</a:t>
            </a:r>
          </a:p>
        </p:txBody>
      </p:sp>
      <p:graphicFrame>
        <p:nvGraphicFramePr>
          <p:cNvPr id="12" name="Inhaltsplatzhalter 11"/>
          <p:cNvGraphicFramePr>
            <a:graphicFrameLocks noGrp="1"/>
          </p:cNvGraphicFramePr>
          <p:nvPr>
            <p:ph sz="quarter" idx="4"/>
            <p:extLst>
              <p:ext uri="{D42A27DB-BD31-4B8C-83A1-F6EECF244321}">
                <p14:modId xmlns:p14="http://schemas.microsoft.com/office/powerpoint/2010/main" val="2602875456"/>
              </p:ext>
            </p:extLst>
          </p:nvPr>
        </p:nvGraphicFramePr>
        <p:xfrm>
          <a:off x="4860032" y="2526197"/>
          <a:ext cx="4032448" cy="4049844"/>
        </p:xfrm>
        <a:graphic>
          <a:graphicData uri="http://schemas.openxmlformats.org/drawingml/2006/table">
            <a:tbl>
              <a:tblPr/>
              <a:tblGrid>
                <a:gridCol w="1118242">
                  <a:extLst>
                    <a:ext uri="{9D8B030D-6E8A-4147-A177-3AD203B41FA5}">
                      <a16:colId xmlns:a16="http://schemas.microsoft.com/office/drawing/2014/main" val="20000"/>
                    </a:ext>
                  </a:extLst>
                </a:gridCol>
                <a:gridCol w="1027879">
                  <a:extLst>
                    <a:ext uri="{9D8B030D-6E8A-4147-A177-3AD203B41FA5}">
                      <a16:colId xmlns:a16="http://schemas.microsoft.com/office/drawing/2014/main" val="20001"/>
                    </a:ext>
                  </a:extLst>
                </a:gridCol>
                <a:gridCol w="1094239">
                  <a:extLst>
                    <a:ext uri="{9D8B030D-6E8A-4147-A177-3AD203B41FA5}">
                      <a16:colId xmlns:a16="http://schemas.microsoft.com/office/drawing/2014/main" val="20002"/>
                    </a:ext>
                  </a:extLst>
                </a:gridCol>
                <a:gridCol w="792088">
                  <a:extLst>
                    <a:ext uri="{9D8B030D-6E8A-4147-A177-3AD203B41FA5}">
                      <a16:colId xmlns:a16="http://schemas.microsoft.com/office/drawing/2014/main" val="20003"/>
                    </a:ext>
                  </a:extLst>
                </a:gridCol>
              </a:tblGrid>
              <a:tr h="176691">
                <a:tc gridSpan="2">
                  <a:txBody>
                    <a:bodyPr/>
                    <a:lstStyle/>
                    <a:p>
                      <a:pPr algn="ctr" fontAlgn="b"/>
                      <a:r>
                        <a:rPr lang="de-DE" sz="800" b="0" i="0" u="none" strike="noStrike" dirty="0">
                          <a:solidFill>
                            <a:srgbClr val="000000"/>
                          </a:solidFill>
                          <a:effectLst/>
                          <a:latin typeface="Calibri"/>
                        </a:rPr>
                        <a:t>Aktiva</a:t>
                      </a:r>
                    </a:p>
                  </a:txBody>
                  <a:tcPr marL="5645" marR="5645" marT="5645" marB="0" anchor="b">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de-DE"/>
                    </a:p>
                  </a:txBody>
                  <a:tcPr/>
                </a:tc>
                <a:tc gridSpan="2">
                  <a:txBody>
                    <a:bodyPr/>
                    <a:lstStyle/>
                    <a:p>
                      <a:pPr algn="ctr" fontAlgn="b"/>
                      <a:r>
                        <a:rPr lang="de-DE" sz="800" b="0" i="0" u="none" strike="noStrike">
                          <a:solidFill>
                            <a:srgbClr val="000000"/>
                          </a:solidFill>
                          <a:effectLst/>
                          <a:latin typeface="Calibri"/>
                        </a:rPr>
                        <a:t>Passiva</a:t>
                      </a:r>
                    </a:p>
                  </a:txBody>
                  <a:tcPr marL="5645" marR="5645" marT="5645" marB="0" anchor="b">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hMerge="1">
                  <a:txBody>
                    <a:bodyPr/>
                    <a:lstStyle/>
                    <a:p>
                      <a:endParaRPr lang="de-DE"/>
                    </a:p>
                  </a:txBody>
                  <a:tcPr/>
                </a:tc>
                <a:extLst>
                  <a:ext uri="{0D108BD9-81ED-4DB2-BD59-A6C34878D82A}">
                    <a16:rowId xmlns:a16="http://schemas.microsoft.com/office/drawing/2014/main" val="10000"/>
                  </a:ext>
                </a:extLst>
              </a:tr>
              <a:tr h="176691">
                <a:tc>
                  <a:txBody>
                    <a:bodyPr/>
                    <a:lstStyle/>
                    <a:p>
                      <a:pPr algn="l" fontAlgn="b"/>
                      <a:r>
                        <a:rPr lang="de-DE" sz="800" b="0" i="0" u="none" strike="noStrike" dirty="0">
                          <a:solidFill>
                            <a:srgbClr val="000000"/>
                          </a:solidFill>
                          <a:effectLst/>
                          <a:latin typeface="Calibri"/>
                        </a:rPr>
                        <a:t> Anlagevermögen </a:t>
                      </a:r>
                    </a:p>
                  </a:txBody>
                  <a:tcPr marL="5645" marR="5645" marT="564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de-DE" sz="800" b="0" i="0" u="none" strike="noStrike">
                          <a:solidFill>
                            <a:srgbClr val="000000"/>
                          </a:solidFill>
                          <a:effectLst/>
                          <a:latin typeface="Calibri"/>
                        </a:rPr>
                        <a:t> </a:t>
                      </a:r>
                    </a:p>
                  </a:txBody>
                  <a:tcPr marL="5645" marR="5645" marT="5645" marB="0" anchor="b">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de-DE" sz="800" b="0" i="0" u="none" strike="noStrike">
                          <a:solidFill>
                            <a:srgbClr val="000000"/>
                          </a:solidFill>
                          <a:effectLst/>
                          <a:latin typeface="Calibri"/>
                        </a:rPr>
                        <a:t> Eigenkapital  </a:t>
                      </a:r>
                    </a:p>
                  </a:txBody>
                  <a:tcPr marL="5645" marR="5645" marT="5645" marB="0" anchor="b">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de-DE" sz="800" b="0" i="0" u="none" strike="noStrike">
                        <a:solidFill>
                          <a:srgbClr val="000000"/>
                        </a:solidFill>
                        <a:effectLst/>
                        <a:latin typeface="Calibri"/>
                      </a:endParaRPr>
                    </a:p>
                  </a:txBody>
                  <a:tcPr marL="5645" marR="5645" marT="564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36728">
                <a:tc>
                  <a:txBody>
                    <a:bodyPr/>
                    <a:lstStyle/>
                    <a:p>
                      <a:pPr algn="l" fontAlgn="b"/>
                      <a:r>
                        <a:rPr lang="de-DE" sz="800" b="0" i="0" u="none" strike="noStrike">
                          <a:solidFill>
                            <a:srgbClr val="000000"/>
                          </a:solidFill>
                          <a:effectLst/>
                          <a:latin typeface="Calibri"/>
                        </a:rPr>
                        <a:t> Grundstücke/Gebäude </a:t>
                      </a:r>
                    </a:p>
                  </a:txBody>
                  <a:tcPr marL="5645" marR="5645" marT="5645"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45" marR="5645" marT="5645"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800" b="0" i="0" u="none" strike="noStrike">
                          <a:solidFill>
                            <a:srgbClr val="000000"/>
                          </a:solidFill>
                          <a:effectLst/>
                          <a:latin typeface="Calibri"/>
                        </a:rPr>
                        <a:t> Einlagen </a:t>
                      </a:r>
                    </a:p>
                  </a:txBody>
                  <a:tcPr marL="5645" marR="5645" marT="5645"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800" b="0" i="0" u="none" strike="noStrike">
                          <a:solidFill>
                            <a:srgbClr val="000000"/>
                          </a:solidFill>
                          <a:effectLst/>
                          <a:latin typeface="Calibri"/>
                        </a:rPr>
                        <a:t>         35.000,00 € </a:t>
                      </a:r>
                    </a:p>
                  </a:txBody>
                  <a:tcPr marL="5645" marR="5645" marT="5645" marB="0" anchor="b">
                    <a:lnL>
                      <a:noFill/>
                    </a:lnL>
                    <a:lnR>
                      <a:noFill/>
                    </a:lnR>
                    <a:lnT>
                      <a:noFill/>
                    </a:lnT>
                    <a:lnB>
                      <a:noFill/>
                    </a:lnB>
                  </a:tcPr>
                </a:tc>
                <a:extLst>
                  <a:ext uri="{0D108BD9-81ED-4DB2-BD59-A6C34878D82A}">
                    <a16:rowId xmlns:a16="http://schemas.microsoft.com/office/drawing/2014/main" val="10002"/>
                  </a:ext>
                </a:extLst>
              </a:tr>
              <a:tr h="514434">
                <a:tc>
                  <a:txBody>
                    <a:bodyPr/>
                    <a:lstStyle/>
                    <a:p>
                      <a:pPr algn="l" fontAlgn="b"/>
                      <a:r>
                        <a:rPr lang="de-DE" sz="1200" b="0" i="0" u="none" strike="noStrike" dirty="0">
                          <a:solidFill>
                            <a:srgbClr val="000000"/>
                          </a:solidFill>
                          <a:effectLst/>
                          <a:latin typeface="Calibri"/>
                        </a:rPr>
                        <a:t> Maschinen </a:t>
                      </a:r>
                    </a:p>
                  </a:txBody>
                  <a:tcPr marL="5645" marR="5645" marT="5645" marB="0" anchor="b">
                    <a:lnL>
                      <a:noFill/>
                    </a:lnL>
                    <a:lnR>
                      <a:noFill/>
                    </a:lnR>
                    <a:lnT>
                      <a:noFill/>
                    </a:lnT>
                    <a:lnB>
                      <a:noFill/>
                    </a:lnB>
                  </a:tcPr>
                </a:tc>
                <a:tc>
                  <a:txBody>
                    <a:bodyPr/>
                    <a:lstStyle/>
                    <a:p>
                      <a:pPr algn="l" fontAlgn="b"/>
                      <a:r>
                        <a:rPr lang="de-DE" sz="1200" b="0" i="0" u="none" strike="noStrike" dirty="0">
                          <a:solidFill>
                            <a:srgbClr val="FF0000"/>
                          </a:solidFill>
                          <a:effectLst/>
                          <a:latin typeface="Calibri"/>
                        </a:rPr>
                        <a:t>                  30.000,00 € </a:t>
                      </a:r>
                    </a:p>
                  </a:txBody>
                  <a:tcPr marL="5645" marR="5645" marT="5645"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800" b="0" i="0" u="none" strike="noStrike">
                          <a:solidFill>
                            <a:srgbClr val="000000"/>
                          </a:solidFill>
                          <a:effectLst/>
                          <a:latin typeface="Calibri"/>
                        </a:rPr>
                        <a:t> Rücklagen  </a:t>
                      </a:r>
                    </a:p>
                  </a:txBody>
                  <a:tcPr marL="5645" marR="5645" marT="5645"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45" marR="5645" marT="5645" marB="0" anchor="b">
                    <a:lnL>
                      <a:noFill/>
                    </a:lnL>
                    <a:lnR>
                      <a:noFill/>
                    </a:lnR>
                    <a:lnT>
                      <a:noFill/>
                    </a:lnT>
                    <a:lnB>
                      <a:noFill/>
                    </a:lnB>
                  </a:tcPr>
                </a:tc>
                <a:extLst>
                  <a:ext uri="{0D108BD9-81ED-4DB2-BD59-A6C34878D82A}">
                    <a16:rowId xmlns:a16="http://schemas.microsoft.com/office/drawing/2014/main" val="10003"/>
                  </a:ext>
                </a:extLst>
              </a:tr>
              <a:tr h="176691">
                <a:tc>
                  <a:txBody>
                    <a:bodyPr/>
                    <a:lstStyle/>
                    <a:p>
                      <a:pPr algn="l" fontAlgn="b"/>
                      <a:r>
                        <a:rPr lang="de-DE" sz="800" b="0" i="0" u="none" strike="noStrike" dirty="0">
                          <a:solidFill>
                            <a:srgbClr val="000000"/>
                          </a:solidFill>
                          <a:effectLst/>
                          <a:latin typeface="Calibri"/>
                        </a:rPr>
                        <a:t> Fuhrpark </a:t>
                      </a:r>
                    </a:p>
                  </a:txBody>
                  <a:tcPr marL="5645" marR="5645" marT="5645"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a:rPr>
                        <a:t>                   20.000,00 € </a:t>
                      </a:r>
                    </a:p>
                  </a:txBody>
                  <a:tcPr marL="5645" marR="5645" marT="5645"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endParaRPr lang="de-DE" sz="800" b="0" i="0" u="none" strike="noStrike">
                        <a:solidFill>
                          <a:srgbClr val="000000"/>
                        </a:solidFill>
                        <a:effectLst/>
                        <a:latin typeface="Calibri"/>
                      </a:endParaRPr>
                    </a:p>
                  </a:txBody>
                  <a:tcPr marL="5645" marR="5645" marT="5645"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800" b="0" i="0" u="none" strike="noStrike">
                        <a:solidFill>
                          <a:srgbClr val="000000"/>
                        </a:solidFill>
                        <a:effectLst/>
                        <a:latin typeface="Calibri"/>
                      </a:endParaRPr>
                    </a:p>
                  </a:txBody>
                  <a:tcPr marL="5645" marR="5645" marT="5645" marB="0" anchor="b">
                    <a:lnL>
                      <a:noFill/>
                    </a:lnL>
                    <a:lnR>
                      <a:noFill/>
                    </a:lnR>
                    <a:lnT>
                      <a:noFill/>
                    </a:lnT>
                    <a:lnB>
                      <a:noFill/>
                    </a:lnB>
                  </a:tcPr>
                </a:tc>
                <a:extLst>
                  <a:ext uri="{0D108BD9-81ED-4DB2-BD59-A6C34878D82A}">
                    <a16:rowId xmlns:a16="http://schemas.microsoft.com/office/drawing/2014/main" val="10004"/>
                  </a:ext>
                </a:extLst>
              </a:tr>
              <a:tr h="336728">
                <a:tc>
                  <a:txBody>
                    <a:bodyPr/>
                    <a:lstStyle/>
                    <a:p>
                      <a:pPr algn="l" fontAlgn="b"/>
                      <a:r>
                        <a:rPr lang="de-DE" sz="800" b="0" i="0" u="none" strike="noStrike">
                          <a:solidFill>
                            <a:srgbClr val="000000"/>
                          </a:solidFill>
                          <a:effectLst/>
                          <a:latin typeface="Calibri"/>
                        </a:rPr>
                        <a:t> Geschäftsausstattung </a:t>
                      </a:r>
                    </a:p>
                  </a:txBody>
                  <a:tcPr marL="5645" marR="5645" marT="5645"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45" marR="5645" marT="5645"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800" b="0" i="0" u="none" strike="noStrike">
                          <a:solidFill>
                            <a:srgbClr val="000000"/>
                          </a:solidFill>
                          <a:effectLst/>
                          <a:latin typeface="Calibri"/>
                        </a:rPr>
                        <a:t> Fremdkapital </a:t>
                      </a:r>
                    </a:p>
                  </a:txBody>
                  <a:tcPr marL="5645" marR="5645" marT="5645"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800" b="0" i="0" u="none" strike="noStrike">
                        <a:solidFill>
                          <a:srgbClr val="000000"/>
                        </a:solidFill>
                        <a:effectLst/>
                        <a:latin typeface="Calibri"/>
                      </a:endParaRPr>
                    </a:p>
                  </a:txBody>
                  <a:tcPr marL="5645" marR="5645" marT="5645" marB="0" anchor="b">
                    <a:lnL>
                      <a:noFill/>
                    </a:lnL>
                    <a:lnR>
                      <a:noFill/>
                    </a:lnR>
                    <a:lnT>
                      <a:noFill/>
                    </a:lnT>
                    <a:lnB>
                      <a:noFill/>
                    </a:lnB>
                  </a:tcPr>
                </a:tc>
                <a:extLst>
                  <a:ext uri="{0D108BD9-81ED-4DB2-BD59-A6C34878D82A}">
                    <a16:rowId xmlns:a16="http://schemas.microsoft.com/office/drawing/2014/main" val="10005"/>
                  </a:ext>
                </a:extLst>
              </a:tr>
              <a:tr h="176691">
                <a:tc>
                  <a:txBody>
                    <a:bodyPr/>
                    <a:lstStyle/>
                    <a:p>
                      <a:pPr algn="l" fontAlgn="b"/>
                      <a:endParaRPr lang="de-DE" sz="800" b="0" i="0" u="none" strike="noStrike" dirty="0">
                        <a:solidFill>
                          <a:srgbClr val="000000"/>
                        </a:solidFill>
                        <a:effectLst/>
                        <a:latin typeface="Calibri"/>
                      </a:endParaRPr>
                    </a:p>
                  </a:txBody>
                  <a:tcPr marL="5645" marR="5645" marT="5645"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a:t>
                      </a:r>
                    </a:p>
                  </a:txBody>
                  <a:tcPr marL="5645" marR="5645" marT="5645"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800" b="0" i="0" u="none" strike="noStrike">
                          <a:solidFill>
                            <a:srgbClr val="000000"/>
                          </a:solidFill>
                          <a:effectLst/>
                          <a:latin typeface="Calibri"/>
                        </a:rPr>
                        <a:t> Hypothekenschulden </a:t>
                      </a:r>
                    </a:p>
                  </a:txBody>
                  <a:tcPr marL="5645" marR="5645" marT="5645"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45" marR="5645" marT="5645" marB="0" anchor="b">
                    <a:lnL>
                      <a:noFill/>
                    </a:lnL>
                    <a:lnR>
                      <a:noFill/>
                    </a:lnR>
                    <a:lnT>
                      <a:noFill/>
                    </a:lnT>
                    <a:lnB>
                      <a:noFill/>
                    </a:lnB>
                  </a:tcPr>
                </a:tc>
                <a:extLst>
                  <a:ext uri="{0D108BD9-81ED-4DB2-BD59-A6C34878D82A}">
                    <a16:rowId xmlns:a16="http://schemas.microsoft.com/office/drawing/2014/main" val="10006"/>
                  </a:ext>
                </a:extLst>
              </a:tr>
              <a:tr h="176691">
                <a:tc>
                  <a:txBody>
                    <a:bodyPr/>
                    <a:lstStyle/>
                    <a:p>
                      <a:pPr algn="l" fontAlgn="b"/>
                      <a:r>
                        <a:rPr lang="de-DE" sz="800" b="0" i="0" u="none" strike="noStrike">
                          <a:solidFill>
                            <a:srgbClr val="000000"/>
                          </a:solidFill>
                          <a:effectLst/>
                          <a:latin typeface="Calibri"/>
                        </a:rPr>
                        <a:t> Umlaufvermögen </a:t>
                      </a:r>
                    </a:p>
                  </a:txBody>
                  <a:tcPr marL="5645" marR="5645" marT="5645"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a:rPr>
                        <a:t> </a:t>
                      </a:r>
                    </a:p>
                  </a:txBody>
                  <a:tcPr marL="5645" marR="5645" marT="5645"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800" b="0" i="0" u="none" strike="noStrike">
                          <a:solidFill>
                            <a:srgbClr val="000000"/>
                          </a:solidFill>
                          <a:effectLst/>
                          <a:latin typeface="Calibri"/>
                        </a:rPr>
                        <a:t> Darlehen </a:t>
                      </a:r>
                    </a:p>
                  </a:txBody>
                  <a:tcPr marL="5645" marR="5645" marT="5645"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800" b="0" i="0" u="none" strike="noStrike">
                          <a:solidFill>
                            <a:srgbClr val="000000"/>
                          </a:solidFill>
                          <a:effectLst/>
                          <a:latin typeface="Calibri"/>
                        </a:rPr>
                        <a:t>         10.000,00 € </a:t>
                      </a:r>
                    </a:p>
                  </a:txBody>
                  <a:tcPr marL="5645" marR="5645" marT="5645" marB="0" anchor="b">
                    <a:lnL>
                      <a:noFill/>
                    </a:lnL>
                    <a:lnR>
                      <a:noFill/>
                    </a:lnR>
                    <a:lnT>
                      <a:noFill/>
                    </a:lnT>
                    <a:lnB>
                      <a:noFill/>
                    </a:lnB>
                  </a:tcPr>
                </a:tc>
                <a:extLst>
                  <a:ext uri="{0D108BD9-81ED-4DB2-BD59-A6C34878D82A}">
                    <a16:rowId xmlns:a16="http://schemas.microsoft.com/office/drawing/2014/main" val="10007"/>
                  </a:ext>
                </a:extLst>
              </a:tr>
              <a:tr h="748113">
                <a:tc>
                  <a:txBody>
                    <a:bodyPr/>
                    <a:lstStyle/>
                    <a:p>
                      <a:pPr algn="l" fontAlgn="b"/>
                      <a:r>
                        <a:rPr lang="de-DE" sz="800" b="0" i="0" u="none" strike="noStrike">
                          <a:solidFill>
                            <a:srgbClr val="000000"/>
                          </a:solidFill>
                          <a:effectLst/>
                          <a:latin typeface="Calibri"/>
                        </a:rPr>
                        <a:t> Vorräte  </a:t>
                      </a:r>
                    </a:p>
                  </a:txBody>
                  <a:tcPr marL="5645" marR="5645" marT="5645"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45" marR="5645" marT="5645"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1200" b="0" i="0" u="none" strike="noStrike" dirty="0">
                          <a:solidFill>
                            <a:srgbClr val="000000"/>
                          </a:solidFill>
                          <a:effectLst/>
                          <a:latin typeface="Calibri"/>
                        </a:rPr>
                        <a:t> </a:t>
                      </a:r>
                      <a:r>
                        <a:rPr lang="de-DE" sz="1200" b="0" i="0" u="none" strike="noStrike" dirty="0" err="1">
                          <a:solidFill>
                            <a:srgbClr val="000000"/>
                          </a:solidFill>
                          <a:effectLst/>
                          <a:latin typeface="Calibri"/>
                        </a:rPr>
                        <a:t>Verbindl</a:t>
                      </a:r>
                      <a:r>
                        <a:rPr lang="de-DE" sz="1200" b="0" i="0" u="none" strike="noStrike" dirty="0">
                          <a:solidFill>
                            <a:srgbClr val="000000"/>
                          </a:solidFill>
                          <a:effectLst/>
                          <a:latin typeface="Calibri"/>
                        </a:rPr>
                        <a:t>. aus  L. und L.</a:t>
                      </a:r>
                    </a:p>
                  </a:txBody>
                  <a:tcPr marL="5645" marR="5645" marT="5645"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1200" b="0" i="0" u="none" strike="noStrike" dirty="0">
                          <a:solidFill>
                            <a:srgbClr val="FF0000"/>
                          </a:solidFill>
                          <a:effectLst/>
                          <a:latin typeface="Calibri"/>
                        </a:rPr>
                        <a:t>        10.000,00 € </a:t>
                      </a:r>
                    </a:p>
                  </a:txBody>
                  <a:tcPr marL="5645" marR="5645" marT="5645" marB="0" anchor="b">
                    <a:lnL>
                      <a:noFill/>
                    </a:lnL>
                    <a:lnR>
                      <a:noFill/>
                    </a:lnR>
                    <a:lnT>
                      <a:noFill/>
                    </a:lnT>
                    <a:lnB>
                      <a:noFill/>
                    </a:lnB>
                  </a:tcPr>
                </a:tc>
                <a:extLst>
                  <a:ext uri="{0D108BD9-81ED-4DB2-BD59-A6C34878D82A}">
                    <a16:rowId xmlns:a16="http://schemas.microsoft.com/office/drawing/2014/main" val="10008"/>
                  </a:ext>
                </a:extLst>
              </a:tr>
              <a:tr h="345562">
                <a:tc>
                  <a:txBody>
                    <a:bodyPr/>
                    <a:lstStyle/>
                    <a:p>
                      <a:pPr algn="l" fontAlgn="b"/>
                      <a:r>
                        <a:rPr lang="de-DE" sz="800" b="0" i="0" u="none" strike="noStrike">
                          <a:solidFill>
                            <a:srgbClr val="000000"/>
                          </a:solidFill>
                          <a:effectLst/>
                          <a:latin typeface="Calibri"/>
                        </a:rPr>
                        <a:t> Forderungen gegenüber Kunden </a:t>
                      </a:r>
                    </a:p>
                  </a:txBody>
                  <a:tcPr marL="5645" marR="5645" marT="5645"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45" marR="5645" marT="5645"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800" b="0" i="0" u="none" strike="noStrike">
                          <a:solidFill>
                            <a:srgbClr val="000000"/>
                          </a:solidFill>
                          <a:effectLst/>
                          <a:latin typeface="Calibri"/>
                        </a:rPr>
                        <a:t> Steuerschulden </a:t>
                      </a:r>
                    </a:p>
                  </a:txBody>
                  <a:tcPr marL="5645" marR="5645" marT="5645"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45" marR="5645" marT="5645" marB="0" anchor="b">
                    <a:lnL>
                      <a:noFill/>
                    </a:lnL>
                    <a:lnR>
                      <a:noFill/>
                    </a:lnR>
                    <a:lnT>
                      <a:noFill/>
                    </a:lnT>
                    <a:lnB>
                      <a:noFill/>
                    </a:lnB>
                  </a:tcPr>
                </a:tc>
                <a:extLst>
                  <a:ext uri="{0D108BD9-81ED-4DB2-BD59-A6C34878D82A}">
                    <a16:rowId xmlns:a16="http://schemas.microsoft.com/office/drawing/2014/main" val="10009"/>
                  </a:ext>
                </a:extLst>
              </a:tr>
              <a:tr h="336728">
                <a:tc>
                  <a:txBody>
                    <a:bodyPr/>
                    <a:lstStyle/>
                    <a:p>
                      <a:pPr algn="l" fontAlgn="b"/>
                      <a:r>
                        <a:rPr lang="de-DE" sz="800" b="0" i="0" u="none" strike="noStrike">
                          <a:solidFill>
                            <a:srgbClr val="000000"/>
                          </a:solidFill>
                          <a:effectLst/>
                          <a:latin typeface="Calibri"/>
                        </a:rPr>
                        <a:t> Kassenbestand </a:t>
                      </a:r>
                    </a:p>
                  </a:txBody>
                  <a:tcPr marL="5645" marR="5645" marT="5645"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45" marR="5645" marT="5645"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endParaRPr lang="de-DE" sz="800" b="0" i="0" u="none" strike="noStrike">
                        <a:solidFill>
                          <a:srgbClr val="000000"/>
                        </a:solidFill>
                        <a:effectLst/>
                        <a:latin typeface="Calibri"/>
                      </a:endParaRPr>
                    </a:p>
                  </a:txBody>
                  <a:tcPr marL="5645" marR="5645" marT="5645"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800" b="0" i="0" u="none" strike="noStrike">
                        <a:solidFill>
                          <a:srgbClr val="000000"/>
                        </a:solidFill>
                        <a:effectLst/>
                        <a:latin typeface="Calibri"/>
                      </a:endParaRPr>
                    </a:p>
                  </a:txBody>
                  <a:tcPr marL="5645" marR="5645" marT="5645" marB="0" anchor="b">
                    <a:lnL>
                      <a:noFill/>
                    </a:lnL>
                    <a:lnR>
                      <a:noFill/>
                    </a:lnR>
                    <a:lnT>
                      <a:noFill/>
                    </a:lnT>
                    <a:lnB>
                      <a:noFill/>
                    </a:lnB>
                  </a:tcPr>
                </a:tc>
                <a:extLst>
                  <a:ext uri="{0D108BD9-81ED-4DB2-BD59-A6C34878D82A}">
                    <a16:rowId xmlns:a16="http://schemas.microsoft.com/office/drawing/2014/main" val="10010"/>
                  </a:ext>
                </a:extLst>
              </a:tr>
              <a:tr h="176691">
                <a:tc>
                  <a:txBody>
                    <a:bodyPr/>
                    <a:lstStyle/>
                    <a:p>
                      <a:pPr algn="l" fontAlgn="b"/>
                      <a:r>
                        <a:rPr lang="de-DE" sz="800" b="0" i="0" u="none" strike="noStrike">
                          <a:solidFill>
                            <a:srgbClr val="000000"/>
                          </a:solidFill>
                          <a:effectLst/>
                          <a:latin typeface="Calibri"/>
                        </a:rPr>
                        <a:t> Bankguthaben </a:t>
                      </a:r>
                    </a:p>
                  </a:txBody>
                  <a:tcPr marL="5645" marR="5645" marT="564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a:rPr>
                        <a:t>                     5.000,00 € </a:t>
                      </a:r>
                    </a:p>
                  </a:txBody>
                  <a:tcPr marL="5645" marR="5645" marT="5645" marB="0" anchor="b">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a:rPr>
                        <a:t> </a:t>
                      </a:r>
                    </a:p>
                  </a:txBody>
                  <a:tcPr marL="5645" marR="5645" marT="5645" marB="0" anchor="b">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a:rPr>
                        <a:t> </a:t>
                      </a:r>
                    </a:p>
                  </a:txBody>
                  <a:tcPr marL="5645" marR="5645" marT="564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76691">
                <a:tc>
                  <a:txBody>
                    <a:bodyPr/>
                    <a:lstStyle/>
                    <a:p>
                      <a:pPr algn="l" fontAlgn="b"/>
                      <a:r>
                        <a:rPr lang="de-DE" sz="1200" b="0" i="0" u="none" strike="noStrike" dirty="0">
                          <a:solidFill>
                            <a:srgbClr val="000000"/>
                          </a:solidFill>
                          <a:effectLst/>
                          <a:latin typeface="Calibri"/>
                        </a:rPr>
                        <a:t> Summe </a:t>
                      </a:r>
                    </a:p>
                  </a:txBody>
                  <a:tcPr marL="5645" marR="5645" marT="564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de-DE" sz="1200" b="0" i="0" u="none" strike="noStrike" dirty="0">
                          <a:solidFill>
                            <a:srgbClr val="FF0000"/>
                          </a:solidFill>
                          <a:effectLst/>
                          <a:latin typeface="Calibri"/>
                        </a:rPr>
                        <a:t>                  55.000,00 € </a:t>
                      </a:r>
                    </a:p>
                  </a:txBody>
                  <a:tcPr marL="5645" marR="5645" marT="5645" marB="0" anchor="b">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de-DE" sz="1200" b="0" i="0" u="none" strike="noStrike" dirty="0">
                          <a:solidFill>
                            <a:srgbClr val="000000"/>
                          </a:solidFill>
                          <a:effectLst/>
                          <a:latin typeface="Calibri"/>
                        </a:rPr>
                        <a:t> Summe </a:t>
                      </a:r>
                    </a:p>
                  </a:txBody>
                  <a:tcPr marL="5645" marR="5645" marT="5645" marB="0" anchor="b">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de-DE" sz="1200" b="0" i="0" u="none" strike="noStrike" dirty="0">
                          <a:solidFill>
                            <a:srgbClr val="FF0000"/>
                          </a:solidFill>
                          <a:effectLst/>
                          <a:latin typeface="Calibri"/>
                        </a:rPr>
                        <a:t>        55.000,00 € </a:t>
                      </a:r>
                    </a:p>
                  </a:txBody>
                  <a:tcPr marL="5645" marR="5645" marT="564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2"/>
                  </a:ext>
                </a:extLst>
              </a:tr>
            </a:tbl>
          </a:graphicData>
        </a:graphic>
      </p:graphicFrame>
      <p:sp>
        <p:nvSpPr>
          <p:cNvPr id="13" name="Ellipse 12"/>
          <p:cNvSpPr/>
          <p:nvPr/>
        </p:nvSpPr>
        <p:spPr>
          <a:xfrm>
            <a:off x="5796136" y="3429000"/>
            <a:ext cx="1152128" cy="36004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p:cNvSpPr/>
          <p:nvPr/>
        </p:nvSpPr>
        <p:spPr>
          <a:xfrm>
            <a:off x="8028384" y="5157192"/>
            <a:ext cx="936104" cy="216024"/>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5796136" y="6381328"/>
            <a:ext cx="1152128" cy="288032"/>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p:cNvSpPr/>
          <p:nvPr/>
        </p:nvSpPr>
        <p:spPr>
          <a:xfrm>
            <a:off x="8028384" y="6381328"/>
            <a:ext cx="936104" cy="288032"/>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Ellipse 17"/>
          <p:cNvSpPr/>
          <p:nvPr/>
        </p:nvSpPr>
        <p:spPr>
          <a:xfrm>
            <a:off x="1763688" y="3297471"/>
            <a:ext cx="1152128" cy="36004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Ellipse 18"/>
          <p:cNvSpPr/>
          <p:nvPr/>
        </p:nvSpPr>
        <p:spPr>
          <a:xfrm>
            <a:off x="3779912" y="4581128"/>
            <a:ext cx="1152128" cy="36004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743639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fill="hold"/>
                                        <p:tgtEl>
                                          <p:spTgt spid="13"/>
                                        </p:tgtEl>
                                        <p:attrNameLst>
                                          <p:attrName>ppt_x</p:attrName>
                                        </p:attrNameLst>
                                      </p:cBhvr>
                                      <p:tavLst>
                                        <p:tav tm="0">
                                          <p:val>
                                            <p:strVal val="#ppt_x"/>
                                          </p:val>
                                        </p:tav>
                                        <p:tav tm="100000">
                                          <p:val>
                                            <p:strVal val="#ppt_x"/>
                                          </p:val>
                                        </p:tav>
                                      </p:tavLst>
                                    </p:anim>
                                    <p:anim calcmode="lin" valueType="num">
                                      <p:cBhvr additive="base">
                                        <p:cTn id="2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fill="hold"/>
                                        <p:tgtEl>
                                          <p:spTgt spid="14"/>
                                        </p:tgtEl>
                                        <p:attrNameLst>
                                          <p:attrName>ppt_x</p:attrName>
                                        </p:attrNameLst>
                                      </p:cBhvr>
                                      <p:tavLst>
                                        <p:tav tm="0">
                                          <p:val>
                                            <p:strVal val="#ppt_x"/>
                                          </p:val>
                                        </p:tav>
                                        <p:tav tm="100000">
                                          <p:val>
                                            <p:strVal val="#ppt_x"/>
                                          </p:val>
                                        </p:tav>
                                      </p:tavLst>
                                    </p:anim>
                                    <p:anim calcmode="lin" valueType="num">
                                      <p:cBhvr additive="base">
                                        <p:cTn id="3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ppt_x"/>
                                          </p:val>
                                        </p:tav>
                                        <p:tav tm="100000">
                                          <p:val>
                                            <p:strVal val="#ppt_x"/>
                                          </p:val>
                                        </p:tav>
                                      </p:tavLst>
                                    </p:anim>
                                    <p:anim calcmode="lin" valueType="num">
                                      <p:cBhvr additive="base">
                                        <p:cTn id="39" dur="500" fill="hold"/>
                                        <p:tgtEl>
                                          <p:spTgt spid="15"/>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ppt_x"/>
                                          </p:val>
                                        </p:tav>
                                        <p:tav tm="100000">
                                          <p:val>
                                            <p:strVal val="#ppt_x"/>
                                          </p:val>
                                        </p:tav>
                                      </p:tavLst>
                                    </p:anim>
                                    <p:anim calcmode="lin" valueType="num">
                                      <p:cBhvr additive="base">
                                        <p:cTn id="4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3" grpId="0" animBg="1"/>
      <p:bldP spid="14" grpId="0" animBg="1"/>
      <p:bldP spid="15" grpId="0" animBg="1"/>
      <p:bldP spid="16" grpId="0" animBg="1"/>
      <p:bldP spid="18" grpId="0"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sz="2800" dirty="0">
                <a:solidFill>
                  <a:srgbClr val="93A299">
                    <a:lumMod val="75000"/>
                  </a:srgbClr>
                </a:solidFill>
              </a:rPr>
              <a:t>Aktiv-Passiv-Minderung – Bsp.:  Tilgung der Rate eines Darlehens in höhe von 1.000€ per Banklastschrift</a:t>
            </a:r>
            <a:endParaRPr lang="de-DE" dirty="0"/>
          </a:p>
        </p:txBody>
      </p:sp>
      <p:sp>
        <p:nvSpPr>
          <p:cNvPr id="3" name="Textplatzhalter 2"/>
          <p:cNvSpPr>
            <a:spLocks noGrp="1"/>
          </p:cNvSpPr>
          <p:nvPr>
            <p:ph type="body" idx="1"/>
          </p:nvPr>
        </p:nvSpPr>
        <p:spPr/>
        <p:txBody>
          <a:bodyPr/>
          <a:lstStyle/>
          <a:p>
            <a:r>
              <a:rPr lang="de-DE" dirty="0"/>
              <a:t>Bilanz vor Geschäftsfall</a:t>
            </a:r>
          </a:p>
        </p:txBody>
      </p:sp>
      <p:graphicFrame>
        <p:nvGraphicFramePr>
          <p:cNvPr id="7" name="Inhaltsplatzhalter 6"/>
          <p:cNvGraphicFramePr>
            <a:graphicFrameLocks noGrp="1"/>
          </p:cNvGraphicFramePr>
          <p:nvPr>
            <p:ph sz="half" idx="2"/>
            <p:extLst>
              <p:ext uri="{D42A27DB-BD31-4B8C-83A1-F6EECF244321}">
                <p14:modId xmlns:p14="http://schemas.microsoft.com/office/powerpoint/2010/main" val="2195473252"/>
              </p:ext>
            </p:extLst>
          </p:nvPr>
        </p:nvGraphicFramePr>
        <p:xfrm>
          <a:off x="425451" y="2276867"/>
          <a:ext cx="3930526" cy="4096841"/>
        </p:xfrm>
        <a:graphic>
          <a:graphicData uri="http://schemas.openxmlformats.org/drawingml/2006/table">
            <a:tbl>
              <a:tblPr/>
              <a:tblGrid>
                <a:gridCol w="1100769">
                  <a:extLst>
                    <a:ext uri="{9D8B030D-6E8A-4147-A177-3AD203B41FA5}">
                      <a16:colId xmlns:a16="http://schemas.microsoft.com/office/drawing/2014/main" val="20000"/>
                    </a:ext>
                  </a:extLst>
                </a:gridCol>
                <a:gridCol w="1011818">
                  <a:extLst>
                    <a:ext uri="{9D8B030D-6E8A-4147-A177-3AD203B41FA5}">
                      <a16:colId xmlns:a16="http://schemas.microsoft.com/office/drawing/2014/main" val="20001"/>
                    </a:ext>
                  </a:extLst>
                </a:gridCol>
                <a:gridCol w="1034057">
                  <a:extLst>
                    <a:ext uri="{9D8B030D-6E8A-4147-A177-3AD203B41FA5}">
                      <a16:colId xmlns:a16="http://schemas.microsoft.com/office/drawing/2014/main" val="20002"/>
                    </a:ext>
                  </a:extLst>
                </a:gridCol>
                <a:gridCol w="783882">
                  <a:extLst>
                    <a:ext uri="{9D8B030D-6E8A-4147-A177-3AD203B41FA5}">
                      <a16:colId xmlns:a16="http://schemas.microsoft.com/office/drawing/2014/main" val="20003"/>
                    </a:ext>
                  </a:extLst>
                </a:gridCol>
              </a:tblGrid>
              <a:tr h="285300">
                <a:tc gridSpan="2">
                  <a:txBody>
                    <a:bodyPr/>
                    <a:lstStyle/>
                    <a:p>
                      <a:pPr algn="ctr" fontAlgn="b"/>
                      <a:r>
                        <a:rPr lang="de-DE" sz="800" b="0" i="0" u="none" strike="noStrike" dirty="0">
                          <a:solidFill>
                            <a:srgbClr val="000000"/>
                          </a:solidFill>
                          <a:effectLst/>
                          <a:latin typeface="Calibri"/>
                        </a:rPr>
                        <a:t>Aktiva</a:t>
                      </a:r>
                    </a:p>
                  </a:txBody>
                  <a:tcPr marL="5696" marR="5696" marT="5696" marB="0" anchor="b">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de-DE"/>
                    </a:p>
                  </a:txBody>
                  <a:tcPr/>
                </a:tc>
                <a:tc gridSpan="2">
                  <a:txBody>
                    <a:bodyPr/>
                    <a:lstStyle/>
                    <a:p>
                      <a:pPr algn="ctr" fontAlgn="b"/>
                      <a:r>
                        <a:rPr lang="de-DE" sz="800" b="0" i="0" u="none" strike="noStrike">
                          <a:solidFill>
                            <a:srgbClr val="000000"/>
                          </a:solidFill>
                          <a:effectLst/>
                          <a:latin typeface="Calibri"/>
                        </a:rPr>
                        <a:t>Passiva</a:t>
                      </a:r>
                    </a:p>
                  </a:txBody>
                  <a:tcPr marL="5696" marR="5696" marT="5696" marB="0" anchor="b">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hMerge="1">
                  <a:txBody>
                    <a:bodyPr/>
                    <a:lstStyle/>
                    <a:p>
                      <a:endParaRPr lang="de-DE"/>
                    </a:p>
                  </a:txBody>
                  <a:tcPr/>
                </a:tc>
                <a:extLst>
                  <a:ext uri="{0D108BD9-81ED-4DB2-BD59-A6C34878D82A}">
                    <a16:rowId xmlns:a16="http://schemas.microsoft.com/office/drawing/2014/main" val="10000"/>
                  </a:ext>
                </a:extLst>
              </a:tr>
              <a:tr h="274326">
                <a:tc>
                  <a:txBody>
                    <a:bodyPr/>
                    <a:lstStyle/>
                    <a:p>
                      <a:pPr algn="l" fontAlgn="b"/>
                      <a:r>
                        <a:rPr lang="de-DE" sz="800" b="0" i="0" u="none" strike="noStrike">
                          <a:solidFill>
                            <a:srgbClr val="000000"/>
                          </a:solidFill>
                          <a:effectLst/>
                          <a:latin typeface="Calibri"/>
                        </a:rPr>
                        <a:t> Anlagevermögen </a:t>
                      </a:r>
                    </a:p>
                  </a:txBody>
                  <a:tcPr marL="5696" marR="5696" marT="569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de-DE" sz="800" b="0" i="0" u="none" strike="noStrike">
                          <a:solidFill>
                            <a:srgbClr val="000000"/>
                          </a:solidFill>
                          <a:effectLst/>
                          <a:latin typeface="Calibri"/>
                        </a:rPr>
                        <a:t> </a:t>
                      </a:r>
                    </a:p>
                  </a:txBody>
                  <a:tcPr marL="5696" marR="5696" marT="5696" marB="0" anchor="b">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de-DE" sz="800" b="0" i="0" u="none" strike="noStrike">
                          <a:solidFill>
                            <a:srgbClr val="000000"/>
                          </a:solidFill>
                          <a:effectLst/>
                          <a:latin typeface="Calibri"/>
                        </a:rPr>
                        <a:t> Eigenkapital  </a:t>
                      </a:r>
                    </a:p>
                  </a:txBody>
                  <a:tcPr marL="5696" marR="5696" marT="5696" marB="0" anchor="b">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de-DE" sz="800" b="0" i="0" u="none" strike="noStrike">
                        <a:solidFill>
                          <a:srgbClr val="000000"/>
                        </a:solidFill>
                        <a:effectLst/>
                        <a:latin typeface="Calibri"/>
                      </a:endParaRPr>
                    </a:p>
                  </a:txBody>
                  <a:tcPr marL="5696" marR="5696" marT="5696"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74326">
                <a:tc>
                  <a:txBody>
                    <a:bodyPr/>
                    <a:lstStyle/>
                    <a:p>
                      <a:pPr algn="l" fontAlgn="b"/>
                      <a:r>
                        <a:rPr lang="de-DE" sz="800" b="0" i="0" u="none" strike="noStrike">
                          <a:solidFill>
                            <a:srgbClr val="000000"/>
                          </a:solidFill>
                          <a:effectLst/>
                          <a:latin typeface="Calibri"/>
                        </a:rPr>
                        <a:t> Grundstücke/Gebäude </a:t>
                      </a:r>
                    </a:p>
                  </a:txBody>
                  <a:tcPr marL="5696" marR="5696" marT="5696"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96" marR="5696" marT="5696"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800" b="0" i="0" u="none" strike="noStrike">
                          <a:solidFill>
                            <a:srgbClr val="000000"/>
                          </a:solidFill>
                          <a:effectLst/>
                          <a:latin typeface="Calibri"/>
                        </a:rPr>
                        <a:t> Einlagen </a:t>
                      </a:r>
                    </a:p>
                  </a:txBody>
                  <a:tcPr marL="5696" marR="5696" marT="5696"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800" b="0" i="0" u="none" strike="noStrike">
                          <a:solidFill>
                            <a:srgbClr val="000000"/>
                          </a:solidFill>
                          <a:effectLst/>
                          <a:latin typeface="Calibri"/>
                        </a:rPr>
                        <a:t>         35.000,00 € </a:t>
                      </a:r>
                    </a:p>
                  </a:txBody>
                  <a:tcPr marL="5696" marR="5696" marT="5696" marB="0" anchor="b">
                    <a:lnL>
                      <a:noFill/>
                    </a:lnL>
                    <a:lnR>
                      <a:noFill/>
                    </a:lnR>
                    <a:lnT>
                      <a:noFill/>
                    </a:lnT>
                    <a:lnB>
                      <a:noFill/>
                    </a:lnB>
                  </a:tcPr>
                </a:tc>
                <a:extLst>
                  <a:ext uri="{0D108BD9-81ED-4DB2-BD59-A6C34878D82A}">
                    <a16:rowId xmlns:a16="http://schemas.microsoft.com/office/drawing/2014/main" val="10002"/>
                  </a:ext>
                </a:extLst>
              </a:tr>
              <a:tr h="274326">
                <a:tc>
                  <a:txBody>
                    <a:bodyPr/>
                    <a:lstStyle/>
                    <a:p>
                      <a:pPr algn="l" fontAlgn="b"/>
                      <a:r>
                        <a:rPr lang="de-DE" sz="800" b="0" i="0" u="none" strike="noStrike">
                          <a:solidFill>
                            <a:srgbClr val="000000"/>
                          </a:solidFill>
                          <a:effectLst/>
                          <a:latin typeface="Calibri"/>
                        </a:rPr>
                        <a:t> Maschinen </a:t>
                      </a:r>
                    </a:p>
                  </a:txBody>
                  <a:tcPr marL="5696" marR="5696" marT="5696"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30.000,00 € </a:t>
                      </a:r>
                    </a:p>
                  </a:txBody>
                  <a:tcPr marL="5696" marR="5696" marT="5696"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800" b="0" i="0" u="none" strike="noStrike">
                          <a:solidFill>
                            <a:srgbClr val="000000"/>
                          </a:solidFill>
                          <a:effectLst/>
                          <a:latin typeface="Calibri"/>
                        </a:rPr>
                        <a:t> Rücklagen  </a:t>
                      </a:r>
                    </a:p>
                  </a:txBody>
                  <a:tcPr marL="5696" marR="5696" marT="5696"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96" marR="5696" marT="5696" marB="0" anchor="b">
                    <a:lnL>
                      <a:noFill/>
                    </a:lnL>
                    <a:lnR>
                      <a:noFill/>
                    </a:lnR>
                    <a:lnT>
                      <a:noFill/>
                    </a:lnT>
                    <a:lnB>
                      <a:noFill/>
                    </a:lnB>
                  </a:tcPr>
                </a:tc>
                <a:extLst>
                  <a:ext uri="{0D108BD9-81ED-4DB2-BD59-A6C34878D82A}">
                    <a16:rowId xmlns:a16="http://schemas.microsoft.com/office/drawing/2014/main" val="10003"/>
                  </a:ext>
                </a:extLst>
              </a:tr>
              <a:tr h="274326">
                <a:tc>
                  <a:txBody>
                    <a:bodyPr/>
                    <a:lstStyle/>
                    <a:p>
                      <a:pPr algn="l" fontAlgn="b"/>
                      <a:r>
                        <a:rPr lang="de-DE" sz="800" b="0" i="0" u="none" strike="noStrike">
                          <a:solidFill>
                            <a:srgbClr val="000000"/>
                          </a:solidFill>
                          <a:effectLst/>
                          <a:latin typeface="Calibri"/>
                        </a:rPr>
                        <a:t> Fuhrpark </a:t>
                      </a:r>
                    </a:p>
                  </a:txBody>
                  <a:tcPr marL="5696" marR="5696" marT="5696"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20.000,00 € </a:t>
                      </a:r>
                    </a:p>
                  </a:txBody>
                  <a:tcPr marL="5696" marR="5696" marT="5696"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endParaRPr lang="de-DE" sz="800" b="0" i="0" u="none" strike="noStrike">
                        <a:solidFill>
                          <a:srgbClr val="000000"/>
                        </a:solidFill>
                        <a:effectLst/>
                        <a:latin typeface="Calibri"/>
                      </a:endParaRPr>
                    </a:p>
                  </a:txBody>
                  <a:tcPr marL="5696" marR="5696" marT="5696"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800" b="0" i="0" u="none" strike="noStrike">
                        <a:solidFill>
                          <a:srgbClr val="000000"/>
                        </a:solidFill>
                        <a:effectLst/>
                        <a:latin typeface="Calibri"/>
                      </a:endParaRPr>
                    </a:p>
                  </a:txBody>
                  <a:tcPr marL="5696" marR="5696" marT="5696" marB="0" anchor="b">
                    <a:lnL>
                      <a:noFill/>
                    </a:lnL>
                    <a:lnR>
                      <a:noFill/>
                    </a:lnR>
                    <a:lnT>
                      <a:noFill/>
                    </a:lnT>
                    <a:lnB>
                      <a:noFill/>
                    </a:lnB>
                  </a:tcPr>
                </a:tc>
                <a:extLst>
                  <a:ext uri="{0D108BD9-81ED-4DB2-BD59-A6C34878D82A}">
                    <a16:rowId xmlns:a16="http://schemas.microsoft.com/office/drawing/2014/main" val="10004"/>
                  </a:ext>
                </a:extLst>
              </a:tr>
              <a:tr h="274326">
                <a:tc>
                  <a:txBody>
                    <a:bodyPr/>
                    <a:lstStyle/>
                    <a:p>
                      <a:pPr algn="l" fontAlgn="b"/>
                      <a:r>
                        <a:rPr lang="de-DE" sz="800" b="0" i="0" u="none" strike="noStrike">
                          <a:solidFill>
                            <a:srgbClr val="000000"/>
                          </a:solidFill>
                          <a:effectLst/>
                          <a:latin typeface="Calibri"/>
                        </a:rPr>
                        <a:t> Geschäftsausstattung </a:t>
                      </a:r>
                    </a:p>
                  </a:txBody>
                  <a:tcPr marL="5696" marR="5696" marT="5696"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96" marR="5696" marT="5696"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800" b="0" i="0" u="none" strike="noStrike">
                          <a:solidFill>
                            <a:srgbClr val="000000"/>
                          </a:solidFill>
                          <a:effectLst/>
                          <a:latin typeface="Calibri"/>
                        </a:rPr>
                        <a:t> Fremdkapital </a:t>
                      </a:r>
                    </a:p>
                  </a:txBody>
                  <a:tcPr marL="5696" marR="5696" marT="5696"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800" b="0" i="0" u="none" strike="noStrike">
                        <a:solidFill>
                          <a:srgbClr val="000000"/>
                        </a:solidFill>
                        <a:effectLst/>
                        <a:latin typeface="Calibri"/>
                      </a:endParaRPr>
                    </a:p>
                  </a:txBody>
                  <a:tcPr marL="5696" marR="5696" marT="5696" marB="0" anchor="b">
                    <a:lnL>
                      <a:noFill/>
                    </a:lnL>
                    <a:lnR>
                      <a:noFill/>
                    </a:lnR>
                    <a:lnT>
                      <a:noFill/>
                    </a:lnT>
                    <a:lnB>
                      <a:noFill/>
                    </a:lnB>
                  </a:tcPr>
                </a:tc>
                <a:extLst>
                  <a:ext uri="{0D108BD9-81ED-4DB2-BD59-A6C34878D82A}">
                    <a16:rowId xmlns:a16="http://schemas.microsoft.com/office/drawing/2014/main" val="10005"/>
                  </a:ext>
                </a:extLst>
              </a:tr>
              <a:tr h="274326">
                <a:tc>
                  <a:txBody>
                    <a:bodyPr/>
                    <a:lstStyle/>
                    <a:p>
                      <a:pPr algn="l" fontAlgn="b"/>
                      <a:endParaRPr lang="de-DE" sz="800" b="0" i="0" u="none" strike="noStrike">
                        <a:solidFill>
                          <a:srgbClr val="000000"/>
                        </a:solidFill>
                        <a:effectLst/>
                        <a:latin typeface="Calibri"/>
                      </a:endParaRPr>
                    </a:p>
                  </a:txBody>
                  <a:tcPr marL="5696" marR="5696" marT="5696"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a:t>
                      </a:r>
                    </a:p>
                  </a:txBody>
                  <a:tcPr marL="5696" marR="5696" marT="5696"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800" b="0" i="0" u="none" strike="noStrike">
                          <a:solidFill>
                            <a:srgbClr val="000000"/>
                          </a:solidFill>
                          <a:effectLst/>
                          <a:latin typeface="Calibri"/>
                        </a:rPr>
                        <a:t> Hypothekenschulden </a:t>
                      </a:r>
                    </a:p>
                  </a:txBody>
                  <a:tcPr marL="5696" marR="5696" marT="5696"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96" marR="5696" marT="5696" marB="0" anchor="b">
                    <a:lnL>
                      <a:noFill/>
                    </a:lnL>
                    <a:lnR>
                      <a:noFill/>
                    </a:lnR>
                    <a:lnT>
                      <a:noFill/>
                    </a:lnT>
                    <a:lnB>
                      <a:noFill/>
                    </a:lnB>
                  </a:tcPr>
                </a:tc>
                <a:extLst>
                  <a:ext uri="{0D108BD9-81ED-4DB2-BD59-A6C34878D82A}">
                    <a16:rowId xmlns:a16="http://schemas.microsoft.com/office/drawing/2014/main" val="10006"/>
                  </a:ext>
                </a:extLst>
              </a:tr>
              <a:tr h="274326">
                <a:tc>
                  <a:txBody>
                    <a:bodyPr/>
                    <a:lstStyle/>
                    <a:p>
                      <a:pPr algn="l" fontAlgn="b"/>
                      <a:r>
                        <a:rPr lang="de-DE" sz="800" b="0" i="0" u="none" strike="noStrike">
                          <a:solidFill>
                            <a:srgbClr val="000000"/>
                          </a:solidFill>
                          <a:effectLst/>
                          <a:latin typeface="Calibri"/>
                        </a:rPr>
                        <a:t> Umlaufvermögen </a:t>
                      </a:r>
                    </a:p>
                  </a:txBody>
                  <a:tcPr marL="5696" marR="5696" marT="5696"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a:t>
                      </a:r>
                    </a:p>
                  </a:txBody>
                  <a:tcPr marL="5696" marR="5696" marT="5696"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1200" b="1" i="1" u="none" strike="noStrike" dirty="0">
                          <a:solidFill>
                            <a:srgbClr val="000000"/>
                          </a:solidFill>
                          <a:effectLst/>
                          <a:latin typeface="Calibri"/>
                        </a:rPr>
                        <a:t> Darlehen </a:t>
                      </a:r>
                    </a:p>
                  </a:txBody>
                  <a:tcPr marL="5696" marR="5696" marT="5696"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1200" b="1" i="1" u="none" strike="noStrike" dirty="0">
                          <a:solidFill>
                            <a:srgbClr val="000000"/>
                          </a:solidFill>
                          <a:effectLst/>
                          <a:latin typeface="Calibri"/>
                        </a:rPr>
                        <a:t>        10.000,00 € </a:t>
                      </a:r>
                    </a:p>
                  </a:txBody>
                  <a:tcPr marL="5696" marR="5696" marT="5696" marB="0" anchor="b">
                    <a:lnL>
                      <a:noFill/>
                    </a:lnL>
                    <a:lnR>
                      <a:noFill/>
                    </a:lnR>
                    <a:lnT>
                      <a:noFill/>
                    </a:lnT>
                    <a:lnB>
                      <a:noFill/>
                    </a:lnB>
                  </a:tcPr>
                </a:tc>
                <a:extLst>
                  <a:ext uri="{0D108BD9-81ED-4DB2-BD59-A6C34878D82A}">
                    <a16:rowId xmlns:a16="http://schemas.microsoft.com/office/drawing/2014/main" val="10007"/>
                  </a:ext>
                </a:extLst>
              </a:tr>
              <a:tr h="274326">
                <a:tc>
                  <a:txBody>
                    <a:bodyPr/>
                    <a:lstStyle/>
                    <a:p>
                      <a:pPr algn="l" fontAlgn="b"/>
                      <a:r>
                        <a:rPr lang="de-DE" sz="800" b="0" i="0" u="none" strike="noStrike">
                          <a:solidFill>
                            <a:srgbClr val="000000"/>
                          </a:solidFill>
                          <a:effectLst/>
                          <a:latin typeface="Calibri"/>
                        </a:rPr>
                        <a:t> Vorräte  </a:t>
                      </a:r>
                    </a:p>
                  </a:txBody>
                  <a:tcPr marL="5696" marR="5696" marT="5696"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96" marR="5696" marT="5696"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800" b="0" i="0" u="none" strike="noStrike">
                          <a:solidFill>
                            <a:srgbClr val="000000"/>
                          </a:solidFill>
                          <a:effectLst/>
                          <a:latin typeface="Calibri"/>
                        </a:rPr>
                        <a:t> Verbindl. aus L. und L. </a:t>
                      </a:r>
                    </a:p>
                  </a:txBody>
                  <a:tcPr marL="5696" marR="5696" marT="5696"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800" b="0" i="0" u="none" strike="noStrike">
                          <a:solidFill>
                            <a:srgbClr val="000000"/>
                          </a:solidFill>
                          <a:effectLst/>
                          <a:latin typeface="Calibri"/>
                        </a:rPr>
                        <a:t>         10.000,00 € </a:t>
                      </a:r>
                    </a:p>
                  </a:txBody>
                  <a:tcPr marL="5696" marR="5696" marT="5696" marB="0" anchor="b">
                    <a:lnL>
                      <a:noFill/>
                    </a:lnL>
                    <a:lnR>
                      <a:noFill/>
                    </a:lnR>
                    <a:lnT>
                      <a:noFill/>
                    </a:lnT>
                    <a:lnB>
                      <a:noFill/>
                    </a:lnB>
                  </a:tcPr>
                </a:tc>
                <a:extLst>
                  <a:ext uri="{0D108BD9-81ED-4DB2-BD59-A6C34878D82A}">
                    <a16:rowId xmlns:a16="http://schemas.microsoft.com/office/drawing/2014/main" val="10008"/>
                  </a:ext>
                </a:extLst>
              </a:tr>
              <a:tr h="502565">
                <a:tc>
                  <a:txBody>
                    <a:bodyPr/>
                    <a:lstStyle/>
                    <a:p>
                      <a:pPr algn="l" fontAlgn="b"/>
                      <a:r>
                        <a:rPr lang="de-DE" sz="800" b="0" i="0" u="none" strike="noStrike">
                          <a:solidFill>
                            <a:srgbClr val="000000"/>
                          </a:solidFill>
                          <a:effectLst/>
                          <a:latin typeface="Calibri"/>
                        </a:rPr>
                        <a:t> Forderungen gegenüber Kunden </a:t>
                      </a:r>
                    </a:p>
                  </a:txBody>
                  <a:tcPr marL="5696" marR="5696" marT="5696"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96" marR="5696" marT="5696"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800" b="0" i="0" u="none" strike="noStrike">
                          <a:solidFill>
                            <a:srgbClr val="000000"/>
                          </a:solidFill>
                          <a:effectLst/>
                          <a:latin typeface="Calibri"/>
                        </a:rPr>
                        <a:t> Steuerschulden </a:t>
                      </a:r>
                    </a:p>
                  </a:txBody>
                  <a:tcPr marL="5696" marR="5696" marT="5696"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96" marR="5696" marT="5696" marB="0" anchor="b">
                    <a:lnL>
                      <a:noFill/>
                    </a:lnL>
                    <a:lnR>
                      <a:noFill/>
                    </a:lnR>
                    <a:lnT>
                      <a:noFill/>
                    </a:lnT>
                    <a:lnB>
                      <a:noFill/>
                    </a:lnB>
                  </a:tcPr>
                </a:tc>
                <a:extLst>
                  <a:ext uri="{0D108BD9-81ED-4DB2-BD59-A6C34878D82A}">
                    <a16:rowId xmlns:a16="http://schemas.microsoft.com/office/drawing/2014/main" val="10009"/>
                  </a:ext>
                </a:extLst>
              </a:tr>
              <a:tr h="274326">
                <a:tc>
                  <a:txBody>
                    <a:bodyPr/>
                    <a:lstStyle/>
                    <a:p>
                      <a:pPr algn="l" fontAlgn="b"/>
                      <a:r>
                        <a:rPr lang="de-DE" sz="800" b="0" i="0" u="none" strike="noStrike">
                          <a:solidFill>
                            <a:srgbClr val="000000"/>
                          </a:solidFill>
                          <a:effectLst/>
                          <a:latin typeface="Calibri"/>
                        </a:rPr>
                        <a:t> Kassenbestand </a:t>
                      </a:r>
                    </a:p>
                  </a:txBody>
                  <a:tcPr marL="5696" marR="5696" marT="5696"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96" marR="5696" marT="5696"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endParaRPr lang="de-DE" sz="800" b="0" i="0" u="none" strike="noStrike">
                        <a:solidFill>
                          <a:srgbClr val="000000"/>
                        </a:solidFill>
                        <a:effectLst/>
                        <a:latin typeface="Calibri"/>
                      </a:endParaRPr>
                    </a:p>
                  </a:txBody>
                  <a:tcPr marL="5696" marR="5696" marT="5696"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800" b="0" i="0" u="none" strike="noStrike">
                        <a:solidFill>
                          <a:srgbClr val="000000"/>
                        </a:solidFill>
                        <a:effectLst/>
                        <a:latin typeface="Calibri"/>
                      </a:endParaRPr>
                    </a:p>
                  </a:txBody>
                  <a:tcPr marL="5696" marR="5696" marT="5696" marB="0" anchor="b">
                    <a:lnL>
                      <a:noFill/>
                    </a:lnL>
                    <a:lnR>
                      <a:noFill/>
                    </a:lnR>
                    <a:lnT>
                      <a:noFill/>
                    </a:lnT>
                    <a:lnB>
                      <a:noFill/>
                    </a:lnB>
                  </a:tcPr>
                </a:tc>
                <a:extLst>
                  <a:ext uri="{0D108BD9-81ED-4DB2-BD59-A6C34878D82A}">
                    <a16:rowId xmlns:a16="http://schemas.microsoft.com/office/drawing/2014/main" val="10010"/>
                  </a:ext>
                </a:extLst>
              </a:tr>
              <a:tr h="285300">
                <a:tc>
                  <a:txBody>
                    <a:bodyPr/>
                    <a:lstStyle/>
                    <a:p>
                      <a:pPr algn="l" fontAlgn="b"/>
                      <a:r>
                        <a:rPr lang="de-DE" sz="1200" b="1" i="1" u="none" strike="noStrike" dirty="0">
                          <a:solidFill>
                            <a:srgbClr val="000000"/>
                          </a:solidFill>
                          <a:effectLst/>
                          <a:latin typeface="Calibri"/>
                        </a:rPr>
                        <a:t> Bankguthaben </a:t>
                      </a:r>
                    </a:p>
                  </a:txBody>
                  <a:tcPr marL="5696" marR="5696" marT="569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de-DE" sz="1200" b="1" i="1" u="none" strike="noStrike" dirty="0">
                          <a:solidFill>
                            <a:srgbClr val="000000"/>
                          </a:solidFill>
                          <a:effectLst/>
                          <a:latin typeface="Calibri"/>
                        </a:rPr>
                        <a:t>                     5.000,00 € </a:t>
                      </a:r>
                    </a:p>
                  </a:txBody>
                  <a:tcPr marL="5696" marR="5696" marT="5696" marB="0" anchor="b">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a:rPr>
                        <a:t> </a:t>
                      </a:r>
                    </a:p>
                  </a:txBody>
                  <a:tcPr marL="5696" marR="5696" marT="5696" marB="0" anchor="b">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a:rPr>
                        <a:t> </a:t>
                      </a:r>
                    </a:p>
                  </a:txBody>
                  <a:tcPr marL="5696" marR="5696" marT="5696"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74326">
                <a:tc>
                  <a:txBody>
                    <a:bodyPr/>
                    <a:lstStyle/>
                    <a:p>
                      <a:pPr algn="l" fontAlgn="b"/>
                      <a:r>
                        <a:rPr lang="de-DE" sz="1200" b="1" i="1" u="none" strike="noStrike" dirty="0">
                          <a:solidFill>
                            <a:srgbClr val="000000"/>
                          </a:solidFill>
                          <a:effectLst/>
                          <a:latin typeface="Calibri"/>
                        </a:rPr>
                        <a:t> Summe </a:t>
                      </a:r>
                    </a:p>
                  </a:txBody>
                  <a:tcPr marL="5696" marR="5696" marT="569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de-DE" sz="1200" b="1" i="1" u="none" strike="noStrike" dirty="0">
                          <a:solidFill>
                            <a:srgbClr val="000000"/>
                          </a:solidFill>
                          <a:effectLst/>
                          <a:latin typeface="Calibri"/>
                        </a:rPr>
                        <a:t>                  55.000,00 € </a:t>
                      </a:r>
                    </a:p>
                  </a:txBody>
                  <a:tcPr marL="5696" marR="5696" marT="5696" marB="0" anchor="b">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de-DE" sz="1200" b="1" i="1" u="none" strike="noStrike" dirty="0">
                          <a:solidFill>
                            <a:srgbClr val="000000"/>
                          </a:solidFill>
                          <a:effectLst/>
                          <a:latin typeface="Calibri"/>
                        </a:rPr>
                        <a:t> Summe </a:t>
                      </a:r>
                    </a:p>
                  </a:txBody>
                  <a:tcPr marL="5696" marR="5696" marT="5696" marB="0" anchor="b">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de-DE" sz="1200" b="1" i="1" u="none" strike="noStrike" dirty="0">
                          <a:solidFill>
                            <a:srgbClr val="000000"/>
                          </a:solidFill>
                          <a:effectLst/>
                          <a:latin typeface="Calibri"/>
                        </a:rPr>
                        <a:t>        55.000,00 € </a:t>
                      </a:r>
                    </a:p>
                  </a:txBody>
                  <a:tcPr marL="5696" marR="5696" marT="5696"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2"/>
                  </a:ext>
                </a:extLst>
              </a:tr>
            </a:tbl>
          </a:graphicData>
        </a:graphic>
      </p:graphicFrame>
      <p:sp>
        <p:nvSpPr>
          <p:cNvPr id="5" name="Textplatzhalter 4"/>
          <p:cNvSpPr>
            <a:spLocks noGrp="1"/>
          </p:cNvSpPr>
          <p:nvPr>
            <p:ph type="body" sz="quarter" idx="3"/>
          </p:nvPr>
        </p:nvSpPr>
        <p:spPr/>
        <p:txBody>
          <a:bodyPr/>
          <a:lstStyle/>
          <a:p>
            <a:r>
              <a:rPr lang="de-DE" dirty="0"/>
              <a:t>Bilanz nach Geschäftsfall</a:t>
            </a:r>
          </a:p>
        </p:txBody>
      </p:sp>
      <p:graphicFrame>
        <p:nvGraphicFramePr>
          <p:cNvPr id="8" name="Inhaltsplatzhalter 7"/>
          <p:cNvGraphicFramePr>
            <a:graphicFrameLocks noGrp="1"/>
          </p:cNvGraphicFramePr>
          <p:nvPr>
            <p:ph sz="quarter" idx="4"/>
            <p:extLst>
              <p:ext uri="{D42A27DB-BD31-4B8C-83A1-F6EECF244321}">
                <p14:modId xmlns:p14="http://schemas.microsoft.com/office/powerpoint/2010/main" val="1272001880"/>
              </p:ext>
            </p:extLst>
          </p:nvPr>
        </p:nvGraphicFramePr>
        <p:xfrm>
          <a:off x="4644008" y="2348882"/>
          <a:ext cx="4042793" cy="4096844"/>
        </p:xfrm>
        <a:graphic>
          <a:graphicData uri="http://schemas.openxmlformats.org/drawingml/2006/table">
            <a:tbl>
              <a:tblPr/>
              <a:tblGrid>
                <a:gridCol w="1132211">
                  <a:extLst>
                    <a:ext uri="{9D8B030D-6E8A-4147-A177-3AD203B41FA5}">
                      <a16:colId xmlns:a16="http://schemas.microsoft.com/office/drawing/2014/main" val="20000"/>
                    </a:ext>
                  </a:extLst>
                </a:gridCol>
                <a:gridCol w="1040719">
                  <a:extLst>
                    <a:ext uri="{9D8B030D-6E8A-4147-A177-3AD203B41FA5}">
                      <a16:colId xmlns:a16="http://schemas.microsoft.com/office/drawing/2014/main" val="20001"/>
                    </a:ext>
                  </a:extLst>
                </a:gridCol>
                <a:gridCol w="1063592">
                  <a:extLst>
                    <a:ext uri="{9D8B030D-6E8A-4147-A177-3AD203B41FA5}">
                      <a16:colId xmlns:a16="http://schemas.microsoft.com/office/drawing/2014/main" val="20002"/>
                    </a:ext>
                  </a:extLst>
                </a:gridCol>
                <a:gridCol w="806271">
                  <a:extLst>
                    <a:ext uri="{9D8B030D-6E8A-4147-A177-3AD203B41FA5}">
                      <a16:colId xmlns:a16="http://schemas.microsoft.com/office/drawing/2014/main" val="20003"/>
                    </a:ext>
                  </a:extLst>
                </a:gridCol>
              </a:tblGrid>
              <a:tr h="285299">
                <a:tc gridSpan="2">
                  <a:txBody>
                    <a:bodyPr/>
                    <a:lstStyle/>
                    <a:p>
                      <a:pPr algn="ctr" fontAlgn="b"/>
                      <a:r>
                        <a:rPr lang="de-DE" sz="800" b="0" i="0" u="none" strike="noStrike" dirty="0">
                          <a:solidFill>
                            <a:srgbClr val="000000"/>
                          </a:solidFill>
                          <a:effectLst/>
                          <a:latin typeface="Calibri"/>
                        </a:rPr>
                        <a:t>Aktiva</a:t>
                      </a:r>
                    </a:p>
                  </a:txBody>
                  <a:tcPr marL="5698" marR="5698" marT="5698" marB="0" anchor="b">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de-DE"/>
                    </a:p>
                  </a:txBody>
                  <a:tcPr/>
                </a:tc>
                <a:tc gridSpan="2">
                  <a:txBody>
                    <a:bodyPr/>
                    <a:lstStyle/>
                    <a:p>
                      <a:pPr algn="ctr" fontAlgn="b"/>
                      <a:r>
                        <a:rPr lang="de-DE" sz="800" b="0" i="0" u="none" strike="noStrike">
                          <a:solidFill>
                            <a:srgbClr val="000000"/>
                          </a:solidFill>
                          <a:effectLst/>
                          <a:latin typeface="Calibri"/>
                        </a:rPr>
                        <a:t>Passiva</a:t>
                      </a:r>
                    </a:p>
                  </a:txBody>
                  <a:tcPr marL="5698" marR="5698" marT="5698" marB="0" anchor="b">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hMerge="1">
                  <a:txBody>
                    <a:bodyPr/>
                    <a:lstStyle/>
                    <a:p>
                      <a:endParaRPr lang="de-DE"/>
                    </a:p>
                  </a:txBody>
                  <a:tcPr/>
                </a:tc>
                <a:extLst>
                  <a:ext uri="{0D108BD9-81ED-4DB2-BD59-A6C34878D82A}">
                    <a16:rowId xmlns:a16="http://schemas.microsoft.com/office/drawing/2014/main" val="10000"/>
                  </a:ext>
                </a:extLst>
              </a:tr>
              <a:tr h="274326">
                <a:tc>
                  <a:txBody>
                    <a:bodyPr/>
                    <a:lstStyle/>
                    <a:p>
                      <a:pPr algn="l" fontAlgn="b"/>
                      <a:r>
                        <a:rPr lang="de-DE" sz="800" b="0" i="0" u="none" strike="noStrike">
                          <a:solidFill>
                            <a:srgbClr val="000000"/>
                          </a:solidFill>
                          <a:effectLst/>
                          <a:latin typeface="Calibri"/>
                        </a:rPr>
                        <a:t> Anlagevermögen </a:t>
                      </a:r>
                    </a:p>
                  </a:txBody>
                  <a:tcPr marL="5698" marR="5698" marT="5698"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de-DE" sz="800" b="0" i="0" u="none" strike="noStrike">
                          <a:solidFill>
                            <a:srgbClr val="000000"/>
                          </a:solidFill>
                          <a:effectLst/>
                          <a:latin typeface="Calibri"/>
                        </a:rPr>
                        <a:t> </a:t>
                      </a:r>
                    </a:p>
                  </a:txBody>
                  <a:tcPr marL="5698" marR="5698" marT="5698" marB="0" anchor="b">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de-DE" sz="800" b="0" i="0" u="none" strike="noStrike">
                          <a:solidFill>
                            <a:srgbClr val="000000"/>
                          </a:solidFill>
                          <a:effectLst/>
                          <a:latin typeface="Calibri"/>
                        </a:rPr>
                        <a:t> Eigenkapital  </a:t>
                      </a:r>
                    </a:p>
                  </a:txBody>
                  <a:tcPr marL="5698" marR="5698" marT="5698" marB="0" anchor="b">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de-DE" sz="800" b="0" i="0" u="none" strike="noStrike">
                        <a:solidFill>
                          <a:srgbClr val="000000"/>
                        </a:solidFill>
                        <a:effectLst/>
                        <a:latin typeface="Calibri"/>
                      </a:endParaRPr>
                    </a:p>
                  </a:txBody>
                  <a:tcPr marL="5698" marR="5698" marT="5698"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74326">
                <a:tc>
                  <a:txBody>
                    <a:bodyPr/>
                    <a:lstStyle/>
                    <a:p>
                      <a:pPr algn="l" fontAlgn="b"/>
                      <a:r>
                        <a:rPr lang="de-DE" sz="800" b="0" i="0" u="none" strike="noStrike">
                          <a:solidFill>
                            <a:srgbClr val="000000"/>
                          </a:solidFill>
                          <a:effectLst/>
                          <a:latin typeface="Calibri"/>
                        </a:rPr>
                        <a:t> Grundstücke/Gebäude </a:t>
                      </a:r>
                    </a:p>
                  </a:txBody>
                  <a:tcPr marL="5698" marR="5698" marT="5698"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98" marR="5698" marT="5698"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800" b="0" i="0" u="none" strike="noStrike">
                          <a:solidFill>
                            <a:srgbClr val="000000"/>
                          </a:solidFill>
                          <a:effectLst/>
                          <a:latin typeface="Calibri"/>
                        </a:rPr>
                        <a:t> Einlagen </a:t>
                      </a:r>
                    </a:p>
                  </a:txBody>
                  <a:tcPr marL="5698" marR="5698" marT="5698"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800" b="0" i="0" u="none" strike="noStrike">
                          <a:solidFill>
                            <a:srgbClr val="000000"/>
                          </a:solidFill>
                          <a:effectLst/>
                          <a:latin typeface="Calibri"/>
                        </a:rPr>
                        <a:t>         35.000,00 € </a:t>
                      </a:r>
                    </a:p>
                  </a:txBody>
                  <a:tcPr marL="5698" marR="5698" marT="5698" marB="0" anchor="b">
                    <a:lnL>
                      <a:noFill/>
                    </a:lnL>
                    <a:lnR>
                      <a:noFill/>
                    </a:lnR>
                    <a:lnT>
                      <a:noFill/>
                    </a:lnT>
                    <a:lnB>
                      <a:noFill/>
                    </a:lnB>
                  </a:tcPr>
                </a:tc>
                <a:extLst>
                  <a:ext uri="{0D108BD9-81ED-4DB2-BD59-A6C34878D82A}">
                    <a16:rowId xmlns:a16="http://schemas.microsoft.com/office/drawing/2014/main" val="10002"/>
                  </a:ext>
                </a:extLst>
              </a:tr>
              <a:tr h="274326">
                <a:tc>
                  <a:txBody>
                    <a:bodyPr/>
                    <a:lstStyle/>
                    <a:p>
                      <a:pPr algn="l" fontAlgn="b"/>
                      <a:r>
                        <a:rPr lang="de-DE" sz="800" b="0" i="0" u="none" strike="noStrike" dirty="0">
                          <a:solidFill>
                            <a:srgbClr val="000000"/>
                          </a:solidFill>
                          <a:effectLst/>
                          <a:latin typeface="Calibri"/>
                        </a:rPr>
                        <a:t> Maschinen </a:t>
                      </a:r>
                    </a:p>
                  </a:txBody>
                  <a:tcPr marL="5698" marR="5698" marT="5698"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30.000,00 € </a:t>
                      </a:r>
                    </a:p>
                  </a:txBody>
                  <a:tcPr marL="5698" marR="5698" marT="5698"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800" b="0" i="0" u="none" strike="noStrike">
                          <a:solidFill>
                            <a:srgbClr val="000000"/>
                          </a:solidFill>
                          <a:effectLst/>
                          <a:latin typeface="Calibri"/>
                        </a:rPr>
                        <a:t> Rücklagen  </a:t>
                      </a:r>
                    </a:p>
                  </a:txBody>
                  <a:tcPr marL="5698" marR="5698" marT="5698"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98" marR="5698" marT="5698" marB="0" anchor="b">
                    <a:lnL>
                      <a:noFill/>
                    </a:lnL>
                    <a:lnR>
                      <a:noFill/>
                    </a:lnR>
                    <a:lnT>
                      <a:noFill/>
                    </a:lnT>
                    <a:lnB>
                      <a:noFill/>
                    </a:lnB>
                  </a:tcPr>
                </a:tc>
                <a:extLst>
                  <a:ext uri="{0D108BD9-81ED-4DB2-BD59-A6C34878D82A}">
                    <a16:rowId xmlns:a16="http://schemas.microsoft.com/office/drawing/2014/main" val="10003"/>
                  </a:ext>
                </a:extLst>
              </a:tr>
              <a:tr h="274326">
                <a:tc>
                  <a:txBody>
                    <a:bodyPr/>
                    <a:lstStyle/>
                    <a:p>
                      <a:pPr algn="l" fontAlgn="b"/>
                      <a:r>
                        <a:rPr lang="de-DE" sz="800" b="0" i="0" u="none" strike="noStrike" dirty="0">
                          <a:solidFill>
                            <a:srgbClr val="000000"/>
                          </a:solidFill>
                          <a:effectLst/>
                          <a:latin typeface="Calibri"/>
                        </a:rPr>
                        <a:t> Fuhrpark </a:t>
                      </a:r>
                    </a:p>
                  </a:txBody>
                  <a:tcPr marL="5698" marR="5698" marT="5698"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20.000,00 € </a:t>
                      </a:r>
                    </a:p>
                  </a:txBody>
                  <a:tcPr marL="5698" marR="5698" marT="5698"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endParaRPr lang="de-DE" sz="800" b="0" i="0" u="none" strike="noStrike">
                        <a:solidFill>
                          <a:srgbClr val="000000"/>
                        </a:solidFill>
                        <a:effectLst/>
                        <a:latin typeface="Calibri"/>
                      </a:endParaRPr>
                    </a:p>
                  </a:txBody>
                  <a:tcPr marL="5698" marR="5698" marT="5698"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800" b="0" i="0" u="none" strike="noStrike">
                        <a:solidFill>
                          <a:srgbClr val="000000"/>
                        </a:solidFill>
                        <a:effectLst/>
                        <a:latin typeface="Calibri"/>
                      </a:endParaRPr>
                    </a:p>
                  </a:txBody>
                  <a:tcPr marL="5698" marR="5698" marT="5698" marB="0" anchor="b">
                    <a:lnL>
                      <a:noFill/>
                    </a:lnL>
                    <a:lnR>
                      <a:noFill/>
                    </a:lnR>
                    <a:lnT>
                      <a:noFill/>
                    </a:lnT>
                    <a:lnB>
                      <a:noFill/>
                    </a:lnB>
                  </a:tcPr>
                </a:tc>
                <a:extLst>
                  <a:ext uri="{0D108BD9-81ED-4DB2-BD59-A6C34878D82A}">
                    <a16:rowId xmlns:a16="http://schemas.microsoft.com/office/drawing/2014/main" val="10004"/>
                  </a:ext>
                </a:extLst>
              </a:tr>
              <a:tr h="274326">
                <a:tc>
                  <a:txBody>
                    <a:bodyPr/>
                    <a:lstStyle/>
                    <a:p>
                      <a:pPr algn="l" fontAlgn="b"/>
                      <a:r>
                        <a:rPr lang="de-DE" sz="800" b="0" i="0" u="none" strike="noStrike">
                          <a:solidFill>
                            <a:srgbClr val="000000"/>
                          </a:solidFill>
                          <a:effectLst/>
                          <a:latin typeface="Calibri"/>
                        </a:rPr>
                        <a:t> Geschäftsausstattung </a:t>
                      </a:r>
                    </a:p>
                  </a:txBody>
                  <a:tcPr marL="5698" marR="5698" marT="5698"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98" marR="5698" marT="5698"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800" b="0" i="0" u="none" strike="noStrike">
                          <a:solidFill>
                            <a:srgbClr val="000000"/>
                          </a:solidFill>
                          <a:effectLst/>
                          <a:latin typeface="Calibri"/>
                        </a:rPr>
                        <a:t> Fremdkapital </a:t>
                      </a:r>
                    </a:p>
                  </a:txBody>
                  <a:tcPr marL="5698" marR="5698" marT="5698"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800" b="0" i="0" u="none" strike="noStrike">
                        <a:solidFill>
                          <a:srgbClr val="000000"/>
                        </a:solidFill>
                        <a:effectLst/>
                        <a:latin typeface="Calibri"/>
                      </a:endParaRPr>
                    </a:p>
                  </a:txBody>
                  <a:tcPr marL="5698" marR="5698" marT="5698" marB="0" anchor="b">
                    <a:lnL>
                      <a:noFill/>
                    </a:lnL>
                    <a:lnR>
                      <a:noFill/>
                    </a:lnR>
                    <a:lnT>
                      <a:noFill/>
                    </a:lnT>
                    <a:lnB>
                      <a:noFill/>
                    </a:lnB>
                  </a:tcPr>
                </a:tc>
                <a:extLst>
                  <a:ext uri="{0D108BD9-81ED-4DB2-BD59-A6C34878D82A}">
                    <a16:rowId xmlns:a16="http://schemas.microsoft.com/office/drawing/2014/main" val="10005"/>
                  </a:ext>
                </a:extLst>
              </a:tr>
              <a:tr h="274326">
                <a:tc>
                  <a:txBody>
                    <a:bodyPr/>
                    <a:lstStyle/>
                    <a:p>
                      <a:pPr algn="l" fontAlgn="b"/>
                      <a:endParaRPr lang="de-DE" sz="800" b="0" i="0" u="none" strike="noStrike">
                        <a:solidFill>
                          <a:srgbClr val="000000"/>
                        </a:solidFill>
                        <a:effectLst/>
                        <a:latin typeface="Calibri"/>
                      </a:endParaRPr>
                    </a:p>
                  </a:txBody>
                  <a:tcPr marL="5698" marR="5698" marT="5698"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a:t>
                      </a:r>
                    </a:p>
                  </a:txBody>
                  <a:tcPr marL="5698" marR="5698" marT="5698"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800" b="0" i="0" u="none" strike="noStrike">
                          <a:solidFill>
                            <a:srgbClr val="000000"/>
                          </a:solidFill>
                          <a:effectLst/>
                          <a:latin typeface="Calibri"/>
                        </a:rPr>
                        <a:t> Hypothekenschulden </a:t>
                      </a:r>
                    </a:p>
                  </a:txBody>
                  <a:tcPr marL="5698" marR="5698" marT="5698"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98" marR="5698" marT="5698" marB="0" anchor="b">
                    <a:lnL>
                      <a:noFill/>
                    </a:lnL>
                    <a:lnR>
                      <a:noFill/>
                    </a:lnR>
                    <a:lnT>
                      <a:noFill/>
                    </a:lnT>
                    <a:lnB>
                      <a:noFill/>
                    </a:lnB>
                  </a:tcPr>
                </a:tc>
                <a:extLst>
                  <a:ext uri="{0D108BD9-81ED-4DB2-BD59-A6C34878D82A}">
                    <a16:rowId xmlns:a16="http://schemas.microsoft.com/office/drawing/2014/main" val="10006"/>
                  </a:ext>
                </a:extLst>
              </a:tr>
              <a:tr h="274326">
                <a:tc>
                  <a:txBody>
                    <a:bodyPr/>
                    <a:lstStyle/>
                    <a:p>
                      <a:pPr algn="l" fontAlgn="b"/>
                      <a:r>
                        <a:rPr lang="de-DE" sz="800" b="0" i="0" u="none" strike="noStrike" dirty="0">
                          <a:solidFill>
                            <a:srgbClr val="000000"/>
                          </a:solidFill>
                          <a:effectLst/>
                          <a:latin typeface="Calibri"/>
                        </a:rPr>
                        <a:t> Umlaufvermögen </a:t>
                      </a:r>
                    </a:p>
                  </a:txBody>
                  <a:tcPr marL="5698" marR="5698" marT="5698"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a:t>
                      </a:r>
                    </a:p>
                  </a:txBody>
                  <a:tcPr marL="5698" marR="5698" marT="5698"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1200" b="1" i="1" u="none" strike="noStrike" dirty="0">
                          <a:solidFill>
                            <a:srgbClr val="C00000"/>
                          </a:solidFill>
                          <a:effectLst/>
                          <a:latin typeface="Calibri"/>
                        </a:rPr>
                        <a:t> Darlehen </a:t>
                      </a:r>
                    </a:p>
                  </a:txBody>
                  <a:tcPr marL="5698" marR="5698" marT="5698"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1200" b="1" i="1" u="none" strike="noStrike" dirty="0">
                          <a:solidFill>
                            <a:srgbClr val="C00000"/>
                          </a:solidFill>
                          <a:effectLst/>
                          <a:latin typeface="Calibri"/>
                        </a:rPr>
                        <a:t>          9.000,00 € </a:t>
                      </a:r>
                    </a:p>
                  </a:txBody>
                  <a:tcPr marL="5698" marR="5698" marT="5698" marB="0" anchor="b">
                    <a:lnL>
                      <a:noFill/>
                    </a:lnL>
                    <a:lnR>
                      <a:noFill/>
                    </a:lnR>
                    <a:lnT>
                      <a:noFill/>
                    </a:lnT>
                    <a:lnB>
                      <a:noFill/>
                    </a:lnB>
                  </a:tcPr>
                </a:tc>
                <a:extLst>
                  <a:ext uri="{0D108BD9-81ED-4DB2-BD59-A6C34878D82A}">
                    <a16:rowId xmlns:a16="http://schemas.microsoft.com/office/drawing/2014/main" val="10007"/>
                  </a:ext>
                </a:extLst>
              </a:tr>
              <a:tr h="274326">
                <a:tc>
                  <a:txBody>
                    <a:bodyPr/>
                    <a:lstStyle/>
                    <a:p>
                      <a:pPr algn="l" fontAlgn="b"/>
                      <a:r>
                        <a:rPr lang="de-DE" sz="800" b="0" i="0" u="none" strike="noStrike">
                          <a:solidFill>
                            <a:srgbClr val="000000"/>
                          </a:solidFill>
                          <a:effectLst/>
                          <a:latin typeface="Calibri"/>
                        </a:rPr>
                        <a:t> Vorräte  </a:t>
                      </a:r>
                    </a:p>
                  </a:txBody>
                  <a:tcPr marL="5698" marR="5698" marT="5698"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98" marR="5698" marT="5698"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800" b="0" i="0" u="none" strike="noStrike" dirty="0">
                          <a:solidFill>
                            <a:srgbClr val="000000"/>
                          </a:solidFill>
                          <a:effectLst/>
                          <a:latin typeface="Calibri"/>
                        </a:rPr>
                        <a:t> </a:t>
                      </a:r>
                      <a:r>
                        <a:rPr lang="de-DE" sz="800" b="0" i="0" u="none" strike="noStrike" dirty="0" err="1">
                          <a:solidFill>
                            <a:srgbClr val="000000"/>
                          </a:solidFill>
                          <a:effectLst/>
                          <a:latin typeface="Calibri"/>
                        </a:rPr>
                        <a:t>Verbindl</a:t>
                      </a:r>
                      <a:r>
                        <a:rPr lang="de-DE" sz="800" b="0" i="0" u="none" strike="noStrike" dirty="0">
                          <a:solidFill>
                            <a:srgbClr val="000000"/>
                          </a:solidFill>
                          <a:effectLst/>
                          <a:latin typeface="Calibri"/>
                        </a:rPr>
                        <a:t>. aus L. und L. </a:t>
                      </a:r>
                    </a:p>
                  </a:txBody>
                  <a:tcPr marL="5698" marR="5698" marT="5698"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800" b="0" i="0" u="none" strike="noStrike" dirty="0">
                          <a:solidFill>
                            <a:srgbClr val="000000"/>
                          </a:solidFill>
                          <a:effectLst/>
                          <a:latin typeface="Calibri"/>
                        </a:rPr>
                        <a:t>         10.000,00 € </a:t>
                      </a:r>
                    </a:p>
                  </a:txBody>
                  <a:tcPr marL="5698" marR="5698" marT="5698" marB="0" anchor="b">
                    <a:lnL>
                      <a:noFill/>
                    </a:lnL>
                    <a:lnR>
                      <a:noFill/>
                    </a:lnR>
                    <a:lnT>
                      <a:noFill/>
                    </a:lnT>
                    <a:lnB>
                      <a:noFill/>
                    </a:lnB>
                  </a:tcPr>
                </a:tc>
                <a:extLst>
                  <a:ext uri="{0D108BD9-81ED-4DB2-BD59-A6C34878D82A}">
                    <a16:rowId xmlns:a16="http://schemas.microsoft.com/office/drawing/2014/main" val="10008"/>
                  </a:ext>
                </a:extLst>
              </a:tr>
              <a:tr h="502563">
                <a:tc>
                  <a:txBody>
                    <a:bodyPr/>
                    <a:lstStyle/>
                    <a:p>
                      <a:pPr algn="l" fontAlgn="b"/>
                      <a:r>
                        <a:rPr lang="de-DE" sz="800" b="0" i="0" u="none" strike="noStrike" dirty="0">
                          <a:solidFill>
                            <a:srgbClr val="000000"/>
                          </a:solidFill>
                          <a:effectLst/>
                          <a:latin typeface="Calibri"/>
                        </a:rPr>
                        <a:t> Forderungen gegenüber Kunden </a:t>
                      </a:r>
                    </a:p>
                  </a:txBody>
                  <a:tcPr marL="5698" marR="5698" marT="5698"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98" marR="5698" marT="5698"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800" b="0" i="0" u="none" strike="noStrike">
                          <a:solidFill>
                            <a:srgbClr val="000000"/>
                          </a:solidFill>
                          <a:effectLst/>
                          <a:latin typeface="Calibri"/>
                        </a:rPr>
                        <a:t> Steuerschulden </a:t>
                      </a:r>
                    </a:p>
                  </a:txBody>
                  <a:tcPr marL="5698" marR="5698" marT="5698"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98" marR="5698" marT="5698" marB="0" anchor="b">
                    <a:lnL>
                      <a:noFill/>
                    </a:lnL>
                    <a:lnR>
                      <a:noFill/>
                    </a:lnR>
                    <a:lnT>
                      <a:noFill/>
                    </a:lnT>
                    <a:lnB>
                      <a:noFill/>
                    </a:lnB>
                  </a:tcPr>
                </a:tc>
                <a:extLst>
                  <a:ext uri="{0D108BD9-81ED-4DB2-BD59-A6C34878D82A}">
                    <a16:rowId xmlns:a16="http://schemas.microsoft.com/office/drawing/2014/main" val="10009"/>
                  </a:ext>
                </a:extLst>
              </a:tr>
              <a:tr h="274326">
                <a:tc>
                  <a:txBody>
                    <a:bodyPr/>
                    <a:lstStyle/>
                    <a:p>
                      <a:pPr algn="l" fontAlgn="b"/>
                      <a:r>
                        <a:rPr lang="de-DE" sz="800" b="0" i="0" u="none" strike="noStrike">
                          <a:solidFill>
                            <a:srgbClr val="000000"/>
                          </a:solidFill>
                          <a:effectLst/>
                          <a:latin typeface="Calibri"/>
                        </a:rPr>
                        <a:t> Kassenbestand </a:t>
                      </a:r>
                    </a:p>
                  </a:txBody>
                  <a:tcPr marL="5698" marR="5698" marT="5698"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a:rPr>
                        <a:t>                                   -   € </a:t>
                      </a:r>
                    </a:p>
                  </a:txBody>
                  <a:tcPr marL="5698" marR="5698" marT="5698"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endParaRPr lang="de-DE" sz="800" b="0" i="0" u="none" strike="noStrike">
                        <a:solidFill>
                          <a:srgbClr val="000000"/>
                        </a:solidFill>
                        <a:effectLst/>
                        <a:latin typeface="Calibri"/>
                      </a:endParaRPr>
                    </a:p>
                  </a:txBody>
                  <a:tcPr marL="5698" marR="5698" marT="5698"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800" b="0" i="0" u="none" strike="noStrike">
                        <a:solidFill>
                          <a:srgbClr val="000000"/>
                        </a:solidFill>
                        <a:effectLst/>
                        <a:latin typeface="Calibri"/>
                      </a:endParaRPr>
                    </a:p>
                  </a:txBody>
                  <a:tcPr marL="5698" marR="5698" marT="5698" marB="0" anchor="b">
                    <a:lnL>
                      <a:noFill/>
                    </a:lnL>
                    <a:lnR>
                      <a:noFill/>
                    </a:lnR>
                    <a:lnT>
                      <a:noFill/>
                    </a:lnT>
                    <a:lnB>
                      <a:noFill/>
                    </a:lnB>
                  </a:tcPr>
                </a:tc>
                <a:extLst>
                  <a:ext uri="{0D108BD9-81ED-4DB2-BD59-A6C34878D82A}">
                    <a16:rowId xmlns:a16="http://schemas.microsoft.com/office/drawing/2014/main" val="10010"/>
                  </a:ext>
                </a:extLst>
              </a:tr>
              <a:tr h="285299">
                <a:tc>
                  <a:txBody>
                    <a:bodyPr/>
                    <a:lstStyle/>
                    <a:p>
                      <a:pPr algn="l" fontAlgn="b"/>
                      <a:r>
                        <a:rPr lang="de-DE" sz="1200" b="1" i="1" u="none" strike="noStrike" dirty="0">
                          <a:solidFill>
                            <a:srgbClr val="C00000"/>
                          </a:solidFill>
                          <a:effectLst/>
                          <a:latin typeface="Calibri"/>
                        </a:rPr>
                        <a:t> Bankguthaben </a:t>
                      </a:r>
                    </a:p>
                  </a:txBody>
                  <a:tcPr marL="5698" marR="5698" marT="569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de-DE" sz="1200" b="1" i="1" u="none" strike="noStrike" dirty="0">
                          <a:solidFill>
                            <a:srgbClr val="C00000"/>
                          </a:solidFill>
                          <a:effectLst/>
                          <a:latin typeface="Calibri"/>
                        </a:rPr>
                        <a:t>                     4.000,00 € </a:t>
                      </a:r>
                    </a:p>
                  </a:txBody>
                  <a:tcPr marL="5698" marR="5698" marT="5698" marB="0" anchor="b">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a:rPr>
                        <a:t> </a:t>
                      </a:r>
                    </a:p>
                  </a:txBody>
                  <a:tcPr marL="5698" marR="5698" marT="5698" marB="0" anchor="b">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a:rPr>
                        <a:t> </a:t>
                      </a:r>
                    </a:p>
                  </a:txBody>
                  <a:tcPr marL="5698" marR="5698" marT="5698"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74326">
                <a:tc>
                  <a:txBody>
                    <a:bodyPr/>
                    <a:lstStyle/>
                    <a:p>
                      <a:pPr algn="l" fontAlgn="b"/>
                      <a:r>
                        <a:rPr lang="de-DE" sz="1200" b="1" i="1" u="none" strike="noStrike" dirty="0">
                          <a:solidFill>
                            <a:srgbClr val="C00000"/>
                          </a:solidFill>
                          <a:effectLst/>
                          <a:latin typeface="Calibri"/>
                        </a:rPr>
                        <a:t> Summe </a:t>
                      </a:r>
                    </a:p>
                  </a:txBody>
                  <a:tcPr marL="5698" marR="5698" marT="5698"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de-DE" sz="1200" b="1" i="1" u="none" strike="noStrike" dirty="0">
                          <a:solidFill>
                            <a:srgbClr val="C00000"/>
                          </a:solidFill>
                          <a:effectLst/>
                          <a:latin typeface="Calibri"/>
                        </a:rPr>
                        <a:t>                  54.000,00 € </a:t>
                      </a:r>
                    </a:p>
                  </a:txBody>
                  <a:tcPr marL="5698" marR="5698" marT="5698" marB="0" anchor="b">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de-DE" sz="1200" b="1" i="1" u="none" strike="noStrike" dirty="0">
                          <a:solidFill>
                            <a:srgbClr val="C00000"/>
                          </a:solidFill>
                          <a:effectLst/>
                          <a:latin typeface="Calibri"/>
                        </a:rPr>
                        <a:t> Summe </a:t>
                      </a:r>
                    </a:p>
                  </a:txBody>
                  <a:tcPr marL="5698" marR="5698" marT="5698" marB="0" anchor="b">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de-DE" sz="1200" b="1" i="1" u="none" strike="noStrike" dirty="0">
                          <a:solidFill>
                            <a:srgbClr val="C00000"/>
                          </a:solidFill>
                          <a:effectLst/>
                          <a:latin typeface="Calibri"/>
                        </a:rPr>
                        <a:t>        54.000,00 € </a:t>
                      </a:r>
                    </a:p>
                  </a:txBody>
                  <a:tcPr marL="5698" marR="5698" marT="5698"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2"/>
                  </a:ext>
                </a:extLst>
              </a:tr>
            </a:tbl>
          </a:graphicData>
        </a:graphic>
      </p:graphicFrame>
      <p:sp>
        <p:nvSpPr>
          <p:cNvPr id="9" name="Ellipse 8"/>
          <p:cNvSpPr/>
          <p:nvPr/>
        </p:nvSpPr>
        <p:spPr>
          <a:xfrm>
            <a:off x="5724128" y="5877272"/>
            <a:ext cx="1080120" cy="288032"/>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Ellipse 9"/>
          <p:cNvSpPr/>
          <p:nvPr/>
        </p:nvSpPr>
        <p:spPr>
          <a:xfrm>
            <a:off x="5724128" y="6182072"/>
            <a:ext cx="1080120" cy="288032"/>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Ellipse 10"/>
          <p:cNvSpPr/>
          <p:nvPr/>
        </p:nvSpPr>
        <p:spPr>
          <a:xfrm>
            <a:off x="7697719" y="6182072"/>
            <a:ext cx="1080120" cy="288032"/>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7668344" y="4437112"/>
            <a:ext cx="1080120" cy="288032"/>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4129953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animBg="1"/>
      <p:bldP spid="10" grpId="0" animBg="1"/>
      <p:bldP spid="11"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de-DE" sz="2400" dirty="0"/>
              <a:t>Passivtausch – Bsp.: Wegen momentaner Zahlungsschwierigkeiten erklärt sich ein Lieferant bereit, uns den Rechnungsbetrag von 10.000€ zu „stunden“</a:t>
            </a:r>
          </a:p>
        </p:txBody>
      </p:sp>
      <p:sp>
        <p:nvSpPr>
          <p:cNvPr id="3" name="Textplatzhalter 2"/>
          <p:cNvSpPr>
            <a:spLocks noGrp="1"/>
          </p:cNvSpPr>
          <p:nvPr>
            <p:ph type="body" idx="1"/>
          </p:nvPr>
        </p:nvSpPr>
        <p:spPr/>
        <p:txBody>
          <a:bodyPr/>
          <a:lstStyle/>
          <a:p>
            <a:r>
              <a:rPr lang="de-DE" dirty="0"/>
              <a:t>Bilanz vor Geschäftsfall</a:t>
            </a:r>
          </a:p>
        </p:txBody>
      </p:sp>
      <p:graphicFrame>
        <p:nvGraphicFramePr>
          <p:cNvPr id="7" name="Inhaltsplatzhalter 6"/>
          <p:cNvGraphicFramePr>
            <a:graphicFrameLocks noGrp="1"/>
          </p:cNvGraphicFramePr>
          <p:nvPr>
            <p:ph sz="half" idx="2"/>
            <p:extLst>
              <p:ext uri="{D42A27DB-BD31-4B8C-83A1-F6EECF244321}">
                <p14:modId xmlns:p14="http://schemas.microsoft.com/office/powerpoint/2010/main" val="1605227240"/>
              </p:ext>
            </p:extLst>
          </p:nvPr>
        </p:nvGraphicFramePr>
        <p:xfrm>
          <a:off x="467544" y="2348875"/>
          <a:ext cx="3998094" cy="4010686"/>
        </p:xfrm>
        <a:graphic>
          <a:graphicData uri="http://schemas.openxmlformats.org/drawingml/2006/table">
            <a:tbl>
              <a:tblPr/>
              <a:tblGrid>
                <a:gridCol w="1119692">
                  <a:extLst>
                    <a:ext uri="{9D8B030D-6E8A-4147-A177-3AD203B41FA5}">
                      <a16:colId xmlns:a16="http://schemas.microsoft.com/office/drawing/2014/main" val="20000"/>
                    </a:ext>
                  </a:extLst>
                </a:gridCol>
                <a:gridCol w="1029212">
                  <a:extLst>
                    <a:ext uri="{9D8B030D-6E8A-4147-A177-3AD203B41FA5}">
                      <a16:colId xmlns:a16="http://schemas.microsoft.com/office/drawing/2014/main" val="20001"/>
                    </a:ext>
                  </a:extLst>
                </a:gridCol>
                <a:gridCol w="1051833">
                  <a:extLst>
                    <a:ext uri="{9D8B030D-6E8A-4147-A177-3AD203B41FA5}">
                      <a16:colId xmlns:a16="http://schemas.microsoft.com/office/drawing/2014/main" val="20002"/>
                    </a:ext>
                  </a:extLst>
                </a:gridCol>
                <a:gridCol w="797357">
                  <a:extLst>
                    <a:ext uri="{9D8B030D-6E8A-4147-A177-3AD203B41FA5}">
                      <a16:colId xmlns:a16="http://schemas.microsoft.com/office/drawing/2014/main" val="20003"/>
                    </a:ext>
                  </a:extLst>
                </a:gridCol>
              </a:tblGrid>
              <a:tr h="285300">
                <a:tc gridSpan="2">
                  <a:txBody>
                    <a:bodyPr/>
                    <a:lstStyle/>
                    <a:p>
                      <a:pPr algn="ctr" fontAlgn="b"/>
                      <a:r>
                        <a:rPr lang="de-DE" sz="800" b="0" i="0" u="none" strike="noStrike" dirty="0">
                          <a:solidFill>
                            <a:srgbClr val="000000"/>
                          </a:solidFill>
                          <a:effectLst/>
                          <a:latin typeface="Calibri"/>
                        </a:rPr>
                        <a:t>Aktiva</a:t>
                      </a:r>
                    </a:p>
                  </a:txBody>
                  <a:tcPr marL="5696" marR="5696" marT="5696" marB="0" anchor="b">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de-DE"/>
                    </a:p>
                  </a:txBody>
                  <a:tcPr/>
                </a:tc>
                <a:tc gridSpan="2">
                  <a:txBody>
                    <a:bodyPr/>
                    <a:lstStyle/>
                    <a:p>
                      <a:pPr algn="ctr" fontAlgn="b"/>
                      <a:r>
                        <a:rPr lang="de-DE" sz="800" b="0" i="0" u="none" strike="noStrike">
                          <a:solidFill>
                            <a:srgbClr val="000000"/>
                          </a:solidFill>
                          <a:effectLst/>
                          <a:latin typeface="Calibri"/>
                        </a:rPr>
                        <a:t>Passiva</a:t>
                      </a:r>
                    </a:p>
                  </a:txBody>
                  <a:tcPr marL="5696" marR="5696" marT="5696" marB="0" anchor="b">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hMerge="1">
                  <a:txBody>
                    <a:bodyPr/>
                    <a:lstStyle/>
                    <a:p>
                      <a:endParaRPr lang="de-DE"/>
                    </a:p>
                  </a:txBody>
                  <a:tcPr/>
                </a:tc>
                <a:extLst>
                  <a:ext uri="{0D108BD9-81ED-4DB2-BD59-A6C34878D82A}">
                    <a16:rowId xmlns:a16="http://schemas.microsoft.com/office/drawing/2014/main" val="10000"/>
                  </a:ext>
                </a:extLst>
              </a:tr>
              <a:tr h="274326">
                <a:tc>
                  <a:txBody>
                    <a:bodyPr/>
                    <a:lstStyle/>
                    <a:p>
                      <a:pPr algn="l" fontAlgn="b"/>
                      <a:r>
                        <a:rPr lang="de-DE" sz="800" b="0" i="0" u="none" strike="noStrike">
                          <a:solidFill>
                            <a:srgbClr val="000000"/>
                          </a:solidFill>
                          <a:effectLst/>
                          <a:latin typeface="Calibri"/>
                        </a:rPr>
                        <a:t> Anlagevermögen </a:t>
                      </a:r>
                    </a:p>
                  </a:txBody>
                  <a:tcPr marL="5696" marR="5696" marT="569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de-DE" sz="800" b="0" i="0" u="none" strike="noStrike">
                          <a:solidFill>
                            <a:srgbClr val="000000"/>
                          </a:solidFill>
                          <a:effectLst/>
                          <a:latin typeface="Calibri"/>
                        </a:rPr>
                        <a:t> </a:t>
                      </a:r>
                    </a:p>
                  </a:txBody>
                  <a:tcPr marL="5696" marR="5696" marT="5696" marB="0" anchor="b">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de-DE" sz="800" b="0" i="0" u="none" strike="noStrike">
                          <a:solidFill>
                            <a:srgbClr val="000000"/>
                          </a:solidFill>
                          <a:effectLst/>
                          <a:latin typeface="Calibri"/>
                        </a:rPr>
                        <a:t> Eigenkapital  </a:t>
                      </a:r>
                    </a:p>
                  </a:txBody>
                  <a:tcPr marL="5696" marR="5696" marT="5696" marB="0" anchor="b">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de-DE" sz="800" b="0" i="0" u="none" strike="noStrike">
                        <a:solidFill>
                          <a:srgbClr val="000000"/>
                        </a:solidFill>
                        <a:effectLst/>
                        <a:latin typeface="Calibri"/>
                      </a:endParaRPr>
                    </a:p>
                  </a:txBody>
                  <a:tcPr marL="5696" marR="5696" marT="5696"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74326">
                <a:tc>
                  <a:txBody>
                    <a:bodyPr/>
                    <a:lstStyle/>
                    <a:p>
                      <a:pPr algn="l" fontAlgn="b"/>
                      <a:r>
                        <a:rPr lang="de-DE" sz="800" b="0" i="0" u="none" strike="noStrike">
                          <a:solidFill>
                            <a:srgbClr val="000000"/>
                          </a:solidFill>
                          <a:effectLst/>
                          <a:latin typeface="Calibri"/>
                        </a:rPr>
                        <a:t> Grundstücke/Gebäude </a:t>
                      </a:r>
                    </a:p>
                  </a:txBody>
                  <a:tcPr marL="5696" marR="5696" marT="5696"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96" marR="5696" marT="5696"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800" b="0" i="0" u="none" strike="noStrike">
                          <a:solidFill>
                            <a:srgbClr val="000000"/>
                          </a:solidFill>
                          <a:effectLst/>
                          <a:latin typeface="Calibri"/>
                        </a:rPr>
                        <a:t> Einlagen </a:t>
                      </a:r>
                    </a:p>
                  </a:txBody>
                  <a:tcPr marL="5696" marR="5696" marT="5696"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800" b="0" i="0" u="none" strike="noStrike">
                          <a:solidFill>
                            <a:srgbClr val="000000"/>
                          </a:solidFill>
                          <a:effectLst/>
                          <a:latin typeface="Calibri"/>
                        </a:rPr>
                        <a:t>         35.000,00 € </a:t>
                      </a:r>
                    </a:p>
                  </a:txBody>
                  <a:tcPr marL="5696" marR="5696" marT="5696" marB="0" anchor="b">
                    <a:lnL>
                      <a:noFill/>
                    </a:lnL>
                    <a:lnR>
                      <a:noFill/>
                    </a:lnR>
                    <a:lnT>
                      <a:noFill/>
                    </a:lnT>
                    <a:lnB>
                      <a:noFill/>
                    </a:lnB>
                  </a:tcPr>
                </a:tc>
                <a:extLst>
                  <a:ext uri="{0D108BD9-81ED-4DB2-BD59-A6C34878D82A}">
                    <a16:rowId xmlns:a16="http://schemas.microsoft.com/office/drawing/2014/main" val="10002"/>
                  </a:ext>
                </a:extLst>
              </a:tr>
              <a:tr h="274326">
                <a:tc>
                  <a:txBody>
                    <a:bodyPr/>
                    <a:lstStyle/>
                    <a:p>
                      <a:pPr algn="l" fontAlgn="b"/>
                      <a:r>
                        <a:rPr lang="de-DE" sz="800" b="0" i="0" u="none" strike="noStrike" dirty="0">
                          <a:solidFill>
                            <a:srgbClr val="000000"/>
                          </a:solidFill>
                          <a:effectLst/>
                          <a:latin typeface="Calibri"/>
                        </a:rPr>
                        <a:t> Maschinen </a:t>
                      </a:r>
                    </a:p>
                  </a:txBody>
                  <a:tcPr marL="5696" marR="5696" marT="5696"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30.000,00 € </a:t>
                      </a:r>
                    </a:p>
                  </a:txBody>
                  <a:tcPr marL="5696" marR="5696" marT="5696"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800" b="0" i="0" u="none" strike="noStrike">
                          <a:solidFill>
                            <a:srgbClr val="000000"/>
                          </a:solidFill>
                          <a:effectLst/>
                          <a:latin typeface="Calibri"/>
                        </a:rPr>
                        <a:t> Rücklagen  </a:t>
                      </a:r>
                    </a:p>
                  </a:txBody>
                  <a:tcPr marL="5696" marR="5696" marT="5696"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96" marR="5696" marT="5696" marB="0" anchor="b">
                    <a:lnL>
                      <a:noFill/>
                    </a:lnL>
                    <a:lnR>
                      <a:noFill/>
                    </a:lnR>
                    <a:lnT>
                      <a:noFill/>
                    </a:lnT>
                    <a:lnB>
                      <a:noFill/>
                    </a:lnB>
                  </a:tcPr>
                </a:tc>
                <a:extLst>
                  <a:ext uri="{0D108BD9-81ED-4DB2-BD59-A6C34878D82A}">
                    <a16:rowId xmlns:a16="http://schemas.microsoft.com/office/drawing/2014/main" val="10003"/>
                  </a:ext>
                </a:extLst>
              </a:tr>
              <a:tr h="274326">
                <a:tc>
                  <a:txBody>
                    <a:bodyPr/>
                    <a:lstStyle/>
                    <a:p>
                      <a:pPr algn="l" fontAlgn="b"/>
                      <a:r>
                        <a:rPr lang="de-DE" sz="800" b="0" i="0" u="none" strike="noStrike">
                          <a:solidFill>
                            <a:srgbClr val="000000"/>
                          </a:solidFill>
                          <a:effectLst/>
                          <a:latin typeface="Calibri"/>
                        </a:rPr>
                        <a:t> Fuhrpark </a:t>
                      </a:r>
                    </a:p>
                  </a:txBody>
                  <a:tcPr marL="5696" marR="5696" marT="5696"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20.000,00 € </a:t>
                      </a:r>
                    </a:p>
                  </a:txBody>
                  <a:tcPr marL="5696" marR="5696" marT="5696"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endParaRPr lang="de-DE" sz="800" b="0" i="0" u="none" strike="noStrike">
                        <a:solidFill>
                          <a:srgbClr val="000000"/>
                        </a:solidFill>
                        <a:effectLst/>
                        <a:latin typeface="Calibri"/>
                      </a:endParaRPr>
                    </a:p>
                  </a:txBody>
                  <a:tcPr marL="5696" marR="5696" marT="5696"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800" b="0" i="0" u="none" strike="noStrike">
                        <a:solidFill>
                          <a:srgbClr val="000000"/>
                        </a:solidFill>
                        <a:effectLst/>
                        <a:latin typeface="Calibri"/>
                      </a:endParaRPr>
                    </a:p>
                  </a:txBody>
                  <a:tcPr marL="5696" marR="5696" marT="5696" marB="0" anchor="b">
                    <a:lnL>
                      <a:noFill/>
                    </a:lnL>
                    <a:lnR>
                      <a:noFill/>
                    </a:lnR>
                    <a:lnT>
                      <a:noFill/>
                    </a:lnT>
                    <a:lnB>
                      <a:noFill/>
                    </a:lnB>
                  </a:tcPr>
                </a:tc>
                <a:extLst>
                  <a:ext uri="{0D108BD9-81ED-4DB2-BD59-A6C34878D82A}">
                    <a16:rowId xmlns:a16="http://schemas.microsoft.com/office/drawing/2014/main" val="10004"/>
                  </a:ext>
                </a:extLst>
              </a:tr>
              <a:tr h="274326">
                <a:tc>
                  <a:txBody>
                    <a:bodyPr/>
                    <a:lstStyle/>
                    <a:p>
                      <a:pPr algn="l" fontAlgn="b"/>
                      <a:r>
                        <a:rPr lang="de-DE" sz="800" b="0" i="0" u="none" strike="noStrike">
                          <a:solidFill>
                            <a:srgbClr val="000000"/>
                          </a:solidFill>
                          <a:effectLst/>
                          <a:latin typeface="Calibri"/>
                        </a:rPr>
                        <a:t> Geschäftsausstattung </a:t>
                      </a:r>
                    </a:p>
                  </a:txBody>
                  <a:tcPr marL="5696" marR="5696" marT="5696"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96" marR="5696" marT="5696"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800" b="0" i="0" u="none" strike="noStrike">
                          <a:solidFill>
                            <a:srgbClr val="000000"/>
                          </a:solidFill>
                          <a:effectLst/>
                          <a:latin typeface="Calibri"/>
                        </a:rPr>
                        <a:t> Fremdkapital </a:t>
                      </a:r>
                    </a:p>
                  </a:txBody>
                  <a:tcPr marL="5696" marR="5696" marT="5696"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800" b="0" i="0" u="none" strike="noStrike">
                        <a:solidFill>
                          <a:srgbClr val="000000"/>
                        </a:solidFill>
                        <a:effectLst/>
                        <a:latin typeface="Calibri"/>
                      </a:endParaRPr>
                    </a:p>
                  </a:txBody>
                  <a:tcPr marL="5696" marR="5696" marT="5696" marB="0" anchor="b">
                    <a:lnL>
                      <a:noFill/>
                    </a:lnL>
                    <a:lnR>
                      <a:noFill/>
                    </a:lnR>
                    <a:lnT>
                      <a:noFill/>
                    </a:lnT>
                    <a:lnB>
                      <a:noFill/>
                    </a:lnB>
                  </a:tcPr>
                </a:tc>
                <a:extLst>
                  <a:ext uri="{0D108BD9-81ED-4DB2-BD59-A6C34878D82A}">
                    <a16:rowId xmlns:a16="http://schemas.microsoft.com/office/drawing/2014/main" val="10005"/>
                  </a:ext>
                </a:extLst>
              </a:tr>
              <a:tr h="274326">
                <a:tc>
                  <a:txBody>
                    <a:bodyPr/>
                    <a:lstStyle/>
                    <a:p>
                      <a:pPr algn="l" fontAlgn="b"/>
                      <a:endParaRPr lang="de-DE" sz="800" b="0" i="0" u="none" strike="noStrike">
                        <a:solidFill>
                          <a:srgbClr val="000000"/>
                        </a:solidFill>
                        <a:effectLst/>
                        <a:latin typeface="Calibri"/>
                      </a:endParaRPr>
                    </a:p>
                  </a:txBody>
                  <a:tcPr marL="5696" marR="5696" marT="5696"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a:t>
                      </a:r>
                    </a:p>
                  </a:txBody>
                  <a:tcPr marL="5696" marR="5696" marT="5696"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800" b="0" i="0" u="none" strike="noStrike">
                          <a:solidFill>
                            <a:srgbClr val="000000"/>
                          </a:solidFill>
                          <a:effectLst/>
                          <a:latin typeface="Calibri"/>
                        </a:rPr>
                        <a:t> Hypothekenschulden </a:t>
                      </a:r>
                    </a:p>
                  </a:txBody>
                  <a:tcPr marL="5696" marR="5696" marT="5696"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96" marR="5696" marT="5696" marB="0" anchor="b">
                    <a:lnL>
                      <a:noFill/>
                    </a:lnL>
                    <a:lnR>
                      <a:noFill/>
                    </a:lnR>
                    <a:lnT>
                      <a:noFill/>
                    </a:lnT>
                    <a:lnB>
                      <a:noFill/>
                    </a:lnB>
                  </a:tcPr>
                </a:tc>
                <a:extLst>
                  <a:ext uri="{0D108BD9-81ED-4DB2-BD59-A6C34878D82A}">
                    <a16:rowId xmlns:a16="http://schemas.microsoft.com/office/drawing/2014/main" val="10006"/>
                  </a:ext>
                </a:extLst>
              </a:tr>
              <a:tr h="274326">
                <a:tc>
                  <a:txBody>
                    <a:bodyPr/>
                    <a:lstStyle/>
                    <a:p>
                      <a:pPr algn="l" fontAlgn="b"/>
                      <a:r>
                        <a:rPr lang="de-DE" sz="800" b="0" i="0" u="none" strike="noStrike">
                          <a:solidFill>
                            <a:srgbClr val="000000"/>
                          </a:solidFill>
                          <a:effectLst/>
                          <a:latin typeface="Calibri"/>
                        </a:rPr>
                        <a:t> Umlaufvermögen </a:t>
                      </a:r>
                    </a:p>
                  </a:txBody>
                  <a:tcPr marL="5696" marR="5696" marT="5696"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a:t>
                      </a:r>
                    </a:p>
                  </a:txBody>
                  <a:tcPr marL="5696" marR="5696" marT="5696"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1200" b="1" i="1" u="none" strike="noStrike" dirty="0">
                          <a:solidFill>
                            <a:srgbClr val="000000"/>
                          </a:solidFill>
                          <a:effectLst/>
                          <a:latin typeface="Calibri"/>
                        </a:rPr>
                        <a:t> Darlehen </a:t>
                      </a:r>
                    </a:p>
                  </a:txBody>
                  <a:tcPr marL="5696" marR="5696" marT="5696"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1200" b="1" i="1" u="none" strike="noStrike">
                          <a:solidFill>
                            <a:srgbClr val="000000"/>
                          </a:solidFill>
                          <a:effectLst/>
                          <a:latin typeface="Calibri"/>
                        </a:rPr>
                        <a:t>           9.000,00 € </a:t>
                      </a:r>
                    </a:p>
                  </a:txBody>
                  <a:tcPr marL="5696" marR="5696" marT="5696" marB="0" anchor="b">
                    <a:lnL>
                      <a:noFill/>
                    </a:lnL>
                    <a:lnR>
                      <a:noFill/>
                    </a:lnR>
                    <a:lnT>
                      <a:noFill/>
                    </a:lnT>
                    <a:lnB>
                      <a:noFill/>
                    </a:lnB>
                  </a:tcPr>
                </a:tc>
                <a:extLst>
                  <a:ext uri="{0D108BD9-81ED-4DB2-BD59-A6C34878D82A}">
                    <a16:rowId xmlns:a16="http://schemas.microsoft.com/office/drawing/2014/main" val="10007"/>
                  </a:ext>
                </a:extLst>
              </a:tr>
              <a:tr h="274326">
                <a:tc>
                  <a:txBody>
                    <a:bodyPr/>
                    <a:lstStyle/>
                    <a:p>
                      <a:pPr algn="l" fontAlgn="b"/>
                      <a:r>
                        <a:rPr lang="de-DE" sz="800" b="0" i="0" u="none" strike="noStrike">
                          <a:solidFill>
                            <a:srgbClr val="000000"/>
                          </a:solidFill>
                          <a:effectLst/>
                          <a:latin typeface="Calibri"/>
                        </a:rPr>
                        <a:t> Vorräte  </a:t>
                      </a:r>
                    </a:p>
                  </a:txBody>
                  <a:tcPr marL="5696" marR="5696" marT="5696"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96" marR="5696" marT="5696"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1200" b="1" i="1" u="none" strike="noStrike" dirty="0">
                          <a:solidFill>
                            <a:srgbClr val="000000"/>
                          </a:solidFill>
                          <a:effectLst/>
                          <a:latin typeface="Calibri"/>
                        </a:rPr>
                        <a:t> </a:t>
                      </a:r>
                      <a:r>
                        <a:rPr lang="de-DE" sz="1200" b="1" i="1" u="none" strike="noStrike" dirty="0" err="1">
                          <a:solidFill>
                            <a:srgbClr val="000000"/>
                          </a:solidFill>
                          <a:effectLst/>
                          <a:latin typeface="Calibri"/>
                        </a:rPr>
                        <a:t>Verbindl</a:t>
                      </a:r>
                      <a:r>
                        <a:rPr lang="de-DE" sz="1200" b="1" i="1" u="none" strike="noStrike" dirty="0">
                          <a:solidFill>
                            <a:srgbClr val="000000"/>
                          </a:solidFill>
                          <a:effectLst/>
                          <a:latin typeface="Calibri"/>
                        </a:rPr>
                        <a:t>. aus L. und L. </a:t>
                      </a:r>
                    </a:p>
                  </a:txBody>
                  <a:tcPr marL="5696" marR="5696" marT="5696"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1200" b="1" i="1" u="none" strike="noStrike" dirty="0">
                          <a:solidFill>
                            <a:srgbClr val="000000"/>
                          </a:solidFill>
                          <a:effectLst/>
                          <a:latin typeface="Calibri"/>
                        </a:rPr>
                        <a:t>         10.000,00 € </a:t>
                      </a:r>
                    </a:p>
                  </a:txBody>
                  <a:tcPr marL="5696" marR="5696" marT="5696" marB="0" anchor="b">
                    <a:lnL>
                      <a:noFill/>
                    </a:lnL>
                    <a:lnR>
                      <a:noFill/>
                    </a:lnR>
                    <a:lnT>
                      <a:noFill/>
                    </a:lnT>
                    <a:lnB>
                      <a:noFill/>
                    </a:lnB>
                  </a:tcPr>
                </a:tc>
                <a:extLst>
                  <a:ext uri="{0D108BD9-81ED-4DB2-BD59-A6C34878D82A}">
                    <a16:rowId xmlns:a16="http://schemas.microsoft.com/office/drawing/2014/main" val="10008"/>
                  </a:ext>
                </a:extLst>
              </a:tr>
              <a:tr h="502566">
                <a:tc>
                  <a:txBody>
                    <a:bodyPr/>
                    <a:lstStyle/>
                    <a:p>
                      <a:pPr algn="l" fontAlgn="b"/>
                      <a:r>
                        <a:rPr lang="de-DE" sz="800" b="0" i="0" u="none" strike="noStrike">
                          <a:solidFill>
                            <a:srgbClr val="000000"/>
                          </a:solidFill>
                          <a:effectLst/>
                          <a:latin typeface="Calibri"/>
                        </a:rPr>
                        <a:t> Forderungen gegenüber Kunden </a:t>
                      </a:r>
                    </a:p>
                  </a:txBody>
                  <a:tcPr marL="5696" marR="5696" marT="5696"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96" marR="5696" marT="5696"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800" b="0" i="0" u="none" strike="noStrike">
                          <a:solidFill>
                            <a:srgbClr val="000000"/>
                          </a:solidFill>
                          <a:effectLst/>
                          <a:latin typeface="Calibri"/>
                        </a:rPr>
                        <a:t> Steuerschulden </a:t>
                      </a:r>
                    </a:p>
                  </a:txBody>
                  <a:tcPr marL="5696" marR="5696" marT="5696"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96" marR="5696" marT="5696" marB="0" anchor="b">
                    <a:lnL>
                      <a:noFill/>
                    </a:lnL>
                    <a:lnR>
                      <a:noFill/>
                    </a:lnR>
                    <a:lnT>
                      <a:noFill/>
                    </a:lnT>
                    <a:lnB>
                      <a:noFill/>
                    </a:lnB>
                  </a:tcPr>
                </a:tc>
                <a:extLst>
                  <a:ext uri="{0D108BD9-81ED-4DB2-BD59-A6C34878D82A}">
                    <a16:rowId xmlns:a16="http://schemas.microsoft.com/office/drawing/2014/main" val="10009"/>
                  </a:ext>
                </a:extLst>
              </a:tr>
              <a:tr h="274326">
                <a:tc>
                  <a:txBody>
                    <a:bodyPr/>
                    <a:lstStyle/>
                    <a:p>
                      <a:pPr algn="l" fontAlgn="b"/>
                      <a:r>
                        <a:rPr lang="de-DE" sz="800" b="0" i="0" u="none" strike="noStrike">
                          <a:solidFill>
                            <a:srgbClr val="000000"/>
                          </a:solidFill>
                          <a:effectLst/>
                          <a:latin typeface="Calibri"/>
                        </a:rPr>
                        <a:t> Kassenbestand </a:t>
                      </a:r>
                    </a:p>
                  </a:txBody>
                  <a:tcPr marL="5696" marR="5696" marT="5696"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96" marR="5696" marT="5696"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endParaRPr lang="de-DE" sz="800" b="0" i="0" u="none" strike="noStrike">
                        <a:solidFill>
                          <a:srgbClr val="000000"/>
                        </a:solidFill>
                        <a:effectLst/>
                        <a:latin typeface="Calibri"/>
                      </a:endParaRPr>
                    </a:p>
                  </a:txBody>
                  <a:tcPr marL="5696" marR="5696" marT="5696"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800" b="0" i="0" u="none" strike="noStrike">
                        <a:solidFill>
                          <a:srgbClr val="000000"/>
                        </a:solidFill>
                        <a:effectLst/>
                        <a:latin typeface="Calibri"/>
                      </a:endParaRPr>
                    </a:p>
                  </a:txBody>
                  <a:tcPr marL="5696" marR="5696" marT="5696" marB="0" anchor="b">
                    <a:lnL>
                      <a:noFill/>
                    </a:lnL>
                    <a:lnR>
                      <a:noFill/>
                    </a:lnR>
                    <a:lnT>
                      <a:noFill/>
                    </a:lnT>
                    <a:lnB>
                      <a:noFill/>
                    </a:lnB>
                  </a:tcPr>
                </a:tc>
                <a:extLst>
                  <a:ext uri="{0D108BD9-81ED-4DB2-BD59-A6C34878D82A}">
                    <a16:rowId xmlns:a16="http://schemas.microsoft.com/office/drawing/2014/main" val="10010"/>
                  </a:ext>
                </a:extLst>
              </a:tr>
              <a:tr h="285300">
                <a:tc>
                  <a:txBody>
                    <a:bodyPr/>
                    <a:lstStyle/>
                    <a:p>
                      <a:pPr algn="l" fontAlgn="b"/>
                      <a:r>
                        <a:rPr lang="de-DE" sz="800" b="0" i="0" u="none" strike="noStrike">
                          <a:solidFill>
                            <a:srgbClr val="000000"/>
                          </a:solidFill>
                          <a:effectLst/>
                          <a:latin typeface="Calibri"/>
                        </a:rPr>
                        <a:t> Bankguthaben </a:t>
                      </a:r>
                    </a:p>
                  </a:txBody>
                  <a:tcPr marL="5696" marR="5696" marT="569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a:rPr>
                        <a:t>                     4.000,00 € </a:t>
                      </a:r>
                    </a:p>
                  </a:txBody>
                  <a:tcPr marL="5696" marR="5696" marT="5696" marB="0" anchor="b">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a:rPr>
                        <a:t> </a:t>
                      </a:r>
                    </a:p>
                  </a:txBody>
                  <a:tcPr marL="5696" marR="5696" marT="5696" marB="0" anchor="b">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a:rPr>
                        <a:t> </a:t>
                      </a:r>
                    </a:p>
                  </a:txBody>
                  <a:tcPr marL="5696" marR="5696" marT="5696"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74326">
                <a:tc>
                  <a:txBody>
                    <a:bodyPr/>
                    <a:lstStyle/>
                    <a:p>
                      <a:pPr algn="l" fontAlgn="b"/>
                      <a:r>
                        <a:rPr lang="de-DE" sz="800" b="0" i="0" u="none" strike="noStrike">
                          <a:solidFill>
                            <a:srgbClr val="000000"/>
                          </a:solidFill>
                          <a:effectLst/>
                          <a:latin typeface="Calibri"/>
                        </a:rPr>
                        <a:t> Summe </a:t>
                      </a:r>
                    </a:p>
                  </a:txBody>
                  <a:tcPr marL="5696" marR="5696" marT="569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de-DE" sz="800" b="0" i="0" u="none" strike="noStrike">
                          <a:solidFill>
                            <a:srgbClr val="000000"/>
                          </a:solidFill>
                          <a:effectLst/>
                          <a:latin typeface="Calibri"/>
                        </a:rPr>
                        <a:t>                   54.000,00 € </a:t>
                      </a:r>
                    </a:p>
                  </a:txBody>
                  <a:tcPr marL="5696" marR="5696" marT="5696" marB="0" anchor="b">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de-DE" sz="800" b="0" i="0" u="none" strike="noStrike">
                          <a:solidFill>
                            <a:srgbClr val="000000"/>
                          </a:solidFill>
                          <a:effectLst/>
                          <a:latin typeface="Calibri"/>
                        </a:rPr>
                        <a:t> Summe </a:t>
                      </a:r>
                    </a:p>
                  </a:txBody>
                  <a:tcPr marL="5696" marR="5696" marT="5696" marB="0" anchor="b">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de-DE" sz="800" b="0" i="0" u="none" strike="noStrike" dirty="0">
                          <a:solidFill>
                            <a:srgbClr val="000000"/>
                          </a:solidFill>
                          <a:effectLst/>
                          <a:latin typeface="Calibri"/>
                        </a:rPr>
                        <a:t>         54.000,00 € </a:t>
                      </a:r>
                    </a:p>
                  </a:txBody>
                  <a:tcPr marL="5696" marR="5696" marT="5696"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2"/>
                  </a:ext>
                </a:extLst>
              </a:tr>
            </a:tbl>
          </a:graphicData>
        </a:graphic>
      </p:graphicFrame>
      <p:sp>
        <p:nvSpPr>
          <p:cNvPr id="5" name="Textplatzhalter 4"/>
          <p:cNvSpPr>
            <a:spLocks noGrp="1"/>
          </p:cNvSpPr>
          <p:nvPr>
            <p:ph type="body" sz="quarter" idx="3"/>
          </p:nvPr>
        </p:nvSpPr>
        <p:spPr/>
        <p:txBody>
          <a:bodyPr/>
          <a:lstStyle/>
          <a:p>
            <a:r>
              <a:rPr lang="de-DE" dirty="0"/>
              <a:t>Bilanz nach Geschäftsfall</a:t>
            </a:r>
          </a:p>
        </p:txBody>
      </p:sp>
      <p:graphicFrame>
        <p:nvGraphicFramePr>
          <p:cNvPr id="8" name="Inhaltsplatzhalter 7"/>
          <p:cNvGraphicFramePr>
            <a:graphicFrameLocks noGrp="1"/>
          </p:cNvGraphicFramePr>
          <p:nvPr>
            <p:ph sz="quarter" idx="4"/>
            <p:extLst>
              <p:ext uri="{D42A27DB-BD31-4B8C-83A1-F6EECF244321}">
                <p14:modId xmlns:p14="http://schemas.microsoft.com/office/powerpoint/2010/main" val="4185274271"/>
              </p:ext>
            </p:extLst>
          </p:nvPr>
        </p:nvGraphicFramePr>
        <p:xfrm>
          <a:off x="4644008" y="2420884"/>
          <a:ext cx="4042793" cy="4134002"/>
        </p:xfrm>
        <a:graphic>
          <a:graphicData uri="http://schemas.openxmlformats.org/drawingml/2006/table">
            <a:tbl>
              <a:tblPr/>
              <a:tblGrid>
                <a:gridCol w="1132211">
                  <a:extLst>
                    <a:ext uri="{9D8B030D-6E8A-4147-A177-3AD203B41FA5}">
                      <a16:colId xmlns:a16="http://schemas.microsoft.com/office/drawing/2014/main" val="20000"/>
                    </a:ext>
                  </a:extLst>
                </a:gridCol>
                <a:gridCol w="1040719">
                  <a:extLst>
                    <a:ext uri="{9D8B030D-6E8A-4147-A177-3AD203B41FA5}">
                      <a16:colId xmlns:a16="http://schemas.microsoft.com/office/drawing/2014/main" val="20001"/>
                    </a:ext>
                  </a:extLst>
                </a:gridCol>
                <a:gridCol w="1063592">
                  <a:extLst>
                    <a:ext uri="{9D8B030D-6E8A-4147-A177-3AD203B41FA5}">
                      <a16:colId xmlns:a16="http://schemas.microsoft.com/office/drawing/2014/main" val="20002"/>
                    </a:ext>
                  </a:extLst>
                </a:gridCol>
                <a:gridCol w="806271">
                  <a:extLst>
                    <a:ext uri="{9D8B030D-6E8A-4147-A177-3AD203B41FA5}">
                      <a16:colId xmlns:a16="http://schemas.microsoft.com/office/drawing/2014/main" val="20003"/>
                    </a:ext>
                  </a:extLst>
                </a:gridCol>
              </a:tblGrid>
              <a:tr h="296066">
                <a:tc gridSpan="2">
                  <a:txBody>
                    <a:bodyPr/>
                    <a:lstStyle/>
                    <a:p>
                      <a:pPr algn="ctr" fontAlgn="b"/>
                      <a:r>
                        <a:rPr lang="de-DE" sz="800" b="0" i="0" u="none" strike="noStrike" dirty="0">
                          <a:solidFill>
                            <a:srgbClr val="000000"/>
                          </a:solidFill>
                          <a:effectLst/>
                          <a:latin typeface="Calibri"/>
                        </a:rPr>
                        <a:t>Aktiva</a:t>
                      </a:r>
                    </a:p>
                  </a:txBody>
                  <a:tcPr marL="5698" marR="5698" marT="5698" marB="0" anchor="b">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de-DE"/>
                    </a:p>
                  </a:txBody>
                  <a:tcPr/>
                </a:tc>
                <a:tc gridSpan="2">
                  <a:txBody>
                    <a:bodyPr/>
                    <a:lstStyle/>
                    <a:p>
                      <a:pPr algn="ctr" fontAlgn="b"/>
                      <a:r>
                        <a:rPr lang="de-DE" sz="800" b="0" i="0" u="none" strike="noStrike">
                          <a:solidFill>
                            <a:srgbClr val="000000"/>
                          </a:solidFill>
                          <a:effectLst/>
                          <a:latin typeface="Calibri"/>
                        </a:rPr>
                        <a:t>Passiva</a:t>
                      </a:r>
                    </a:p>
                  </a:txBody>
                  <a:tcPr marL="5698" marR="5698" marT="5698" marB="0" anchor="b">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hMerge="1">
                  <a:txBody>
                    <a:bodyPr/>
                    <a:lstStyle/>
                    <a:p>
                      <a:endParaRPr lang="de-DE"/>
                    </a:p>
                  </a:txBody>
                  <a:tcPr/>
                </a:tc>
                <a:extLst>
                  <a:ext uri="{0D108BD9-81ED-4DB2-BD59-A6C34878D82A}">
                    <a16:rowId xmlns:a16="http://schemas.microsoft.com/office/drawing/2014/main" val="10000"/>
                  </a:ext>
                </a:extLst>
              </a:tr>
              <a:tr h="284678">
                <a:tc>
                  <a:txBody>
                    <a:bodyPr/>
                    <a:lstStyle/>
                    <a:p>
                      <a:pPr algn="l" fontAlgn="b"/>
                      <a:r>
                        <a:rPr lang="de-DE" sz="800" b="0" i="0" u="none" strike="noStrike">
                          <a:solidFill>
                            <a:srgbClr val="000000"/>
                          </a:solidFill>
                          <a:effectLst/>
                          <a:latin typeface="Calibri"/>
                        </a:rPr>
                        <a:t> Anlagevermögen </a:t>
                      </a:r>
                    </a:p>
                  </a:txBody>
                  <a:tcPr marL="5698" marR="5698" marT="5698"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de-DE" sz="800" b="0" i="0" u="none" strike="noStrike">
                          <a:solidFill>
                            <a:srgbClr val="000000"/>
                          </a:solidFill>
                          <a:effectLst/>
                          <a:latin typeface="Calibri"/>
                        </a:rPr>
                        <a:t> </a:t>
                      </a:r>
                    </a:p>
                  </a:txBody>
                  <a:tcPr marL="5698" marR="5698" marT="5698" marB="0" anchor="b">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de-DE" sz="800" b="0" i="0" u="none" strike="noStrike">
                          <a:solidFill>
                            <a:srgbClr val="000000"/>
                          </a:solidFill>
                          <a:effectLst/>
                          <a:latin typeface="Calibri"/>
                        </a:rPr>
                        <a:t> Eigenkapital  </a:t>
                      </a:r>
                    </a:p>
                  </a:txBody>
                  <a:tcPr marL="5698" marR="5698" marT="5698" marB="0" anchor="b">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de-DE" sz="800" b="0" i="0" u="none" strike="noStrike">
                        <a:solidFill>
                          <a:srgbClr val="000000"/>
                        </a:solidFill>
                        <a:effectLst/>
                        <a:latin typeface="Calibri"/>
                      </a:endParaRPr>
                    </a:p>
                  </a:txBody>
                  <a:tcPr marL="5698" marR="5698" marT="5698"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84678">
                <a:tc>
                  <a:txBody>
                    <a:bodyPr/>
                    <a:lstStyle/>
                    <a:p>
                      <a:pPr algn="l" fontAlgn="b"/>
                      <a:r>
                        <a:rPr lang="de-DE" sz="800" b="0" i="0" u="none" strike="noStrike" dirty="0">
                          <a:solidFill>
                            <a:srgbClr val="000000"/>
                          </a:solidFill>
                          <a:effectLst/>
                          <a:latin typeface="Calibri"/>
                        </a:rPr>
                        <a:t> Grundstücke/Gebäude </a:t>
                      </a:r>
                    </a:p>
                  </a:txBody>
                  <a:tcPr marL="5698" marR="5698" marT="5698"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98" marR="5698" marT="5698"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800" b="0" i="0" u="none" strike="noStrike">
                          <a:solidFill>
                            <a:srgbClr val="000000"/>
                          </a:solidFill>
                          <a:effectLst/>
                          <a:latin typeface="Calibri"/>
                        </a:rPr>
                        <a:t> Einlagen </a:t>
                      </a:r>
                    </a:p>
                  </a:txBody>
                  <a:tcPr marL="5698" marR="5698" marT="5698"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800" b="0" i="0" u="none" strike="noStrike">
                          <a:solidFill>
                            <a:srgbClr val="000000"/>
                          </a:solidFill>
                          <a:effectLst/>
                          <a:latin typeface="Calibri"/>
                        </a:rPr>
                        <a:t>         35.000,00 € </a:t>
                      </a:r>
                    </a:p>
                  </a:txBody>
                  <a:tcPr marL="5698" marR="5698" marT="5698" marB="0" anchor="b">
                    <a:lnL>
                      <a:noFill/>
                    </a:lnL>
                    <a:lnR>
                      <a:noFill/>
                    </a:lnR>
                    <a:lnT>
                      <a:noFill/>
                    </a:lnT>
                    <a:lnB>
                      <a:noFill/>
                    </a:lnB>
                  </a:tcPr>
                </a:tc>
                <a:extLst>
                  <a:ext uri="{0D108BD9-81ED-4DB2-BD59-A6C34878D82A}">
                    <a16:rowId xmlns:a16="http://schemas.microsoft.com/office/drawing/2014/main" val="10002"/>
                  </a:ext>
                </a:extLst>
              </a:tr>
              <a:tr h="284678">
                <a:tc>
                  <a:txBody>
                    <a:bodyPr/>
                    <a:lstStyle/>
                    <a:p>
                      <a:pPr algn="l" fontAlgn="b"/>
                      <a:r>
                        <a:rPr lang="de-DE" sz="800" b="0" i="0" u="none" strike="noStrike">
                          <a:solidFill>
                            <a:srgbClr val="000000"/>
                          </a:solidFill>
                          <a:effectLst/>
                          <a:latin typeface="Calibri"/>
                        </a:rPr>
                        <a:t> Maschinen </a:t>
                      </a:r>
                    </a:p>
                  </a:txBody>
                  <a:tcPr marL="5698" marR="5698" marT="5698"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30.000,00 € </a:t>
                      </a:r>
                    </a:p>
                  </a:txBody>
                  <a:tcPr marL="5698" marR="5698" marT="5698"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800" b="0" i="0" u="none" strike="noStrike">
                          <a:solidFill>
                            <a:srgbClr val="000000"/>
                          </a:solidFill>
                          <a:effectLst/>
                          <a:latin typeface="Calibri"/>
                        </a:rPr>
                        <a:t> Rücklagen  </a:t>
                      </a:r>
                    </a:p>
                  </a:txBody>
                  <a:tcPr marL="5698" marR="5698" marT="5698"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98" marR="5698" marT="5698" marB="0" anchor="b">
                    <a:lnL>
                      <a:noFill/>
                    </a:lnL>
                    <a:lnR>
                      <a:noFill/>
                    </a:lnR>
                    <a:lnT>
                      <a:noFill/>
                    </a:lnT>
                    <a:lnB>
                      <a:noFill/>
                    </a:lnB>
                  </a:tcPr>
                </a:tc>
                <a:extLst>
                  <a:ext uri="{0D108BD9-81ED-4DB2-BD59-A6C34878D82A}">
                    <a16:rowId xmlns:a16="http://schemas.microsoft.com/office/drawing/2014/main" val="10003"/>
                  </a:ext>
                </a:extLst>
              </a:tr>
              <a:tr h="284678">
                <a:tc>
                  <a:txBody>
                    <a:bodyPr/>
                    <a:lstStyle/>
                    <a:p>
                      <a:pPr algn="l" fontAlgn="b"/>
                      <a:r>
                        <a:rPr lang="de-DE" sz="800" b="0" i="0" u="none" strike="noStrike">
                          <a:solidFill>
                            <a:srgbClr val="000000"/>
                          </a:solidFill>
                          <a:effectLst/>
                          <a:latin typeface="Calibri"/>
                        </a:rPr>
                        <a:t> Fuhrpark </a:t>
                      </a:r>
                    </a:p>
                  </a:txBody>
                  <a:tcPr marL="5698" marR="5698" marT="5698"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20.000,00 € </a:t>
                      </a:r>
                    </a:p>
                  </a:txBody>
                  <a:tcPr marL="5698" marR="5698" marT="5698"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endParaRPr lang="de-DE" sz="800" b="0" i="0" u="none" strike="noStrike">
                        <a:solidFill>
                          <a:srgbClr val="000000"/>
                        </a:solidFill>
                        <a:effectLst/>
                        <a:latin typeface="Calibri"/>
                      </a:endParaRPr>
                    </a:p>
                  </a:txBody>
                  <a:tcPr marL="5698" marR="5698" marT="5698"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800" b="0" i="0" u="none" strike="noStrike">
                        <a:solidFill>
                          <a:srgbClr val="000000"/>
                        </a:solidFill>
                        <a:effectLst/>
                        <a:latin typeface="Calibri"/>
                      </a:endParaRPr>
                    </a:p>
                  </a:txBody>
                  <a:tcPr marL="5698" marR="5698" marT="5698" marB="0" anchor="b">
                    <a:lnL>
                      <a:noFill/>
                    </a:lnL>
                    <a:lnR>
                      <a:noFill/>
                    </a:lnR>
                    <a:lnT>
                      <a:noFill/>
                    </a:lnT>
                    <a:lnB>
                      <a:noFill/>
                    </a:lnB>
                  </a:tcPr>
                </a:tc>
                <a:extLst>
                  <a:ext uri="{0D108BD9-81ED-4DB2-BD59-A6C34878D82A}">
                    <a16:rowId xmlns:a16="http://schemas.microsoft.com/office/drawing/2014/main" val="10004"/>
                  </a:ext>
                </a:extLst>
              </a:tr>
              <a:tr h="284678">
                <a:tc>
                  <a:txBody>
                    <a:bodyPr/>
                    <a:lstStyle/>
                    <a:p>
                      <a:pPr algn="l" fontAlgn="b"/>
                      <a:r>
                        <a:rPr lang="de-DE" sz="800" b="0" i="0" u="none" strike="noStrike" dirty="0">
                          <a:solidFill>
                            <a:srgbClr val="000000"/>
                          </a:solidFill>
                          <a:effectLst/>
                          <a:latin typeface="Calibri"/>
                        </a:rPr>
                        <a:t> Geschäftsausstattung </a:t>
                      </a:r>
                    </a:p>
                  </a:txBody>
                  <a:tcPr marL="5698" marR="5698" marT="5698"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98" marR="5698" marT="5698"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800" b="0" i="0" u="none" strike="noStrike">
                          <a:solidFill>
                            <a:srgbClr val="000000"/>
                          </a:solidFill>
                          <a:effectLst/>
                          <a:latin typeface="Calibri"/>
                        </a:rPr>
                        <a:t> Fremdkapital </a:t>
                      </a:r>
                    </a:p>
                  </a:txBody>
                  <a:tcPr marL="5698" marR="5698" marT="5698"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800" b="0" i="0" u="none" strike="noStrike">
                        <a:solidFill>
                          <a:srgbClr val="000000"/>
                        </a:solidFill>
                        <a:effectLst/>
                        <a:latin typeface="Calibri"/>
                      </a:endParaRPr>
                    </a:p>
                  </a:txBody>
                  <a:tcPr marL="5698" marR="5698" marT="5698" marB="0" anchor="b">
                    <a:lnL>
                      <a:noFill/>
                    </a:lnL>
                    <a:lnR>
                      <a:noFill/>
                    </a:lnR>
                    <a:lnT>
                      <a:noFill/>
                    </a:lnT>
                    <a:lnB>
                      <a:noFill/>
                    </a:lnB>
                  </a:tcPr>
                </a:tc>
                <a:extLst>
                  <a:ext uri="{0D108BD9-81ED-4DB2-BD59-A6C34878D82A}">
                    <a16:rowId xmlns:a16="http://schemas.microsoft.com/office/drawing/2014/main" val="10005"/>
                  </a:ext>
                </a:extLst>
              </a:tr>
              <a:tr h="284678">
                <a:tc>
                  <a:txBody>
                    <a:bodyPr/>
                    <a:lstStyle/>
                    <a:p>
                      <a:pPr algn="l" fontAlgn="b"/>
                      <a:endParaRPr lang="de-DE" sz="800" b="0" i="0" u="none" strike="noStrike">
                        <a:solidFill>
                          <a:srgbClr val="000000"/>
                        </a:solidFill>
                        <a:effectLst/>
                        <a:latin typeface="Calibri"/>
                      </a:endParaRPr>
                    </a:p>
                  </a:txBody>
                  <a:tcPr marL="5698" marR="5698" marT="5698"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a:t>
                      </a:r>
                    </a:p>
                  </a:txBody>
                  <a:tcPr marL="5698" marR="5698" marT="5698"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800" b="0" i="0" u="none" strike="noStrike">
                          <a:solidFill>
                            <a:srgbClr val="000000"/>
                          </a:solidFill>
                          <a:effectLst/>
                          <a:latin typeface="Calibri"/>
                        </a:rPr>
                        <a:t> Hypothekenschulden </a:t>
                      </a:r>
                    </a:p>
                  </a:txBody>
                  <a:tcPr marL="5698" marR="5698" marT="5698"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800" b="0" i="0" u="none" strike="noStrike" dirty="0">
                          <a:solidFill>
                            <a:srgbClr val="000000"/>
                          </a:solidFill>
                          <a:effectLst/>
                          <a:latin typeface="Calibri"/>
                        </a:rPr>
                        <a:t>                         -   € </a:t>
                      </a:r>
                    </a:p>
                  </a:txBody>
                  <a:tcPr marL="5698" marR="5698" marT="5698" marB="0" anchor="b">
                    <a:lnL>
                      <a:noFill/>
                    </a:lnL>
                    <a:lnR>
                      <a:noFill/>
                    </a:lnR>
                    <a:lnT>
                      <a:noFill/>
                    </a:lnT>
                    <a:lnB>
                      <a:noFill/>
                    </a:lnB>
                  </a:tcPr>
                </a:tc>
                <a:extLst>
                  <a:ext uri="{0D108BD9-81ED-4DB2-BD59-A6C34878D82A}">
                    <a16:rowId xmlns:a16="http://schemas.microsoft.com/office/drawing/2014/main" val="10006"/>
                  </a:ext>
                </a:extLst>
              </a:tr>
              <a:tr h="284678">
                <a:tc>
                  <a:txBody>
                    <a:bodyPr/>
                    <a:lstStyle/>
                    <a:p>
                      <a:pPr algn="l" fontAlgn="b"/>
                      <a:r>
                        <a:rPr lang="de-DE" sz="800" b="0" i="0" u="none" strike="noStrike" dirty="0">
                          <a:solidFill>
                            <a:srgbClr val="000000"/>
                          </a:solidFill>
                          <a:effectLst/>
                          <a:latin typeface="Calibri"/>
                        </a:rPr>
                        <a:t> Umlaufvermögen </a:t>
                      </a:r>
                    </a:p>
                  </a:txBody>
                  <a:tcPr marL="5698" marR="5698" marT="5698"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a:t>
                      </a:r>
                    </a:p>
                  </a:txBody>
                  <a:tcPr marL="5698" marR="5698" marT="5698"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1200" b="1" i="1" u="none" strike="noStrike" dirty="0">
                          <a:solidFill>
                            <a:srgbClr val="C00000"/>
                          </a:solidFill>
                          <a:effectLst/>
                          <a:latin typeface="Calibri"/>
                        </a:rPr>
                        <a:t> Darlehen </a:t>
                      </a:r>
                    </a:p>
                  </a:txBody>
                  <a:tcPr marL="5698" marR="5698" marT="5698"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1200" b="1" i="1" u="none" strike="noStrike">
                          <a:solidFill>
                            <a:srgbClr val="C00000"/>
                          </a:solidFill>
                          <a:effectLst/>
                          <a:latin typeface="Calibri"/>
                        </a:rPr>
                        <a:t>         19.000,00 € </a:t>
                      </a:r>
                    </a:p>
                  </a:txBody>
                  <a:tcPr marL="5698" marR="5698" marT="5698" marB="0" anchor="b">
                    <a:lnL>
                      <a:noFill/>
                    </a:lnL>
                    <a:lnR>
                      <a:noFill/>
                    </a:lnR>
                    <a:lnT>
                      <a:noFill/>
                    </a:lnT>
                    <a:lnB>
                      <a:noFill/>
                    </a:lnB>
                  </a:tcPr>
                </a:tc>
                <a:extLst>
                  <a:ext uri="{0D108BD9-81ED-4DB2-BD59-A6C34878D82A}">
                    <a16:rowId xmlns:a16="http://schemas.microsoft.com/office/drawing/2014/main" val="10007"/>
                  </a:ext>
                </a:extLst>
              </a:tr>
              <a:tr h="284678">
                <a:tc>
                  <a:txBody>
                    <a:bodyPr/>
                    <a:lstStyle/>
                    <a:p>
                      <a:pPr algn="l" fontAlgn="b"/>
                      <a:r>
                        <a:rPr lang="de-DE" sz="800" b="0" i="0" u="none" strike="noStrike">
                          <a:solidFill>
                            <a:srgbClr val="000000"/>
                          </a:solidFill>
                          <a:effectLst/>
                          <a:latin typeface="Calibri"/>
                        </a:rPr>
                        <a:t> Vorräte  </a:t>
                      </a:r>
                    </a:p>
                  </a:txBody>
                  <a:tcPr marL="5698" marR="5698" marT="5698"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98" marR="5698" marT="5698"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1200" b="1" i="1" u="none" strike="noStrike" dirty="0">
                          <a:solidFill>
                            <a:srgbClr val="C00000"/>
                          </a:solidFill>
                          <a:effectLst/>
                          <a:latin typeface="Calibri"/>
                        </a:rPr>
                        <a:t> </a:t>
                      </a:r>
                      <a:r>
                        <a:rPr lang="de-DE" sz="1200" b="1" i="1" u="none" strike="noStrike" dirty="0" err="1">
                          <a:solidFill>
                            <a:srgbClr val="C00000"/>
                          </a:solidFill>
                          <a:effectLst/>
                          <a:latin typeface="Calibri"/>
                        </a:rPr>
                        <a:t>Verbindl</a:t>
                      </a:r>
                      <a:r>
                        <a:rPr lang="de-DE" sz="1200" b="1" i="1" u="none" strike="noStrike" dirty="0">
                          <a:solidFill>
                            <a:srgbClr val="C00000"/>
                          </a:solidFill>
                          <a:effectLst/>
                          <a:latin typeface="Calibri"/>
                        </a:rPr>
                        <a:t>. aus L. und L. </a:t>
                      </a:r>
                    </a:p>
                  </a:txBody>
                  <a:tcPr marL="5698" marR="5698" marT="5698"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1200" b="1" i="1" u="none" strike="noStrike" dirty="0">
                          <a:solidFill>
                            <a:srgbClr val="C00000"/>
                          </a:solidFill>
                          <a:effectLst/>
                          <a:latin typeface="Calibri"/>
                        </a:rPr>
                        <a:t>                         -   € </a:t>
                      </a:r>
                    </a:p>
                  </a:txBody>
                  <a:tcPr marL="5698" marR="5698" marT="5698" marB="0" anchor="b">
                    <a:lnL>
                      <a:noFill/>
                    </a:lnL>
                    <a:lnR>
                      <a:noFill/>
                    </a:lnR>
                    <a:lnT>
                      <a:noFill/>
                    </a:lnT>
                    <a:lnB>
                      <a:noFill/>
                    </a:lnB>
                  </a:tcPr>
                </a:tc>
                <a:extLst>
                  <a:ext uri="{0D108BD9-81ED-4DB2-BD59-A6C34878D82A}">
                    <a16:rowId xmlns:a16="http://schemas.microsoft.com/office/drawing/2014/main" val="10008"/>
                  </a:ext>
                </a:extLst>
              </a:tr>
              <a:tr h="521530">
                <a:tc>
                  <a:txBody>
                    <a:bodyPr/>
                    <a:lstStyle/>
                    <a:p>
                      <a:pPr algn="l" fontAlgn="b"/>
                      <a:r>
                        <a:rPr lang="de-DE" sz="800" b="0" i="0" u="none" strike="noStrike">
                          <a:solidFill>
                            <a:srgbClr val="000000"/>
                          </a:solidFill>
                          <a:effectLst/>
                          <a:latin typeface="Calibri"/>
                        </a:rPr>
                        <a:t> Forderungen gegenüber Kunden </a:t>
                      </a:r>
                    </a:p>
                  </a:txBody>
                  <a:tcPr marL="5698" marR="5698" marT="5698"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98" marR="5698" marT="5698"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800" b="0" i="0" u="none" strike="noStrike" dirty="0">
                          <a:solidFill>
                            <a:srgbClr val="000000"/>
                          </a:solidFill>
                          <a:effectLst/>
                          <a:latin typeface="Calibri"/>
                        </a:rPr>
                        <a:t> Steuerschulden </a:t>
                      </a:r>
                    </a:p>
                  </a:txBody>
                  <a:tcPr marL="5698" marR="5698" marT="5698"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98" marR="5698" marT="5698" marB="0" anchor="b">
                    <a:lnL>
                      <a:noFill/>
                    </a:lnL>
                    <a:lnR>
                      <a:noFill/>
                    </a:lnR>
                    <a:lnT>
                      <a:noFill/>
                    </a:lnT>
                    <a:lnB>
                      <a:noFill/>
                    </a:lnB>
                  </a:tcPr>
                </a:tc>
                <a:extLst>
                  <a:ext uri="{0D108BD9-81ED-4DB2-BD59-A6C34878D82A}">
                    <a16:rowId xmlns:a16="http://schemas.microsoft.com/office/drawing/2014/main" val="10009"/>
                  </a:ext>
                </a:extLst>
              </a:tr>
              <a:tr h="284678">
                <a:tc>
                  <a:txBody>
                    <a:bodyPr/>
                    <a:lstStyle/>
                    <a:p>
                      <a:pPr algn="l" fontAlgn="b"/>
                      <a:r>
                        <a:rPr lang="de-DE" sz="800" b="0" i="0" u="none" strike="noStrike">
                          <a:solidFill>
                            <a:srgbClr val="000000"/>
                          </a:solidFill>
                          <a:effectLst/>
                          <a:latin typeface="Calibri"/>
                        </a:rPr>
                        <a:t> Kassenbestand </a:t>
                      </a:r>
                    </a:p>
                  </a:txBody>
                  <a:tcPr marL="5698" marR="5698" marT="5698" marB="0" anchor="b">
                    <a:lnL>
                      <a:noFill/>
                    </a:lnL>
                    <a:lnR>
                      <a:noFill/>
                    </a:lnR>
                    <a:lnT>
                      <a:noFill/>
                    </a:lnT>
                    <a:lnB>
                      <a:noFill/>
                    </a:lnB>
                  </a:tcPr>
                </a:tc>
                <a:tc>
                  <a:txBody>
                    <a:bodyPr/>
                    <a:lstStyle/>
                    <a:p>
                      <a:pPr algn="l" fontAlgn="b"/>
                      <a:r>
                        <a:rPr lang="de-DE" sz="800" b="0" i="0" u="none" strike="noStrike">
                          <a:solidFill>
                            <a:srgbClr val="000000"/>
                          </a:solidFill>
                          <a:effectLst/>
                          <a:latin typeface="Calibri"/>
                        </a:rPr>
                        <a:t>                                   -   € </a:t>
                      </a:r>
                    </a:p>
                  </a:txBody>
                  <a:tcPr marL="5698" marR="5698" marT="5698"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endParaRPr lang="de-DE" sz="800" b="0" i="0" u="none" strike="noStrike">
                        <a:solidFill>
                          <a:srgbClr val="000000"/>
                        </a:solidFill>
                        <a:effectLst/>
                        <a:latin typeface="Calibri"/>
                      </a:endParaRPr>
                    </a:p>
                  </a:txBody>
                  <a:tcPr marL="5698" marR="5698" marT="5698"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800" b="0" i="0" u="none" strike="noStrike">
                        <a:solidFill>
                          <a:srgbClr val="000000"/>
                        </a:solidFill>
                        <a:effectLst/>
                        <a:latin typeface="Calibri"/>
                      </a:endParaRPr>
                    </a:p>
                  </a:txBody>
                  <a:tcPr marL="5698" marR="5698" marT="5698" marB="0" anchor="b">
                    <a:lnL>
                      <a:noFill/>
                    </a:lnL>
                    <a:lnR>
                      <a:noFill/>
                    </a:lnR>
                    <a:lnT>
                      <a:noFill/>
                    </a:lnT>
                    <a:lnB>
                      <a:noFill/>
                    </a:lnB>
                  </a:tcPr>
                </a:tc>
                <a:extLst>
                  <a:ext uri="{0D108BD9-81ED-4DB2-BD59-A6C34878D82A}">
                    <a16:rowId xmlns:a16="http://schemas.microsoft.com/office/drawing/2014/main" val="10010"/>
                  </a:ext>
                </a:extLst>
              </a:tr>
              <a:tr h="296066">
                <a:tc>
                  <a:txBody>
                    <a:bodyPr/>
                    <a:lstStyle/>
                    <a:p>
                      <a:pPr algn="l" fontAlgn="b"/>
                      <a:r>
                        <a:rPr lang="de-DE" sz="800" b="0" i="0" u="none" strike="noStrike">
                          <a:solidFill>
                            <a:srgbClr val="000000"/>
                          </a:solidFill>
                          <a:effectLst/>
                          <a:latin typeface="Calibri"/>
                        </a:rPr>
                        <a:t> Bankguthaben </a:t>
                      </a:r>
                    </a:p>
                  </a:txBody>
                  <a:tcPr marL="5698" marR="5698" marT="569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a:rPr>
                        <a:t>                     4.000,00 € </a:t>
                      </a:r>
                    </a:p>
                  </a:txBody>
                  <a:tcPr marL="5698" marR="5698" marT="5698" marB="0" anchor="b">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a:rPr>
                        <a:t> </a:t>
                      </a:r>
                    </a:p>
                  </a:txBody>
                  <a:tcPr marL="5698" marR="5698" marT="5698" marB="0" anchor="b">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a:rPr>
                        <a:t> </a:t>
                      </a:r>
                    </a:p>
                  </a:txBody>
                  <a:tcPr marL="5698" marR="5698" marT="5698"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84678">
                <a:tc>
                  <a:txBody>
                    <a:bodyPr/>
                    <a:lstStyle/>
                    <a:p>
                      <a:pPr algn="l" fontAlgn="b"/>
                      <a:r>
                        <a:rPr lang="de-DE" sz="800" b="0" i="0" u="none" strike="noStrike">
                          <a:solidFill>
                            <a:srgbClr val="000000"/>
                          </a:solidFill>
                          <a:effectLst/>
                          <a:latin typeface="Calibri"/>
                        </a:rPr>
                        <a:t> Summe </a:t>
                      </a:r>
                    </a:p>
                  </a:txBody>
                  <a:tcPr marL="5698" marR="5698" marT="5698"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de-DE" sz="800" b="0" i="0" u="none" strike="noStrike">
                          <a:solidFill>
                            <a:srgbClr val="000000"/>
                          </a:solidFill>
                          <a:effectLst/>
                          <a:latin typeface="Calibri"/>
                        </a:rPr>
                        <a:t>                   54.000,00 € </a:t>
                      </a:r>
                    </a:p>
                  </a:txBody>
                  <a:tcPr marL="5698" marR="5698" marT="5698" marB="0" anchor="b">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de-DE" sz="800" b="0" i="0" u="none" strike="noStrike">
                          <a:solidFill>
                            <a:srgbClr val="000000"/>
                          </a:solidFill>
                          <a:effectLst/>
                          <a:latin typeface="Calibri"/>
                        </a:rPr>
                        <a:t> Summe </a:t>
                      </a:r>
                    </a:p>
                  </a:txBody>
                  <a:tcPr marL="5698" marR="5698" marT="5698" marB="0" anchor="b">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de-DE" sz="800" b="0" i="0" u="none" strike="noStrike" dirty="0">
                          <a:solidFill>
                            <a:srgbClr val="000000"/>
                          </a:solidFill>
                          <a:effectLst/>
                          <a:latin typeface="Calibri"/>
                        </a:rPr>
                        <a:t>         54.000,00 € </a:t>
                      </a:r>
                    </a:p>
                  </a:txBody>
                  <a:tcPr marL="5698" marR="5698" marT="5698"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2"/>
                  </a:ext>
                </a:extLst>
              </a:tr>
            </a:tbl>
          </a:graphicData>
        </a:graphic>
      </p:graphicFrame>
      <p:sp>
        <p:nvSpPr>
          <p:cNvPr id="9" name="Ellipse 8"/>
          <p:cNvSpPr/>
          <p:nvPr/>
        </p:nvSpPr>
        <p:spPr>
          <a:xfrm>
            <a:off x="3419872" y="4365104"/>
            <a:ext cx="1152128" cy="36004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Ellipse 9"/>
          <p:cNvSpPr/>
          <p:nvPr/>
        </p:nvSpPr>
        <p:spPr>
          <a:xfrm>
            <a:off x="3442111" y="4754520"/>
            <a:ext cx="1152128" cy="36004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Ellipse 10"/>
          <p:cNvSpPr/>
          <p:nvPr/>
        </p:nvSpPr>
        <p:spPr>
          <a:xfrm>
            <a:off x="7668344" y="4919852"/>
            <a:ext cx="1152128" cy="36004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7668344" y="4545124"/>
            <a:ext cx="1152128" cy="36004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1261654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animBg="1"/>
      <p:bldP spid="10" grpId="0" animBg="1"/>
      <p:bldP spid="11"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Teilbereiche des Rechnungswesens</a:t>
            </a:r>
          </a:p>
        </p:txBody>
      </p:sp>
      <p:sp>
        <p:nvSpPr>
          <p:cNvPr id="3" name="Inhaltsplatzhalter 2"/>
          <p:cNvSpPr>
            <a:spLocks noGrp="1"/>
          </p:cNvSpPr>
          <p:nvPr>
            <p:ph sz="half" idx="1"/>
          </p:nvPr>
        </p:nvSpPr>
        <p:spPr>
          <a:xfrm>
            <a:off x="426128" y="1719071"/>
            <a:ext cx="4289888" cy="4407408"/>
          </a:xfrm>
        </p:spPr>
        <p:txBody>
          <a:bodyPr>
            <a:normAutofit/>
          </a:bodyPr>
          <a:lstStyle/>
          <a:p>
            <a:pPr marL="114300" indent="0" algn="ctr">
              <a:buNone/>
            </a:pPr>
            <a:r>
              <a:rPr lang="de-DE" dirty="0"/>
              <a:t>Externes Rechnungswesen</a:t>
            </a:r>
          </a:p>
          <a:p>
            <a:r>
              <a:rPr lang="de-DE" sz="2400" dirty="0"/>
              <a:t>Buchhaltung/Bilanzierung</a:t>
            </a:r>
          </a:p>
          <a:p>
            <a:r>
              <a:rPr lang="de-DE" sz="2400" dirty="0"/>
              <a:t>Für EXTERNE Adressaten</a:t>
            </a:r>
          </a:p>
          <a:p>
            <a:pPr lvl="1"/>
            <a:r>
              <a:rPr lang="de-DE" dirty="0"/>
              <a:t>Finanzamt</a:t>
            </a:r>
          </a:p>
          <a:p>
            <a:pPr lvl="1"/>
            <a:r>
              <a:rPr lang="de-DE" dirty="0"/>
              <a:t>Banken</a:t>
            </a:r>
          </a:p>
          <a:p>
            <a:pPr lvl="1"/>
            <a:r>
              <a:rPr lang="de-DE" dirty="0"/>
              <a:t>Geschäftspartner</a:t>
            </a:r>
          </a:p>
          <a:p>
            <a:pPr marL="411480" lvl="1" indent="0">
              <a:buNone/>
            </a:pPr>
            <a:endParaRPr lang="de-DE" dirty="0"/>
          </a:p>
        </p:txBody>
      </p:sp>
      <p:sp>
        <p:nvSpPr>
          <p:cNvPr id="4" name="Inhaltsplatzhalter 3"/>
          <p:cNvSpPr>
            <a:spLocks noGrp="1"/>
          </p:cNvSpPr>
          <p:nvPr>
            <p:ph sz="half" idx="2"/>
          </p:nvPr>
        </p:nvSpPr>
        <p:spPr>
          <a:xfrm>
            <a:off x="4648200" y="1719070"/>
            <a:ext cx="4038600" cy="4878281"/>
          </a:xfrm>
        </p:spPr>
        <p:txBody>
          <a:bodyPr>
            <a:normAutofit/>
          </a:bodyPr>
          <a:lstStyle/>
          <a:p>
            <a:pPr marL="114300" indent="0" algn="ctr">
              <a:buNone/>
            </a:pPr>
            <a:r>
              <a:rPr lang="de-DE" dirty="0"/>
              <a:t>Internes Rechnungswesen</a:t>
            </a:r>
          </a:p>
          <a:p>
            <a:r>
              <a:rPr lang="de-DE" sz="2400" dirty="0"/>
              <a:t>Kostenrechnung/Controlling</a:t>
            </a:r>
          </a:p>
          <a:p>
            <a:r>
              <a:rPr lang="de-DE" sz="2400" dirty="0"/>
              <a:t>Für INTERNE Adressaten (Geschäftsleitung)</a:t>
            </a:r>
          </a:p>
          <a:p>
            <a:r>
              <a:rPr lang="de-DE" sz="2400" dirty="0"/>
              <a:t>Planung, Kalkulation</a:t>
            </a:r>
          </a:p>
          <a:p>
            <a:r>
              <a:rPr lang="de-DE" sz="2400" dirty="0"/>
              <a:t>Kontrolle</a:t>
            </a:r>
          </a:p>
          <a:p>
            <a:r>
              <a:rPr lang="de-DE" sz="2400" dirty="0"/>
              <a:t>Steuerung</a:t>
            </a:r>
          </a:p>
          <a:p>
            <a:endParaRPr lang="de-DE" dirty="0"/>
          </a:p>
        </p:txBody>
      </p:sp>
      <p:sp>
        <p:nvSpPr>
          <p:cNvPr id="5" name="Pfeil nach unten 4"/>
          <p:cNvSpPr/>
          <p:nvPr/>
        </p:nvSpPr>
        <p:spPr>
          <a:xfrm>
            <a:off x="1835696" y="5445224"/>
            <a:ext cx="720080"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00" y="5661248"/>
            <a:ext cx="8175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feld 6"/>
          <p:cNvSpPr txBox="1"/>
          <p:nvPr/>
        </p:nvSpPr>
        <p:spPr>
          <a:xfrm>
            <a:off x="611560" y="6038817"/>
            <a:ext cx="3168352" cy="369332"/>
          </a:xfrm>
          <a:prstGeom prst="rect">
            <a:avLst/>
          </a:prstGeom>
          <a:noFill/>
        </p:spPr>
        <p:txBody>
          <a:bodyPr wrap="square" rtlCol="0">
            <a:spAutoFit/>
          </a:bodyPr>
          <a:lstStyle/>
          <a:p>
            <a:pPr algn="ctr"/>
            <a:r>
              <a:rPr lang="de-DE" dirty="0"/>
              <a:t>Gesetzliche Vorschriften</a:t>
            </a:r>
          </a:p>
        </p:txBody>
      </p:sp>
      <p:sp>
        <p:nvSpPr>
          <p:cNvPr id="8" name="Textfeld 7"/>
          <p:cNvSpPr txBox="1"/>
          <p:nvPr/>
        </p:nvSpPr>
        <p:spPr>
          <a:xfrm>
            <a:off x="4908773" y="6223483"/>
            <a:ext cx="3744416" cy="369332"/>
          </a:xfrm>
          <a:prstGeom prst="rect">
            <a:avLst/>
          </a:prstGeom>
          <a:noFill/>
        </p:spPr>
        <p:txBody>
          <a:bodyPr wrap="square" rtlCol="0">
            <a:spAutoFit/>
          </a:bodyPr>
          <a:lstStyle/>
          <a:p>
            <a:pPr algn="ctr"/>
            <a:r>
              <a:rPr lang="de-DE" dirty="0"/>
              <a:t>Keine gesetzlichen Vorschriften</a:t>
            </a:r>
          </a:p>
        </p:txBody>
      </p:sp>
    </p:spTree>
    <p:extLst>
      <p:ext uri="{BB962C8B-B14F-4D97-AF65-F5344CB8AC3E}">
        <p14:creationId xmlns:p14="http://schemas.microsoft.com/office/powerpoint/2010/main" val="12419315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2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 grpId="0" build="p"/>
      <p:bldP spid="5" grpId="0" animBg="1"/>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Bestandskonten</a:t>
            </a:r>
          </a:p>
        </p:txBody>
      </p:sp>
      <p:sp>
        <p:nvSpPr>
          <p:cNvPr id="3" name="Inhaltsplatzhalter 2"/>
          <p:cNvSpPr>
            <a:spLocks noGrp="1"/>
          </p:cNvSpPr>
          <p:nvPr>
            <p:ph idx="1"/>
          </p:nvPr>
        </p:nvSpPr>
        <p:spPr/>
        <p:txBody>
          <a:bodyPr>
            <a:normAutofit lnSpcReduction="10000"/>
          </a:bodyPr>
          <a:lstStyle/>
          <a:p>
            <a:r>
              <a:rPr lang="de-DE" i="1" dirty="0"/>
              <a:t>Um nicht </a:t>
            </a:r>
            <a:r>
              <a:rPr lang="de-DE" b="1" i="1" dirty="0"/>
              <a:t>nach </a:t>
            </a:r>
            <a:r>
              <a:rPr lang="de-DE" i="1" dirty="0"/>
              <a:t>jedem Geschäftsvorfall eine </a:t>
            </a:r>
            <a:r>
              <a:rPr lang="de-DE" b="1" i="1" dirty="0"/>
              <a:t>neue Bilanz </a:t>
            </a:r>
            <a:r>
              <a:rPr lang="de-DE" i="1" dirty="0"/>
              <a:t>erstellen zu müssen, werden in der Praxis die </a:t>
            </a:r>
            <a:r>
              <a:rPr lang="de-DE" b="1" i="1" dirty="0"/>
              <a:t>Bestandsveränderungen </a:t>
            </a:r>
            <a:r>
              <a:rPr lang="de-DE" i="1" dirty="0"/>
              <a:t>auf </a:t>
            </a:r>
            <a:r>
              <a:rPr lang="de-DE" b="1" i="1" dirty="0"/>
              <a:t>Konten </a:t>
            </a:r>
            <a:r>
              <a:rPr lang="de-DE" i="1" dirty="0"/>
              <a:t>erfasst (siehe Kontenplan im Downloadbereich).</a:t>
            </a:r>
          </a:p>
          <a:p>
            <a:r>
              <a:rPr lang="de-DE" i="1" dirty="0"/>
              <a:t>Die </a:t>
            </a:r>
            <a:r>
              <a:rPr lang="de-DE" b="1" i="1" dirty="0"/>
              <a:t>Konten </a:t>
            </a:r>
            <a:r>
              <a:rPr lang="de-DE" i="1" dirty="0"/>
              <a:t>sind Einzelabrechnungen der verschiedenen Bilanzposten.</a:t>
            </a:r>
          </a:p>
          <a:p>
            <a:r>
              <a:rPr lang="de-DE" i="1" dirty="0"/>
              <a:t>Wie die Bilanz hat auch das </a:t>
            </a:r>
            <a:r>
              <a:rPr lang="de-DE" b="1" i="1" dirty="0"/>
              <a:t>Konto zwei Seiten</a:t>
            </a:r>
            <a:r>
              <a:rPr lang="de-DE" i="1" dirty="0"/>
              <a:t>. Die </a:t>
            </a:r>
            <a:r>
              <a:rPr lang="de-DE" b="1" i="1" dirty="0"/>
              <a:t>linke Seite </a:t>
            </a:r>
            <a:r>
              <a:rPr lang="de-DE" i="1" dirty="0"/>
              <a:t>des Kontos heißt </a:t>
            </a:r>
            <a:r>
              <a:rPr lang="de-DE" b="1" i="1" dirty="0"/>
              <a:t>Soll </a:t>
            </a:r>
            <a:r>
              <a:rPr lang="de-DE" i="1" dirty="0"/>
              <a:t>(</a:t>
            </a:r>
            <a:r>
              <a:rPr lang="de-DE" b="1" i="1" dirty="0"/>
              <a:t>S</a:t>
            </a:r>
            <a:r>
              <a:rPr lang="de-DE" i="1" dirty="0"/>
              <a:t>) und die </a:t>
            </a:r>
            <a:r>
              <a:rPr lang="de-DE" b="1" i="1" dirty="0"/>
              <a:t>rechte Seite </a:t>
            </a:r>
            <a:r>
              <a:rPr lang="de-DE" i="1" dirty="0"/>
              <a:t>des Kontos heißt </a:t>
            </a:r>
            <a:r>
              <a:rPr lang="de-DE" b="1" i="1" dirty="0"/>
              <a:t>Haben </a:t>
            </a:r>
            <a:r>
              <a:rPr lang="de-DE" i="1" dirty="0"/>
              <a:t>(</a:t>
            </a:r>
            <a:r>
              <a:rPr lang="de-DE" b="1" i="1" dirty="0"/>
              <a:t>H</a:t>
            </a:r>
            <a:r>
              <a:rPr lang="de-DE" i="1" dirty="0"/>
              <a:t>).</a:t>
            </a:r>
          </a:p>
          <a:p>
            <a:r>
              <a:rPr lang="de-DE" i="1" dirty="0"/>
              <a:t>Konten, die </a:t>
            </a:r>
            <a:r>
              <a:rPr lang="de-DE" b="1" i="1" dirty="0"/>
              <a:t>Bestände </a:t>
            </a:r>
            <a:r>
              <a:rPr lang="de-DE" i="1" dirty="0"/>
              <a:t>des Vermögens, des Eigenkapitals und er Verbindlichkeiten erfassen, werden als </a:t>
            </a:r>
            <a:r>
              <a:rPr lang="de-DE" b="1" i="1" dirty="0"/>
              <a:t>Bestandskonten </a:t>
            </a:r>
            <a:r>
              <a:rPr lang="de-DE" i="1" dirty="0"/>
              <a:t>bezeichnet. </a:t>
            </a:r>
            <a:endParaRPr lang="de-DE" dirty="0"/>
          </a:p>
        </p:txBody>
      </p:sp>
    </p:spTree>
    <p:extLst>
      <p:ext uri="{BB962C8B-B14F-4D97-AF65-F5344CB8AC3E}">
        <p14:creationId xmlns:p14="http://schemas.microsoft.com/office/powerpoint/2010/main" val="36957034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Aktive und passive Bestandskonten</a:t>
            </a:r>
          </a:p>
        </p:txBody>
      </p:sp>
      <p:sp>
        <p:nvSpPr>
          <p:cNvPr id="3" name="Textplatzhalter 2"/>
          <p:cNvSpPr>
            <a:spLocks noGrp="1"/>
          </p:cNvSpPr>
          <p:nvPr>
            <p:ph type="body" idx="1"/>
          </p:nvPr>
        </p:nvSpPr>
        <p:spPr/>
        <p:txBody>
          <a:bodyPr/>
          <a:lstStyle/>
          <a:p>
            <a:r>
              <a:rPr lang="de-DE" sz="2000" dirty="0"/>
              <a:t>Aktivkonten (Kontenklassen 0 – 2 des </a:t>
            </a:r>
            <a:r>
              <a:rPr lang="de-DE" sz="2000" dirty="0" err="1"/>
              <a:t>Ind</a:t>
            </a:r>
            <a:r>
              <a:rPr lang="de-DE" sz="2000" dirty="0"/>
              <a:t>.-Kontenrahmens)</a:t>
            </a:r>
          </a:p>
        </p:txBody>
      </p:sp>
      <p:graphicFrame>
        <p:nvGraphicFramePr>
          <p:cNvPr id="7" name="Inhaltsplatzhalter 6"/>
          <p:cNvGraphicFramePr>
            <a:graphicFrameLocks noGrp="1"/>
          </p:cNvGraphicFramePr>
          <p:nvPr>
            <p:ph sz="half" idx="2"/>
            <p:extLst>
              <p:ext uri="{D42A27DB-BD31-4B8C-83A1-F6EECF244321}">
                <p14:modId xmlns:p14="http://schemas.microsoft.com/office/powerpoint/2010/main" val="174369714"/>
              </p:ext>
            </p:extLst>
          </p:nvPr>
        </p:nvGraphicFramePr>
        <p:xfrm>
          <a:off x="755575" y="2492896"/>
          <a:ext cx="3480669" cy="3672410"/>
        </p:xfrm>
        <a:graphic>
          <a:graphicData uri="http://schemas.openxmlformats.org/drawingml/2006/table">
            <a:tbl>
              <a:tblPr/>
              <a:tblGrid>
                <a:gridCol w="960126">
                  <a:extLst>
                    <a:ext uri="{9D8B030D-6E8A-4147-A177-3AD203B41FA5}">
                      <a16:colId xmlns:a16="http://schemas.microsoft.com/office/drawing/2014/main" val="20000"/>
                    </a:ext>
                  </a:extLst>
                </a:gridCol>
                <a:gridCol w="755219">
                  <a:extLst>
                    <a:ext uri="{9D8B030D-6E8A-4147-A177-3AD203B41FA5}">
                      <a16:colId xmlns:a16="http://schemas.microsoft.com/office/drawing/2014/main" val="20001"/>
                    </a:ext>
                  </a:extLst>
                </a:gridCol>
                <a:gridCol w="1010105">
                  <a:extLst>
                    <a:ext uri="{9D8B030D-6E8A-4147-A177-3AD203B41FA5}">
                      <a16:colId xmlns:a16="http://schemas.microsoft.com/office/drawing/2014/main" val="20002"/>
                    </a:ext>
                  </a:extLst>
                </a:gridCol>
                <a:gridCol w="755219">
                  <a:extLst>
                    <a:ext uri="{9D8B030D-6E8A-4147-A177-3AD203B41FA5}">
                      <a16:colId xmlns:a16="http://schemas.microsoft.com/office/drawing/2014/main" val="20003"/>
                    </a:ext>
                  </a:extLst>
                </a:gridCol>
              </a:tblGrid>
              <a:tr h="734482">
                <a:tc>
                  <a:txBody>
                    <a:bodyPr/>
                    <a:lstStyle/>
                    <a:p>
                      <a:pPr algn="ctr" fontAlgn="b"/>
                      <a:r>
                        <a:rPr lang="de-DE" sz="1800" b="0" i="0" u="none" strike="noStrike" dirty="0">
                          <a:solidFill>
                            <a:srgbClr val="000000"/>
                          </a:solidFill>
                          <a:effectLst/>
                          <a:latin typeface="Calibri"/>
                        </a:rPr>
                        <a:t>S</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ctr" fontAlgn="b"/>
                      <a:r>
                        <a:rPr lang="de-DE" sz="1800" b="0" i="0" u="none" strike="noStrike" dirty="0">
                          <a:solidFill>
                            <a:srgbClr val="000000"/>
                          </a:solidFill>
                          <a:effectLst/>
                          <a:latin typeface="Calibri"/>
                        </a:rPr>
                        <a:t>Aktivkonto</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de-DE"/>
                    </a:p>
                  </a:txBody>
                  <a:tcPr/>
                </a:tc>
                <a:tc>
                  <a:txBody>
                    <a:bodyPr/>
                    <a:lstStyle/>
                    <a:p>
                      <a:pPr algn="ctr" fontAlgn="b"/>
                      <a:r>
                        <a:rPr lang="de-DE" sz="1800" b="0" i="0" u="none" strike="noStrike">
                          <a:solidFill>
                            <a:srgbClr val="000000"/>
                          </a:solidFill>
                          <a:effectLst/>
                          <a:latin typeface="Calibri"/>
                        </a:rPr>
                        <a:t>H</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34482">
                <a:tc gridSpan="2">
                  <a:txBody>
                    <a:bodyPr/>
                    <a:lstStyle/>
                    <a:p>
                      <a:pPr algn="l" fontAlgn="b"/>
                      <a:r>
                        <a:rPr lang="de-DE" sz="1800" b="1" i="1" u="none" strike="noStrike" dirty="0">
                          <a:solidFill>
                            <a:srgbClr val="000000"/>
                          </a:solidFill>
                          <a:effectLst/>
                          <a:latin typeface="Calibri"/>
                        </a:rPr>
                        <a:t>Anfangsbestand</a:t>
                      </a:r>
                    </a:p>
                    <a:p>
                      <a:pPr algn="l" fontAlgn="b"/>
                      <a:r>
                        <a:rPr lang="de-DE" sz="1800" b="0" i="0" u="none" strike="noStrike" dirty="0">
                          <a:solidFill>
                            <a:srgbClr val="000000"/>
                          </a:solidFill>
                          <a:effectLst/>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pPr algn="l" fontAlgn="b"/>
                      <a:endParaRPr lang="de-DE" sz="1800" b="0" i="0" u="none" strike="noStrike" dirty="0">
                        <a:solidFill>
                          <a:srgbClr val="000000"/>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endParaRPr lang="de-DE" sz="18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de-DE" sz="1800" b="0" i="0" u="none" strike="noStrike" dirty="0">
                        <a:solidFill>
                          <a:srgbClr val="000000"/>
                        </a:solidFill>
                        <a:effectLst/>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734482">
                <a:tc>
                  <a:txBody>
                    <a:bodyPr/>
                    <a:lstStyle/>
                    <a:p>
                      <a:pPr algn="l" fontAlgn="b"/>
                      <a:endParaRPr lang="de-DE" sz="1800" b="0" i="0" u="none" strike="noStrike" dirty="0">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r>
                        <a:rPr lang="de-DE" sz="1800" b="0" i="0" u="none" strike="noStrike">
                          <a:solidFill>
                            <a:srgbClr val="000000"/>
                          </a:solidFill>
                          <a:effectLst/>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de-DE" sz="18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1800" b="0" i="0" u="none" strike="noStrike" dirty="0">
                        <a:solidFill>
                          <a:srgbClr val="000000"/>
                        </a:solidFill>
                        <a:effectLst/>
                        <a:latin typeface="Calibri"/>
                      </a:endParaRP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734482">
                <a:tc>
                  <a:txBody>
                    <a:bodyPr/>
                    <a:lstStyle/>
                    <a:p>
                      <a:pPr algn="l" fontAlgn="b"/>
                      <a:endParaRPr lang="de-DE" sz="18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r>
                        <a:rPr lang="de-DE" sz="1800" b="0" i="0" u="none" strike="noStrike">
                          <a:solidFill>
                            <a:srgbClr val="000000"/>
                          </a:solidFill>
                          <a:effectLst/>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de-DE" sz="18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1800" b="0" i="0" u="none" strike="noStrike" dirty="0">
                        <a:solidFill>
                          <a:srgbClr val="000000"/>
                        </a:solidFill>
                        <a:effectLst/>
                        <a:latin typeface="Calibri"/>
                      </a:endParaRP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734482">
                <a:tc>
                  <a:txBody>
                    <a:bodyPr/>
                    <a:lstStyle/>
                    <a:p>
                      <a:pPr algn="l" fontAlgn="b"/>
                      <a:endParaRPr lang="de-DE" sz="18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r>
                        <a:rPr lang="de-DE" sz="1800" b="0" i="0" u="none" strike="noStrike">
                          <a:solidFill>
                            <a:srgbClr val="000000"/>
                          </a:solidFill>
                          <a:effectLst/>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de-DE" sz="1800" b="0"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1800" b="0" i="0" u="none" strike="noStrike" dirty="0">
                        <a:solidFill>
                          <a:srgbClr val="000000"/>
                        </a:solidFill>
                        <a:effectLst/>
                        <a:latin typeface="Calibri"/>
                      </a:endParaRP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bl>
          </a:graphicData>
        </a:graphic>
      </p:graphicFrame>
      <p:sp>
        <p:nvSpPr>
          <p:cNvPr id="5" name="Textplatzhalter 4"/>
          <p:cNvSpPr>
            <a:spLocks noGrp="1"/>
          </p:cNvSpPr>
          <p:nvPr>
            <p:ph type="body" sz="quarter" idx="3"/>
          </p:nvPr>
        </p:nvSpPr>
        <p:spPr/>
        <p:txBody>
          <a:bodyPr/>
          <a:lstStyle/>
          <a:p>
            <a:r>
              <a:rPr lang="de-DE" sz="2000" dirty="0"/>
              <a:t>Passivkonten (Kontenklassen 3,  4 des </a:t>
            </a:r>
            <a:r>
              <a:rPr lang="de-DE" sz="2000" dirty="0" err="1"/>
              <a:t>Ind</a:t>
            </a:r>
            <a:r>
              <a:rPr lang="de-DE" sz="2000" dirty="0"/>
              <a:t>.-Kontenrahmens)</a:t>
            </a:r>
          </a:p>
        </p:txBody>
      </p:sp>
      <p:graphicFrame>
        <p:nvGraphicFramePr>
          <p:cNvPr id="12" name="Inhaltsplatzhalter 11"/>
          <p:cNvGraphicFramePr>
            <a:graphicFrameLocks noGrp="1"/>
          </p:cNvGraphicFramePr>
          <p:nvPr>
            <p:ph sz="quarter" idx="4"/>
            <p:extLst>
              <p:ext uri="{D42A27DB-BD31-4B8C-83A1-F6EECF244321}">
                <p14:modId xmlns:p14="http://schemas.microsoft.com/office/powerpoint/2010/main" val="719522131"/>
              </p:ext>
            </p:extLst>
          </p:nvPr>
        </p:nvGraphicFramePr>
        <p:xfrm>
          <a:off x="4932040" y="2492896"/>
          <a:ext cx="3524573" cy="3600400"/>
        </p:xfrm>
        <a:graphic>
          <a:graphicData uri="http://schemas.openxmlformats.org/drawingml/2006/table">
            <a:tbl>
              <a:tblPr/>
              <a:tblGrid>
                <a:gridCol w="1023968">
                  <a:extLst>
                    <a:ext uri="{9D8B030D-6E8A-4147-A177-3AD203B41FA5}">
                      <a16:colId xmlns:a16="http://schemas.microsoft.com/office/drawing/2014/main" val="20000"/>
                    </a:ext>
                  </a:extLst>
                </a:gridCol>
                <a:gridCol w="749245">
                  <a:extLst>
                    <a:ext uri="{9D8B030D-6E8A-4147-A177-3AD203B41FA5}">
                      <a16:colId xmlns:a16="http://schemas.microsoft.com/office/drawing/2014/main" val="20001"/>
                    </a:ext>
                  </a:extLst>
                </a:gridCol>
                <a:gridCol w="1002115">
                  <a:extLst>
                    <a:ext uri="{9D8B030D-6E8A-4147-A177-3AD203B41FA5}">
                      <a16:colId xmlns:a16="http://schemas.microsoft.com/office/drawing/2014/main" val="20002"/>
                    </a:ext>
                  </a:extLst>
                </a:gridCol>
                <a:gridCol w="749245">
                  <a:extLst>
                    <a:ext uri="{9D8B030D-6E8A-4147-A177-3AD203B41FA5}">
                      <a16:colId xmlns:a16="http://schemas.microsoft.com/office/drawing/2014/main" val="20003"/>
                    </a:ext>
                  </a:extLst>
                </a:gridCol>
              </a:tblGrid>
              <a:tr h="720080">
                <a:tc>
                  <a:txBody>
                    <a:bodyPr/>
                    <a:lstStyle/>
                    <a:p>
                      <a:pPr algn="ctr" fontAlgn="b"/>
                      <a:r>
                        <a:rPr lang="de-DE" sz="1800" b="0" i="0" u="none" strike="noStrike" dirty="0">
                          <a:solidFill>
                            <a:srgbClr val="000000"/>
                          </a:solidFill>
                          <a:effectLst/>
                          <a:latin typeface="Calibri"/>
                        </a:rPr>
                        <a:t>S</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ctr" fontAlgn="b"/>
                      <a:r>
                        <a:rPr lang="de-DE" sz="1800" b="0" i="0" u="none" strike="noStrike" dirty="0">
                          <a:solidFill>
                            <a:srgbClr val="000000"/>
                          </a:solidFill>
                          <a:effectLst/>
                          <a:latin typeface="Calibri"/>
                        </a:rPr>
                        <a:t>Passivkonto</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de-DE"/>
                    </a:p>
                  </a:txBody>
                  <a:tcPr/>
                </a:tc>
                <a:tc>
                  <a:txBody>
                    <a:bodyPr/>
                    <a:lstStyle/>
                    <a:p>
                      <a:pPr algn="ctr" fontAlgn="b"/>
                      <a:r>
                        <a:rPr lang="de-DE" sz="1800" b="0" i="0" u="none" strike="noStrike">
                          <a:solidFill>
                            <a:srgbClr val="000000"/>
                          </a:solidFill>
                          <a:effectLst/>
                          <a:latin typeface="Calibri"/>
                        </a:rPr>
                        <a:t>H</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20080">
                <a:tc>
                  <a:txBody>
                    <a:bodyPr/>
                    <a:lstStyle/>
                    <a:p>
                      <a:pPr algn="l" fontAlgn="b"/>
                      <a:endParaRPr lang="de-DE" sz="1800" b="0" i="0" u="none" strike="noStrike" dirty="0">
                        <a:solidFill>
                          <a:srgbClr val="000000"/>
                        </a:solidFill>
                        <a:effectLst/>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de-DE" sz="1800" b="0" i="0" u="none" strike="noStrike" dirty="0">
                          <a:solidFill>
                            <a:srgbClr val="000000"/>
                          </a:solidFill>
                          <a:effectLst/>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gridSpan="2">
                  <a:txBody>
                    <a:bodyPr/>
                    <a:lstStyle/>
                    <a:p>
                      <a:pPr algn="l" fontAlgn="b"/>
                      <a:r>
                        <a:rPr lang="de-DE" sz="1800" b="1" i="1" u="none" strike="noStrike" dirty="0">
                          <a:solidFill>
                            <a:srgbClr val="000000"/>
                          </a:solidFill>
                          <a:effectLst/>
                          <a:latin typeface="Calibri"/>
                        </a:rPr>
                        <a:t>Anfangsbestand</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de-DE" sz="1100" b="0" i="0" u="none" strike="noStrike" dirty="0">
                        <a:solidFill>
                          <a:srgbClr val="000000"/>
                        </a:solidFill>
                        <a:effectLst/>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720080">
                <a:tc>
                  <a:txBody>
                    <a:bodyPr/>
                    <a:lstStyle/>
                    <a:p>
                      <a:pPr algn="l" fontAlgn="b"/>
                      <a:endParaRPr lang="de-DE" sz="1400" b="0" i="0" u="none" strike="noStrike" dirty="0">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r>
                        <a:rPr lang="de-DE" sz="1400" b="0" i="0" u="none" strike="noStrike">
                          <a:solidFill>
                            <a:srgbClr val="000000"/>
                          </a:solidFill>
                          <a:effectLst/>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de-DE" sz="1400" b="0"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1400" b="0" i="0" u="none" strike="noStrike" dirty="0">
                        <a:solidFill>
                          <a:srgbClr val="000000"/>
                        </a:solidFill>
                        <a:effectLst/>
                        <a:latin typeface="Calibri"/>
                      </a:endParaRP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720080">
                <a:tc>
                  <a:txBody>
                    <a:bodyPr/>
                    <a:lstStyle/>
                    <a:p>
                      <a:pPr algn="l" fontAlgn="b"/>
                      <a:endParaRPr lang="de-DE" sz="14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r>
                        <a:rPr lang="de-DE" sz="1400" b="0" i="0" u="none" strike="noStrike">
                          <a:solidFill>
                            <a:srgbClr val="000000"/>
                          </a:solidFill>
                          <a:effectLst/>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de-DE" sz="1400" b="0"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1400" b="0" i="0" u="none" strike="noStrike" dirty="0">
                        <a:solidFill>
                          <a:srgbClr val="000000"/>
                        </a:solidFill>
                        <a:effectLst/>
                        <a:latin typeface="Calibri"/>
                      </a:endParaRP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720080">
                <a:tc>
                  <a:txBody>
                    <a:bodyPr/>
                    <a:lstStyle/>
                    <a:p>
                      <a:pPr algn="l" fontAlgn="b"/>
                      <a:endParaRPr lang="de-DE" sz="14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r>
                        <a:rPr lang="de-DE" sz="1400" b="0" i="0" u="none" strike="noStrike">
                          <a:solidFill>
                            <a:srgbClr val="000000"/>
                          </a:solidFill>
                          <a:effectLst/>
                          <a:latin typeface="Calibri"/>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de-DE" sz="1400" b="0" i="0" u="none" strike="noStrike">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1400" b="0" i="0" u="none" strike="noStrike" dirty="0">
                        <a:solidFill>
                          <a:srgbClr val="000000"/>
                        </a:solidFill>
                        <a:effectLst/>
                        <a:latin typeface="Calibri"/>
                      </a:endParaRP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bl>
          </a:graphicData>
        </a:graphic>
      </p:graphicFrame>
      <p:sp>
        <p:nvSpPr>
          <p:cNvPr id="8" name="Textfeld 7"/>
          <p:cNvSpPr txBox="1"/>
          <p:nvPr/>
        </p:nvSpPr>
        <p:spPr>
          <a:xfrm>
            <a:off x="569043" y="4067780"/>
            <a:ext cx="1656184" cy="369332"/>
          </a:xfrm>
          <a:prstGeom prst="rect">
            <a:avLst/>
          </a:prstGeom>
          <a:noFill/>
        </p:spPr>
        <p:txBody>
          <a:bodyPr wrap="square" rtlCol="0">
            <a:spAutoFit/>
          </a:bodyPr>
          <a:lstStyle/>
          <a:p>
            <a:r>
              <a:rPr lang="de-DE" dirty="0"/>
              <a:t>Mehrungen</a:t>
            </a:r>
          </a:p>
        </p:txBody>
      </p:sp>
      <p:sp>
        <p:nvSpPr>
          <p:cNvPr id="9" name="Textfeld 8"/>
          <p:cNvSpPr txBox="1"/>
          <p:nvPr/>
        </p:nvSpPr>
        <p:spPr>
          <a:xfrm>
            <a:off x="2627784" y="3501008"/>
            <a:ext cx="1728192" cy="369332"/>
          </a:xfrm>
          <a:prstGeom prst="rect">
            <a:avLst/>
          </a:prstGeom>
          <a:noFill/>
        </p:spPr>
        <p:txBody>
          <a:bodyPr wrap="square" rtlCol="0">
            <a:spAutoFit/>
          </a:bodyPr>
          <a:lstStyle/>
          <a:p>
            <a:r>
              <a:rPr lang="de-DE" dirty="0"/>
              <a:t>Minderungen</a:t>
            </a:r>
          </a:p>
        </p:txBody>
      </p:sp>
      <p:sp>
        <p:nvSpPr>
          <p:cNvPr id="10" name="Textfeld 9"/>
          <p:cNvSpPr txBox="1"/>
          <p:nvPr/>
        </p:nvSpPr>
        <p:spPr>
          <a:xfrm>
            <a:off x="2601322" y="4869160"/>
            <a:ext cx="1898670" cy="923330"/>
          </a:xfrm>
          <a:prstGeom prst="rect">
            <a:avLst/>
          </a:prstGeom>
          <a:noFill/>
        </p:spPr>
        <p:txBody>
          <a:bodyPr wrap="square" rtlCol="0">
            <a:spAutoFit/>
          </a:bodyPr>
          <a:lstStyle/>
          <a:p>
            <a:pPr algn="ctr"/>
            <a:r>
              <a:rPr lang="de-DE" b="1" i="1" dirty="0">
                <a:solidFill>
                  <a:srgbClr val="C00000"/>
                </a:solidFill>
              </a:rPr>
              <a:t>Schlussbestand (kommt in die Schlussbilanz)</a:t>
            </a:r>
          </a:p>
        </p:txBody>
      </p:sp>
      <p:sp>
        <p:nvSpPr>
          <p:cNvPr id="13" name="Textfeld 12"/>
          <p:cNvSpPr txBox="1"/>
          <p:nvPr/>
        </p:nvSpPr>
        <p:spPr>
          <a:xfrm>
            <a:off x="4788024" y="3510671"/>
            <a:ext cx="1728192" cy="369332"/>
          </a:xfrm>
          <a:prstGeom prst="rect">
            <a:avLst/>
          </a:prstGeom>
          <a:noFill/>
        </p:spPr>
        <p:txBody>
          <a:bodyPr wrap="square" rtlCol="0">
            <a:spAutoFit/>
          </a:bodyPr>
          <a:lstStyle/>
          <a:p>
            <a:r>
              <a:rPr lang="de-DE" dirty="0"/>
              <a:t>Minderungen</a:t>
            </a:r>
          </a:p>
        </p:txBody>
      </p:sp>
      <p:sp>
        <p:nvSpPr>
          <p:cNvPr id="14" name="Textfeld 13"/>
          <p:cNvSpPr txBox="1"/>
          <p:nvPr/>
        </p:nvSpPr>
        <p:spPr>
          <a:xfrm>
            <a:off x="6948264" y="4499828"/>
            <a:ext cx="1656184" cy="369332"/>
          </a:xfrm>
          <a:prstGeom prst="rect">
            <a:avLst/>
          </a:prstGeom>
          <a:noFill/>
        </p:spPr>
        <p:txBody>
          <a:bodyPr wrap="square" rtlCol="0">
            <a:spAutoFit/>
          </a:bodyPr>
          <a:lstStyle/>
          <a:p>
            <a:r>
              <a:rPr lang="de-DE" dirty="0"/>
              <a:t>Mehrungen</a:t>
            </a:r>
          </a:p>
        </p:txBody>
      </p:sp>
      <p:sp>
        <p:nvSpPr>
          <p:cNvPr id="15" name="Textfeld 14"/>
          <p:cNvSpPr txBox="1"/>
          <p:nvPr/>
        </p:nvSpPr>
        <p:spPr>
          <a:xfrm>
            <a:off x="4788024" y="4132154"/>
            <a:ext cx="1898670" cy="923330"/>
          </a:xfrm>
          <a:prstGeom prst="rect">
            <a:avLst/>
          </a:prstGeom>
          <a:noFill/>
        </p:spPr>
        <p:txBody>
          <a:bodyPr wrap="square" rtlCol="0">
            <a:spAutoFit/>
          </a:bodyPr>
          <a:lstStyle/>
          <a:p>
            <a:pPr algn="ctr"/>
            <a:r>
              <a:rPr lang="de-DE" b="1" i="1" dirty="0">
                <a:solidFill>
                  <a:srgbClr val="C00000"/>
                </a:solidFill>
              </a:rPr>
              <a:t>Schlussbestand (kommt in die Schlussbilanz)</a:t>
            </a:r>
          </a:p>
        </p:txBody>
      </p:sp>
    </p:spTree>
    <p:extLst>
      <p:ext uri="{BB962C8B-B14F-4D97-AF65-F5344CB8AC3E}">
        <p14:creationId xmlns:p14="http://schemas.microsoft.com/office/powerpoint/2010/main" val="32235575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Buchungssätze</a:t>
            </a:r>
          </a:p>
        </p:txBody>
      </p:sp>
      <p:sp>
        <p:nvSpPr>
          <p:cNvPr id="5" name="Inhaltsplatzhalter 4"/>
          <p:cNvSpPr>
            <a:spLocks noGrp="1"/>
          </p:cNvSpPr>
          <p:nvPr>
            <p:ph idx="1"/>
          </p:nvPr>
        </p:nvSpPr>
        <p:spPr/>
        <p:txBody>
          <a:bodyPr>
            <a:normAutofit fontScale="92500" lnSpcReduction="20000"/>
          </a:bodyPr>
          <a:lstStyle/>
          <a:p>
            <a:r>
              <a:rPr lang="de-DE" dirty="0"/>
              <a:t>Ein Geschäftsfall berührt mind. 2 Konten</a:t>
            </a:r>
          </a:p>
          <a:p>
            <a:r>
              <a:rPr lang="de-DE" dirty="0"/>
              <a:t>jeweils im S und im H</a:t>
            </a:r>
          </a:p>
          <a:p>
            <a:r>
              <a:rPr lang="de-DE" dirty="0"/>
              <a:t>Der Buchungssatz lautet:</a:t>
            </a:r>
          </a:p>
          <a:p>
            <a:r>
              <a:rPr lang="de-DE" dirty="0"/>
              <a:t>SOLL an HABEN</a:t>
            </a:r>
          </a:p>
          <a:p>
            <a:r>
              <a:rPr lang="de-DE" dirty="0"/>
              <a:t>Bsp.: Kauf eines Kfz gegen Bankscheck im Wert von 5.000€</a:t>
            </a:r>
          </a:p>
          <a:p>
            <a:r>
              <a:rPr lang="de-DE" dirty="0"/>
              <a:t>Fuhrpark 5.000€ AN Bank 5.000€</a:t>
            </a:r>
          </a:p>
          <a:p>
            <a:endParaRPr lang="de-DE" dirty="0"/>
          </a:p>
          <a:p>
            <a:r>
              <a:rPr lang="de-DE" dirty="0"/>
              <a:t>Doppelte Buchführung heißt somit, dass </a:t>
            </a:r>
          </a:p>
          <a:p>
            <a:pPr lvl="1"/>
            <a:r>
              <a:rPr lang="de-DE" dirty="0"/>
              <a:t>Mindestens zwei Konten betroffen sind</a:t>
            </a:r>
          </a:p>
          <a:p>
            <a:pPr lvl="1"/>
            <a:r>
              <a:rPr lang="de-DE" dirty="0"/>
              <a:t>Parallel </a:t>
            </a:r>
          </a:p>
          <a:p>
            <a:pPr lvl="2"/>
            <a:r>
              <a:rPr lang="de-DE" dirty="0"/>
              <a:t>Sachlich auf den einzelnen Konten und</a:t>
            </a:r>
          </a:p>
          <a:p>
            <a:pPr lvl="2"/>
            <a:r>
              <a:rPr lang="de-DE" dirty="0"/>
              <a:t>zeitlich im Grundbuch/Journal in Form von Buchungssätzen aufgezeichnet wird.</a:t>
            </a:r>
          </a:p>
        </p:txBody>
      </p:sp>
    </p:spTree>
    <p:extLst>
      <p:ext uri="{BB962C8B-B14F-4D97-AF65-F5344CB8AC3E}">
        <p14:creationId xmlns:p14="http://schemas.microsoft.com/office/powerpoint/2010/main" val="31444326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le 1"/>
          <p:cNvGraphicFramePr>
            <a:graphicFrameLocks noGrp="1"/>
          </p:cNvGraphicFramePr>
          <p:nvPr>
            <p:extLst>
              <p:ext uri="{D42A27DB-BD31-4B8C-83A1-F6EECF244321}">
                <p14:modId xmlns:p14="http://schemas.microsoft.com/office/powerpoint/2010/main" val="3244003184"/>
              </p:ext>
            </p:extLst>
          </p:nvPr>
        </p:nvGraphicFramePr>
        <p:xfrm>
          <a:off x="683564" y="620696"/>
          <a:ext cx="8280923" cy="5904639"/>
        </p:xfrm>
        <a:graphic>
          <a:graphicData uri="http://schemas.openxmlformats.org/drawingml/2006/table">
            <a:tbl>
              <a:tblPr/>
              <a:tblGrid>
                <a:gridCol w="783993">
                  <a:extLst>
                    <a:ext uri="{9D8B030D-6E8A-4147-A177-3AD203B41FA5}">
                      <a16:colId xmlns:a16="http://schemas.microsoft.com/office/drawing/2014/main" val="20000"/>
                    </a:ext>
                  </a:extLst>
                </a:gridCol>
                <a:gridCol w="783993">
                  <a:extLst>
                    <a:ext uri="{9D8B030D-6E8A-4147-A177-3AD203B41FA5}">
                      <a16:colId xmlns:a16="http://schemas.microsoft.com/office/drawing/2014/main" val="20001"/>
                    </a:ext>
                  </a:extLst>
                </a:gridCol>
                <a:gridCol w="783993">
                  <a:extLst>
                    <a:ext uri="{9D8B030D-6E8A-4147-A177-3AD203B41FA5}">
                      <a16:colId xmlns:a16="http://schemas.microsoft.com/office/drawing/2014/main" val="20002"/>
                    </a:ext>
                  </a:extLst>
                </a:gridCol>
                <a:gridCol w="783993">
                  <a:extLst>
                    <a:ext uri="{9D8B030D-6E8A-4147-A177-3AD203B41FA5}">
                      <a16:colId xmlns:a16="http://schemas.microsoft.com/office/drawing/2014/main" val="20003"/>
                    </a:ext>
                  </a:extLst>
                </a:gridCol>
                <a:gridCol w="783993">
                  <a:extLst>
                    <a:ext uri="{9D8B030D-6E8A-4147-A177-3AD203B41FA5}">
                      <a16:colId xmlns:a16="http://schemas.microsoft.com/office/drawing/2014/main" val="20004"/>
                    </a:ext>
                  </a:extLst>
                </a:gridCol>
                <a:gridCol w="783993">
                  <a:extLst>
                    <a:ext uri="{9D8B030D-6E8A-4147-A177-3AD203B41FA5}">
                      <a16:colId xmlns:a16="http://schemas.microsoft.com/office/drawing/2014/main" val="20005"/>
                    </a:ext>
                  </a:extLst>
                </a:gridCol>
                <a:gridCol w="979989">
                  <a:extLst>
                    <a:ext uri="{9D8B030D-6E8A-4147-A177-3AD203B41FA5}">
                      <a16:colId xmlns:a16="http://schemas.microsoft.com/office/drawing/2014/main" val="20006"/>
                    </a:ext>
                  </a:extLst>
                </a:gridCol>
                <a:gridCol w="783993">
                  <a:extLst>
                    <a:ext uri="{9D8B030D-6E8A-4147-A177-3AD203B41FA5}">
                      <a16:colId xmlns:a16="http://schemas.microsoft.com/office/drawing/2014/main" val="20007"/>
                    </a:ext>
                  </a:extLst>
                </a:gridCol>
                <a:gridCol w="1028990">
                  <a:extLst>
                    <a:ext uri="{9D8B030D-6E8A-4147-A177-3AD203B41FA5}">
                      <a16:colId xmlns:a16="http://schemas.microsoft.com/office/drawing/2014/main" val="20008"/>
                    </a:ext>
                  </a:extLst>
                </a:gridCol>
                <a:gridCol w="783993">
                  <a:extLst>
                    <a:ext uri="{9D8B030D-6E8A-4147-A177-3AD203B41FA5}">
                      <a16:colId xmlns:a16="http://schemas.microsoft.com/office/drawing/2014/main" val="20009"/>
                    </a:ext>
                  </a:extLst>
                </a:gridCol>
              </a:tblGrid>
              <a:tr h="191709">
                <a:tc gridSpan="4">
                  <a:txBody>
                    <a:bodyPr/>
                    <a:lstStyle/>
                    <a:p>
                      <a:pPr algn="ctr" fontAlgn="b"/>
                      <a:r>
                        <a:rPr lang="de-DE" sz="800" b="0" i="0" u="none" strike="noStrike" dirty="0">
                          <a:solidFill>
                            <a:schemeClr val="tx1"/>
                          </a:solidFill>
                          <a:effectLst/>
                          <a:latin typeface="Calibri"/>
                        </a:rPr>
                        <a:t>Maschinen</a:t>
                      </a:r>
                    </a:p>
                  </a:txBody>
                  <a:tcPr marL="7100" marR="7100" marT="710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gridSpan="4">
                  <a:txBody>
                    <a:bodyPr/>
                    <a:lstStyle/>
                    <a:p>
                      <a:pPr algn="ctr" fontAlgn="b"/>
                      <a:r>
                        <a:rPr lang="de-DE" sz="800" b="0" i="0" u="none" strike="noStrike">
                          <a:solidFill>
                            <a:schemeClr val="tx1"/>
                          </a:solidFill>
                          <a:effectLst/>
                          <a:latin typeface="Calibri"/>
                        </a:rPr>
                        <a:t>ERÖFFNUNGSBILANZ</a:t>
                      </a:r>
                    </a:p>
                  </a:txBody>
                  <a:tcPr marL="7100" marR="7100" marT="7100" marB="0" anchor="b">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0000"/>
                  </a:ext>
                </a:extLst>
              </a:tr>
              <a:tr h="201295">
                <a:tc>
                  <a:txBody>
                    <a:bodyPr/>
                    <a:lstStyle/>
                    <a:p>
                      <a:pPr algn="l" fontAlgn="b"/>
                      <a:r>
                        <a:rPr lang="de-DE" sz="800" b="0" i="0" u="none" strike="noStrike">
                          <a:solidFill>
                            <a:schemeClr val="tx1"/>
                          </a:solidFill>
                          <a:effectLst/>
                          <a:latin typeface="Calibri"/>
                        </a:rPr>
                        <a:t>AB</a:t>
                      </a:r>
                    </a:p>
                  </a:txBody>
                  <a:tcPr marL="7100" marR="7100" marT="71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de-DE" sz="800" b="0" i="0" u="none" strike="noStrike">
                          <a:solidFill>
                            <a:schemeClr val="tx1"/>
                          </a:solidFill>
                          <a:effectLst/>
                          <a:latin typeface="Calibri"/>
                        </a:rPr>
                        <a:t>10000</a:t>
                      </a:r>
                    </a:p>
                  </a:txBody>
                  <a:tcPr marL="7100" marR="7100" marT="710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de-DE" sz="800" b="1" i="1" u="none" strike="noStrike">
                          <a:solidFill>
                            <a:schemeClr val="tx1"/>
                          </a:solidFill>
                          <a:effectLst/>
                          <a:latin typeface="Calibri"/>
                        </a:rPr>
                        <a:t>Endbestand</a:t>
                      </a:r>
                    </a:p>
                  </a:txBody>
                  <a:tcPr marL="7100" marR="7100" marT="710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de-DE" sz="800" b="1" i="1" u="none" strike="noStrike">
                          <a:solidFill>
                            <a:schemeClr val="tx1"/>
                          </a:solidFill>
                          <a:effectLst/>
                          <a:latin typeface="Calibri"/>
                        </a:rPr>
                        <a:t>30000</a:t>
                      </a:r>
                    </a:p>
                  </a:txBody>
                  <a:tcPr marL="7100" marR="7100" marT="71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gridSpan="2">
                  <a:txBody>
                    <a:bodyPr/>
                    <a:lstStyle/>
                    <a:p>
                      <a:pPr algn="ctr" fontAlgn="b"/>
                      <a:r>
                        <a:rPr lang="de-DE" sz="700" b="0" i="0" u="none" strike="noStrike">
                          <a:solidFill>
                            <a:schemeClr val="tx1"/>
                          </a:solidFill>
                          <a:effectLst/>
                          <a:latin typeface="Calibri"/>
                        </a:rPr>
                        <a:t>Aktiva</a:t>
                      </a:r>
                    </a:p>
                  </a:txBody>
                  <a:tcPr marL="7100" marR="7100" marT="7100" marB="0" anchor="b">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de-DE"/>
                    </a:p>
                  </a:txBody>
                  <a:tcPr/>
                </a:tc>
                <a:tc gridSpan="2">
                  <a:txBody>
                    <a:bodyPr/>
                    <a:lstStyle/>
                    <a:p>
                      <a:pPr algn="ctr" fontAlgn="b"/>
                      <a:r>
                        <a:rPr lang="de-DE" sz="700" b="0" i="0" u="none" strike="noStrike">
                          <a:solidFill>
                            <a:schemeClr val="tx1"/>
                          </a:solidFill>
                          <a:effectLst/>
                          <a:latin typeface="Calibri"/>
                        </a:rPr>
                        <a:t>Passiva</a:t>
                      </a:r>
                    </a:p>
                  </a:txBody>
                  <a:tcPr marL="7100" marR="7100" marT="7100" marB="0" anchor="b">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hMerge="1">
                  <a:txBody>
                    <a:bodyPr/>
                    <a:lstStyle/>
                    <a:p>
                      <a:endParaRPr lang="de-DE"/>
                    </a:p>
                  </a:txBody>
                  <a:tcPr/>
                </a:tc>
                <a:extLst>
                  <a:ext uri="{0D108BD9-81ED-4DB2-BD59-A6C34878D82A}">
                    <a16:rowId xmlns:a16="http://schemas.microsoft.com/office/drawing/2014/main" val="10001"/>
                  </a:ext>
                </a:extLst>
              </a:tr>
              <a:tr h="191709">
                <a:tc>
                  <a:txBody>
                    <a:bodyPr/>
                    <a:lstStyle/>
                    <a:p>
                      <a:pPr algn="l" fontAlgn="b"/>
                      <a:r>
                        <a:rPr lang="de-DE" sz="800" b="0" i="0" u="none" strike="noStrike">
                          <a:solidFill>
                            <a:schemeClr val="tx1"/>
                          </a:solidFill>
                          <a:effectLst/>
                          <a:latin typeface="Calibri"/>
                        </a:rPr>
                        <a:t>Fall 1.)</a:t>
                      </a:r>
                    </a:p>
                  </a:txBody>
                  <a:tcPr marL="7100" marR="7100" marT="7100" marB="0" anchor="b">
                    <a:lnL>
                      <a:noFill/>
                    </a:lnL>
                    <a:lnR>
                      <a:noFill/>
                    </a:lnR>
                    <a:lnT>
                      <a:noFill/>
                    </a:lnT>
                    <a:lnB>
                      <a:noFill/>
                    </a:lnB>
                  </a:tcPr>
                </a:tc>
                <a:tc>
                  <a:txBody>
                    <a:bodyPr/>
                    <a:lstStyle/>
                    <a:p>
                      <a:pPr algn="r" fontAlgn="b"/>
                      <a:r>
                        <a:rPr lang="de-DE" sz="800" b="0" i="0" u="none" strike="noStrike">
                          <a:solidFill>
                            <a:schemeClr val="tx1"/>
                          </a:solidFill>
                          <a:effectLst/>
                          <a:latin typeface="Calibri"/>
                        </a:rPr>
                        <a:t>10000</a:t>
                      </a:r>
                    </a:p>
                  </a:txBody>
                  <a:tcPr marL="7100" marR="7100" marT="710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r>
                        <a:rPr lang="de-DE" sz="700" b="0" i="0" u="none" strike="noStrike">
                          <a:solidFill>
                            <a:schemeClr val="tx1"/>
                          </a:solidFill>
                          <a:effectLst/>
                          <a:latin typeface="Calibri"/>
                        </a:rPr>
                        <a:t> Anlagevermögen </a:t>
                      </a:r>
                    </a:p>
                  </a:txBody>
                  <a:tcPr marL="7100" marR="7100" marT="710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de-DE" sz="700" b="0" i="0" u="none" strike="noStrike">
                          <a:solidFill>
                            <a:schemeClr val="tx1"/>
                          </a:solidFill>
                          <a:effectLst/>
                          <a:latin typeface="Calibri"/>
                        </a:rPr>
                        <a:t> </a:t>
                      </a:r>
                    </a:p>
                  </a:txBody>
                  <a:tcPr marL="7100" marR="7100" marT="7100" marB="0" anchor="b">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de-DE" sz="700" b="0" i="0" u="none" strike="noStrike">
                          <a:solidFill>
                            <a:schemeClr val="tx1"/>
                          </a:solidFill>
                          <a:effectLst/>
                          <a:latin typeface="Calibri"/>
                        </a:rPr>
                        <a:t> Eigenkapital  </a:t>
                      </a:r>
                    </a:p>
                  </a:txBody>
                  <a:tcPr marL="7100" marR="7100" marT="7100" marB="0" anchor="b">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de-DE" sz="700" b="0" i="0" u="none" strike="noStrike">
                        <a:solidFill>
                          <a:schemeClr val="tx1"/>
                        </a:solidFill>
                        <a:effectLst/>
                        <a:latin typeface="Calibri"/>
                      </a:endParaRPr>
                    </a:p>
                  </a:txBody>
                  <a:tcPr marL="7100" marR="7100" marT="710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191709">
                <a:tc>
                  <a:txBody>
                    <a:bodyPr/>
                    <a:lstStyle/>
                    <a:p>
                      <a:pPr algn="l" fontAlgn="b"/>
                      <a:r>
                        <a:rPr lang="de-DE" sz="800" b="0" i="0" u="none" strike="noStrike">
                          <a:solidFill>
                            <a:schemeClr val="tx1"/>
                          </a:solidFill>
                          <a:effectLst/>
                          <a:latin typeface="Calibri"/>
                        </a:rPr>
                        <a:t>Fall 2.)</a:t>
                      </a:r>
                    </a:p>
                  </a:txBody>
                  <a:tcPr marL="7100" marR="7100" marT="71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de-DE" sz="800" b="0" i="0" u="none" strike="noStrike">
                          <a:solidFill>
                            <a:schemeClr val="tx1"/>
                          </a:solidFill>
                          <a:effectLst/>
                          <a:latin typeface="Calibri"/>
                        </a:rPr>
                        <a:t>10000</a:t>
                      </a:r>
                    </a:p>
                  </a:txBody>
                  <a:tcPr marL="7100" marR="7100" marT="710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de-DE" sz="800" b="0" i="0" u="none" strike="noStrike">
                          <a:solidFill>
                            <a:schemeClr val="tx1"/>
                          </a:solidFill>
                          <a:effectLst/>
                          <a:latin typeface="Calibri"/>
                        </a:rPr>
                        <a:t> </a:t>
                      </a:r>
                    </a:p>
                  </a:txBody>
                  <a:tcPr marL="7100" marR="7100" marT="710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de-DE" sz="800" b="0" i="0" u="none" strike="noStrike">
                          <a:solidFill>
                            <a:schemeClr val="tx1"/>
                          </a:solidFill>
                          <a:effectLst/>
                          <a:latin typeface="Calibri"/>
                        </a:rPr>
                        <a:t> </a:t>
                      </a:r>
                    </a:p>
                  </a:txBody>
                  <a:tcPr marL="7100" marR="7100" marT="71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r>
                        <a:rPr lang="de-DE" sz="700" b="0" i="0" u="none" strike="noStrike">
                          <a:solidFill>
                            <a:schemeClr val="tx1"/>
                          </a:solidFill>
                          <a:effectLst/>
                          <a:latin typeface="Calibri"/>
                        </a:rPr>
                        <a:t> Maschinen </a:t>
                      </a:r>
                    </a:p>
                  </a:txBody>
                  <a:tcPr marL="7100" marR="7100" marT="7100" marB="0" anchor="b">
                    <a:lnL>
                      <a:noFill/>
                    </a:lnL>
                    <a:lnR>
                      <a:noFill/>
                    </a:lnR>
                    <a:lnT>
                      <a:noFill/>
                    </a:lnT>
                    <a:lnB>
                      <a:noFill/>
                    </a:lnB>
                  </a:tcPr>
                </a:tc>
                <a:tc>
                  <a:txBody>
                    <a:bodyPr/>
                    <a:lstStyle/>
                    <a:p>
                      <a:pPr algn="l" fontAlgn="b"/>
                      <a:r>
                        <a:rPr lang="de-DE" sz="700" b="0" i="0" u="none" strike="noStrike">
                          <a:solidFill>
                            <a:schemeClr val="tx1"/>
                          </a:solidFill>
                          <a:effectLst/>
                          <a:latin typeface="Calibri"/>
                        </a:rPr>
                        <a:t>  10.000,00 € </a:t>
                      </a:r>
                    </a:p>
                  </a:txBody>
                  <a:tcPr marL="7100" marR="7100" marT="7100"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700" b="0" i="0" u="none" strike="noStrike">
                          <a:solidFill>
                            <a:schemeClr val="tx1"/>
                          </a:solidFill>
                          <a:effectLst/>
                          <a:latin typeface="Calibri"/>
                        </a:rPr>
                        <a:t> Einlagen </a:t>
                      </a:r>
                    </a:p>
                  </a:txBody>
                  <a:tcPr marL="7100" marR="7100" marT="7100"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700" b="0" i="0" u="none" strike="noStrike">
                          <a:solidFill>
                            <a:schemeClr val="tx1"/>
                          </a:solidFill>
                          <a:effectLst/>
                          <a:latin typeface="Calibri"/>
                        </a:rPr>
                        <a:t>  35.000,00 € </a:t>
                      </a:r>
                    </a:p>
                  </a:txBody>
                  <a:tcPr marL="7100" marR="7100" marT="7100" marB="0" anchor="b">
                    <a:lnL>
                      <a:noFill/>
                    </a:lnL>
                    <a:lnR>
                      <a:noFill/>
                    </a:lnR>
                    <a:lnT>
                      <a:noFill/>
                    </a:lnT>
                    <a:lnB>
                      <a:noFill/>
                    </a:lnB>
                  </a:tcPr>
                </a:tc>
                <a:extLst>
                  <a:ext uri="{0D108BD9-81ED-4DB2-BD59-A6C34878D82A}">
                    <a16:rowId xmlns:a16="http://schemas.microsoft.com/office/drawing/2014/main" val="10003"/>
                  </a:ext>
                </a:extLst>
              </a:tr>
              <a:tr h="191709">
                <a:tc>
                  <a:txBody>
                    <a:bodyPr/>
                    <a:lstStyle/>
                    <a:p>
                      <a:pPr algn="l" fontAlgn="b"/>
                      <a:r>
                        <a:rPr lang="de-DE" sz="800" b="0" i="0" u="none" strike="noStrike">
                          <a:solidFill>
                            <a:schemeClr val="tx1"/>
                          </a:solidFill>
                          <a:effectLst/>
                          <a:latin typeface="Calibri"/>
                        </a:rPr>
                        <a:t>Summe</a:t>
                      </a:r>
                    </a:p>
                  </a:txBody>
                  <a:tcPr marL="7100" marR="7100" marT="71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de-DE" sz="800" b="0" i="0" u="none" strike="noStrike">
                          <a:solidFill>
                            <a:schemeClr val="tx1"/>
                          </a:solidFill>
                          <a:effectLst/>
                          <a:latin typeface="Calibri"/>
                        </a:rPr>
                        <a:t>30000</a:t>
                      </a:r>
                    </a:p>
                  </a:txBody>
                  <a:tcPr marL="7100" marR="7100" marT="710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de-DE" sz="800" b="0" i="0" u="none" strike="noStrike">
                          <a:solidFill>
                            <a:schemeClr val="tx1"/>
                          </a:solidFill>
                          <a:effectLst/>
                          <a:latin typeface="Calibri"/>
                        </a:rPr>
                        <a:t>Summe</a:t>
                      </a:r>
                    </a:p>
                  </a:txBody>
                  <a:tcPr marL="7100" marR="7100" marT="710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de-DE" sz="800" b="0" i="0" u="none" strike="noStrike">
                          <a:solidFill>
                            <a:schemeClr val="tx1"/>
                          </a:solidFill>
                          <a:effectLst/>
                          <a:latin typeface="Calibri"/>
                        </a:rPr>
                        <a:t>30000</a:t>
                      </a:r>
                    </a:p>
                  </a:txBody>
                  <a:tcPr marL="7100" marR="7100" marT="71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r>
                        <a:rPr lang="de-DE" sz="700" b="0" i="0" u="none" strike="noStrike">
                          <a:solidFill>
                            <a:schemeClr val="tx1"/>
                          </a:solidFill>
                          <a:effectLst/>
                          <a:latin typeface="Calibri"/>
                        </a:rPr>
                        <a:t> Fuhrpark </a:t>
                      </a:r>
                    </a:p>
                  </a:txBody>
                  <a:tcPr marL="7100" marR="7100" marT="7100" marB="0" anchor="b">
                    <a:lnL>
                      <a:noFill/>
                    </a:lnL>
                    <a:lnR>
                      <a:noFill/>
                    </a:lnR>
                    <a:lnT>
                      <a:noFill/>
                    </a:lnT>
                    <a:lnB>
                      <a:noFill/>
                    </a:lnB>
                  </a:tcPr>
                </a:tc>
                <a:tc>
                  <a:txBody>
                    <a:bodyPr/>
                    <a:lstStyle/>
                    <a:p>
                      <a:pPr algn="l" fontAlgn="b"/>
                      <a:r>
                        <a:rPr lang="de-DE" sz="700" b="0" i="0" u="none" strike="noStrike">
                          <a:solidFill>
                            <a:schemeClr val="tx1"/>
                          </a:solidFill>
                          <a:effectLst/>
                          <a:latin typeface="Calibri"/>
                        </a:rPr>
                        <a:t>  20.000,00 € </a:t>
                      </a:r>
                    </a:p>
                  </a:txBody>
                  <a:tcPr marL="7100" marR="7100" marT="7100"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endParaRPr lang="de-DE" sz="700" b="0" i="0" u="none" strike="noStrike">
                        <a:solidFill>
                          <a:schemeClr val="tx1"/>
                        </a:solidFill>
                        <a:effectLst/>
                        <a:latin typeface="Calibri"/>
                      </a:endParaRPr>
                    </a:p>
                  </a:txBody>
                  <a:tcPr marL="7100" marR="7100" marT="7100"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700" b="0" i="0" u="none" strike="noStrike">
                        <a:solidFill>
                          <a:schemeClr val="tx1"/>
                        </a:solidFill>
                        <a:effectLst/>
                        <a:latin typeface="Calibri"/>
                      </a:endParaRPr>
                    </a:p>
                  </a:txBody>
                  <a:tcPr marL="7100" marR="7100" marT="7100" marB="0" anchor="b">
                    <a:lnL>
                      <a:noFill/>
                    </a:lnL>
                    <a:lnR>
                      <a:noFill/>
                    </a:lnR>
                    <a:lnT>
                      <a:noFill/>
                    </a:lnT>
                    <a:lnB>
                      <a:noFill/>
                    </a:lnB>
                  </a:tcPr>
                </a:tc>
                <a:extLst>
                  <a:ext uri="{0D108BD9-81ED-4DB2-BD59-A6C34878D82A}">
                    <a16:rowId xmlns:a16="http://schemas.microsoft.com/office/drawing/2014/main" val="10004"/>
                  </a:ext>
                </a:extLst>
              </a:tr>
              <a:tr h="191709">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dirty="0">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7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r>
                        <a:rPr lang="de-DE" sz="700" b="0" i="0" u="none" strike="noStrike">
                          <a:solidFill>
                            <a:schemeClr val="tx1"/>
                          </a:solidFill>
                          <a:effectLst/>
                          <a:latin typeface="Calibri"/>
                        </a:rPr>
                        <a:t> </a:t>
                      </a:r>
                    </a:p>
                  </a:txBody>
                  <a:tcPr marL="7100" marR="7100" marT="7100"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700" b="0" i="0" u="none" strike="noStrike">
                          <a:solidFill>
                            <a:schemeClr val="tx1"/>
                          </a:solidFill>
                          <a:effectLst/>
                          <a:latin typeface="Calibri"/>
                        </a:rPr>
                        <a:t> Fremdkapital </a:t>
                      </a:r>
                    </a:p>
                  </a:txBody>
                  <a:tcPr marL="7100" marR="7100" marT="7100"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700" b="0" i="0" u="none" strike="noStrike">
                        <a:solidFill>
                          <a:schemeClr val="tx1"/>
                        </a:solidFill>
                        <a:effectLst/>
                        <a:latin typeface="Calibri"/>
                      </a:endParaRPr>
                    </a:p>
                  </a:txBody>
                  <a:tcPr marL="7100" marR="7100" marT="7100" marB="0" anchor="b">
                    <a:lnL>
                      <a:noFill/>
                    </a:lnL>
                    <a:lnR>
                      <a:noFill/>
                    </a:lnR>
                    <a:lnT>
                      <a:noFill/>
                    </a:lnT>
                    <a:lnB>
                      <a:noFill/>
                    </a:lnB>
                  </a:tcPr>
                </a:tc>
                <a:extLst>
                  <a:ext uri="{0D108BD9-81ED-4DB2-BD59-A6C34878D82A}">
                    <a16:rowId xmlns:a16="http://schemas.microsoft.com/office/drawing/2014/main" val="10005"/>
                  </a:ext>
                </a:extLst>
              </a:tr>
              <a:tr h="191709">
                <a:tc gridSpan="4">
                  <a:txBody>
                    <a:bodyPr/>
                    <a:lstStyle/>
                    <a:p>
                      <a:pPr algn="ctr" fontAlgn="b"/>
                      <a:r>
                        <a:rPr lang="de-DE" sz="800" b="0" i="0" u="none" strike="noStrike">
                          <a:solidFill>
                            <a:schemeClr val="tx1"/>
                          </a:solidFill>
                          <a:effectLst/>
                          <a:latin typeface="Calibri"/>
                        </a:rPr>
                        <a:t>Fuhrpark</a:t>
                      </a:r>
                    </a:p>
                  </a:txBody>
                  <a:tcPr marL="7100" marR="7100" marT="710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r>
                        <a:rPr lang="de-DE" sz="700" b="0" i="0" u="none" strike="noStrike">
                          <a:solidFill>
                            <a:schemeClr val="tx1"/>
                          </a:solidFill>
                          <a:effectLst/>
                          <a:latin typeface="Calibri"/>
                        </a:rPr>
                        <a:t> Umlaufvermögen </a:t>
                      </a:r>
                    </a:p>
                  </a:txBody>
                  <a:tcPr marL="7100" marR="7100" marT="7100" marB="0" anchor="b">
                    <a:lnL>
                      <a:noFill/>
                    </a:lnL>
                    <a:lnR>
                      <a:noFill/>
                    </a:lnR>
                    <a:lnT>
                      <a:noFill/>
                    </a:lnT>
                    <a:lnB>
                      <a:noFill/>
                    </a:lnB>
                  </a:tcPr>
                </a:tc>
                <a:tc>
                  <a:txBody>
                    <a:bodyPr/>
                    <a:lstStyle/>
                    <a:p>
                      <a:pPr algn="l" fontAlgn="b"/>
                      <a:r>
                        <a:rPr lang="de-DE" sz="700" b="0" i="0" u="none" strike="noStrike">
                          <a:solidFill>
                            <a:schemeClr val="tx1"/>
                          </a:solidFill>
                          <a:effectLst/>
                          <a:latin typeface="Calibri"/>
                        </a:rPr>
                        <a:t> </a:t>
                      </a:r>
                    </a:p>
                  </a:txBody>
                  <a:tcPr marL="7100" marR="7100" marT="7100"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700" b="0" i="0" u="none" strike="noStrike">
                          <a:solidFill>
                            <a:schemeClr val="tx1"/>
                          </a:solidFill>
                          <a:effectLst/>
                          <a:latin typeface="Calibri"/>
                        </a:rPr>
                        <a:t> Darlehen </a:t>
                      </a:r>
                    </a:p>
                  </a:txBody>
                  <a:tcPr marL="7100" marR="7100" marT="7100"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700" b="0" i="0" u="none" strike="noStrike">
                          <a:solidFill>
                            <a:schemeClr val="tx1"/>
                          </a:solidFill>
                          <a:effectLst/>
                          <a:latin typeface="Calibri"/>
                        </a:rPr>
                        <a:t>  10.000,00 € </a:t>
                      </a:r>
                    </a:p>
                  </a:txBody>
                  <a:tcPr marL="7100" marR="7100" marT="7100" marB="0" anchor="b">
                    <a:lnL>
                      <a:noFill/>
                    </a:lnL>
                    <a:lnR>
                      <a:noFill/>
                    </a:lnR>
                    <a:lnT>
                      <a:noFill/>
                    </a:lnT>
                    <a:lnB>
                      <a:noFill/>
                    </a:lnB>
                  </a:tcPr>
                </a:tc>
                <a:extLst>
                  <a:ext uri="{0D108BD9-81ED-4DB2-BD59-A6C34878D82A}">
                    <a16:rowId xmlns:a16="http://schemas.microsoft.com/office/drawing/2014/main" val="10006"/>
                  </a:ext>
                </a:extLst>
              </a:tr>
              <a:tr h="316320">
                <a:tc>
                  <a:txBody>
                    <a:bodyPr/>
                    <a:lstStyle/>
                    <a:p>
                      <a:pPr algn="l" fontAlgn="b"/>
                      <a:r>
                        <a:rPr lang="de-DE" sz="800" b="0" i="0" u="none" strike="noStrike">
                          <a:solidFill>
                            <a:schemeClr val="tx1"/>
                          </a:solidFill>
                          <a:effectLst/>
                          <a:latin typeface="Calibri"/>
                        </a:rPr>
                        <a:t>AB</a:t>
                      </a:r>
                    </a:p>
                  </a:txBody>
                  <a:tcPr marL="7100" marR="7100" marT="71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de-DE" sz="800" b="0" i="0" u="none" strike="noStrike">
                          <a:solidFill>
                            <a:schemeClr val="tx1"/>
                          </a:solidFill>
                          <a:effectLst/>
                          <a:latin typeface="Calibri"/>
                        </a:rPr>
                        <a:t>20000</a:t>
                      </a:r>
                    </a:p>
                  </a:txBody>
                  <a:tcPr marL="7100" marR="7100" marT="710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800" b="1" i="1" u="none" strike="noStrike">
                          <a:solidFill>
                            <a:schemeClr val="tx1"/>
                          </a:solidFill>
                          <a:effectLst/>
                          <a:latin typeface="Calibri"/>
                        </a:rPr>
                        <a:t>Endbestand</a:t>
                      </a:r>
                    </a:p>
                  </a:txBody>
                  <a:tcPr marL="7100" marR="7100" marT="710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de-DE" sz="800" b="1" i="1" u="none" strike="noStrike">
                          <a:solidFill>
                            <a:schemeClr val="tx1"/>
                          </a:solidFill>
                          <a:effectLst/>
                          <a:latin typeface="Calibri"/>
                        </a:rPr>
                        <a:t>20000</a:t>
                      </a:r>
                    </a:p>
                  </a:txBody>
                  <a:tcPr marL="7100" marR="7100" marT="71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dirty="0">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r>
                        <a:rPr lang="de-DE" sz="700" b="0" i="0" u="none" strike="noStrike" dirty="0">
                          <a:solidFill>
                            <a:schemeClr val="tx1"/>
                          </a:solidFill>
                          <a:effectLst/>
                          <a:latin typeface="Calibri"/>
                        </a:rPr>
                        <a:t> Bankguthaben </a:t>
                      </a:r>
                    </a:p>
                  </a:txBody>
                  <a:tcPr marL="7100" marR="7100" marT="710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de-DE" sz="700" b="0" i="0" u="none" strike="noStrike">
                          <a:solidFill>
                            <a:schemeClr val="tx1"/>
                          </a:solidFill>
                          <a:effectLst/>
                          <a:latin typeface="Calibri"/>
                        </a:rPr>
                        <a:t>  15.000,00 € </a:t>
                      </a:r>
                    </a:p>
                  </a:txBody>
                  <a:tcPr marL="7100" marR="7100" marT="7100" marB="0" anchor="b">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de-DE" sz="700" b="0" i="0" u="none" strike="noStrike" dirty="0">
                          <a:solidFill>
                            <a:schemeClr val="tx1"/>
                          </a:solidFill>
                          <a:effectLst/>
                          <a:latin typeface="Calibri"/>
                        </a:rPr>
                        <a:t> </a:t>
                      </a:r>
                      <a:r>
                        <a:rPr lang="de-DE" sz="700" b="0" i="0" u="none" strike="noStrike" dirty="0" err="1">
                          <a:solidFill>
                            <a:schemeClr val="tx1"/>
                          </a:solidFill>
                          <a:effectLst/>
                          <a:latin typeface="Calibri"/>
                        </a:rPr>
                        <a:t>Verbindl</a:t>
                      </a:r>
                      <a:r>
                        <a:rPr lang="de-DE" sz="700" b="0" i="0" u="none" strike="noStrike" dirty="0">
                          <a:solidFill>
                            <a:schemeClr val="tx1"/>
                          </a:solidFill>
                          <a:effectLst/>
                          <a:latin typeface="Calibri"/>
                        </a:rPr>
                        <a:t>. </a:t>
                      </a:r>
                      <a:r>
                        <a:rPr lang="de-DE" sz="700" b="0" i="0" u="none" strike="noStrike" dirty="0" err="1">
                          <a:solidFill>
                            <a:schemeClr val="tx1"/>
                          </a:solidFill>
                          <a:effectLst/>
                          <a:latin typeface="Calibri"/>
                        </a:rPr>
                        <a:t>ggü</a:t>
                      </a:r>
                      <a:r>
                        <a:rPr lang="de-DE" sz="700" b="0" i="0" u="none" strike="noStrike" dirty="0">
                          <a:solidFill>
                            <a:schemeClr val="tx1"/>
                          </a:solidFill>
                          <a:effectLst/>
                          <a:latin typeface="Calibri"/>
                        </a:rPr>
                        <a:t>. Lieferanten </a:t>
                      </a:r>
                    </a:p>
                  </a:txBody>
                  <a:tcPr marL="7100" marR="7100" marT="7100" marB="0" anchor="b">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de-DE" sz="700" b="0" i="0" u="none" strike="noStrike">
                          <a:solidFill>
                            <a:schemeClr val="tx1"/>
                          </a:solidFill>
                          <a:effectLst/>
                          <a:latin typeface="Calibri"/>
                        </a:rPr>
                        <a:t>                 -   € </a:t>
                      </a:r>
                    </a:p>
                  </a:txBody>
                  <a:tcPr marL="7100" marR="7100" marT="710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91709">
                <a:tc>
                  <a:txBody>
                    <a:bodyPr/>
                    <a:lstStyle/>
                    <a:p>
                      <a:pPr algn="l" fontAlgn="b"/>
                      <a:r>
                        <a:rPr lang="de-DE" sz="800" b="0" i="0" u="none" strike="noStrike">
                          <a:solidFill>
                            <a:schemeClr val="tx1"/>
                          </a:solidFill>
                          <a:effectLst/>
                          <a:latin typeface="Calibri"/>
                        </a:rPr>
                        <a:t>Summe</a:t>
                      </a:r>
                    </a:p>
                  </a:txBody>
                  <a:tcPr marL="7100" marR="7100" marT="71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de-DE" sz="800" b="0" i="0" u="none" strike="noStrike">
                          <a:solidFill>
                            <a:schemeClr val="tx1"/>
                          </a:solidFill>
                          <a:effectLst/>
                          <a:latin typeface="Calibri"/>
                        </a:rPr>
                        <a:t>20000</a:t>
                      </a:r>
                    </a:p>
                  </a:txBody>
                  <a:tcPr marL="7100" marR="7100" marT="710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de-DE" sz="800" b="0" i="0" u="none" strike="noStrike">
                          <a:solidFill>
                            <a:schemeClr val="tx1"/>
                          </a:solidFill>
                          <a:effectLst/>
                          <a:latin typeface="Calibri"/>
                        </a:rPr>
                        <a:t>Summe</a:t>
                      </a:r>
                    </a:p>
                  </a:txBody>
                  <a:tcPr marL="7100" marR="7100" marT="710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de-DE" sz="800" b="0" i="0" u="none" strike="noStrike">
                          <a:solidFill>
                            <a:schemeClr val="tx1"/>
                          </a:solidFill>
                          <a:effectLst/>
                          <a:latin typeface="Calibri"/>
                        </a:rPr>
                        <a:t>20000</a:t>
                      </a:r>
                    </a:p>
                  </a:txBody>
                  <a:tcPr marL="7100" marR="7100" marT="71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de-DE" sz="800" b="0" i="0" u="none" strike="noStrike" dirty="0">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dirty="0">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r>
                        <a:rPr lang="de-DE" sz="700" b="0" i="0" u="none" strike="noStrike">
                          <a:solidFill>
                            <a:schemeClr val="tx1"/>
                          </a:solidFill>
                          <a:effectLst/>
                          <a:latin typeface="Calibri"/>
                        </a:rPr>
                        <a:t> Summe </a:t>
                      </a:r>
                    </a:p>
                  </a:txBody>
                  <a:tcPr marL="7100" marR="7100" marT="710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de-DE" sz="700" b="0" i="0" u="none" strike="noStrike">
                          <a:solidFill>
                            <a:schemeClr val="tx1"/>
                          </a:solidFill>
                          <a:effectLst/>
                          <a:latin typeface="Calibri"/>
                        </a:rPr>
                        <a:t>  45.000,00 € </a:t>
                      </a:r>
                    </a:p>
                  </a:txBody>
                  <a:tcPr marL="7100" marR="7100" marT="7100" marB="0" anchor="b">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de-DE" sz="700" b="0" i="0" u="none" strike="noStrike">
                          <a:solidFill>
                            <a:schemeClr val="tx1"/>
                          </a:solidFill>
                          <a:effectLst/>
                          <a:latin typeface="Calibri"/>
                        </a:rPr>
                        <a:t> Summe </a:t>
                      </a:r>
                    </a:p>
                  </a:txBody>
                  <a:tcPr marL="7100" marR="7100" marT="7100" marB="0" anchor="b">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de-DE" sz="700" b="0" i="0" u="none" strike="noStrike">
                          <a:solidFill>
                            <a:schemeClr val="tx1"/>
                          </a:solidFill>
                          <a:effectLst/>
                          <a:latin typeface="Calibri"/>
                        </a:rPr>
                        <a:t>  45.000,00 € </a:t>
                      </a:r>
                    </a:p>
                  </a:txBody>
                  <a:tcPr marL="7100" marR="7100" marT="710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8"/>
                  </a:ext>
                </a:extLst>
              </a:tr>
              <a:tr h="191709">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r>
                        <a:rPr lang="de-DE" sz="800" b="0" i="0" u="none" strike="noStrike">
                          <a:solidFill>
                            <a:schemeClr val="tx1"/>
                          </a:solidFill>
                          <a:effectLst/>
                          <a:latin typeface="Calibri"/>
                        </a:rPr>
                        <a:t> </a:t>
                      </a:r>
                    </a:p>
                  </a:txBody>
                  <a:tcPr marL="7100" marR="7100" marT="710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extLst>
                  <a:ext uri="{0D108BD9-81ED-4DB2-BD59-A6C34878D82A}">
                    <a16:rowId xmlns:a16="http://schemas.microsoft.com/office/drawing/2014/main" val="10009"/>
                  </a:ext>
                </a:extLst>
              </a:tr>
              <a:tr h="191709">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dirty="0">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extLst>
                  <a:ext uri="{0D108BD9-81ED-4DB2-BD59-A6C34878D82A}">
                    <a16:rowId xmlns:a16="http://schemas.microsoft.com/office/drawing/2014/main" val="10010"/>
                  </a:ext>
                </a:extLst>
              </a:tr>
              <a:tr h="191709">
                <a:tc gridSpan="4">
                  <a:txBody>
                    <a:bodyPr/>
                    <a:lstStyle/>
                    <a:p>
                      <a:pPr algn="ctr" fontAlgn="b"/>
                      <a:r>
                        <a:rPr lang="de-DE" sz="800" b="0" i="0" u="none" strike="noStrike">
                          <a:solidFill>
                            <a:schemeClr val="tx1"/>
                          </a:solidFill>
                          <a:effectLst/>
                          <a:latin typeface="Calibri"/>
                        </a:rPr>
                        <a:t>Bankguthaben</a:t>
                      </a:r>
                    </a:p>
                  </a:txBody>
                  <a:tcPr marL="7100" marR="7100" marT="710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extLst>
                  <a:ext uri="{0D108BD9-81ED-4DB2-BD59-A6C34878D82A}">
                    <a16:rowId xmlns:a16="http://schemas.microsoft.com/office/drawing/2014/main" val="10011"/>
                  </a:ext>
                </a:extLst>
              </a:tr>
              <a:tr h="191709">
                <a:tc>
                  <a:txBody>
                    <a:bodyPr/>
                    <a:lstStyle/>
                    <a:p>
                      <a:pPr algn="l" fontAlgn="b"/>
                      <a:r>
                        <a:rPr lang="de-DE" sz="800" b="0" i="0" u="none" strike="noStrike">
                          <a:solidFill>
                            <a:schemeClr val="tx1"/>
                          </a:solidFill>
                          <a:effectLst/>
                          <a:latin typeface="Calibri"/>
                        </a:rPr>
                        <a:t>AB</a:t>
                      </a:r>
                    </a:p>
                  </a:txBody>
                  <a:tcPr marL="7100" marR="7100" marT="71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de-DE" sz="800" b="0" i="0" u="none" strike="noStrike">
                          <a:solidFill>
                            <a:schemeClr val="tx1"/>
                          </a:solidFill>
                          <a:effectLst/>
                          <a:latin typeface="Calibri"/>
                        </a:rPr>
                        <a:t>15000</a:t>
                      </a:r>
                    </a:p>
                  </a:txBody>
                  <a:tcPr marL="7100" marR="7100" marT="710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de-DE" sz="800" b="0" i="0" u="none" strike="noStrike">
                          <a:solidFill>
                            <a:schemeClr val="tx1"/>
                          </a:solidFill>
                          <a:effectLst/>
                          <a:latin typeface="Calibri"/>
                        </a:rPr>
                        <a:t>Fall 1.)</a:t>
                      </a:r>
                    </a:p>
                  </a:txBody>
                  <a:tcPr marL="7100" marR="7100" marT="710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de-DE" sz="800" b="0" i="0" u="none" strike="noStrike">
                          <a:solidFill>
                            <a:schemeClr val="tx1"/>
                          </a:solidFill>
                          <a:effectLst/>
                          <a:latin typeface="Calibri"/>
                        </a:rPr>
                        <a:t>10000</a:t>
                      </a:r>
                    </a:p>
                  </a:txBody>
                  <a:tcPr marL="7100" marR="7100" marT="71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gridSpan="4">
                  <a:txBody>
                    <a:bodyPr/>
                    <a:lstStyle/>
                    <a:p>
                      <a:pPr algn="ctr" fontAlgn="b"/>
                      <a:r>
                        <a:rPr lang="de-DE" sz="800" b="0" i="0" u="none" strike="noStrike">
                          <a:solidFill>
                            <a:schemeClr val="tx1"/>
                          </a:solidFill>
                          <a:effectLst/>
                          <a:latin typeface="Calibri"/>
                        </a:rPr>
                        <a:t>SCHLUSSSBILANZ</a:t>
                      </a:r>
                    </a:p>
                  </a:txBody>
                  <a:tcPr marL="7100" marR="7100" marT="7100" marB="0" anchor="b">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0012"/>
                  </a:ext>
                </a:extLst>
              </a:tr>
              <a:tr h="201295">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r>
                        <a:rPr lang="de-DE" sz="800" b="0" i="0" u="none" strike="noStrike">
                          <a:solidFill>
                            <a:schemeClr val="tx1"/>
                          </a:solidFill>
                          <a:effectLst/>
                          <a:latin typeface="Calibri"/>
                        </a:rPr>
                        <a:t> </a:t>
                      </a:r>
                    </a:p>
                  </a:txBody>
                  <a:tcPr marL="7100" marR="7100" marT="710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de-DE" sz="800" b="0" i="0" u="none" strike="noStrike">
                          <a:solidFill>
                            <a:schemeClr val="tx1"/>
                          </a:solidFill>
                          <a:effectLst/>
                          <a:latin typeface="Calibri"/>
                        </a:rPr>
                        <a:t>Fall 3.)</a:t>
                      </a:r>
                    </a:p>
                  </a:txBody>
                  <a:tcPr marL="7100" marR="7100" marT="710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de-DE" sz="800" b="0" i="0" u="none" strike="noStrike">
                          <a:solidFill>
                            <a:schemeClr val="tx1"/>
                          </a:solidFill>
                          <a:effectLst/>
                          <a:latin typeface="Calibri"/>
                        </a:rPr>
                        <a:t>1000</a:t>
                      </a: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gridSpan="2">
                  <a:txBody>
                    <a:bodyPr/>
                    <a:lstStyle/>
                    <a:p>
                      <a:pPr algn="ctr" fontAlgn="b"/>
                      <a:r>
                        <a:rPr lang="de-DE" sz="700" b="0" i="0" u="none" strike="noStrike">
                          <a:solidFill>
                            <a:schemeClr val="tx1"/>
                          </a:solidFill>
                          <a:effectLst/>
                          <a:latin typeface="Calibri"/>
                        </a:rPr>
                        <a:t>Aktiva</a:t>
                      </a:r>
                    </a:p>
                  </a:txBody>
                  <a:tcPr marL="7100" marR="7100" marT="7100" marB="0" anchor="b">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de-DE"/>
                    </a:p>
                  </a:txBody>
                  <a:tcPr/>
                </a:tc>
                <a:tc gridSpan="2">
                  <a:txBody>
                    <a:bodyPr/>
                    <a:lstStyle/>
                    <a:p>
                      <a:pPr algn="ctr" fontAlgn="b"/>
                      <a:r>
                        <a:rPr lang="de-DE" sz="700" b="0" i="0" u="none" strike="noStrike">
                          <a:solidFill>
                            <a:schemeClr val="tx1"/>
                          </a:solidFill>
                          <a:effectLst/>
                          <a:latin typeface="Calibri"/>
                        </a:rPr>
                        <a:t>Passiva</a:t>
                      </a:r>
                    </a:p>
                  </a:txBody>
                  <a:tcPr marL="7100" marR="7100" marT="7100" marB="0" anchor="b">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hMerge="1">
                  <a:txBody>
                    <a:bodyPr/>
                    <a:lstStyle/>
                    <a:p>
                      <a:endParaRPr lang="de-DE"/>
                    </a:p>
                  </a:txBody>
                  <a:tcPr/>
                </a:tc>
                <a:extLst>
                  <a:ext uri="{0D108BD9-81ED-4DB2-BD59-A6C34878D82A}">
                    <a16:rowId xmlns:a16="http://schemas.microsoft.com/office/drawing/2014/main" val="10013"/>
                  </a:ext>
                </a:extLst>
              </a:tr>
              <a:tr h="191709">
                <a:tc>
                  <a:txBody>
                    <a:bodyPr/>
                    <a:lstStyle/>
                    <a:p>
                      <a:pPr algn="l" fontAlgn="b"/>
                      <a:r>
                        <a:rPr lang="de-DE" sz="800" b="0" i="0" u="none" strike="noStrike">
                          <a:solidFill>
                            <a:schemeClr val="tx1"/>
                          </a:solidFill>
                          <a:effectLst/>
                          <a:latin typeface="Calibri"/>
                        </a:rPr>
                        <a:t> </a:t>
                      </a:r>
                    </a:p>
                  </a:txBody>
                  <a:tcPr marL="7100" marR="7100" marT="71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de-DE" sz="800" b="0" i="0" u="none" strike="noStrike">
                          <a:solidFill>
                            <a:schemeClr val="tx1"/>
                          </a:solidFill>
                          <a:effectLst/>
                          <a:latin typeface="Calibri"/>
                        </a:rPr>
                        <a:t> </a:t>
                      </a:r>
                    </a:p>
                  </a:txBody>
                  <a:tcPr marL="7100" marR="7100" marT="710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de-DE" sz="800" b="1" i="1" u="none" strike="noStrike">
                          <a:solidFill>
                            <a:schemeClr val="tx1"/>
                          </a:solidFill>
                          <a:effectLst/>
                          <a:latin typeface="Calibri"/>
                        </a:rPr>
                        <a:t>Endbestand</a:t>
                      </a:r>
                    </a:p>
                  </a:txBody>
                  <a:tcPr marL="7100" marR="7100" marT="710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de-DE" sz="800" b="1" i="1" u="none" strike="noStrike">
                          <a:solidFill>
                            <a:schemeClr val="tx1"/>
                          </a:solidFill>
                          <a:effectLst/>
                          <a:latin typeface="Calibri"/>
                        </a:rPr>
                        <a:t>4000</a:t>
                      </a:r>
                    </a:p>
                  </a:txBody>
                  <a:tcPr marL="7100" marR="7100" marT="71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r>
                        <a:rPr lang="de-DE" sz="700" b="0" i="0" u="none" strike="noStrike">
                          <a:solidFill>
                            <a:schemeClr val="tx1"/>
                          </a:solidFill>
                          <a:effectLst/>
                          <a:latin typeface="Calibri"/>
                        </a:rPr>
                        <a:t> Anlagevermögen </a:t>
                      </a:r>
                    </a:p>
                  </a:txBody>
                  <a:tcPr marL="7100" marR="7100" marT="710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de-DE" sz="700" b="0" i="0" u="none" strike="noStrike">
                          <a:solidFill>
                            <a:schemeClr val="tx1"/>
                          </a:solidFill>
                          <a:effectLst/>
                          <a:latin typeface="Calibri"/>
                        </a:rPr>
                        <a:t> </a:t>
                      </a:r>
                    </a:p>
                  </a:txBody>
                  <a:tcPr marL="7100" marR="7100" marT="7100" marB="0" anchor="b">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de-DE" sz="700" b="0" i="0" u="none" strike="noStrike">
                          <a:solidFill>
                            <a:schemeClr val="tx1"/>
                          </a:solidFill>
                          <a:effectLst/>
                          <a:latin typeface="Calibri"/>
                        </a:rPr>
                        <a:t> Eigenkapital  </a:t>
                      </a:r>
                    </a:p>
                  </a:txBody>
                  <a:tcPr marL="7100" marR="7100" marT="7100" marB="0" anchor="b">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de-DE" sz="700" b="0" i="0" u="none" strike="noStrike">
                        <a:solidFill>
                          <a:schemeClr val="tx1"/>
                        </a:solidFill>
                        <a:effectLst/>
                        <a:latin typeface="Calibri"/>
                      </a:endParaRPr>
                    </a:p>
                  </a:txBody>
                  <a:tcPr marL="7100" marR="7100" marT="710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4"/>
                  </a:ext>
                </a:extLst>
              </a:tr>
              <a:tr h="191709">
                <a:tc>
                  <a:txBody>
                    <a:bodyPr/>
                    <a:lstStyle/>
                    <a:p>
                      <a:pPr algn="l" fontAlgn="b"/>
                      <a:r>
                        <a:rPr lang="de-DE" sz="800" b="0" i="0" u="none" strike="noStrike">
                          <a:solidFill>
                            <a:schemeClr val="tx1"/>
                          </a:solidFill>
                          <a:effectLst/>
                          <a:latin typeface="Calibri"/>
                        </a:rPr>
                        <a:t>Summe</a:t>
                      </a:r>
                    </a:p>
                  </a:txBody>
                  <a:tcPr marL="7100" marR="7100" marT="71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de-DE" sz="800" b="0" i="0" u="none" strike="noStrike">
                          <a:solidFill>
                            <a:schemeClr val="tx1"/>
                          </a:solidFill>
                          <a:effectLst/>
                          <a:latin typeface="Calibri"/>
                        </a:rPr>
                        <a:t>15000</a:t>
                      </a:r>
                    </a:p>
                  </a:txBody>
                  <a:tcPr marL="7100" marR="7100" marT="710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de-DE" sz="800" b="0" i="0" u="none" strike="noStrike">
                          <a:solidFill>
                            <a:schemeClr val="tx1"/>
                          </a:solidFill>
                          <a:effectLst/>
                          <a:latin typeface="Calibri"/>
                        </a:rPr>
                        <a:t>Summe</a:t>
                      </a:r>
                    </a:p>
                  </a:txBody>
                  <a:tcPr marL="7100" marR="7100" marT="710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de-DE" sz="800" b="0" i="0" u="none" strike="noStrike">
                          <a:solidFill>
                            <a:schemeClr val="tx1"/>
                          </a:solidFill>
                          <a:effectLst/>
                          <a:latin typeface="Calibri"/>
                        </a:rPr>
                        <a:t>15000</a:t>
                      </a:r>
                    </a:p>
                  </a:txBody>
                  <a:tcPr marL="7100" marR="7100" marT="71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r>
                        <a:rPr lang="de-DE" sz="700" b="0" i="0" u="none" strike="noStrike">
                          <a:solidFill>
                            <a:schemeClr val="tx1"/>
                          </a:solidFill>
                          <a:effectLst/>
                          <a:latin typeface="Calibri"/>
                        </a:rPr>
                        <a:t> Maschinen </a:t>
                      </a:r>
                    </a:p>
                  </a:txBody>
                  <a:tcPr marL="7100" marR="7100" marT="7100" marB="0" anchor="b">
                    <a:lnL>
                      <a:noFill/>
                    </a:lnL>
                    <a:lnR>
                      <a:noFill/>
                    </a:lnR>
                    <a:lnT>
                      <a:noFill/>
                    </a:lnT>
                    <a:lnB>
                      <a:noFill/>
                    </a:lnB>
                  </a:tcPr>
                </a:tc>
                <a:tc>
                  <a:txBody>
                    <a:bodyPr/>
                    <a:lstStyle/>
                    <a:p>
                      <a:pPr algn="l" fontAlgn="b"/>
                      <a:r>
                        <a:rPr lang="de-DE" sz="700" b="0" i="0" u="none" strike="noStrike">
                          <a:solidFill>
                            <a:schemeClr val="tx1"/>
                          </a:solidFill>
                          <a:effectLst/>
                          <a:latin typeface="Calibri"/>
                        </a:rPr>
                        <a:t>  30.000,00 € </a:t>
                      </a:r>
                    </a:p>
                  </a:txBody>
                  <a:tcPr marL="7100" marR="7100" marT="7100"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700" b="0" i="0" u="none" strike="noStrike">
                          <a:solidFill>
                            <a:schemeClr val="tx1"/>
                          </a:solidFill>
                          <a:effectLst/>
                          <a:latin typeface="Calibri"/>
                        </a:rPr>
                        <a:t> Einlagen </a:t>
                      </a:r>
                    </a:p>
                  </a:txBody>
                  <a:tcPr marL="7100" marR="7100" marT="7100"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700" b="0" i="0" u="none" strike="noStrike">
                          <a:solidFill>
                            <a:schemeClr val="tx1"/>
                          </a:solidFill>
                          <a:effectLst/>
                          <a:latin typeface="Calibri"/>
                        </a:rPr>
                        <a:t>  35.000,00 € </a:t>
                      </a:r>
                    </a:p>
                  </a:txBody>
                  <a:tcPr marL="7100" marR="7100" marT="7100" marB="0" anchor="b">
                    <a:lnL>
                      <a:noFill/>
                    </a:lnL>
                    <a:lnR>
                      <a:noFill/>
                    </a:lnR>
                    <a:lnT>
                      <a:noFill/>
                    </a:lnT>
                    <a:lnB>
                      <a:noFill/>
                    </a:lnB>
                  </a:tcPr>
                </a:tc>
                <a:extLst>
                  <a:ext uri="{0D108BD9-81ED-4DB2-BD59-A6C34878D82A}">
                    <a16:rowId xmlns:a16="http://schemas.microsoft.com/office/drawing/2014/main" val="10015"/>
                  </a:ext>
                </a:extLst>
              </a:tr>
              <a:tr h="191709">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r>
                        <a:rPr lang="de-DE" sz="700" b="0" i="0" u="none" strike="noStrike">
                          <a:solidFill>
                            <a:schemeClr val="tx1"/>
                          </a:solidFill>
                          <a:effectLst/>
                          <a:latin typeface="Calibri"/>
                        </a:rPr>
                        <a:t> Fuhrpark </a:t>
                      </a:r>
                    </a:p>
                  </a:txBody>
                  <a:tcPr marL="7100" marR="7100" marT="7100" marB="0" anchor="b">
                    <a:lnL>
                      <a:noFill/>
                    </a:lnL>
                    <a:lnR>
                      <a:noFill/>
                    </a:lnR>
                    <a:lnT>
                      <a:noFill/>
                    </a:lnT>
                    <a:lnB>
                      <a:noFill/>
                    </a:lnB>
                  </a:tcPr>
                </a:tc>
                <a:tc>
                  <a:txBody>
                    <a:bodyPr/>
                    <a:lstStyle/>
                    <a:p>
                      <a:pPr algn="l" fontAlgn="b"/>
                      <a:r>
                        <a:rPr lang="de-DE" sz="700" b="0" i="0" u="none" strike="noStrike">
                          <a:solidFill>
                            <a:schemeClr val="tx1"/>
                          </a:solidFill>
                          <a:effectLst/>
                          <a:latin typeface="Calibri"/>
                        </a:rPr>
                        <a:t>  20.000,00 € </a:t>
                      </a:r>
                    </a:p>
                  </a:txBody>
                  <a:tcPr marL="7100" marR="7100" marT="7100"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endParaRPr lang="de-DE" sz="700" b="0" i="0" u="none" strike="noStrike">
                        <a:solidFill>
                          <a:schemeClr val="tx1"/>
                        </a:solidFill>
                        <a:effectLst/>
                        <a:latin typeface="Calibri"/>
                      </a:endParaRPr>
                    </a:p>
                  </a:txBody>
                  <a:tcPr marL="7100" marR="7100" marT="7100"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700" b="0" i="0" u="none" strike="noStrike">
                        <a:solidFill>
                          <a:schemeClr val="tx1"/>
                        </a:solidFill>
                        <a:effectLst/>
                        <a:latin typeface="Calibri"/>
                      </a:endParaRPr>
                    </a:p>
                  </a:txBody>
                  <a:tcPr marL="7100" marR="7100" marT="7100" marB="0" anchor="b">
                    <a:lnL>
                      <a:noFill/>
                    </a:lnL>
                    <a:lnR>
                      <a:noFill/>
                    </a:lnR>
                    <a:lnT>
                      <a:noFill/>
                    </a:lnT>
                    <a:lnB>
                      <a:noFill/>
                    </a:lnB>
                  </a:tcPr>
                </a:tc>
                <a:extLst>
                  <a:ext uri="{0D108BD9-81ED-4DB2-BD59-A6C34878D82A}">
                    <a16:rowId xmlns:a16="http://schemas.microsoft.com/office/drawing/2014/main" val="10016"/>
                  </a:ext>
                </a:extLst>
              </a:tr>
              <a:tr h="191709">
                <a:tc gridSpan="4">
                  <a:txBody>
                    <a:bodyPr/>
                    <a:lstStyle/>
                    <a:p>
                      <a:pPr algn="ctr" fontAlgn="b"/>
                      <a:r>
                        <a:rPr lang="de-DE" sz="800" b="0" i="0" u="none" strike="noStrike">
                          <a:solidFill>
                            <a:schemeClr val="tx1"/>
                          </a:solidFill>
                          <a:effectLst/>
                          <a:latin typeface="Calibri"/>
                        </a:rPr>
                        <a:t>Einlagen</a:t>
                      </a:r>
                    </a:p>
                  </a:txBody>
                  <a:tcPr marL="7100" marR="7100" marT="710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7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r>
                        <a:rPr lang="de-DE" sz="700" b="0" i="0" u="none" strike="noStrike">
                          <a:solidFill>
                            <a:schemeClr val="tx1"/>
                          </a:solidFill>
                          <a:effectLst/>
                          <a:latin typeface="Calibri"/>
                        </a:rPr>
                        <a:t> </a:t>
                      </a:r>
                    </a:p>
                  </a:txBody>
                  <a:tcPr marL="7100" marR="7100" marT="7100"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700" b="0" i="0" u="none" strike="noStrike">
                          <a:solidFill>
                            <a:schemeClr val="tx1"/>
                          </a:solidFill>
                          <a:effectLst/>
                          <a:latin typeface="Calibri"/>
                        </a:rPr>
                        <a:t> Fremdkapital </a:t>
                      </a:r>
                    </a:p>
                  </a:txBody>
                  <a:tcPr marL="7100" marR="7100" marT="7100"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700" b="0" i="0" u="none" strike="noStrike">
                        <a:solidFill>
                          <a:schemeClr val="tx1"/>
                        </a:solidFill>
                        <a:effectLst/>
                        <a:latin typeface="Calibri"/>
                      </a:endParaRPr>
                    </a:p>
                  </a:txBody>
                  <a:tcPr marL="7100" marR="7100" marT="7100" marB="0" anchor="b">
                    <a:lnL>
                      <a:noFill/>
                    </a:lnL>
                    <a:lnR>
                      <a:noFill/>
                    </a:lnR>
                    <a:lnT>
                      <a:noFill/>
                    </a:lnT>
                    <a:lnB>
                      <a:noFill/>
                    </a:lnB>
                  </a:tcPr>
                </a:tc>
                <a:extLst>
                  <a:ext uri="{0D108BD9-81ED-4DB2-BD59-A6C34878D82A}">
                    <a16:rowId xmlns:a16="http://schemas.microsoft.com/office/drawing/2014/main" val="10017"/>
                  </a:ext>
                </a:extLst>
              </a:tr>
              <a:tr h="191709">
                <a:tc>
                  <a:txBody>
                    <a:bodyPr/>
                    <a:lstStyle/>
                    <a:p>
                      <a:pPr algn="l" fontAlgn="b"/>
                      <a:r>
                        <a:rPr lang="de-DE" sz="800" b="1" i="1" u="none" strike="noStrike">
                          <a:solidFill>
                            <a:schemeClr val="tx1"/>
                          </a:solidFill>
                          <a:effectLst/>
                          <a:latin typeface="Calibri"/>
                        </a:rPr>
                        <a:t>Endbestand</a:t>
                      </a:r>
                    </a:p>
                  </a:txBody>
                  <a:tcPr marL="7100" marR="7100" marT="71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de-DE" sz="800" b="1" i="1" u="none" strike="noStrike">
                          <a:solidFill>
                            <a:schemeClr val="tx1"/>
                          </a:solidFill>
                          <a:effectLst/>
                          <a:latin typeface="Calibri"/>
                        </a:rPr>
                        <a:t>35000</a:t>
                      </a:r>
                    </a:p>
                  </a:txBody>
                  <a:tcPr marL="7100" marR="7100" marT="710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800" b="0" i="0" u="none" strike="noStrike">
                          <a:solidFill>
                            <a:schemeClr val="tx1"/>
                          </a:solidFill>
                          <a:effectLst/>
                          <a:latin typeface="Calibri"/>
                        </a:rPr>
                        <a:t>AB</a:t>
                      </a:r>
                    </a:p>
                  </a:txBody>
                  <a:tcPr marL="7100" marR="7100" marT="710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de-DE" sz="800" b="0" i="0" u="none" strike="noStrike">
                          <a:solidFill>
                            <a:schemeClr val="tx1"/>
                          </a:solidFill>
                          <a:effectLst/>
                          <a:latin typeface="Calibri"/>
                        </a:rPr>
                        <a:t>35000</a:t>
                      </a:r>
                    </a:p>
                  </a:txBody>
                  <a:tcPr marL="7100" marR="7100" marT="71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r>
                        <a:rPr lang="de-DE" sz="700" b="0" i="0" u="none" strike="noStrike">
                          <a:solidFill>
                            <a:schemeClr val="tx1"/>
                          </a:solidFill>
                          <a:effectLst/>
                          <a:latin typeface="Calibri"/>
                        </a:rPr>
                        <a:t> Umlaufvermögen </a:t>
                      </a:r>
                    </a:p>
                  </a:txBody>
                  <a:tcPr marL="7100" marR="7100" marT="7100" marB="0" anchor="b">
                    <a:lnL>
                      <a:noFill/>
                    </a:lnL>
                    <a:lnR>
                      <a:noFill/>
                    </a:lnR>
                    <a:lnT>
                      <a:noFill/>
                    </a:lnT>
                    <a:lnB>
                      <a:noFill/>
                    </a:lnB>
                  </a:tcPr>
                </a:tc>
                <a:tc>
                  <a:txBody>
                    <a:bodyPr/>
                    <a:lstStyle/>
                    <a:p>
                      <a:pPr algn="l" fontAlgn="b"/>
                      <a:r>
                        <a:rPr lang="de-DE" sz="700" b="0" i="0" u="none" strike="noStrike">
                          <a:solidFill>
                            <a:schemeClr val="tx1"/>
                          </a:solidFill>
                          <a:effectLst/>
                          <a:latin typeface="Calibri"/>
                        </a:rPr>
                        <a:t> </a:t>
                      </a:r>
                    </a:p>
                  </a:txBody>
                  <a:tcPr marL="7100" marR="7100" marT="7100"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algn="l" fontAlgn="b"/>
                      <a:r>
                        <a:rPr lang="de-DE" sz="700" b="0" i="0" u="none" strike="noStrike">
                          <a:solidFill>
                            <a:schemeClr val="tx1"/>
                          </a:solidFill>
                          <a:effectLst/>
                          <a:latin typeface="Calibri"/>
                        </a:rPr>
                        <a:t> Darlehen </a:t>
                      </a:r>
                    </a:p>
                  </a:txBody>
                  <a:tcPr marL="7100" marR="7100" marT="7100"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de-DE" sz="700" b="0" i="0" u="none" strike="noStrike">
                          <a:solidFill>
                            <a:schemeClr val="tx1"/>
                          </a:solidFill>
                          <a:effectLst/>
                          <a:latin typeface="Calibri"/>
                        </a:rPr>
                        <a:t>  19.000,00 € </a:t>
                      </a:r>
                    </a:p>
                  </a:txBody>
                  <a:tcPr marL="7100" marR="7100" marT="7100" marB="0" anchor="b">
                    <a:lnL>
                      <a:noFill/>
                    </a:lnL>
                    <a:lnR>
                      <a:noFill/>
                    </a:lnR>
                    <a:lnT>
                      <a:noFill/>
                    </a:lnT>
                    <a:lnB>
                      <a:noFill/>
                    </a:lnB>
                  </a:tcPr>
                </a:tc>
                <a:extLst>
                  <a:ext uri="{0D108BD9-81ED-4DB2-BD59-A6C34878D82A}">
                    <a16:rowId xmlns:a16="http://schemas.microsoft.com/office/drawing/2014/main" val="10018"/>
                  </a:ext>
                </a:extLst>
              </a:tr>
              <a:tr h="201295">
                <a:tc>
                  <a:txBody>
                    <a:bodyPr/>
                    <a:lstStyle/>
                    <a:p>
                      <a:pPr algn="l" fontAlgn="b"/>
                      <a:r>
                        <a:rPr lang="de-DE" sz="800" b="0" i="0" u="none" strike="noStrike">
                          <a:solidFill>
                            <a:schemeClr val="tx1"/>
                          </a:solidFill>
                          <a:effectLst/>
                          <a:latin typeface="Calibri"/>
                        </a:rPr>
                        <a:t>Summe</a:t>
                      </a:r>
                    </a:p>
                  </a:txBody>
                  <a:tcPr marL="7100" marR="7100" marT="71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de-DE" sz="800" b="0" i="0" u="none" strike="noStrike">
                          <a:solidFill>
                            <a:schemeClr val="tx1"/>
                          </a:solidFill>
                          <a:effectLst/>
                          <a:latin typeface="Calibri"/>
                        </a:rPr>
                        <a:t>35000</a:t>
                      </a:r>
                    </a:p>
                  </a:txBody>
                  <a:tcPr marL="7100" marR="7100" marT="710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de-DE" sz="800" b="0" i="0" u="none" strike="noStrike">
                          <a:solidFill>
                            <a:schemeClr val="tx1"/>
                          </a:solidFill>
                          <a:effectLst/>
                          <a:latin typeface="Calibri"/>
                        </a:rPr>
                        <a:t>Summe</a:t>
                      </a:r>
                    </a:p>
                  </a:txBody>
                  <a:tcPr marL="7100" marR="7100" marT="710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de-DE" sz="800" b="0" i="0" u="none" strike="noStrike">
                          <a:solidFill>
                            <a:schemeClr val="tx1"/>
                          </a:solidFill>
                          <a:effectLst/>
                          <a:latin typeface="Calibri"/>
                        </a:rPr>
                        <a:t>35000</a:t>
                      </a:r>
                    </a:p>
                  </a:txBody>
                  <a:tcPr marL="7100" marR="7100" marT="71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r>
                        <a:rPr lang="de-DE" sz="700" b="0" i="0" u="none" strike="noStrike">
                          <a:solidFill>
                            <a:schemeClr val="tx1"/>
                          </a:solidFill>
                          <a:effectLst/>
                          <a:latin typeface="Calibri"/>
                        </a:rPr>
                        <a:t> Bankguthaben </a:t>
                      </a:r>
                    </a:p>
                  </a:txBody>
                  <a:tcPr marL="7100" marR="7100" marT="710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de-DE" sz="700" b="0" i="0" u="none" strike="noStrike">
                          <a:solidFill>
                            <a:schemeClr val="tx1"/>
                          </a:solidFill>
                          <a:effectLst/>
                          <a:latin typeface="Calibri"/>
                        </a:rPr>
                        <a:t>    4.000,00 € </a:t>
                      </a:r>
                    </a:p>
                  </a:txBody>
                  <a:tcPr marL="7100" marR="7100" marT="7100" marB="0" anchor="b">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de-DE" sz="700" b="0" i="0" u="none" strike="noStrike">
                          <a:solidFill>
                            <a:schemeClr val="tx1"/>
                          </a:solidFill>
                          <a:effectLst/>
                          <a:latin typeface="Calibri"/>
                        </a:rPr>
                        <a:t> Verb. a. L. und L. </a:t>
                      </a:r>
                    </a:p>
                  </a:txBody>
                  <a:tcPr marL="7100" marR="7100" marT="7100" marB="0" anchor="b">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de-DE" sz="700" b="0" i="0" u="none" strike="noStrike">
                          <a:solidFill>
                            <a:schemeClr val="tx1"/>
                          </a:solidFill>
                          <a:effectLst/>
                          <a:latin typeface="Calibri"/>
                        </a:rPr>
                        <a:t>                 -   € </a:t>
                      </a:r>
                    </a:p>
                  </a:txBody>
                  <a:tcPr marL="7100" marR="7100" marT="710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91709">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r>
                        <a:rPr lang="de-DE" sz="700" b="0" i="0" u="none" strike="noStrike">
                          <a:solidFill>
                            <a:schemeClr val="tx1"/>
                          </a:solidFill>
                          <a:effectLst/>
                          <a:latin typeface="Calibri"/>
                        </a:rPr>
                        <a:t> Summe </a:t>
                      </a:r>
                    </a:p>
                  </a:txBody>
                  <a:tcPr marL="7100" marR="7100" marT="710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de-DE" sz="700" b="0" i="0" u="none" strike="noStrike">
                          <a:solidFill>
                            <a:schemeClr val="tx1"/>
                          </a:solidFill>
                          <a:effectLst/>
                          <a:latin typeface="Calibri"/>
                        </a:rPr>
                        <a:t>  54.000,00 € </a:t>
                      </a:r>
                    </a:p>
                  </a:txBody>
                  <a:tcPr marL="7100" marR="7100" marT="7100" marB="0" anchor="b">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de-DE" sz="700" b="0" i="0" u="none" strike="noStrike">
                          <a:solidFill>
                            <a:schemeClr val="tx1"/>
                          </a:solidFill>
                          <a:effectLst/>
                          <a:latin typeface="Calibri"/>
                        </a:rPr>
                        <a:t> Summe </a:t>
                      </a:r>
                    </a:p>
                  </a:txBody>
                  <a:tcPr marL="7100" marR="7100" marT="7100" marB="0" anchor="b">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de-DE" sz="700" b="0" i="0" u="none" strike="noStrike">
                          <a:solidFill>
                            <a:schemeClr val="tx1"/>
                          </a:solidFill>
                          <a:effectLst/>
                          <a:latin typeface="Calibri"/>
                        </a:rPr>
                        <a:t>  54.000,00 € </a:t>
                      </a:r>
                    </a:p>
                  </a:txBody>
                  <a:tcPr marL="7100" marR="7100" marT="710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20"/>
                  </a:ext>
                </a:extLst>
              </a:tr>
              <a:tr h="191709">
                <a:tc gridSpan="4">
                  <a:txBody>
                    <a:bodyPr/>
                    <a:lstStyle/>
                    <a:p>
                      <a:pPr algn="ctr" fontAlgn="b"/>
                      <a:r>
                        <a:rPr lang="de-DE" sz="800" b="0" i="0" u="none" strike="noStrike">
                          <a:solidFill>
                            <a:schemeClr val="tx1"/>
                          </a:solidFill>
                          <a:effectLst/>
                          <a:latin typeface="Calibri"/>
                        </a:rPr>
                        <a:t>Darlehen</a:t>
                      </a:r>
                    </a:p>
                  </a:txBody>
                  <a:tcPr marL="7100" marR="7100" marT="710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extLst>
                  <a:ext uri="{0D108BD9-81ED-4DB2-BD59-A6C34878D82A}">
                    <a16:rowId xmlns:a16="http://schemas.microsoft.com/office/drawing/2014/main" val="10021"/>
                  </a:ext>
                </a:extLst>
              </a:tr>
              <a:tr h="191709">
                <a:tc>
                  <a:txBody>
                    <a:bodyPr/>
                    <a:lstStyle/>
                    <a:p>
                      <a:pPr algn="l" fontAlgn="b"/>
                      <a:r>
                        <a:rPr lang="de-DE" sz="800" b="0" i="0" u="none" strike="noStrike">
                          <a:solidFill>
                            <a:schemeClr val="tx1"/>
                          </a:solidFill>
                          <a:effectLst/>
                          <a:latin typeface="Calibri"/>
                        </a:rPr>
                        <a:t>Fall 3.)</a:t>
                      </a:r>
                    </a:p>
                  </a:txBody>
                  <a:tcPr marL="7100" marR="7100" marT="71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de-DE" sz="800" b="0" i="0" u="none" strike="noStrike">
                          <a:solidFill>
                            <a:schemeClr val="tx1"/>
                          </a:solidFill>
                          <a:effectLst/>
                          <a:latin typeface="Calibri"/>
                        </a:rPr>
                        <a:t>1000</a:t>
                      </a:r>
                    </a:p>
                  </a:txBody>
                  <a:tcPr marL="7100" marR="7100" marT="710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de-DE" sz="800" b="0" i="0" u="none" strike="noStrike">
                          <a:solidFill>
                            <a:schemeClr val="tx1"/>
                          </a:solidFill>
                          <a:effectLst/>
                          <a:latin typeface="Calibri"/>
                        </a:rPr>
                        <a:t>AB</a:t>
                      </a:r>
                    </a:p>
                  </a:txBody>
                  <a:tcPr marL="7100" marR="7100" marT="710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de-DE" sz="800" b="0" i="0" u="none" strike="noStrike">
                          <a:solidFill>
                            <a:schemeClr val="tx1"/>
                          </a:solidFill>
                          <a:effectLst/>
                          <a:latin typeface="Calibri"/>
                        </a:rPr>
                        <a:t>10000</a:t>
                      </a:r>
                    </a:p>
                  </a:txBody>
                  <a:tcPr marL="7100" marR="7100" marT="71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extLst>
                  <a:ext uri="{0D108BD9-81ED-4DB2-BD59-A6C34878D82A}">
                    <a16:rowId xmlns:a16="http://schemas.microsoft.com/office/drawing/2014/main" val="10022"/>
                  </a:ext>
                </a:extLst>
              </a:tr>
              <a:tr h="191709">
                <a:tc>
                  <a:txBody>
                    <a:bodyPr/>
                    <a:lstStyle/>
                    <a:p>
                      <a:pPr algn="l" fontAlgn="b"/>
                      <a:r>
                        <a:rPr lang="de-DE" sz="800" b="1" i="1" u="none" strike="noStrike">
                          <a:solidFill>
                            <a:schemeClr val="tx1"/>
                          </a:solidFill>
                          <a:effectLst/>
                          <a:latin typeface="Calibri"/>
                        </a:rPr>
                        <a:t>Endbestand</a:t>
                      </a:r>
                    </a:p>
                  </a:txBody>
                  <a:tcPr marL="7100" marR="7100" marT="71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de-DE" sz="800" b="1" i="1" u="none" strike="noStrike">
                          <a:solidFill>
                            <a:schemeClr val="tx1"/>
                          </a:solidFill>
                          <a:effectLst/>
                          <a:latin typeface="Calibri"/>
                        </a:rPr>
                        <a:t>19000</a:t>
                      </a:r>
                    </a:p>
                  </a:txBody>
                  <a:tcPr marL="7100" marR="7100" marT="710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de-DE" sz="800" b="0" i="0" u="none" strike="noStrike">
                          <a:solidFill>
                            <a:schemeClr val="tx1"/>
                          </a:solidFill>
                          <a:effectLst/>
                          <a:latin typeface="Calibri"/>
                        </a:rPr>
                        <a:t>Fall 4.)</a:t>
                      </a:r>
                    </a:p>
                  </a:txBody>
                  <a:tcPr marL="7100" marR="7100" marT="710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de-DE" sz="800" b="0" i="0" u="none" strike="noStrike">
                          <a:solidFill>
                            <a:schemeClr val="tx1"/>
                          </a:solidFill>
                          <a:effectLst/>
                          <a:latin typeface="Calibri"/>
                        </a:rPr>
                        <a:t>10000</a:t>
                      </a:r>
                    </a:p>
                  </a:txBody>
                  <a:tcPr marL="7100" marR="7100" marT="71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dirty="0">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extLst>
                  <a:ext uri="{0D108BD9-81ED-4DB2-BD59-A6C34878D82A}">
                    <a16:rowId xmlns:a16="http://schemas.microsoft.com/office/drawing/2014/main" val="10023"/>
                  </a:ext>
                </a:extLst>
              </a:tr>
              <a:tr h="191709">
                <a:tc>
                  <a:txBody>
                    <a:bodyPr/>
                    <a:lstStyle/>
                    <a:p>
                      <a:pPr algn="l" fontAlgn="b"/>
                      <a:r>
                        <a:rPr lang="de-DE" sz="800" b="0" i="0" u="none" strike="noStrike">
                          <a:solidFill>
                            <a:schemeClr val="tx1"/>
                          </a:solidFill>
                          <a:effectLst/>
                          <a:latin typeface="Calibri"/>
                        </a:rPr>
                        <a:t>Summe</a:t>
                      </a:r>
                    </a:p>
                  </a:txBody>
                  <a:tcPr marL="7100" marR="7100" marT="71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de-DE" sz="800" b="0" i="0" u="none" strike="noStrike">
                          <a:solidFill>
                            <a:schemeClr val="tx1"/>
                          </a:solidFill>
                          <a:effectLst/>
                          <a:latin typeface="Calibri"/>
                        </a:rPr>
                        <a:t>20000</a:t>
                      </a:r>
                    </a:p>
                  </a:txBody>
                  <a:tcPr marL="7100" marR="7100" marT="710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de-DE" sz="800" b="0" i="0" u="none" strike="noStrike">
                          <a:solidFill>
                            <a:schemeClr val="tx1"/>
                          </a:solidFill>
                          <a:effectLst/>
                          <a:latin typeface="Calibri"/>
                        </a:rPr>
                        <a:t>Summe</a:t>
                      </a:r>
                    </a:p>
                  </a:txBody>
                  <a:tcPr marL="7100" marR="7100" marT="710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de-DE" sz="800" b="0" i="0" u="none" strike="noStrike">
                          <a:solidFill>
                            <a:schemeClr val="tx1"/>
                          </a:solidFill>
                          <a:effectLst/>
                          <a:latin typeface="Calibri"/>
                        </a:rPr>
                        <a:t>20000</a:t>
                      </a:r>
                    </a:p>
                  </a:txBody>
                  <a:tcPr marL="7100" marR="7100" marT="71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dirty="0">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extLst>
                  <a:ext uri="{0D108BD9-81ED-4DB2-BD59-A6C34878D82A}">
                    <a16:rowId xmlns:a16="http://schemas.microsoft.com/office/drawing/2014/main" val="10024"/>
                  </a:ext>
                </a:extLst>
              </a:tr>
              <a:tr h="191709">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dirty="0">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extLst>
                  <a:ext uri="{0D108BD9-81ED-4DB2-BD59-A6C34878D82A}">
                    <a16:rowId xmlns:a16="http://schemas.microsoft.com/office/drawing/2014/main" val="10025"/>
                  </a:ext>
                </a:extLst>
              </a:tr>
              <a:tr h="191709">
                <a:tc gridSpan="4">
                  <a:txBody>
                    <a:bodyPr/>
                    <a:lstStyle/>
                    <a:p>
                      <a:pPr algn="ctr" fontAlgn="b"/>
                      <a:r>
                        <a:rPr lang="de-DE" sz="800" b="0" i="0" u="none" strike="noStrike">
                          <a:solidFill>
                            <a:schemeClr val="tx1"/>
                          </a:solidFill>
                          <a:effectLst/>
                          <a:latin typeface="Calibri"/>
                        </a:rPr>
                        <a:t>Verb. aus L. und L.</a:t>
                      </a:r>
                    </a:p>
                  </a:txBody>
                  <a:tcPr marL="7100" marR="7100" marT="710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dirty="0">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extLst>
                  <a:ext uri="{0D108BD9-81ED-4DB2-BD59-A6C34878D82A}">
                    <a16:rowId xmlns:a16="http://schemas.microsoft.com/office/drawing/2014/main" val="10026"/>
                  </a:ext>
                </a:extLst>
              </a:tr>
              <a:tr h="191709">
                <a:tc>
                  <a:txBody>
                    <a:bodyPr/>
                    <a:lstStyle/>
                    <a:p>
                      <a:pPr algn="l" fontAlgn="b"/>
                      <a:r>
                        <a:rPr lang="de-DE" sz="800" b="0" i="0" u="none" strike="noStrike">
                          <a:solidFill>
                            <a:schemeClr val="tx1"/>
                          </a:solidFill>
                          <a:effectLst/>
                          <a:latin typeface="Calibri"/>
                        </a:rPr>
                        <a:t>Fall 4.)</a:t>
                      </a:r>
                    </a:p>
                  </a:txBody>
                  <a:tcPr marL="7100" marR="7100" marT="71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de-DE" sz="800" b="0" i="0" u="none" strike="noStrike">
                          <a:solidFill>
                            <a:schemeClr val="tx1"/>
                          </a:solidFill>
                          <a:effectLst/>
                          <a:latin typeface="Calibri"/>
                        </a:rPr>
                        <a:t>10000</a:t>
                      </a:r>
                    </a:p>
                  </a:txBody>
                  <a:tcPr marL="7100" marR="7100" marT="710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de-DE" sz="800" b="0" i="0" u="none" strike="noStrike">
                          <a:solidFill>
                            <a:schemeClr val="tx1"/>
                          </a:solidFill>
                          <a:effectLst/>
                          <a:latin typeface="Calibri"/>
                        </a:rPr>
                        <a:t>AB</a:t>
                      </a:r>
                    </a:p>
                  </a:txBody>
                  <a:tcPr marL="7100" marR="7100" marT="710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de-DE" sz="800" b="0" i="0" u="none" strike="noStrike">
                          <a:solidFill>
                            <a:schemeClr val="tx1"/>
                          </a:solidFill>
                          <a:effectLst/>
                          <a:latin typeface="Calibri"/>
                        </a:rPr>
                        <a:t>0</a:t>
                      </a:r>
                    </a:p>
                  </a:txBody>
                  <a:tcPr marL="7100" marR="7100" marT="71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extLst>
                  <a:ext uri="{0D108BD9-81ED-4DB2-BD59-A6C34878D82A}">
                    <a16:rowId xmlns:a16="http://schemas.microsoft.com/office/drawing/2014/main" val="10027"/>
                  </a:ext>
                </a:extLst>
              </a:tr>
              <a:tr h="191709">
                <a:tc>
                  <a:txBody>
                    <a:bodyPr/>
                    <a:lstStyle/>
                    <a:p>
                      <a:pPr algn="l" fontAlgn="b"/>
                      <a:r>
                        <a:rPr lang="de-DE" sz="800" b="1" i="1" u="none" strike="noStrike">
                          <a:solidFill>
                            <a:schemeClr val="tx1"/>
                          </a:solidFill>
                          <a:effectLst/>
                          <a:latin typeface="Calibri"/>
                        </a:rPr>
                        <a:t>Endbestand</a:t>
                      </a:r>
                    </a:p>
                  </a:txBody>
                  <a:tcPr marL="7100" marR="7100" marT="71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de-DE" sz="800" b="1" i="1" u="none" strike="noStrike">
                          <a:solidFill>
                            <a:schemeClr val="tx1"/>
                          </a:solidFill>
                          <a:effectLst/>
                          <a:latin typeface="Calibri"/>
                        </a:rPr>
                        <a:t>0</a:t>
                      </a:r>
                    </a:p>
                  </a:txBody>
                  <a:tcPr marL="7100" marR="7100" marT="710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de-DE" sz="800" b="0" i="0" u="none" strike="noStrike">
                          <a:solidFill>
                            <a:schemeClr val="tx1"/>
                          </a:solidFill>
                          <a:effectLst/>
                          <a:latin typeface="Calibri"/>
                        </a:rPr>
                        <a:t>Fall 2.)</a:t>
                      </a:r>
                    </a:p>
                  </a:txBody>
                  <a:tcPr marL="7100" marR="7100" marT="710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de-DE" sz="800" b="0" i="0" u="none" strike="noStrike">
                          <a:solidFill>
                            <a:schemeClr val="tx1"/>
                          </a:solidFill>
                          <a:effectLst/>
                          <a:latin typeface="Calibri"/>
                        </a:rPr>
                        <a:t>10000</a:t>
                      </a:r>
                    </a:p>
                  </a:txBody>
                  <a:tcPr marL="7100" marR="7100" marT="71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extLst>
                  <a:ext uri="{0D108BD9-81ED-4DB2-BD59-A6C34878D82A}">
                    <a16:rowId xmlns:a16="http://schemas.microsoft.com/office/drawing/2014/main" val="10028"/>
                  </a:ext>
                </a:extLst>
              </a:tr>
              <a:tr h="191709">
                <a:tc>
                  <a:txBody>
                    <a:bodyPr/>
                    <a:lstStyle/>
                    <a:p>
                      <a:pPr algn="l" fontAlgn="b"/>
                      <a:r>
                        <a:rPr lang="de-DE" sz="800" b="0" i="0" u="none" strike="noStrike">
                          <a:solidFill>
                            <a:schemeClr val="tx1"/>
                          </a:solidFill>
                          <a:effectLst/>
                          <a:latin typeface="Calibri"/>
                        </a:rPr>
                        <a:t>Summe</a:t>
                      </a:r>
                    </a:p>
                  </a:txBody>
                  <a:tcPr marL="7100" marR="7100" marT="71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de-DE" sz="800" b="0" i="0" u="none" strike="noStrike">
                          <a:solidFill>
                            <a:schemeClr val="tx1"/>
                          </a:solidFill>
                          <a:effectLst/>
                          <a:latin typeface="Calibri"/>
                        </a:rPr>
                        <a:t>10000</a:t>
                      </a:r>
                    </a:p>
                  </a:txBody>
                  <a:tcPr marL="7100" marR="7100" marT="710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de-DE" sz="800" b="0" i="0" u="none" strike="noStrike">
                          <a:solidFill>
                            <a:schemeClr val="tx1"/>
                          </a:solidFill>
                          <a:effectLst/>
                          <a:latin typeface="Calibri"/>
                        </a:rPr>
                        <a:t>Summe</a:t>
                      </a:r>
                    </a:p>
                  </a:txBody>
                  <a:tcPr marL="7100" marR="7100" marT="710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de-DE" sz="800" b="0" i="0" u="none" strike="noStrike">
                          <a:solidFill>
                            <a:schemeClr val="tx1"/>
                          </a:solidFill>
                          <a:effectLst/>
                          <a:latin typeface="Calibri"/>
                        </a:rPr>
                        <a:t>10000</a:t>
                      </a:r>
                    </a:p>
                  </a:txBody>
                  <a:tcPr marL="7100" marR="7100" marT="71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a:solidFill>
                          <a:schemeClr val="tx1"/>
                        </a:solidFill>
                        <a:effectLst/>
                        <a:latin typeface="Calibri"/>
                      </a:endParaRPr>
                    </a:p>
                  </a:txBody>
                  <a:tcPr marL="7100" marR="7100" marT="7100" marB="0" anchor="b">
                    <a:lnL>
                      <a:noFill/>
                    </a:lnL>
                    <a:lnR>
                      <a:noFill/>
                    </a:lnR>
                    <a:lnT>
                      <a:noFill/>
                    </a:lnT>
                    <a:lnB>
                      <a:noFill/>
                    </a:lnB>
                  </a:tcPr>
                </a:tc>
                <a:tc>
                  <a:txBody>
                    <a:bodyPr/>
                    <a:lstStyle/>
                    <a:p>
                      <a:pPr algn="l" fontAlgn="b"/>
                      <a:endParaRPr lang="de-DE" sz="800" b="0" i="0" u="none" strike="noStrike" dirty="0">
                        <a:solidFill>
                          <a:schemeClr val="tx1"/>
                        </a:solidFill>
                        <a:effectLst/>
                        <a:latin typeface="Calibri"/>
                      </a:endParaRPr>
                    </a:p>
                  </a:txBody>
                  <a:tcPr marL="7100" marR="7100" marT="7100" marB="0" anchor="b">
                    <a:lnL>
                      <a:noFill/>
                    </a:lnL>
                    <a:lnR>
                      <a:noFill/>
                    </a:lnR>
                    <a:lnT>
                      <a:noFill/>
                    </a:lnT>
                    <a:lnB>
                      <a:noFill/>
                    </a:lnB>
                  </a:tcPr>
                </a:tc>
                <a:extLst>
                  <a:ext uri="{0D108BD9-81ED-4DB2-BD59-A6C34878D82A}">
                    <a16:rowId xmlns:a16="http://schemas.microsoft.com/office/drawing/2014/main" val="10029"/>
                  </a:ext>
                </a:extLst>
              </a:tr>
            </a:tbl>
          </a:graphicData>
        </a:graphic>
      </p:graphicFrame>
      <p:cxnSp>
        <p:nvCxnSpPr>
          <p:cNvPr id="4" name="Gerade Verbindung mit Pfeil 3"/>
          <p:cNvCxnSpPr/>
          <p:nvPr/>
        </p:nvCxnSpPr>
        <p:spPr>
          <a:xfrm flipH="1" flipV="1">
            <a:off x="2226002" y="980728"/>
            <a:ext cx="4104456" cy="36004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Gerade Verbindung mit Pfeil 8"/>
          <p:cNvCxnSpPr/>
          <p:nvPr/>
        </p:nvCxnSpPr>
        <p:spPr>
          <a:xfrm flipH="1">
            <a:off x="2226002" y="1493168"/>
            <a:ext cx="4256856" cy="711696"/>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Gerade Verbindung mit Pfeil 9"/>
          <p:cNvCxnSpPr/>
          <p:nvPr/>
        </p:nvCxnSpPr>
        <p:spPr>
          <a:xfrm flipH="1">
            <a:off x="3635896" y="1891738"/>
            <a:ext cx="4464496" cy="3121438"/>
          </a:xfrm>
          <a:prstGeom prst="straightConnector1">
            <a:avLst/>
          </a:prstGeom>
          <a:ln w="127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1" name="Gerade Verbindung mit Pfeil 10"/>
          <p:cNvCxnSpPr/>
          <p:nvPr/>
        </p:nvCxnSpPr>
        <p:spPr>
          <a:xfrm flipH="1">
            <a:off x="2843808" y="1313148"/>
            <a:ext cx="5256584" cy="2979948"/>
          </a:xfrm>
          <a:prstGeom prst="straightConnector1">
            <a:avLst/>
          </a:prstGeom>
          <a:ln w="127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2" name="Gerade Verbindung mit Pfeil 11"/>
          <p:cNvCxnSpPr/>
          <p:nvPr/>
        </p:nvCxnSpPr>
        <p:spPr>
          <a:xfrm flipH="1">
            <a:off x="2226002" y="2307374"/>
            <a:ext cx="4198613" cy="905602"/>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flipH="1">
            <a:off x="2987824" y="2251778"/>
            <a:ext cx="5471062" cy="3841518"/>
          </a:xfrm>
          <a:prstGeom prst="straightConnector1">
            <a:avLst/>
          </a:prstGeom>
          <a:ln w="127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a:off x="3851920" y="980728"/>
            <a:ext cx="2808312" cy="2736304"/>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a:off x="3851920" y="2204864"/>
            <a:ext cx="2808312" cy="1857832"/>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a:off x="3851920" y="3573016"/>
            <a:ext cx="2808312" cy="979361"/>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6" name="Gerade Verbindung mit Pfeil 25"/>
          <p:cNvCxnSpPr/>
          <p:nvPr/>
        </p:nvCxnSpPr>
        <p:spPr>
          <a:xfrm flipV="1">
            <a:off x="1979712" y="4552377"/>
            <a:ext cx="6125972" cy="1756943"/>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7" name="Gerade Verbindung mit Pfeil 26"/>
          <p:cNvCxnSpPr/>
          <p:nvPr/>
        </p:nvCxnSpPr>
        <p:spPr>
          <a:xfrm flipV="1">
            <a:off x="2123728" y="4342440"/>
            <a:ext cx="6120680" cy="958768"/>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8" name="Gerade Verbindung mit Pfeil 27"/>
          <p:cNvCxnSpPr/>
          <p:nvPr/>
        </p:nvCxnSpPr>
        <p:spPr>
          <a:xfrm flipV="1">
            <a:off x="2226002" y="3789040"/>
            <a:ext cx="6018406" cy="55340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33" name="Textfeld 32"/>
          <p:cNvSpPr txBox="1"/>
          <p:nvPr/>
        </p:nvSpPr>
        <p:spPr>
          <a:xfrm>
            <a:off x="179512" y="260648"/>
            <a:ext cx="8712967" cy="461665"/>
          </a:xfrm>
          <a:prstGeom prst="rect">
            <a:avLst/>
          </a:prstGeom>
          <a:noFill/>
        </p:spPr>
        <p:txBody>
          <a:bodyPr wrap="square" rtlCol="0">
            <a:spAutoFit/>
          </a:bodyPr>
          <a:lstStyle/>
          <a:p>
            <a:pPr algn="ctr"/>
            <a:r>
              <a:rPr lang="de-DE" sz="2400" b="1" i="1" dirty="0"/>
              <a:t>Eröffnung, Buchung und Abschluss der Bestandkonten</a:t>
            </a:r>
          </a:p>
        </p:txBody>
      </p:sp>
    </p:spTree>
    <p:extLst>
      <p:ext uri="{BB962C8B-B14F-4D97-AF65-F5344CB8AC3E}">
        <p14:creationId xmlns:p14="http://schemas.microsoft.com/office/powerpoint/2010/main" val="12238712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Gewinn- und Verlustrechnung</a:t>
            </a:r>
          </a:p>
        </p:txBody>
      </p:sp>
      <p:sp>
        <p:nvSpPr>
          <p:cNvPr id="3" name="Inhaltsplatzhalter 2"/>
          <p:cNvSpPr>
            <a:spLocks noGrp="1"/>
          </p:cNvSpPr>
          <p:nvPr>
            <p:ph idx="1"/>
          </p:nvPr>
        </p:nvSpPr>
        <p:spPr/>
        <p:txBody>
          <a:bodyPr>
            <a:normAutofit fontScale="77500" lnSpcReduction="20000"/>
          </a:bodyPr>
          <a:lstStyle/>
          <a:p>
            <a:r>
              <a:rPr lang="de-DE" i="1" dirty="0"/>
              <a:t>Die </a:t>
            </a:r>
            <a:r>
              <a:rPr lang="de-DE" b="1" i="1" dirty="0"/>
              <a:t>bisher </a:t>
            </a:r>
            <a:r>
              <a:rPr lang="de-DE" i="1" dirty="0"/>
              <a:t>behandelten Geschäftsvorfälle haben </a:t>
            </a:r>
            <a:r>
              <a:rPr lang="de-DE" b="1" i="1" dirty="0"/>
              <a:t>nur </a:t>
            </a:r>
            <a:r>
              <a:rPr lang="de-DE" i="1" dirty="0"/>
              <a:t>das </a:t>
            </a:r>
            <a:r>
              <a:rPr lang="de-DE" b="1" i="1" dirty="0"/>
              <a:t>Vermögen </a:t>
            </a:r>
            <a:r>
              <a:rPr lang="de-DE" i="1" dirty="0"/>
              <a:t>und oder die </a:t>
            </a:r>
            <a:r>
              <a:rPr lang="de-DE" b="1" i="1" dirty="0"/>
              <a:t>Verbindlichkeiten </a:t>
            </a:r>
            <a:r>
              <a:rPr lang="de-DE" i="1" dirty="0"/>
              <a:t>verändert, </a:t>
            </a:r>
            <a:r>
              <a:rPr lang="de-DE" b="1" i="1" dirty="0"/>
              <a:t>nicht </a:t>
            </a:r>
            <a:r>
              <a:rPr lang="de-DE" i="1" dirty="0"/>
              <a:t>jedoch das </a:t>
            </a:r>
            <a:r>
              <a:rPr lang="de-DE" b="1" i="1" dirty="0"/>
              <a:t>Eigenkapital</a:t>
            </a:r>
            <a:r>
              <a:rPr lang="de-DE" i="1" dirty="0"/>
              <a:t>.</a:t>
            </a:r>
          </a:p>
          <a:p>
            <a:pPr lvl="1"/>
            <a:r>
              <a:rPr lang="de-DE" i="1" dirty="0"/>
              <a:t>Miet- und Lohnzahlungen mindern das EK, da keine direkte MATERIELLE Gegenleistung im Sinne eines Kaufs vorliegt =&gt; AUFWAND</a:t>
            </a:r>
          </a:p>
          <a:p>
            <a:pPr lvl="1"/>
            <a:r>
              <a:rPr lang="de-DE" i="1" dirty="0"/>
              <a:t>Verkäufe mehren analog das EK =&gt; ERTRAG</a:t>
            </a:r>
          </a:p>
          <a:p>
            <a:r>
              <a:rPr lang="de-DE" i="1" dirty="0"/>
              <a:t>Nachfolgend werden die </a:t>
            </a:r>
            <a:r>
              <a:rPr lang="de-DE" b="1" i="1" dirty="0"/>
              <a:t>betrieblich verursachten Eigenkapitaländerungen </a:t>
            </a:r>
            <a:r>
              <a:rPr lang="de-DE" dirty="0"/>
              <a:t>thematisiert: </a:t>
            </a:r>
          </a:p>
          <a:p>
            <a:pPr lvl="1"/>
            <a:r>
              <a:rPr lang="de-DE" i="1" dirty="0"/>
              <a:t>Aufwendungen und</a:t>
            </a:r>
          </a:p>
          <a:p>
            <a:pPr lvl="1"/>
            <a:r>
              <a:rPr lang="de-DE" i="1" dirty="0"/>
              <a:t>Erträge</a:t>
            </a:r>
          </a:p>
          <a:p>
            <a:r>
              <a:rPr lang="de-DE" i="1" dirty="0"/>
              <a:t>Rechnerisch ist das </a:t>
            </a:r>
            <a:r>
              <a:rPr lang="de-DE" b="1" i="1" dirty="0"/>
              <a:t>Eigenkapital </a:t>
            </a:r>
            <a:r>
              <a:rPr lang="de-DE" i="1" dirty="0"/>
              <a:t>der </a:t>
            </a:r>
            <a:r>
              <a:rPr lang="de-DE" b="1" i="1" dirty="0"/>
              <a:t>Unterschiedsbetrag </a:t>
            </a:r>
            <a:r>
              <a:rPr lang="de-DE" i="1" dirty="0"/>
              <a:t>zwischen der Summe des </a:t>
            </a:r>
            <a:r>
              <a:rPr lang="de-DE" b="1" i="1" dirty="0"/>
              <a:t>Vermögens </a:t>
            </a:r>
            <a:r>
              <a:rPr lang="de-DE" i="1" dirty="0"/>
              <a:t>und der Summe der </a:t>
            </a:r>
            <a:r>
              <a:rPr lang="de-DE" b="1" i="1" dirty="0"/>
              <a:t>Verbindlichkeiten</a:t>
            </a:r>
            <a:r>
              <a:rPr lang="de-DE" i="1" dirty="0"/>
              <a:t>. </a:t>
            </a:r>
          </a:p>
          <a:p>
            <a:r>
              <a:rPr lang="de-DE" i="1" dirty="0"/>
              <a:t>Die Eigenkapitalmehrung/-minderung (</a:t>
            </a:r>
            <a:r>
              <a:rPr lang="de-DE" b="1" dirty="0"/>
              <a:t>Gewinn bzw. Verlust</a:t>
            </a:r>
            <a:r>
              <a:rPr lang="de-DE" i="1" dirty="0"/>
              <a:t>) ist der </a:t>
            </a:r>
            <a:r>
              <a:rPr lang="de-DE" b="1" dirty="0"/>
              <a:t>Unterschiedsbetrag/Saldo</a:t>
            </a:r>
            <a:r>
              <a:rPr lang="de-DE" i="1" dirty="0"/>
              <a:t> zwischen </a:t>
            </a:r>
            <a:r>
              <a:rPr lang="de-DE" b="1" i="1" dirty="0"/>
              <a:t>Erträgen</a:t>
            </a:r>
            <a:r>
              <a:rPr lang="de-DE" i="1" dirty="0"/>
              <a:t> und </a:t>
            </a:r>
            <a:r>
              <a:rPr lang="de-DE" b="1" i="1" dirty="0"/>
              <a:t>Aufwendungen</a:t>
            </a:r>
            <a:r>
              <a:rPr lang="de-DE" i="1" dirty="0"/>
              <a:t> (salopp gesagt: Umsatz – Kosten, warum dies so salopp ist, lernen Sie im nächsten Block)</a:t>
            </a:r>
            <a:endParaRPr lang="de-DE" dirty="0"/>
          </a:p>
        </p:txBody>
      </p:sp>
    </p:spTree>
    <p:extLst>
      <p:ext uri="{BB962C8B-B14F-4D97-AF65-F5344CB8AC3E}">
        <p14:creationId xmlns:p14="http://schemas.microsoft.com/office/powerpoint/2010/main" val="3218820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Buchungen auf Erfolgskonten</a:t>
            </a:r>
          </a:p>
        </p:txBody>
      </p:sp>
      <p:sp>
        <p:nvSpPr>
          <p:cNvPr id="3" name="Textplatzhalter 2"/>
          <p:cNvSpPr>
            <a:spLocks noGrp="1"/>
          </p:cNvSpPr>
          <p:nvPr>
            <p:ph type="body" idx="1"/>
          </p:nvPr>
        </p:nvSpPr>
        <p:spPr/>
        <p:txBody>
          <a:bodyPr/>
          <a:lstStyle/>
          <a:p>
            <a:r>
              <a:rPr lang="de-DE" dirty="0"/>
              <a:t>Aufwandskonten (Kontenklassen 6, 7)</a:t>
            </a:r>
          </a:p>
        </p:txBody>
      </p:sp>
      <p:sp>
        <p:nvSpPr>
          <p:cNvPr id="4" name="Inhaltsplatzhalter 3"/>
          <p:cNvSpPr>
            <a:spLocks noGrp="1"/>
          </p:cNvSpPr>
          <p:nvPr>
            <p:ph sz="half" idx="2"/>
          </p:nvPr>
        </p:nvSpPr>
        <p:spPr/>
        <p:txBody>
          <a:bodyPr>
            <a:normAutofit fontScale="85000" lnSpcReduction="10000"/>
          </a:bodyPr>
          <a:lstStyle/>
          <a:p>
            <a:r>
              <a:rPr lang="de-DE" dirty="0"/>
              <a:t>Da jeder Aufwand eine EK-Minderungen darstellt, wird er im </a:t>
            </a:r>
            <a:r>
              <a:rPr lang="de-DE" b="1" i="1" dirty="0"/>
              <a:t>SOLL</a:t>
            </a:r>
            <a:r>
              <a:rPr lang="de-DE" dirty="0"/>
              <a:t> gebucht</a:t>
            </a:r>
          </a:p>
          <a:p>
            <a:pPr lvl="1"/>
            <a:r>
              <a:rPr lang="de-DE" dirty="0"/>
              <a:t>Lohnzahlung </a:t>
            </a:r>
            <a:r>
              <a:rPr lang="de-DE" dirty="0" err="1"/>
              <a:t>i.H.v</a:t>
            </a:r>
            <a:r>
              <a:rPr lang="de-DE" dirty="0"/>
              <a:t>. 100.000 €</a:t>
            </a:r>
          </a:p>
          <a:p>
            <a:pPr lvl="2"/>
            <a:r>
              <a:rPr lang="de-DE" b="1" i="1" dirty="0"/>
              <a:t>LÖHNE AN BANK 100.000</a:t>
            </a:r>
          </a:p>
          <a:p>
            <a:pPr lvl="1"/>
            <a:r>
              <a:rPr lang="de-DE" dirty="0"/>
              <a:t>Miete </a:t>
            </a:r>
            <a:r>
              <a:rPr lang="de-DE" dirty="0" err="1"/>
              <a:t>i.H.v</a:t>
            </a:r>
            <a:r>
              <a:rPr lang="de-DE" dirty="0"/>
              <a:t>. 5000€</a:t>
            </a:r>
          </a:p>
          <a:p>
            <a:pPr lvl="2"/>
            <a:r>
              <a:rPr lang="de-DE" b="1" i="1" dirty="0"/>
              <a:t>MIETAUFW. AN BANK 5.000</a:t>
            </a:r>
          </a:p>
          <a:p>
            <a:pPr lvl="1"/>
            <a:r>
              <a:rPr lang="de-DE" dirty="0"/>
              <a:t>Rohstoffverbrauch </a:t>
            </a:r>
            <a:r>
              <a:rPr lang="de-DE" dirty="0" err="1"/>
              <a:t>i.H.v</a:t>
            </a:r>
            <a:r>
              <a:rPr lang="de-DE" dirty="0"/>
              <a:t>. 20.000€</a:t>
            </a:r>
          </a:p>
          <a:p>
            <a:pPr lvl="2"/>
            <a:r>
              <a:rPr lang="de-DE" b="1" i="1" dirty="0"/>
              <a:t>AUFW. R AN VORRAT R 20.000</a:t>
            </a:r>
            <a:endParaRPr lang="de-DE" dirty="0"/>
          </a:p>
          <a:p>
            <a:pPr lvl="1"/>
            <a:r>
              <a:rPr lang="de-DE" dirty="0"/>
              <a:t>Abschreibungen i.H.v.20.000€ </a:t>
            </a:r>
          </a:p>
          <a:p>
            <a:pPr lvl="2"/>
            <a:r>
              <a:rPr lang="de-DE" b="1" i="1" dirty="0"/>
              <a:t>AFA AN MASCHINEN 20.000</a:t>
            </a:r>
          </a:p>
          <a:p>
            <a:pPr lvl="1"/>
            <a:endParaRPr lang="de-DE" dirty="0"/>
          </a:p>
          <a:p>
            <a:pPr lvl="1"/>
            <a:endParaRPr lang="de-DE" dirty="0"/>
          </a:p>
        </p:txBody>
      </p:sp>
      <p:sp>
        <p:nvSpPr>
          <p:cNvPr id="5" name="Textplatzhalter 4"/>
          <p:cNvSpPr>
            <a:spLocks noGrp="1"/>
          </p:cNvSpPr>
          <p:nvPr>
            <p:ph type="body" sz="quarter" idx="3"/>
          </p:nvPr>
        </p:nvSpPr>
        <p:spPr/>
        <p:txBody>
          <a:bodyPr/>
          <a:lstStyle/>
          <a:p>
            <a:r>
              <a:rPr lang="de-DE" dirty="0"/>
              <a:t>Ertragskonten</a:t>
            </a:r>
          </a:p>
          <a:p>
            <a:r>
              <a:rPr lang="de-DE" dirty="0"/>
              <a:t> (Kontenklasse 5)</a:t>
            </a:r>
          </a:p>
        </p:txBody>
      </p:sp>
      <p:sp>
        <p:nvSpPr>
          <p:cNvPr id="6" name="Inhaltsplatzhalter 5"/>
          <p:cNvSpPr>
            <a:spLocks noGrp="1"/>
          </p:cNvSpPr>
          <p:nvPr>
            <p:ph sz="quarter" idx="4"/>
          </p:nvPr>
        </p:nvSpPr>
        <p:spPr/>
        <p:txBody>
          <a:bodyPr/>
          <a:lstStyle/>
          <a:p>
            <a:r>
              <a:rPr lang="de-DE" dirty="0"/>
              <a:t>Da jeder Ertrag eine EK-mehrung darstellt, wird er im </a:t>
            </a:r>
            <a:r>
              <a:rPr lang="de-DE" b="1" i="1" dirty="0"/>
              <a:t>HABEN</a:t>
            </a:r>
            <a:r>
              <a:rPr lang="de-DE" dirty="0"/>
              <a:t> gebucht</a:t>
            </a:r>
          </a:p>
          <a:p>
            <a:pPr lvl="1"/>
            <a:r>
              <a:rPr lang="de-DE" dirty="0"/>
              <a:t>Verkauf erstellter Produkte </a:t>
            </a:r>
            <a:r>
              <a:rPr lang="de-DE" dirty="0" err="1"/>
              <a:t>i.H.v</a:t>
            </a:r>
            <a:r>
              <a:rPr lang="de-DE" dirty="0"/>
              <a:t>. 170.000€ per Bankscheck</a:t>
            </a:r>
          </a:p>
          <a:p>
            <a:pPr lvl="2"/>
            <a:r>
              <a:rPr lang="de-DE" b="1" i="1" dirty="0"/>
              <a:t>BANK AN UMSATZERLÖSE 170.000</a:t>
            </a:r>
          </a:p>
          <a:p>
            <a:pPr lvl="1"/>
            <a:r>
              <a:rPr lang="de-DE" dirty="0"/>
              <a:t>Zinsgutschrift </a:t>
            </a:r>
            <a:r>
              <a:rPr lang="de-DE" dirty="0" err="1"/>
              <a:t>i.H.v</a:t>
            </a:r>
            <a:r>
              <a:rPr lang="de-DE" dirty="0"/>
              <a:t>. 5.000€</a:t>
            </a:r>
          </a:p>
          <a:p>
            <a:pPr lvl="2"/>
            <a:r>
              <a:rPr lang="de-DE" b="1" i="1" dirty="0"/>
              <a:t>BANK AN ZINSERTR. 5.000</a:t>
            </a:r>
          </a:p>
        </p:txBody>
      </p:sp>
    </p:spTree>
    <p:extLst>
      <p:ext uri="{BB962C8B-B14F-4D97-AF65-F5344CB8AC3E}">
        <p14:creationId xmlns:p14="http://schemas.microsoft.com/office/powerpoint/2010/main" val="25866788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de-DE" sz="2800" dirty="0"/>
              <a:t>Buchen und Abschluss der Erfolgskonten über das </a:t>
            </a:r>
            <a:r>
              <a:rPr lang="de-DE" sz="2800" dirty="0" err="1"/>
              <a:t>konto</a:t>
            </a:r>
            <a:r>
              <a:rPr lang="de-DE" sz="2800" dirty="0"/>
              <a:t> </a:t>
            </a:r>
            <a:r>
              <a:rPr lang="de-DE" sz="2800" dirty="0" err="1"/>
              <a:t>GuV</a:t>
            </a:r>
            <a:br>
              <a:rPr lang="de-DE" sz="2800" dirty="0"/>
            </a:br>
            <a:endParaRPr lang="de-DE" sz="2800"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2002221736"/>
              </p:ext>
            </p:extLst>
          </p:nvPr>
        </p:nvGraphicFramePr>
        <p:xfrm>
          <a:off x="251516" y="1752600"/>
          <a:ext cx="8640968" cy="5071912"/>
        </p:xfrm>
        <a:graphic>
          <a:graphicData uri="http://schemas.openxmlformats.org/drawingml/2006/table">
            <a:tbl>
              <a:tblPr/>
              <a:tblGrid>
                <a:gridCol w="854132">
                  <a:extLst>
                    <a:ext uri="{9D8B030D-6E8A-4147-A177-3AD203B41FA5}">
                      <a16:colId xmlns:a16="http://schemas.microsoft.com/office/drawing/2014/main" val="20000"/>
                    </a:ext>
                  </a:extLst>
                </a:gridCol>
                <a:gridCol w="162456">
                  <a:extLst>
                    <a:ext uri="{9D8B030D-6E8A-4147-A177-3AD203B41FA5}">
                      <a16:colId xmlns:a16="http://schemas.microsoft.com/office/drawing/2014/main" val="20001"/>
                    </a:ext>
                  </a:extLst>
                </a:gridCol>
                <a:gridCol w="691676">
                  <a:extLst>
                    <a:ext uri="{9D8B030D-6E8A-4147-A177-3AD203B41FA5}">
                      <a16:colId xmlns:a16="http://schemas.microsoft.com/office/drawing/2014/main" val="20002"/>
                    </a:ext>
                  </a:extLst>
                </a:gridCol>
                <a:gridCol w="854132">
                  <a:extLst>
                    <a:ext uri="{9D8B030D-6E8A-4147-A177-3AD203B41FA5}">
                      <a16:colId xmlns:a16="http://schemas.microsoft.com/office/drawing/2014/main" val="20003"/>
                    </a:ext>
                  </a:extLst>
                </a:gridCol>
                <a:gridCol w="854132">
                  <a:extLst>
                    <a:ext uri="{9D8B030D-6E8A-4147-A177-3AD203B41FA5}">
                      <a16:colId xmlns:a16="http://schemas.microsoft.com/office/drawing/2014/main" val="20004"/>
                    </a:ext>
                  </a:extLst>
                </a:gridCol>
                <a:gridCol w="854132">
                  <a:extLst>
                    <a:ext uri="{9D8B030D-6E8A-4147-A177-3AD203B41FA5}">
                      <a16:colId xmlns:a16="http://schemas.microsoft.com/office/drawing/2014/main" val="20005"/>
                    </a:ext>
                  </a:extLst>
                </a:gridCol>
                <a:gridCol w="953780">
                  <a:extLst>
                    <a:ext uri="{9D8B030D-6E8A-4147-A177-3AD203B41FA5}">
                      <a16:colId xmlns:a16="http://schemas.microsoft.com/office/drawing/2014/main" val="20006"/>
                    </a:ext>
                  </a:extLst>
                </a:gridCol>
                <a:gridCol w="854132">
                  <a:extLst>
                    <a:ext uri="{9D8B030D-6E8A-4147-A177-3AD203B41FA5}">
                      <a16:colId xmlns:a16="http://schemas.microsoft.com/office/drawing/2014/main" val="20007"/>
                    </a:ext>
                  </a:extLst>
                </a:gridCol>
                <a:gridCol w="854132">
                  <a:extLst>
                    <a:ext uri="{9D8B030D-6E8A-4147-A177-3AD203B41FA5}">
                      <a16:colId xmlns:a16="http://schemas.microsoft.com/office/drawing/2014/main" val="20008"/>
                    </a:ext>
                  </a:extLst>
                </a:gridCol>
                <a:gridCol w="854132">
                  <a:extLst>
                    <a:ext uri="{9D8B030D-6E8A-4147-A177-3AD203B41FA5}">
                      <a16:colId xmlns:a16="http://schemas.microsoft.com/office/drawing/2014/main" val="20009"/>
                    </a:ext>
                  </a:extLst>
                </a:gridCol>
                <a:gridCol w="854132">
                  <a:extLst>
                    <a:ext uri="{9D8B030D-6E8A-4147-A177-3AD203B41FA5}">
                      <a16:colId xmlns:a16="http://schemas.microsoft.com/office/drawing/2014/main" val="20010"/>
                    </a:ext>
                  </a:extLst>
                </a:gridCol>
              </a:tblGrid>
              <a:tr h="173724">
                <a:tc gridSpan="5">
                  <a:txBody>
                    <a:bodyPr/>
                    <a:lstStyle/>
                    <a:p>
                      <a:pPr algn="ctr" fontAlgn="b"/>
                      <a:r>
                        <a:rPr lang="de-DE" sz="1000" b="0" i="0" u="none" strike="noStrike" dirty="0">
                          <a:solidFill>
                            <a:srgbClr val="000000"/>
                          </a:solidFill>
                          <a:effectLst/>
                          <a:latin typeface="Calibri"/>
                        </a:rPr>
                        <a:t>AUFWANDSKONTEN</a:t>
                      </a:r>
                    </a:p>
                  </a:txBody>
                  <a:tcPr marL="8411" marR="8411" marT="8411" marB="0" anchor="b">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gridSpan="4">
                  <a:txBody>
                    <a:bodyPr/>
                    <a:lstStyle/>
                    <a:p>
                      <a:pPr algn="ctr" fontAlgn="b"/>
                      <a:r>
                        <a:rPr lang="de-DE" sz="1000" b="0" i="0" u="none" strike="noStrike">
                          <a:solidFill>
                            <a:srgbClr val="000000"/>
                          </a:solidFill>
                          <a:effectLst/>
                          <a:latin typeface="Calibri"/>
                        </a:rPr>
                        <a:t>ERTRAGSKONTEN</a:t>
                      </a:r>
                    </a:p>
                  </a:txBody>
                  <a:tcPr marL="8411" marR="8411" marT="8411" marB="0" anchor="b">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0000"/>
                  </a:ext>
                </a:extLst>
              </a:tr>
              <a:tr h="173724">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gridSpan="2">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hMerge="1">
                  <a:txBody>
                    <a:bodyPr/>
                    <a:lstStyle/>
                    <a:p>
                      <a:endParaRPr lang="de-DE"/>
                    </a:p>
                  </a:txBody>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extLst>
                  <a:ext uri="{0D108BD9-81ED-4DB2-BD59-A6C34878D82A}">
                    <a16:rowId xmlns:a16="http://schemas.microsoft.com/office/drawing/2014/main" val="10001"/>
                  </a:ext>
                </a:extLst>
              </a:tr>
              <a:tr h="173724">
                <a:tc gridSpan="5">
                  <a:txBody>
                    <a:bodyPr/>
                    <a:lstStyle/>
                    <a:p>
                      <a:pPr algn="ctr" fontAlgn="b"/>
                      <a:r>
                        <a:rPr lang="de-DE" sz="1000" b="0" i="0" u="none" strike="noStrike">
                          <a:solidFill>
                            <a:srgbClr val="000000"/>
                          </a:solidFill>
                          <a:effectLst/>
                          <a:latin typeface="Calibri"/>
                        </a:rPr>
                        <a:t>Aufw. R</a:t>
                      </a:r>
                    </a:p>
                  </a:txBody>
                  <a:tcPr marL="8411" marR="8411" marT="8411"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gridSpan="4">
                  <a:txBody>
                    <a:bodyPr/>
                    <a:lstStyle/>
                    <a:p>
                      <a:pPr algn="ctr" fontAlgn="b"/>
                      <a:r>
                        <a:rPr lang="de-DE" sz="1000" b="0" i="0" u="none" strike="noStrike">
                          <a:solidFill>
                            <a:srgbClr val="000000"/>
                          </a:solidFill>
                          <a:effectLst/>
                          <a:latin typeface="Calibri"/>
                        </a:rPr>
                        <a:t>Umsatzerlöse</a:t>
                      </a:r>
                    </a:p>
                  </a:txBody>
                  <a:tcPr marL="8411" marR="8411" marT="8411"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0002"/>
                  </a:ext>
                </a:extLst>
              </a:tr>
              <a:tr h="292011">
                <a:tc>
                  <a:txBody>
                    <a:bodyPr/>
                    <a:lstStyle/>
                    <a:p>
                      <a:pPr algn="l" fontAlgn="b"/>
                      <a:r>
                        <a:rPr lang="de-DE" sz="1000" b="0" i="0" u="none" strike="noStrike" dirty="0">
                          <a:solidFill>
                            <a:srgbClr val="000000"/>
                          </a:solidFill>
                          <a:effectLst/>
                          <a:latin typeface="Calibri"/>
                        </a:rPr>
                        <a:t> Rohstoffentnahme vom Lager</a:t>
                      </a:r>
                    </a:p>
                  </a:txBody>
                  <a:tcPr marL="8411" marR="8411" marT="841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r" fontAlgn="b"/>
                      <a:r>
                        <a:rPr lang="de-DE" sz="1000" b="0" i="0" u="none" strike="noStrike">
                          <a:solidFill>
                            <a:srgbClr val="000000"/>
                          </a:solidFill>
                          <a:effectLst/>
                          <a:latin typeface="Calibri"/>
                        </a:rPr>
                        <a:t>20000</a:t>
                      </a:r>
                    </a:p>
                  </a:txBody>
                  <a:tcPr marL="8411" marR="8411" marT="841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a:txBody>
                    <a:bodyPr/>
                    <a:lstStyle/>
                    <a:p>
                      <a:pPr algn="l" fontAlgn="b"/>
                      <a:r>
                        <a:rPr lang="de-DE" sz="1000" b="1" i="1" u="none" strike="noStrike">
                          <a:solidFill>
                            <a:srgbClr val="000000"/>
                          </a:solidFill>
                          <a:effectLst/>
                          <a:latin typeface="Calibri"/>
                        </a:rPr>
                        <a:t>Endbestand</a:t>
                      </a:r>
                    </a:p>
                  </a:txBody>
                  <a:tcPr marL="8411" marR="8411" marT="841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de-DE" sz="1000" b="1" i="1" u="none" strike="noStrike">
                          <a:solidFill>
                            <a:srgbClr val="000000"/>
                          </a:solidFill>
                          <a:effectLst/>
                          <a:latin typeface="Calibri"/>
                        </a:rPr>
                        <a:t>20000</a:t>
                      </a:r>
                    </a:p>
                  </a:txBody>
                  <a:tcPr marL="8411" marR="8411" marT="841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r>
                        <a:rPr lang="de-DE" sz="1000" b="1" i="1" u="none" strike="noStrike">
                          <a:solidFill>
                            <a:srgbClr val="000000"/>
                          </a:solidFill>
                          <a:effectLst/>
                          <a:latin typeface="Calibri"/>
                        </a:rPr>
                        <a:t>Endbestand</a:t>
                      </a:r>
                    </a:p>
                  </a:txBody>
                  <a:tcPr marL="8411" marR="8411" marT="841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de-DE" sz="1000" b="1" i="1" u="none" strike="noStrike">
                          <a:solidFill>
                            <a:srgbClr val="000000"/>
                          </a:solidFill>
                          <a:effectLst/>
                          <a:latin typeface="Calibri"/>
                        </a:rPr>
                        <a:t>170000</a:t>
                      </a:r>
                    </a:p>
                  </a:txBody>
                  <a:tcPr marL="8411" marR="8411" marT="841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000" b="0" i="0" u="none" strike="noStrike" dirty="0">
                          <a:solidFill>
                            <a:srgbClr val="000000"/>
                          </a:solidFill>
                          <a:effectLst/>
                          <a:latin typeface="Calibri"/>
                        </a:rPr>
                        <a:t> Verkauf</a:t>
                      </a:r>
                    </a:p>
                  </a:txBody>
                  <a:tcPr marL="8411" marR="8411" marT="841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de-DE" sz="1000" b="0" i="0" u="none" strike="noStrike">
                          <a:solidFill>
                            <a:srgbClr val="000000"/>
                          </a:solidFill>
                          <a:effectLst/>
                          <a:latin typeface="Calibri"/>
                        </a:rPr>
                        <a:t>170000</a:t>
                      </a:r>
                    </a:p>
                  </a:txBody>
                  <a:tcPr marL="8411" marR="8411" marT="841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73724">
                <a:tc>
                  <a:txBody>
                    <a:bodyPr/>
                    <a:lstStyle/>
                    <a:p>
                      <a:pPr algn="l" fontAlgn="b"/>
                      <a:r>
                        <a:rPr lang="de-DE" sz="1000" b="0" i="0" u="none" strike="noStrike">
                          <a:solidFill>
                            <a:srgbClr val="000000"/>
                          </a:solidFill>
                          <a:effectLst/>
                          <a:latin typeface="Calibri"/>
                        </a:rPr>
                        <a:t>Summe</a:t>
                      </a:r>
                    </a:p>
                  </a:txBody>
                  <a:tcPr marL="8411" marR="8411" marT="8411" marB="0" anchor="b">
                    <a:lnL>
                      <a:noFill/>
                    </a:lnL>
                    <a:lnR>
                      <a:noFill/>
                    </a:lnR>
                    <a:lnT w="6350" cap="flat" cmpd="sng" algn="ctr">
                      <a:solidFill>
                        <a:srgbClr val="000000"/>
                      </a:solidFill>
                      <a:prstDash val="solid"/>
                      <a:round/>
                      <a:headEnd type="none" w="med" len="med"/>
                      <a:tailEnd type="none" w="med" len="med"/>
                    </a:lnT>
                    <a:lnB>
                      <a:noFill/>
                    </a:lnB>
                  </a:tcPr>
                </a:tc>
                <a:tc gridSpan="2">
                  <a:txBody>
                    <a:bodyPr/>
                    <a:lstStyle/>
                    <a:p>
                      <a:pPr algn="r" fontAlgn="b"/>
                      <a:r>
                        <a:rPr lang="de-DE" sz="1000" b="0" i="0" u="none" strike="noStrike">
                          <a:solidFill>
                            <a:srgbClr val="000000"/>
                          </a:solidFill>
                          <a:effectLst/>
                          <a:latin typeface="Calibri"/>
                        </a:rPr>
                        <a:t>20000</a:t>
                      </a:r>
                    </a:p>
                  </a:txBody>
                  <a:tcPr marL="8411" marR="8411" marT="841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de-DE"/>
                    </a:p>
                  </a:txBody>
                  <a:tcPr/>
                </a:tc>
                <a:tc>
                  <a:txBody>
                    <a:bodyPr/>
                    <a:lstStyle/>
                    <a:p>
                      <a:pPr algn="l" fontAlgn="b"/>
                      <a:r>
                        <a:rPr lang="de-DE" sz="1000" b="0" i="0" u="none" strike="noStrike">
                          <a:solidFill>
                            <a:srgbClr val="000000"/>
                          </a:solidFill>
                          <a:effectLst/>
                          <a:latin typeface="Calibri"/>
                        </a:rPr>
                        <a:t>Summe</a:t>
                      </a:r>
                    </a:p>
                  </a:txBody>
                  <a:tcPr marL="8411" marR="8411" marT="841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de-DE" sz="1000" b="0" i="0" u="none" strike="noStrike">
                          <a:solidFill>
                            <a:srgbClr val="000000"/>
                          </a:solidFill>
                          <a:effectLst/>
                          <a:latin typeface="Calibri"/>
                        </a:rPr>
                        <a:t>20000</a:t>
                      </a:r>
                    </a:p>
                  </a:txBody>
                  <a:tcPr marL="8411" marR="8411" marT="841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r>
                        <a:rPr lang="de-DE" sz="1000" b="0" i="0" u="none" strike="noStrike">
                          <a:solidFill>
                            <a:srgbClr val="000000"/>
                          </a:solidFill>
                          <a:effectLst/>
                          <a:latin typeface="Calibri"/>
                        </a:rPr>
                        <a:t>Summe</a:t>
                      </a:r>
                    </a:p>
                  </a:txBody>
                  <a:tcPr marL="8411" marR="8411" marT="841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de-DE" sz="1000" b="0" i="0" u="none" strike="noStrike">
                          <a:solidFill>
                            <a:srgbClr val="000000"/>
                          </a:solidFill>
                          <a:effectLst/>
                          <a:latin typeface="Calibri"/>
                        </a:rPr>
                        <a:t>170000</a:t>
                      </a:r>
                    </a:p>
                  </a:txBody>
                  <a:tcPr marL="8411" marR="8411" marT="841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de-DE" sz="1000" b="0" i="0" u="none" strike="noStrike">
                          <a:solidFill>
                            <a:srgbClr val="000000"/>
                          </a:solidFill>
                          <a:effectLst/>
                          <a:latin typeface="Calibri"/>
                        </a:rPr>
                        <a:t>Summe</a:t>
                      </a:r>
                    </a:p>
                  </a:txBody>
                  <a:tcPr marL="8411" marR="8411" marT="841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de-DE" sz="1000" b="0" i="0" u="none" strike="noStrike">
                          <a:solidFill>
                            <a:srgbClr val="000000"/>
                          </a:solidFill>
                          <a:effectLst/>
                          <a:latin typeface="Calibri"/>
                        </a:rPr>
                        <a:t>170000</a:t>
                      </a:r>
                    </a:p>
                  </a:txBody>
                  <a:tcPr marL="8411" marR="8411" marT="8411"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4"/>
                  </a:ext>
                </a:extLst>
              </a:tr>
              <a:tr h="173724">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gridSpan="2">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hMerge="1">
                  <a:txBody>
                    <a:bodyPr/>
                    <a:lstStyle/>
                    <a:p>
                      <a:endParaRPr lang="de-DE"/>
                    </a:p>
                  </a:txBody>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extLst>
                  <a:ext uri="{0D108BD9-81ED-4DB2-BD59-A6C34878D82A}">
                    <a16:rowId xmlns:a16="http://schemas.microsoft.com/office/drawing/2014/main" val="10005"/>
                  </a:ext>
                </a:extLst>
              </a:tr>
              <a:tr h="173724">
                <a:tc gridSpan="5">
                  <a:txBody>
                    <a:bodyPr/>
                    <a:lstStyle/>
                    <a:p>
                      <a:pPr algn="ctr" fontAlgn="b"/>
                      <a:r>
                        <a:rPr lang="de-DE" sz="1000" b="0" i="0" u="none" strike="noStrike">
                          <a:solidFill>
                            <a:srgbClr val="000000"/>
                          </a:solidFill>
                          <a:effectLst/>
                          <a:latin typeface="Calibri"/>
                        </a:rPr>
                        <a:t>Mietaufw.</a:t>
                      </a:r>
                    </a:p>
                  </a:txBody>
                  <a:tcPr marL="8411" marR="8411" marT="8411"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dirty="0">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extLst>
                  <a:ext uri="{0D108BD9-81ED-4DB2-BD59-A6C34878D82A}">
                    <a16:rowId xmlns:a16="http://schemas.microsoft.com/office/drawing/2014/main" val="10006"/>
                  </a:ext>
                </a:extLst>
              </a:tr>
              <a:tr h="173724">
                <a:tc>
                  <a:txBody>
                    <a:bodyPr/>
                    <a:lstStyle/>
                    <a:p>
                      <a:pPr algn="l" fontAlgn="b"/>
                      <a:r>
                        <a:rPr lang="de-DE" sz="1000" b="0" i="0" u="none" strike="noStrike" dirty="0">
                          <a:solidFill>
                            <a:srgbClr val="000000"/>
                          </a:solidFill>
                          <a:effectLst/>
                          <a:latin typeface="Calibri"/>
                        </a:rPr>
                        <a:t> Mietzahlung</a:t>
                      </a:r>
                    </a:p>
                  </a:txBody>
                  <a:tcPr marL="8411" marR="8411" marT="841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r" fontAlgn="b"/>
                      <a:r>
                        <a:rPr lang="de-DE" sz="1000" b="0" i="0" u="none" strike="noStrike">
                          <a:solidFill>
                            <a:srgbClr val="000000"/>
                          </a:solidFill>
                          <a:effectLst/>
                          <a:latin typeface="Calibri"/>
                        </a:rPr>
                        <a:t>5000</a:t>
                      </a:r>
                    </a:p>
                  </a:txBody>
                  <a:tcPr marL="8411" marR="8411" marT="841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a:txBody>
                    <a:bodyPr/>
                    <a:lstStyle/>
                    <a:p>
                      <a:pPr algn="l" fontAlgn="b"/>
                      <a:r>
                        <a:rPr lang="de-DE" sz="1000" b="1" i="1" u="none" strike="noStrike">
                          <a:solidFill>
                            <a:srgbClr val="000000"/>
                          </a:solidFill>
                          <a:effectLst/>
                          <a:latin typeface="Calibri"/>
                        </a:rPr>
                        <a:t>Endbestand</a:t>
                      </a:r>
                    </a:p>
                  </a:txBody>
                  <a:tcPr marL="8411" marR="8411" marT="841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de-DE" sz="1000" b="1" i="1" u="none" strike="noStrike">
                          <a:solidFill>
                            <a:srgbClr val="000000"/>
                          </a:solidFill>
                          <a:effectLst/>
                          <a:latin typeface="Calibri"/>
                        </a:rPr>
                        <a:t>5000</a:t>
                      </a:r>
                    </a:p>
                  </a:txBody>
                  <a:tcPr marL="8411" marR="8411" marT="841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de-DE" sz="1000" b="0" i="0" u="none" strike="noStrike" dirty="0">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gridSpan="4">
                  <a:txBody>
                    <a:bodyPr/>
                    <a:lstStyle/>
                    <a:p>
                      <a:pPr algn="ctr" fontAlgn="b"/>
                      <a:r>
                        <a:rPr lang="de-DE" sz="1000" b="0" i="0" u="none" strike="noStrike">
                          <a:solidFill>
                            <a:srgbClr val="000000"/>
                          </a:solidFill>
                          <a:effectLst/>
                          <a:latin typeface="Calibri"/>
                        </a:rPr>
                        <a:t>Zinserträge</a:t>
                      </a:r>
                    </a:p>
                  </a:txBody>
                  <a:tcPr marL="8411" marR="8411" marT="8411"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0007"/>
                  </a:ext>
                </a:extLst>
              </a:tr>
              <a:tr h="173724">
                <a:tc>
                  <a:txBody>
                    <a:bodyPr/>
                    <a:lstStyle/>
                    <a:p>
                      <a:pPr algn="l" fontAlgn="b"/>
                      <a:r>
                        <a:rPr lang="de-DE" sz="1000" b="0" i="0" u="none" strike="noStrike">
                          <a:solidFill>
                            <a:srgbClr val="000000"/>
                          </a:solidFill>
                          <a:effectLst/>
                          <a:latin typeface="Calibri"/>
                        </a:rPr>
                        <a:t>Summe</a:t>
                      </a:r>
                    </a:p>
                  </a:txBody>
                  <a:tcPr marL="8411" marR="8411" marT="8411" marB="0" anchor="b">
                    <a:lnL>
                      <a:noFill/>
                    </a:lnL>
                    <a:lnR>
                      <a:noFill/>
                    </a:lnR>
                    <a:lnT w="6350" cap="flat" cmpd="sng" algn="ctr">
                      <a:solidFill>
                        <a:srgbClr val="000000"/>
                      </a:solidFill>
                      <a:prstDash val="solid"/>
                      <a:round/>
                      <a:headEnd type="none" w="med" len="med"/>
                      <a:tailEnd type="none" w="med" len="med"/>
                    </a:lnT>
                    <a:lnB>
                      <a:noFill/>
                    </a:lnB>
                  </a:tcPr>
                </a:tc>
                <a:tc gridSpan="2">
                  <a:txBody>
                    <a:bodyPr/>
                    <a:lstStyle/>
                    <a:p>
                      <a:pPr algn="r" fontAlgn="b"/>
                      <a:r>
                        <a:rPr lang="de-DE" sz="1000" b="0" i="0" u="none" strike="noStrike">
                          <a:solidFill>
                            <a:srgbClr val="000000"/>
                          </a:solidFill>
                          <a:effectLst/>
                          <a:latin typeface="Calibri"/>
                        </a:rPr>
                        <a:t>5000</a:t>
                      </a:r>
                    </a:p>
                  </a:txBody>
                  <a:tcPr marL="8411" marR="8411" marT="841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de-DE"/>
                    </a:p>
                  </a:txBody>
                  <a:tcPr/>
                </a:tc>
                <a:tc>
                  <a:txBody>
                    <a:bodyPr/>
                    <a:lstStyle/>
                    <a:p>
                      <a:pPr algn="l" fontAlgn="b"/>
                      <a:r>
                        <a:rPr lang="de-DE" sz="1000" b="0" i="0" u="none" strike="noStrike">
                          <a:solidFill>
                            <a:srgbClr val="000000"/>
                          </a:solidFill>
                          <a:effectLst/>
                          <a:latin typeface="Calibri"/>
                        </a:rPr>
                        <a:t>Summe</a:t>
                      </a:r>
                    </a:p>
                  </a:txBody>
                  <a:tcPr marL="8411" marR="8411" marT="841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de-DE" sz="1000" b="0" i="0" u="none" strike="noStrike">
                          <a:solidFill>
                            <a:srgbClr val="000000"/>
                          </a:solidFill>
                          <a:effectLst/>
                          <a:latin typeface="Calibri"/>
                        </a:rPr>
                        <a:t>5000</a:t>
                      </a:r>
                    </a:p>
                  </a:txBody>
                  <a:tcPr marL="8411" marR="8411" marT="841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de-DE" sz="1000" b="0" i="0" u="none" strike="noStrike" dirty="0">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r>
                        <a:rPr lang="de-DE" sz="1000" b="1" i="1" u="none" strike="noStrike">
                          <a:solidFill>
                            <a:srgbClr val="000000"/>
                          </a:solidFill>
                          <a:effectLst/>
                          <a:latin typeface="Calibri"/>
                        </a:rPr>
                        <a:t>Endbestand</a:t>
                      </a:r>
                    </a:p>
                  </a:txBody>
                  <a:tcPr marL="8411" marR="8411" marT="841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de-DE" sz="1000" b="1" i="1" u="none" strike="noStrike">
                          <a:solidFill>
                            <a:srgbClr val="000000"/>
                          </a:solidFill>
                          <a:effectLst/>
                          <a:latin typeface="Calibri"/>
                        </a:rPr>
                        <a:t>5000</a:t>
                      </a:r>
                    </a:p>
                  </a:txBody>
                  <a:tcPr marL="8411" marR="8411" marT="841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de-DE" sz="1000" b="0" i="0" u="none" strike="noStrike" dirty="0">
                          <a:solidFill>
                            <a:srgbClr val="000000"/>
                          </a:solidFill>
                          <a:effectLst/>
                          <a:latin typeface="Calibri"/>
                        </a:rPr>
                        <a:t> Gutschrift </a:t>
                      </a:r>
                    </a:p>
                  </a:txBody>
                  <a:tcPr marL="8411" marR="8411" marT="841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de-DE" sz="1000" b="0" i="0" u="none" strike="noStrike">
                          <a:solidFill>
                            <a:srgbClr val="000000"/>
                          </a:solidFill>
                          <a:effectLst/>
                          <a:latin typeface="Calibri"/>
                        </a:rPr>
                        <a:t>5000</a:t>
                      </a:r>
                    </a:p>
                  </a:txBody>
                  <a:tcPr marL="8411" marR="8411" marT="841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73724">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gridSpan="2">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hMerge="1">
                  <a:txBody>
                    <a:bodyPr/>
                    <a:lstStyle/>
                    <a:p>
                      <a:endParaRPr lang="de-DE"/>
                    </a:p>
                  </a:txBody>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r>
                        <a:rPr lang="de-DE" sz="1000" b="0" i="0" u="none" strike="noStrike">
                          <a:solidFill>
                            <a:srgbClr val="000000"/>
                          </a:solidFill>
                          <a:effectLst/>
                          <a:latin typeface="Calibri"/>
                        </a:rPr>
                        <a:t>Summe</a:t>
                      </a:r>
                    </a:p>
                  </a:txBody>
                  <a:tcPr marL="8411" marR="8411" marT="841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de-DE" sz="1000" b="0" i="0" u="none" strike="noStrike">
                          <a:solidFill>
                            <a:srgbClr val="000000"/>
                          </a:solidFill>
                          <a:effectLst/>
                          <a:latin typeface="Calibri"/>
                        </a:rPr>
                        <a:t>5000</a:t>
                      </a:r>
                    </a:p>
                  </a:txBody>
                  <a:tcPr marL="8411" marR="8411" marT="841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de-DE" sz="1000" b="0" i="0" u="none" strike="noStrike">
                          <a:solidFill>
                            <a:srgbClr val="000000"/>
                          </a:solidFill>
                          <a:effectLst/>
                          <a:latin typeface="Calibri"/>
                        </a:rPr>
                        <a:t>Summe</a:t>
                      </a:r>
                    </a:p>
                  </a:txBody>
                  <a:tcPr marL="8411" marR="8411" marT="841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de-DE" sz="1000" b="0" i="0" u="none" strike="noStrike">
                          <a:solidFill>
                            <a:srgbClr val="000000"/>
                          </a:solidFill>
                          <a:effectLst/>
                          <a:latin typeface="Calibri"/>
                        </a:rPr>
                        <a:t>5000</a:t>
                      </a:r>
                    </a:p>
                  </a:txBody>
                  <a:tcPr marL="8411" marR="8411" marT="8411"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9"/>
                  </a:ext>
                </a:extLst>
              </a:tr>
              <a:tr h="173724">
                <a:tc gridSpan="5">
                  <a:txBody>
                    <a:bodyPr/>
                    <a:lstStyle/>
                    <a:p>
                      <a:pPr algn="ctr" fontAlgn="b"/>
                      <a:r>
                        <a:rPr lang="de-DE" sz="1000" b="0" i="0" u="none" strike="noStrike">
                          <a:solidFill>
                            <a:srgbClr val="000000"/>
                          </a:solidFill>
                          <a:effectLst/>
                          <a:latin typeface="Calibri"/>
                        </a:rPr>
                        <a:t>Löhne</a:t>
                      </a:r>
                    </a:p>
                  </a:txBody>
                  <a:tcPr marL="8411" marR="8411" marT="8411"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extLst>
                  <a:ext uri="{0D108BD9-81ED-4DB2-BD59-A6C34878D82A}">
                    <a16:rowId xmlns:a16="http://schemas.microsoft.com/office/drawing/2014/main" val="10010"/>
                  </a:ext>
                </a:extLst>
              </a:tr>
              <a:tr h="173724">
                <a:tc>
                  <a:txBody>
                    <a:bodyPr/>
                    <a:lstStyle/>
                    <a:p>
                      <a:pPr algn="l" fontAlgn="b"/>
                      <a:r>
                        <a:rPr lang="de-DE" sz="1000" b="0" i="0" u="none" strike="noStrike" dirty="0">
                          <a:solidFill>
                            <a:srgbClr val="000000"/>
                          </a:solidFill>
                          <a:effectLst/>
                          <a:latin typeface="Calibri"/>
                        </a:rPr>
                        <a:t> Lohnzahlung</a:t>
                      </a:r>
                    </a:p>
                  </a:txBody>
                  <a:tcPr marL="8411" marR="8411" marT="841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r" fontAlgn="b"/>
                      <a:r>
                        <a:rPr lang="de-DE" sz="1000" b="0" i="0" u="none" strike="noStrike">
                          <a:solidFill>
                            <a:srgbClr val="000000"/>
                          </a:solidFill>
                          <a:effectLst/>
                          <a:latin typeface="Calibri"/>
                        </a:rPr>
                        <a:t>100000</a:t>
                      </a:r>
                    </a:p>
                  </a:txBody>
                  <a:tcPr marL="8411" marR="8411" marT="841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DE"/>
                    </a:p>
                  </a:txBody>
                  <a:tcPr/>
                </a:tc>
                <a:tc>
                  <a:txBody>
                    <a:bodyPr/>
                    <a:lstStyle/>
                    <a:p>
                      <a:pPr algn="l" fontAlgn="b"/>
                      <a:r>
                        <a:rPr lang="de-DE" sz="1000" b="1" i="1" u="none" strike="noStrike">
                          <a:solidFill>
                            <a:srgbClr val="000000"/>
                          </a:solidFill>
                          <a:effectLst/>
                          <a:latin typeface="Calibri"/>
                        </a:rPr>
                        <a:t>Endbestand</a:t>
                      </a:r>
                    </a:p>
                  </a:txBody>
                  <a:tcPr marL="8411" marR="8411" marT="841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de-DE" sz="1000" b="1" i="1" u="none" strike="noStrike">
                          <a:solidFill>
                            <a:srgbClr val="000000"/>
                          </a:solidFill>
                          <a:effectLst/>
                          <a:latin typeface="Calibri"/>
                        </a:rPr>
                        <a:t>100000</a:t>
                      </a:r>
                    </a:p>
                  </a:txBody>
                  <a:tcPr marL="8411" marR="8411" marT="841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dirty="0">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extLst>
                  <a:ext uri="{0D108BD9-81ED-4DB2-BD59-A6C34878D82A}">
                    <a16:rowId xmlns:a16="http://schemas.microsoft.com/office/drawing/2014/main" val="10011"/>
                  </a:ext>
                </a:extLst>
              </a:tr>
              <a:tr h="173724">
                <a:tc>
                  <a:txBody>
                    <a:bodyPr/>
                    <a:lstStyle/>
                    <a:p>
                      <a:pPr algn="l" fontAlgn="b"/>
                      <a:r>
                        <a:rPr lang="de-DE" sz="1000" b="0" i="0" u="none" strike="noStrike">
                          <a:solidFill>
                            <a:srgbClr val="000000"/>
                          </a:solidFill>
                          <a:effectLst/>
                          <a:latin typeface="Calibri"/>
                        </a:rPr>
                        <a:t>Summe</a:t>
                      </a:r>
                    </a:p>
                  </a:txBody>
                  <a:tcPr marL="8411" marR="8411" marT="8411" marB="0" anchor="b">
                    <a:lnL>
                      <a:noFill/>
                    </a:lnL>
                    <a:lnR>
                      <a:noFill/>
                    </a:lnR>
                    <a:lnT w="6350" cap="flat" cmpd="sng" algn="ctr">
                      <a:solidFill>
                        <a:srgbClr val="000000"/>
                      </a:solidFill>
                      <a:prstDash val="solid"/>
                      <a:round/>
                      <a:headEnd type="none" w="med" len="med"/>
                      <a:tailEnd type="none" w="med" len="med"/>
                    </a:lnT>
                    <a:lnB>
                      <a:noFill/>
                    </a:lnB>
                  </a:tcPr>
                </a:tc>
                <a:tc gridSpan="2">
                  <a:txBody>
                    <a:bodyPr/>
                    <a:lstStyle/>
                    <a:p>
                      <a:pPr algn="r" fontAlgn="b"/>
                      <a:r>
                        <a:rPr lang="de-DE" sz="1000" b="0" i="0" u="none" strike="noStrike">
                          <a:solidFill>
                            <a:srgbClr val="000000"/>
                          </a:solidFill>
                          <a:effectLst/>
                          <a:latin typeface="Calibri"/>
                        </a:rPr>
                        <a:t>100000</a:t>
                      </a:r>
                    </a:p>
                  </a:txBody>
                  <a:tcPr marL="8411" marR="8411" marT="841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de-DE"/>
                    </a:p>
                  </a:txBody>
                  <a:tcPr/>
                </a:tc>
                <a:tc>
                  <a:txBody>
                    <a:bodyPr/>
                    <a:lstStyle/>
                    <a:p>
                      <a:pPr algn="l" fontAlgn="b"/>
                      <a:r>
                        <a:rPr lang="de-DE" sz="1000" b="0" i="0" u="none" strike="noStrike">
                          <a:solidFill>
                            <a:srgbClr val="000000"/>
                          </a:solidFill>
                          <a:effectLst/>
                          <a:latin typeface="Calibri"/>
                        </a:rPr>
                        <a:t>Summe</a:t>
                      </a:r>
                    </a:p>
                  </a:txBody>
                  <a:tcPr marL="8411" marR="8411" marT="841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de-DE" sz="1000" b="0" i="0" u="none" strike="noStrike">
                          <a:solidFill>
                            <a:srgbClr val="000000"/>
                          </a:solidFill>
                          <a:effectLst/>
                          <a:latin typeface="Calibri"/>
                        </a:rPr>
                        <a:t>100000</a:t>
                      </a:r>
                    </a:p>
                  </a:txBody>
                  <a:tcPr marL="8411" marR="8411" marT="841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de-DE" sz="1000" b="0" i="0" u="none" strike="noStrike" dirty="0">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extLst>
                  <a:ext uri="{0D108BD9-81ED-4DB2-BD59-A6C34878D82A}">
                    <a16:rowId xmlns:a16="http://schemas.microsoft.com/office/drawing/2014/main" val="10012"/>
                  </a:ext>
                </a:extLst>
              </a:tr>
              <a:tr h="173724">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gridSpan="2">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hMerge="1">
                  <a:txBody>
                    <a:bodyPr/>
                    <a:lstStyle/>
                    <a:p>
                      <a:endParaRPr lang="de-DE"/>
                    </a:p>
                  </a:txBody>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extLst>
                  <a:ext uri="{0D108BD9-81ED-4DB2-BD59-A6C34878D82A}">
                    <a16:rowId xmlns:a16="http://schemas.microsoft.com/office/drawing/2014/main" val="10013"/>
                  </a:ext>
                </a:extLst>
              </a:tr>
              <a:tr h="173724">
                <a:tc gridSpan="5">
                  <a:txBody>
                    <a:bodyPr/>
                    <a:lstStyle/>
                    <a:p>
                      <a:pPr algn="ctr" fontAlgn="b"/>
                      <a:r>
                        <a:rPr lang="de-DE" sz="1000" b="0" i="0" u="none" strike="noStrike">
                          <a:solidFill>
                            <a:srgbClr val="000000"/>
                          </a:solidFill>
                          <a:effectLst/>
                          <a:latin typeface="Calibri"/>
                        </a:rPr>
                        <a:t>Abschreibungen/AfA</a:t>
                      </a:r>
                    </a:p>
                  </a:txBody>
                  <a:tcPr marL="8411" marR="8411" marT="8411"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extLst>
                  <a:ext uri="{0D108BD9-81ED-4DB2-BD59-A6C34878D82A}">
                    <a16:rowId xmlns:a16="http://schemas.microsoft.com/office/drawing/2014/main" val="10014"/>
                  </a:ext>
                </a:extLst>
              </a:tr>
              <a:tr h="173724">
                <a:tc gridSpan="2">
                  <a:txBody>
                    <a:bodyPr/>
                    <a:lstStyle/>
                    <a:p>
                      <a:pPr algn="l" fontAlgn="b"/>
                      <a:r>
                        <a:rPr lang="de-DE" sz="1000" b="0" i="0" u="none" strike="noStrike" dirty="0">
                          <a:solidFill>
                            <a:srgbClr val="000000"/>
                          </a:solidFill>
                          <a:effectLst/>
                          <a:latin typeface="Calibri"/>
                        </a:rPr>
                        <a:t> Wertminderung</a:t>
                      </a:r>
                    </a:p>
                  </a:txBody>
                  <a:tcPr marL="8411" marR="8411" marT="841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r" fontAlgn="b"/>
                      <a:endParaRPr lang="de-DE" sz="1000" b="0" i="0" u="none" strike="noStrike">
                        <a:solidFill>
                          <a:srgbClr val="000000"/>
                        </a:solidFill>
                        <a:effectLst/>
                        <a:latin typeface="Calibri"/>
                      </a:endParaRPr>
                    </a:p>
                  </a:txBody>
                  <a:tcPr marL="8411" marR="8411" marT="841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de-DE" sz="1000" b="0" i="0" u="none" strike="noStrike" dirty="0">
                          <a:solidFill>
                            <a:srgbClr val="000000"/>
                          </a:solidFill>
                          <a:effectLst/>
                          <a:latin typeface="Calibri"/>
                        </a:rPr>
                        <a:t>20000</a:t>
                      </a:r>
                    </a:p>
                  </a:txBody>
                  <a:tcPr marL="8411" marR="8411" marT="841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000" b="1" i="1" u="none" strike="noStrike">
                          <a:solidFill>
                            <a:srgbClr val="000000"/>
                          </a:solidFill>
                          <a:effectLst/>
                          <a:latin typeface="Calibri"/>
                        </a:rPr>
                        <a:t>Endbestand</a:t>
                      </a:r>
                    </a:p>
                  </a:txBody>
                  <a:tcPr marL="8411" marR="8411" marT="841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de-DE" sz="1000" b="1" i="1" u="none" strike="noStrike">
                          <a:solidFill>
                            <a:srgbClr val="000000"/>
                          </a:solidFill>
                          <a:effectLst/>
                          <a:latin typeface="Calibri"/>
                        </a:rPr>
                        <a:t>20000</a:t>
                      </a:r>
                    </a:p>
                  </a:txBody>
                  <a:tcPr marL="8411" marR="8411" marT="841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extLst>
                  <a:ext uri="{0D108BD9-81ED-4DB2-BD59-A6C34878D82A}">
                    <a16:rowId xmlns:a16="http://schemas.microsoft.com/office/drawing/2014/main" val="10015"/>
                  </a:ext>
                </a:extLst>
              </a:tr>
              <a:tr h="173724">
                <a:tc gridSpan="2">
                  <a:txBody>
                    <a:bodyPr/>
                    <a:lstStyle/>
                    <a:p>
                      <a:pPr algn="l" fontAlgn="b"/>
                      <a:r>
                        <a:rPr lang="de-DE" sz="1000" b="0" i="0" u="none" strike="noStrike">
                          <a:solidFill>
                            <a:srgbClr val="000000"/>
                          </a:solidFill>
                          <a:effectLst/>
                          <a:latin typeface="Calibri"/>
                        </a:rPr>
                        <a:t>Summe</a:t>
                      </a:r>
                    </a:p>
                  </a:txBody>
                  <a:tcPr marL="8411" marR="8411" marT="8411"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r" fontAlgn="b"/>
                      <a:endParaRPr lang="de-DE" sz="1000" b="0" i="0" u="none" strike="noStrike">
                        <a:solidFill>
                          <a:srgbClr val="000000"/>
                        </a:solidFill>
                        <a:effectLst/>
                        <a:latin typeface="Calibri"/>
                      </a:endParaRPr>
                    </a:p>
                  </a:txBody>
                  <a:tcPr marL="8411" marR="8411" marT="841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de-DE" sz="1000" b="0" i="0" u="none" strike="noStrike">
                          <a:solidFill>
                            <a:srgbClr val="000000"/>
                          </a:solidFill>
                          <a:effectLst/>
                          <a:latin typeface="Calibri"/>
                        </a:rPr>
                        <a:t>20000</a:t>
                      </a:r>
                    </a:p>
                  </a:txBody>
                  <a:tcPr marL="8411" marR="8411" marT="841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de-DE" sz="1000" b="0" i="0" u="none" strike="noStrike">
                          <a:solidFill>
                            <a:srgbClr val="000000"/>
                          </a:solidFill>
                          <a:effectLst/>
                          <a:latin typeface="Calibri"/>
                        </a:rPr>
                        <a:t>Summe</a:t>
                      </a:r>
                    </a:p>
                  </a:txBody>
                  <a:tcPr marL="8411" marR="8411" marT="841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de-DE" sz="1000" b="0" i="0" u="none" strike="noStrike">
                          <a:solidFill>
                            <a:srgbClr val="000000"/>
                          </a:solidFill>
                          <a:effectLst/>
                          <a:latin typeface="Calibri"/>
                        </a:rPr>
                        <a:t>20000</a:t>
                      </a:r>
                    </a:p>
                  </a:txBody>
                  <a:tcPr marL="8411" marR="8411" marT="841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extLst>
                  <a:ext uri="{0D108BD9-81ED-4DB2-BD59-A6C34878D82A}">
                    <a16:rowId xmlns:a16="http://schemas.microsoft.com/office/drawing/2014/main" val="10016"/>
                  </a:ext>
                </a:extLst>
              </a:tr>
              <a:tr h="263594">
                <a:tc gridSpan="2">
                  <a:txBody>
                    <a:bodyPr/>
                    <a:lstStyle/>
                    <a:p>
                      <a:pPr algn="l" fontAlgn="b"/>
                      <a:endParaRPr lang="de-DE" sz="1000" b="0" i="0" u="none" strike="noStrike" dirty="0">
                        <a:solidFill>
                          <a:srgbClr val="000000"/>
                        </a:solidFill>
                        <a:effectLst/>
                        <a:latin typeface="Calibri"/>
                      </a:endParaRPr>
                    </a:p>
                  </a:txBody>
                  <a:tcPr marL="8411" marR="8411" marT="8411" marB="0" anchor="b">
                    <a:lnL>
                      <a:noFill/>
                    </a:lnL>
                    <a:lnR>
                      <a:noFill/>
                    </a:lnR>
                    <a:lnT>
                      <a:noFill/>
                    </a:lnT>
                    <a:lnB>
                      <a:noFill/>
                    </a:lnB>
                  </a:tcPr>
                </a:tc>
                <a:tc hMerge="1">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endParaRPr lang="de-DE"/>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gridSpan="4">
                  <a:txBody>
                    <a:bodyPr/>
                    <a:lstStyle/>
                    <a:p>
                      <a:pPr algn="ctr" fontAlgn="b"/>
                      <a:r>
                        <a:rPr lang="de-DE" sz="1000" b="0" i="0" u="none" strike="noStrike">
                          <a:solidFill>
                            <a:srgbClr val="000000"/>
                          </a:solidFill>
                          <a:effectLst/>
                          <a:latin typeface="Calibri"/>
                        </a:rPr>
                        <a:t>GEWINN- UND VERLUSTKONTO</a:t>
                      </a:r>
                    </a:p>
                  </a:txBody>
                  <a:tcPr marL="8411" marR="8411" marT="8411"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extLst>
                  <a:ext uri="{0D108BD9-81ED-4DB2-BD59-A6C34878D82A}">
                    <a16:rowId xmlns:a16="http://schemas.microsoft.com/office/drawing/2014/main" val="10017"/>
                  </a:ext>
                </a:extLst>
              </a:tr>
              <a:tr h="263594">
                <a:tc gridSpan="2">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hMerge="1">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endParaRPr lang="de-DE"/>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r>
                        <a:rPr lang="de-DE" sz="1000" b="0" i="0" u="none" strike="noStrike">
                          <a:solidFill>
                            <a:srgbClr val="000000"/>
                          </a:solidFill>
                          <a:effectLst/>
                          <a:latin typeface="Calibri"/>
                        </a:rPr>
                        <a:t>Aufw. R</a:t>
                      </a:r>
                    </a:p>
                  </a:txBody>
                  <a:tcPr marL="8411" marR="8411" marT="841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de-DE" sz="1000" b="0" i="0" u="none" strike="noStrike">
                          <a:solidFill>
                            <a:srgbClr val="000000"/>
                          </a:solidFill>
                          <a:effectLst/>
                          <a:latin typeface="Calibri"/>
                        </a:rPr>
                        <a:t>20000</a:t>
                      </a:r>
                    </a:p>
                  </a:txBody>
                  <a:tcPr marL="8411" marR="8411" marT="841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de-DE" sz="1000" b="0" i="0" u="none" strike="noStrike">
                          <a:solidFill>
                            <a:srgbClr val="000000"/>
                          </a:solidFill>
                          <a:effectLst/>
                          <a:latin typeface="Calibri"/>
                        </a:rPr>
                        <a:t>Umsatzerlöse</a:t>
                      </a:r>
                    </a:p>
                  </a:txBody>
                  <a:tcPr marL="8411" marR="8411" marT="841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de-DE" sz="1000" b="0" i="0" u="none" strike="noStrike">
                          <a:solidFill>
                            <a:srgbClr val="000000"/>
                          </a:solidFill>
                          <a:effectLst/>
                          <a:latin typeface="Calibri"/>
                        </a:rPr>
                        <a:t>170000</a:t>
                      </a:r>
                    </a:p>
                  </a:txBody>
                  <a:tcPr marL="8411" marR="8411" marT="841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extLst>
                  <a:ext uri="{0D108BD9-81ED-4DB2-BD59-A6C34878D82A}">
                    <a16:rowId xmlns:a16="http://schemas.microsoft.com/office/drawing/2014/main" val="10018"/>
                  </a:ext>
                </a:extLst>
              </a:tr>
              <a:tr h="263594">
                <a:tc gridSpan="2">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hMerge="1">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endParaRPr lang="de-DE"/>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r>
                        <a:rPr lang="de-DE" sz="1000" b="0" i="0" u="none" strike="noStrike">
                          <a:solidFill>
                            <a:srgbClr val="000000"/>
                          </a:solidFill>
                          <a:effectLst/>
                          <a:latin typeface="Calibri"/>
                        </a:rPr>
                        <a:t>Mietaufw.</a:t>
                      </a:r>
                    </a:p>
                  </a:txBody>
                  <a:tcPr marL="8411" marR="8411" marT="8411" marB="0" anchor="b">
                    <a:lnL>
                      <a:noFill/>
                    </a:lnL>
                    <a:lnR>
                      <a:noFill/>
                    </a:lnR>
                    <a:lnT>
                      <a:noFill/>
                    </a:lnT>
                    <a:lnB>
                      <a:noFill/>
                    </a:lnB>
                  </a:tcPr>
                </a:tc>
                <a:tc>
                  <a:txBody>
                    <a:bodyPr/>
                    <a:lstStyle/>
                    <a:p>
                      <a:pPr algn="r" fontAlgn="b"/>
                      <a:r>
                        <a:rPr lang="de-DE" sz="1000" b="0" i="0" u="none" strike="noStrike">
                          <a:solidFill>
                            <a:srgbClr val="000000"/>
                          </a:solidFill>
                          <a:effectLst/>
                          <a:latin typeface="Calibri"/>
                        </a:rPr>
                        <a:t>5000</a:t>
                      </a:r>
                    </a:p>
                  </a:txBody>
                  <a:tcPr marL="8411" marR="8411" marT="841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de-DE" sz="1000" b="0" i="0" u="none" strike="noStrike">
                          <a:solidFill>
                            <a:srgbClr val="000000"/>
                          </a:solidFill>
                          <a:effectLst/>
                          <a:latin typeface="Calibri"/>
                        </a:rPr>
                        <a:t>Zinsertr.</a:t>
                      </a:r>
                    </a:p>
                  </a:txBody>
                  <a:tcPr marL="8411" marR="8411" marT="8411"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de-DE" sz="1000" b="0" i="0" u="none" strike="noStrike">
                          <a:solidFill>
                            <a:srgbClr val="000000"/>
                          </a:solidFill>
                          <a:effectLst/>
                          <a:latin typeface="Calibri"/>
                        </a:rPr>
                        <a:t>5000</a:t>
                      </a:r>
                    </a:p>
                  </a:txBody>
                  <a:tcPr marL="8411" marR="8411" marT="8411" marB="0" anchor="b">
                    <a:lnL>
                      <a:noFill/>
                    </a:lnL>
                    <a:lnR>
                      <a:noFill/>
                    </a:lnR>
                    <a:lnT>
                      <a:noFill/>
                    </a:lnT>
                    <a:lnB>
                      <a:noFill/>
                    </a:lnB>
                  </a:tcPr>
                </a:tc>
                <a:tc>
                  <a:txBody>
                    <a:bodyPr/>
                    <a:lstStyle/>
                    <a:p>
                      <a:pPr algn="l" fontAlgn="b"/>
                      <a:endParaRPr lang="de-DE" sz="1000" b="0" i="0" u="none" strike="noStrike" dirty="0">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extLst>
                  <a:ext uri="{0D108BD9-81ED-4DB2-BD59-A6C34878D82A}">
                    <a16:rowId xmlns:a16="http://schemas.microsoft.com/office/drawing/2014/main" val="10019"/>
                  </a:ext>
                </a:extLst>
              </a:tr>
              <a:tr h="263594">
                <a:tc gridSpan="2">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hMerge="1">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endParaRPr lang="de-DE"/>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r>
                        <a:rPr lang="de-DE" sz="1000" b="0" i="0" u="none" strike="noStrike">
                          <a:solidFill>
                            <a:srgbClr val="000000"/>
                          </a:solidFill>
                          <a:effectLst/>
                          <a:latin typeface="Calibri"/>
                        </a:rPr>
                        <a:t>Löhne</a:t>
                      </a:r>
                    </a:p>
                  </a:txBody>
                  <a:tcPr marL="8411" marR="8411" marT="8411" marB="0" anchor="b">
                    <a:lnL>
                      <a:noFill/>
                    </a:lnL>
                    <a:lnR>
                      <a:noFill/>
                    </a:lnR>
                    <a:lnT>
                      <a:noFill/>
                    </a:lnT>
                    <a:lnB>
                      <a:noFill/>
                    </a:lnB>
                  </a:tcPr>
                </a:tc>
                <a:tc>
                  <a:txBody>
                    <a:bodyPr/>
                    <a:lstStyle/>
                    <a:p>
                      <a:pPr algn="r" fontAlgn="b"/>
                      <a:r>
                        <a:rPr lang="de-DE" sz="1000" b="0" i="0" u="none" strike="noStrike">
                          <a:solidFill>
                            <a:srgbClr val="000000"/>
                          </a:solidFill>
                          <a:effectLst/>
                          <a:latin typeface="Calibri"/>
                        </a:rPr>
                        <a:t>100000</a:t>
                      </a:r>
                    </a:p>
                  </a:txBody>
                  <a:tcPr marL="8411" marR="8411" marT="841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extLst>
                  <a:ext uri="{0D108BD9-81ED-4DB2-BD59-A6C34878D82A}">
                    <a16:rowId xmlns:a16="http://schemas.microsoft.com/office/drawing/2014/main" val="10020"/>
                  </a:ext>
                </a:extLst>
              </a:tr>
              <a:tr h="263594">
                <a:tc gridSpan="2">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hMerge="1">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endParaRPr lang="de-DE"/>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r>
                        <a:rPr lang="de-DE" sz="1000" b="0" i="0" u="none" strike="noStrike">
                          <a:solidFill>
                            <a:srgbClr val="000000"/>
                          </a:solidFill>
                          <a:effectLst/>
                          <a:latin typeface="Calibri"/>
                        </a:rPr>
                        <a:t>Afa</a:t>
                      </a:r>
                    </a:p>
                  </a:txBody>
                  <a:tcPr marL="8411" marR="8411" marT="8411" marB="0" anchor="b">
                    <a:lnL>
                      <a:noFill/>
                    </a:lnL>
                    <a:lnR>
                      <a:noFill/>
                    </a:lnR>
                    <a:lnT>
                      <a:noFill/>
                    </a:lnT>
                    <a:lnB>
                      <a:noFill/>
                    </a:lnB>
                  </a:tcPr>
                </a:tc>
                <a:tc>
                  <a:txBody>
                    <a:bodyPr/>
                    <a:lstStyle/>
                    <a:p>
                      <a:pPr algn="r" fontAlgn="b"/>
                      <a:r>
                        <a:rPr lang="de-DE" sz="1000" b="0" i="0" u="none" strike="noStrike">
                          <a:solidFill>
                            <a:srgbClr val="000000"/>
                          </a:solidFill>
                          <a:effectLst/>
                          <a:latin typeface="Calibri"/>
                        </a:rPr>
                        <a:t>20000</a:t>
                      </a:r>
                    </a:p>
                  </a:txBody>
                  <a:tcPr marL="8411" marR="8411" marT="841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extLst>
                  <a:ext uri="{0D108BD9-81ED-4DB2-BD59-A6C34878D82A}">
                    <a16:rowId xmlns:a16="http://schemas.microsoft.com/office/drawing/2014/main" val="10021"/>
                  </a:ext>
                </a:extLst>
              </a:tr>
              <a:tr h="263594">
                <a:tc gridSpan="2">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hMerge="1">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endParaRPr lang="de-DE"/>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r>
                        <a:rPr lang="de-DE" sz="1200" b="1" i="1" u="none" strike="noStrike" dirty="0">
                          <a:solidFill>
                            <a:srgbClr val="000000"/>
                          </a:solidFill>
                          <a:effectLst/>
                          <a:latin typeface="Calibri"/>
                        </a:rPr>
                        <a:t>SALDO</a:t>
                      </a:r>
                    </a:p>
                  </a:txBody>
                  <a:tcPr marL="8411" marR="8411" marT="841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de-DE" sz="1200" b="1" i="1" u="none" strike="noStrike" dirty="0">
                          <a:solidFill>
                            <a:srgbClr val="000000"/>
                          </a:solidFill>
                          <a:effectLst/>
                          <a:latin typeface="Calibri"/>
                        </a:rPr>
                        <a:t>30000</a:t>
                      </a:r>
                    </a:p>
                  </a:txBody>
                  <a:tcPr marL="8411" marR="8411" marT="8411"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endParaRPr lang="de-DE" sz="1000" b="0" i="0" u="none" strike="noStrike" dirty="0">
                        <a:solidFill>
                          <a:srgbClr val="000000"/>
                        </a:solidFill>
                        <a:effectLst/>
                        <a:latin typeface="Calibri"/>
                      </a:endParaRPr>
                    </a:p>
                  </a:txBody>
                  <a:tcPr marL="8411" marR="8411" marT="8411"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extLst>
                  <a:ext uri="{0D108BD9-81ED-4DB2-BD59-A6C34878D82A}">
                    <a16:rowId xmlns:a16="http://schemas.microsoft.com/office/drawing/2014/main" val="10022"/>
                  </a:ext>
                </a:extLst>
              </a:tr>
              <a:tr h="263594">
                <a:tc gridSpan="2">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hMerge="1">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endParaRPr lang="de-DE"/>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r>
                        <a:rPr lang="de-DE" sz="1000" b="1" i="1" u="none" strike="noStrike">
                          <a:solidFill>
                            <a:srgbClr val="000000"/>
                          </a:solidFill>
                          <a:effectLst/>
                          <a:latin typeface="Calibri"/>
                        </a:rPr>
                        <a:t>Summe</a:t>
                      </a:r>
                    </a:p>
                  </a:txBody>
                  <a:tcPr marL="8411" marR="8411" marT="841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de-DE" sz="1000" b="1" i="1" u="none" strike="noStrike">
                          <a:solidFill>
                            <a:srgbClr val="000000"/>
                          </a:solidFill>
                          <a:effectLst/>
                          <a:latin typeface="Calibri"/>
                        </a:rPr>
                        <a:t>175000</a:t>
                      </a:r>
                    </a:p>
                  </a:txBody>
                  <a:tcPr marL="8411" marR="8411" marT="841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de-DE" sz="1000" b="1" i="1" u="none" strike="noStrike">
                          <a:solidFill>
                            <a:srgbClr val="000000"/>
                          </a:solidFill>
                          <a:effectLst/>
                          <a:latin typeface="Calibri"/>
                        </a:rPr>
                        <a:t> </a:t>
                      </a:r>
                    </a:p>
                  </a:txBody>
                  <a:tcPr marL="8411" marR="8411" marT="841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de-DE" sz="1000" b="1" i="1" u="none" strike="noStrike">
                          <a:solidFill>
                            <a:srgbClr val="000000"/>
                          </a:solidFill>
                          <a:effectLst/>
                          <a:latin typeface="Calibri"/>
                        </a:rPr>
                        <a:t>175000</a:t>
                      </a:r>
                    </a:p>
                  </a:txBody>
                  <a:tcPr marL="8411" marR="8411" marT="8411"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8411" marR="8411" marT="8411" marB="0" anchor="b">
                    <a:lnL>
                      <a:noFill/>
                    </a:lnL>
                    <a:lnR>
                      <a:noFill/>
                    </a:lnR>
                    <a:lnT>
                      <a:noFill/>
                    </a:lnT>
                    <a:lnB>
                      <a:noFill/>
                    </a:lnB>
                  </a:tcPr>
                </a:tc>
                <a:tc>
                  <a:txBody>
                    <a:bodyPr/>
                    <a:lstStyle/>
                    <a:p>
                      <a:pPr algn="l" fontAlgn="b"/>
                      <a:endParaRPr lang="de-DE" sz="1000" b="0" i="0" u="none" strike="noStrike" dirty="0">
                        <a:solidFill>
                          <a:srgbClr val="000000"/>
                        </a:solidFill>
                        <a:effectLst/>
                        <a:latin typeface="Calibri"/>
                      </a:endParaRPr>
                    </a:p>
                  </a:txBody>
                  <a:tcPr marL="8411" marR="8411" marT="8411" marB="0" anchor="b">
                    <a:lnL>
                      <a:noFill/>
                    </a:lnL>
                    <a:lnR>
                      <a:noFill/>
                    </a:lnR>
                    <a:lnT>
                      <a:noFill/>
                    </a:lnT>
                    <a:lnB>
                      <a:noFill/>
                    </a:lnB>
                  </a:tcPr>
                </a:tc>
                <a:extLst>
                  <a:ext uri="{0D108BD9-81ED-4DB2-BD59-A6C34878D82A}">
                    <a16:rowId xmlns:a16="http://schemas.microsoft.com/office/drawing/2014/main" val="10023"/>
                  </a:ext>
                </a:extLst>
              </a:tr>
            </a:tbl>
          </a:graphicData>
        </a:graphic>
      </p:graphicFrame>
      <p:cxnSp>
        <p:nvCxnSpPr>
          <p:cNvPr id="6" name="Gerade Verbindung mit Pfeil 5"/>
          <p:cNvCxnSpPr/>
          <p:nvPr/>
        </p:nvCxnSpPr>
        <p:spPr>
          <a:xfrm>
            <a:off x="3452174" y="4049452"/>
            <a:ext cx="684076" cy="182782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Gerade Verbindung mit Pfeil 8"/>
          <p:cNvCxnSpPr/>
          <p:nvPr/>
        </p:nvCxnSpPr>
        <p:spPr>
          <a:xfrm>
            <a:off x="3536268" y="2645296"/>
            <a:ext cx="684076" cy="280831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Gerade Verbindung mit Pfeil 9"/>
          <p:cNvCxnSpPr/>
          <p:nvPr/>
        </p:nvCxnSpPr>
        <p:spPr>
          <a:xfrm>
            <a:off x="3536268" y="3212976"/>
            <a:ext cx="836476" cy="23930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Gerade Verbindung mit Pfeil 10"/>
          <p:cNvCxnSpPr/>
          <p:nvPr/>
        </p:nvCxnSpPr>
        <p:spPr>
          <a:xfrm>
            <a:off x="3536268" y="4653136"/>
            <a:ext cx="599982" cy="158417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flipH="1">
            <a:off x="6084168" y="2564904"/>
            <a:ext cx="648072" cy="2736304"/>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flipH="1">
            <a:off x="6236568" y="3429000"/>
            <a:ext cx="783704" cy="2177008"/>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a:off x="4499992" y="6453336"/>
            <a:ext cx="2736304" cy="0"/>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23" name="Textfeld 22"/>
          <p:cNvSpPr txBox="1"/>
          <p:nvPr/>
        </p:nvSpPr>
        <p:spPr>
          <a:xfrm>
            <a:off x="7262401" y="5991671"/>
            <a:ext cx="1800200" cy="923330"/>
          </a:xfrm>
          <a:prstGeom prst="rect">
            <a:avLst/>
          </a:prstGeom>
          <a:noFill/>
        </p:spPr>
        <p:txBody>
          <a:bodyPr wrap="square" rtlCol="0">
            <a:spAutoFit/>
          </a:bodyPr>
          <a:lstStyle/>
          <a:p>
            <a:pPr algn="ctr"/>
            <a:r>
              <a:rPr lang="de-DE" b="1" i="1" dirty="0"/>
              <a:t>In das Konto Eigenkapital im HABEN</a:t>
            </a:r>
          </a:p>
        </p:txBody>
      </p:sp>
    </p:spTree>
    <p:extLst>
      <p:ext uri="{BB962C8B-B14F-4D97-AF65-F5344CB8AC3E}">
        <p14:creationId xmlns:p14="http://schemas.microsoft.com/office/powerpoint/2010/main" val="15379351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Ausgewählte Buchungen</a:t>
            </a:r>
          </a:p>
        </p:txBody>
      </p:sp>
      <p:sp>
        <p:nvSpPr>
          <p:cNvPr id="3" name="Inhaltsplatzhalter 2"/>
          <p:cNvSpPr>
            <a:spLocks noGrp="1"/>
          </p:cNvSpPr>
          <p:nvPr>
            <p:ph idx="1"/>
          </p:nvPr>
        </p:nvSpPr>
        <p:spPr/>
        <p:txBody>
          <a:bodyPr/>
          <a:lstStyle/>
          <a:p>
            <a:r>
              <a:rPr lang="de-DE" dirty="0"/>
              <a:t>Vor- und Umsatzsteuer</a:t>
            </a:r>
          </a:p>
          <a:p>
            <a:pPr lvl="1"/>
            <a:r>
              <a:rPr lang="de-DE" dirty="0"/>
              <a:t>Nahezu jeder inländische Umsatz unterliegt der Umsatzbesteuerung (ausnahmen: Freiberufliche und künstlerische Tätigkeiten, Kleingewerbetreibende)</a:t>
            </a:r>
          </a:p>
          <a:p>
            <a:pPr lvl="1"/>
            <a:r>
              <a:rPr lang="de-DE" dirty="0"/>
              <a:t>Ein IT-Unternehmen entwirft Software für 10.000 € und stellt dies dem Kunden in Rechnung (Aktivkonto: Forderungen aus Lieferungen und Leistungen)</a:t>
            </a:r>
          </a:p>
          <a:p>
            <a:pPr lvl="2"/>
            <a:r>
              <a:rPr lang="de-DE" dirty="0"/>
              <a:t>Unternehmen generiert 10.000 € </a:t>
            </a:r>
            <a:r>
              <a:rPr lang="de-DE" b="1" i="1" dirty="0"/>
              <a:t>Umsatzerlöse</a:t>
            </a:r>
          </a:p>
          <a:p>
            <a:pPr lvl="2"/>
            <a:r>
              <a:rPr lang="de-DE" dirty="0"/>
              <a:t>Gleichzeitig werden 1.900 € </a:t>
            </a:r>
            <a:r>
              <a:rPr lang="de-DE" b="1" i="1" dirty="0"/>
              <a:t>Umsatzsteuer</a:t>
            </a:r>
            <a:r>
              <a:rPr lang="de-DE" dirty="0"/>
              <a:t> fällig (Regelsteuersatz 19%)</a:t>
            </a:r>
          </a:p>
          <a:p>
            <a:pPr lvl="2"/>
            <a:r>
              <a:rPr lang="de-DE" dirty="0"/>
              <a:t>Der Kunde muss somit insges. 11.900 € bezahlen (</a:t>
            </a:r>
            <a:r>
              <a:rPr lang="de-DE" b="1" i="1" dirty="0"/>
              <a:t>Forderung</a:t>
            </a:r>
            <a:r>
              <a:rPr lang="de-DE" dirty="0"/>
              <a:t>)</a:t>
            </a:r>
          </a:p>
        </p:txBody>
      </p:sp>
    </p:spTree>
    <p:extLst>
      <p:ext uri="{BB962C8B-B14F-4D97-AF65-F5344CB8AC3E}">
        <p14:creationId xmlns:p14="http://schemas.microsoft.com/office/powerpoint/2010/main" val="8107335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Zugehöriger Buchungssatz zum Verkauf auf Ziel</a:t>
            </a:r>
          </a:p>
        </p:txBody>
      </p:sp>
      <p:sp>
        <p:nvSpPr>
          <p:cNvPr id="3" name="Inhaltsplatzhalter 2"/>
          <p:cNvSpPr>
            <a:spLocks noGrp="1"/>
          </p:cNvSpPr>
          <p:nvPr>
            <p:ph idx="1"/>
          </p:nvPr>
        </p:nvSpPr>
        <p:spPr/>
        <p:txBody>
          <a:bodyPr/>
          <a:lstStyle/>
          <a:p>
            <a:pPr marL="114300" indent="0">
              <a:buNone/>
            </a:pPr>
            <a:endParaRPr lang="de-DE" dirty="0"/>
          </a:p>
        </p:txBody>
      </p:sp>
      <p:sp>
        <p:nvSpPr>
          <p:cNvPr id="6" name="Textfeld 5"/>
          <p:cNvSpPr txBox="1"/>
          <p:nvPr/>
        </p:nvSpPr>
        <p:spPr>
          <a:xfrm>
            <a:off x="755576" y="2245514"/>
            <a:ext cx="3096344" cy="646331"/>
          </a:xfrm>
          <a:prstGeom prst="rect">
            <a:avLst/>
          </a:prstGeom>
          <a:noFill/>
        </p:spPr>
        <p:txBody>
          <a:bodyPr wrap="square" rtlCol="0">
            <a:spAutoFit/>
          </a:bodyPr>
          <a:lstStyle/>
          <a:p>
            <a:r>
              <a:rPr lang="de-DE" dirty="0"/>
              <a:t>Forderungen 11.900,- (Aktivkonto)</a:t>
            </a:r>
          </a:p>
        </p:txBody>
      </p:sp>
      <p:sp>
        <p:nvSpPr>
          <p:cNvPr id="7" name="Textfeld 6"/>
          <p:cNvSpPr txBox="1"/>
          <p:nvPr/>
        </p:nvSpPr>
        <p:spPr>
          <a:xfrm>
            <a:off x="3563888" y="2996952"/>
            <a:ext cx="3672408" cy="646331"/>
          </a:xfrm>
          <a:prstGeom prst="rect">
            <a:avLst/>
          </a:prstGeom>
          <a:noFill/>
        </p:spPr>
        <p:txBody>
          <a:bodyPr wrap="square" rtlCol="0">
            <a:spAutoFit/>
          </a:bodyPr>
          <a:lstStyle/>
          <a:p>
            <a:r>
              <a:rPr lang="de-DE" dirty="0"/>
              <a:t>AN Umsatzerlöse 10.000,- (Ertragskonto)</a:t>
            </a:r>
          </a:p>
        </p:txBody>
      </p:sp>
      <p:sp>
        <p:nvSpPr>
          <p:cNvPr id="8" name="Textfeld 7"/>
          <p:cNvSpPr txBox="1"/>
          <p:nvPr/>
        </p:nvSpPr>
        <p:spPr>
          <a:xfrm>
            <a:off x="3635896" y="3674012"/>
            <a:ext cx="5040560" cy="646331"/>
          </a:xfrm>
          <a:prstGeom prst="rect">
            <a:avLst/>
          </a:prstGeom>
          <a:noFill/>
        </p:spPr>
        <p:txBody>
          <a:bodyPr wrap="square" rtlCol="0">
            <a:spAutoFit/>
          </a:bodyPr>
          <a:lstStyle/>
          <a:p>
            <a:r>
              <a:rPr lang="de-DE" dirty="0"/>
              <a:t>AN Umsatzsteuer 1.900,- (Passivkonto: Verbindlichkeit gegenüber dem Finanzamt)</a:t>
            </a:r>
          </a:p>
        </p:txBody>
      </p:sp>
      <p:sp>
        <p:nvSpPr>
          <p:cNvPr id="9" name="Pfeil nach unten 8"/>
          <p:cNvSpPr/>
          <p:nvPr/>
        </p:nvSpPr>
        <p:spPr>
          <a:xfrm>
            <a:off x="1619672" y="3181618"/>
            <a:ext cx="1008112" cy="19755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Pfeil nach unten 9"/>
          <p:cNvSpPr/>
          <p:nvPr/>
        </p:nvSpPr>
        <p:spPr>
          <a:xfrm>
            <a:off x="5377408" y="4320343"/>
            <a:ext cx="864096" cy="11318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p:cNvSpPr txBox="1"/>
          <p:nvPr/>
        </p:nvSpPr>
        <p:spPr>
          <a:xfrm>
            <a:off x="611560" y="5517232"/>
            <a:ext cx="2664296" cy="369332"/>
          </a:xfrm>
          <a:prstGeom prst="rect">
            <a:avLst/>
          </a:prstGeom>
          <a:noFill/>
        </p:spPr>
        <p:txBody>
          <a:bodyPr wrap="square" rtlCol="0">
            <a:spAutoFit/>
          </a:bodyPr>
          <a:lstStyle/>
          <a:p>
            <a:pPr algn="ctr"/>
            <a:r>
              <a:rPr lang="de-DE" b="1" dirty="0"/>
              <a:t>Sollbuchung 11.900,-</a:t>
            </a:r>
          </a:p>
        </p:txBody>
      </p:sp>
      <p:sp>
        <p:nvSpPr>
          <p:cNvPr id="12" name="Textfeld 11"/>
          <p:cNvSpPr txBox="1"/>
          <p:nvPr/>
        </p:nvSpPr>
        <p:spPr>
          <a:xfrm>
            <a:off x="4355976" y="5517232"/>
            <a:ext cx="3312368" cy="369332"/>
          </a:xfrm>
          <a:prstGeom prst="rect">
            <a:avLst/>
          </a:prstGeom>
          <a:noFill/>
        </p:spPr>
        <p:txBody>
          <a:bodyPr wrap="square" rtlCol="0">
            <a:spAutoFit/>
          </a:bodyPr>
          <a:lstStyle/>
          <a:p>
            <a:pPr algn="ctr"/>
            <a:r>
              <a:rPr lang="de-DE" b="1" dirty="0"/>
              <a:t>Habenbuchung 11.900,-</a:t>
            </a:r>
          </a:p>
        </p:txBody>
      </p:sp>
    </p:spTree>
    <p:extLst>
      <p:ext uri="{BB962C8B-B14F-4D97-AF65-F5344CB8AC3E}">
        <p14:creationId xmlns:p14="http://schemas.microsoft.com/office/powerpoint/2010/main" val="29325774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P spid="10" grpId="0" animBg="1"/>
      <p:bldP spid="11" grpId="0"/>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Umsatzsteuer als Vorsteuer</a:t>
            </a:r>
          </a:p>
        </p:txBody>
      </p:sp>
      <p:sp>
        <p:nvSpPr>
          <p:cNvPr id="3" name="Inhaltsplatzhalter 2"/>
          <p:cNvSpPr>
            <a:spLocks noGrp="1"/>
          </p:cNvSpPr>
          <p:nvPr>
            <p:ph idx="1"/>
          </p:nvPr>
        </p:nvSpPr>
        <p:spPr/>
        <p:txBody>
          <a:bodyPr/>
          <a:lstStyle/>
          <a:p>
            <a:r>
              <a:rPr lang="de-DE" dirty="0"/>
              <a:t>Ist der Käufer/Bezieher einer Leistung Unternehmer (Ausnahmen: Freiberufler, Künstler, Kleingewerbe etc.), so ist er meist </a:t>
            </a:r>
            <a:r>
              <a:rPr lang="de-DE" b="1" i="1" dirty="0"/>
              <a:t>VORSTEUERABZUGSBERECHTIGT</a:t>
            </a:r>
          </a:p>
          <a:p>
            <a:pPr lvl="1"/>
            <a:r>
              <a:rPr lang="de-DE" dirty="0"/>
              <a:t>Der Käufer bezahlt die Vorsteuer an den Verkäufer</a:t>
            </a:r>
          </a:p>
          <a:p>
            <a:pPr lvl="1"/>
            <a:r>
              <a:rPr lang="de-DE" dirty="0"/>
              <a:t>Der Käufer kann die Vorsteuer jedoch vom Finanzamt zurückfordern</a:t>
            </a:r>
          </a:p>
          <a:p>
            <a:pPr lvl="1"/>
            <a:r>
              <a:rPr lang="de-DE" dirty="0"/>
              <a:t>Der gleiche Fall aus Perspektive des Käufers der Software</a:t>
            </a:r>
          </a:p>
        </p:txBody>
      </p:sp>
      <p:sp>
        <p:nvSpPr>
          <p:cNvPr id="5" name="Textfeld 4"/>
          <p:cNvSpPr txBox="1"/>
          <p:nvPr/>
        </p:nvSpPr>
        <p:spPr>
          <a:xfrm>
            <a:off x="755576" y="4581128"/>
            <a:ext cx="3528392" cy="369332"/>
          </a:xfrm>
          <a:prstGeom prst="rect">
            <a:avLst/>
          </a:prstGeom>
          <a:noFill/>
        </p:spPr>
        <p:txBody>
          <a:bodyPr wrap="square" rtlCol="0">
            <a:spAutoFit/>
          </a:bodyPr>
          <a:lstStyle/>
          <a:p>
            <a:r>
              <a:rPr lang="de-DE" dirty="0"/>
              <a:t>Lizenzen 10.000,- (Aktivkonto)</a:t>
            </a:r>
          </a:p>
        </p:txBody>
      </p:sp>
      <p:sp>
        <p:nvSpPr>
          <p:cNvPr id="6" name="Textfeld 5"/>
          <p:cNvSpPr txBox="1"/>
          <p:nvPr/>
        </p:nvSpPr>
        <p:spPr>
          <a:xfrm>
            <a:off x="769787" y="4950460"/>
            <a:ext cx="4754730" cy="646331"/>
          </a:xfrm>
          <a:prstGeom prst="rect">
            <a:avLst/>
          </a:prstGeom>
          <a:noFill/>
        </p:spPr>
        <p:txBody>
          <a:bodyPr wrap="square" rtlCol="0">
            <a:spAutoFit/>
          </a:bodyPr>
          <a:lstStyle/>
          <a:p>
            <a:r>
              <a:rPr lang="de-DE" dirty="0"/>
              <a:t>Vorsteuer 1.900,- (Aktivkonto,  Forderung gegenüber dem Finanzamt)</a:t>
            </a:r>
          </a:p>
        </p:txBody>
      </p:sp>
      <p:sp>
        <p:nvSpPr>
          <p:cNvPr id="7" name="Textfeld 6"/>
          <p:cNvSpPr txBox="1"/>
          <p:nvPr/>
        </p:nvSpPr>
        <p:spPr>
          <a:xfrm>
            <a:off x="5704029" y="5435273"/>
            <a:ext cx="3439971" cy="646331"/>
          </a:xfrm>
          <a:prstGeom prst="rect">
            <a:avLst/>
          </a:prstGeom>
          <a:noFill/>
        </p:spPr>
        <p:txBody>
          <a:bodyPr wrap="square" rtlCol="0">
            <a:spAutoFit/>
          </a:bodyPr>
          <a:lstStyle/>
          <a:p>
            <a:r>
              <a:rPr lang="de-DE" dirty="0"/>
              <a:t>AN Verb. a. L. und l. 11.900,- (Passivkonto)</a:t>
            </a:r>
          </a:p>
        </p:txBody>
      </p:sp>
      <p:sp>
        <p:nvSpPr>
          <p:cNvPr id="8" name="Pfeil nach unten 7"/>
          <p:cNvSpPr/>
          <p:nvPr/>
        </p:nvSpPr>
        <p:spPr>
          <a:xfrm>
            <a:off x="2915816" y="5758438"/>
            <a:ext cx="576064" cy="4788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Pfeil nach unten 8"/>
          <p:cNvSpPr/>
          <p:nvPr/>
        </p:nvSpPr>
        <p:spPr>
          <a:xfrm>
            <a:off x="6838916" y="6081603"/>
            <a:ext cx="619766" cy="2911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p:cNvSpPr txBox="1"/>
          <p:nvPr/>
        </p:nvSpPr>
        <p:spPr>
          <a:xfrm>
            <a:off x="1815004" y="6369636"/>
            <a:ext cx="2664296" cy="369332"/>
          </a:xfrm>
          <a:prstGeom prst="rect">
            <a:avLst/>
          </a:prstGeom>
          <a:noFill/>
        </p:spPr>
        <p:txBody>
          <a:bodyPr wrap="square" rtlCol="0">
            <a:spAutoFit/>
          </a:bodyPr>
          <a:lstStyle/>
          <a:p>
            <a:pPr algn="ctr"/>
            <a:r>
              <a:rPr lang="de-DE" b="1" dirty="0"/>
              <a:t>Sollbuchung 11.900,-</a:t>
            </a:r>
          </a:p>
        </p:txBody>
      </p:sp>
      <p:sp>
        <p:nvSpPr>
          <p:cNvPr id="11" name="Textfeld 10"/>
          <p:cNvSpPr txBox="1"/>
          <p:nvPr/>
        </p:nvSpPr>
        <p:spPr>
          <a:xfrm>
            <a:off x="5364088" y="6372759"/>
            <a:ext cx="3312368" cy="369332"/>
          </a:xfrm>
          <a:prstGeom prst="rect">
            <a:avLst/>
          </a:prstGeom>
          <a:noFill/>
        </p:spPr>
        <p:txBody>
          <a:bodyPr wrap="square" rtlCol="0">
            <a:spAutoFit/>
          </a:bodyPr>
          <a:lstStyle/>
          <a:p>
            <a:pPr algn="ctr"/>
            <a:r>
              <a:rPr lang="de-DE" b="1" dirty="0"/>
              <a:t>Habenbuchung 11.900,-</a:t>
            </a:r>
          </a:p>
        </p:txBody>
      </p:sp>
    </p:spTree>
    <p:extLst>
      <p:ext uri="{BB962C8B-B14F-4D97-AF65-F5344CB8AC3E}">
        <p14:creationId xmlns:p14="http://schemas.microsoft.com/office/powerpoint/2010/main" val="42532251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7" grpId="0"/>
      <p:bldP spid="8" grpId="0" animBg="1"/>
      <p:bldP spid="9" grpId="0" animBg="1"/>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Buchführung</a:t>
            </a:r>
          </a:p>
        </p:txBody>
      </p:sp>
      <p:sp>
        <p:nvSpPr>
          <p:cNvPr id="3" name="Inhaltsplatzhalter 2"/>
          <p:cNvSpPr>
            <a:spLocks noGrp="1"/>
          </p:cNvSpPr>
          <p:nvPr>
            <p:ph idx="1"/>
          </p:nvPr>
        </p:nvSpPr>
        <p:spPr>
          <a:xfrm>
            <a:off x="828000" y="1752600"/>
            <a:ext cx="8229600" cy="4373563"/>
          </a:xfrm>
        </p:spPr>
        <p:txBody>
          <a:bodyPr>
            <a:normAutofit fontScale="77500" lnSpcReduction="20000"/>
          </a:bodyPr>
          <a:lstStyle/>
          <a:p>
            <a:r>
              <a:rPr lang="de-DE" i="1" dirty="0"/>
              <a:t>Alle für die BF relevanten Vorgänge verändern Vermögen und Schulden eines Unternehmens: </a:t>
            </a:r>
            <a:endParaRPr lang="de-DE" dirty="0"/>
          </a:p>
          <a:p>
            <a:r>
              <a:rPr lang="de-DE" i="1" dirty="0"/>
              <a:t>Einkäufe (machen das Unternehmen NICHT ärmer, da man ja einen entsprechenden Gegenwert, z.B. Kfz erworben hat)</a:t>
            </a:r>
            <a:endParaRPr lang="de-DE" dirty="0"/>
          </a:p>
          <a:p>
            <a:r>
              <a:rPr lang="de-DE" i="1" dirty="0"/>
              <a:t>Nutzung und Verbrauch von Gebäuden, Maschinen, Werkzeugen (VERSCHLEISS/WERTMINDERUNG), Werkstoffen (VERBRAUCH), Inanspruchnahme von Dienstleistungen (z.B. Löhne) =&gt; diese Vorgänge machen das Unternehmen „ärmer“ sowie </a:t>
            </a:r>
            <a:endParaRPr lang="de-DE" dirty="0"/>
          </a:p>
          <a:p>
            <a:r>
              <a:rPr lang="de-DE" i="1" dirty="0"/>
              <a:t>Verkäufe, insbes. Umsätze (machen das Unternehmen „reicher“). </a:t>
            </a:r>
            <a:endParaRPr lang="de-DE" dirty="0"/>
          </a:p>
          <a:p>
            <a:endParaRPr lang="de-DE" i="1" dirty="0"/>
          </a:p>
          <a:p>
            <a:endParaRPr lang="de-DE" i="1" dirty="0"/>
          </a:p>
          <a:p>
            <a:pPr marL="114300" indent="0" algn="ctr">
              <a:buNone/>
            </a:pPr>
            <a:r>
              <a:rPr lang="de-DE" i="1" dirty="0"/>
              <a:t>Geschäftsfälle in der Buchführung</a:t>
            </a:r>
          </a:p>
          <a:p>
            <a:r>
              <a:rPr lang="de-DE" i="1" dirty="0"/>
              <a:t>Lückenlose Erfassung</a:t>
            </a:r>
          </a:p>
          <a:p>
            <a:r>
              <a:rPr lang="de-DE" i="1" dirty="0"/>
              <a:t>Planmäßige Erfassung</a:t>
            </a:r>
          </a:p>
          <a:p>
            <a:r>
              <a:rPr lang="de-DE" i="1" dirty="0"/>
              <a:t>Ordnungsmäßige Erfassung</a:t>
            </a:r>
          </a:p>
        </p:txBody>
      </p:sp>
      <p:sp>
        <p:nvSpPr>
          <p:cNvPr id="4" name="Pfeil nach unten 3"/>
          <p:cNvSpPr/>
          <p:nvPr/>
        </p:nvSpPr>
        <p:spPr>
          <a:xfrm>
            <a:off x="4716016" y="4437112"/>
            <a:ext cx="360040"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8490747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Zahllast DER </a:t>
            </a:r>
            <a:r>
              <a:rPr lang="de-DE" dirty="0" err="1"/>
              <a:t>uMSATZSTEUER</a:t>
            </a:r>
            <a:endParaRPr lang="de-DE" dirty="0"/>
          </a:p>
        </p:txBody>
      </p:sp>
      <p:sp>
        <p:nvSpPr>
          <p:cNvPr id="3" name="Inhaltsplatzhalter 2"/>
          <p:cNvSpPr>
            <a:spLocks noGrp="1"/>
          </p:cNvSpPr>
          <p:nvPr>
            <p:ph idx="1"/>
          </p:nvPr>
        </p:nvSpPr>
        <p:spPr/>
        <p:txBody>
          <a:bodyPr>
            <a:normAutofit fontScale="92500" lnSpcReduction="20000"/>
          </a:bodyPr>
          <a:lstStyle/>
          <a:p>
            <a:r>
              <a:rPr lang="de-DE" dirty="0"/>
              <a:t>Der Unternehmer führt letztlich nur die Differenz aus</a:t>
            </a:r>
          </a:p>
          <a:p>
            <a:pPr lvl="1"/>
            <a:r>
              <a:rPr lang="de-DE" dirty="0"/>
              <a:t>Umsatzsteuerverbindlichkeiten und </a:t>
            </a:r>
          </a:p>
          <a:p>
            <a:pPr lvl="1"/>
            <a:r>
              <a:rPr lang="de-DE" dirty="0"/>
              <a:t>Vorsteuerforderungen </a:t>
            </a:r>
          </a:p>
          <a:p>
            <a:r>
              <a:rPr lang="de-DE" dirty="0"/>
              <a:t>an das Finanzamt ab (sog. Zahllast).</a:t>
            </a:r>
          </a:p>
          <a:p>
            <a:r>
              <a:rPr lang="de-DE" dirty="0"/>
              <a:t>Der Saldo der Vorsteuer wird in das Konto Umsatzsteuer gebucht, der Saldo des Kontos Umsatzsteuer wird danach per Bank an das Finanzamt bezahlt.</a:t>
            </a:r>
          </a:p>
          <a:p>
            <a:pPr marL="114300" indent="0">
              <a:buNone/>
            </a:pPr>
            <a:endParaRPr lang="de-DE" dirty="0"/>
          </a:p>
          <a:p>
            <a:pPr marL="114300" indent="0" algn="ctr">
              <a:buNone/>
            </a:pPr>
            <a:r>
              <a:rPr lang="de-DE" b="1" i="1" dirty="0"/>
              <a:t>WICHTIG:</a:t>
            </a:r>
          </a:p>
          <a:p>
            <a:pPr marL="114300" indent="0" algn="ctr">
              <a:buNone/>
            </a:pPr>
            <a:r>
              <a:rPr lang="de-DE" b="1" i="1" dirty="0"/>
              <a:t> VORSTEUER UND UMSATZSTEUER STELLEN FÜR DEN UNTERNEHMER DURCHLAUFENDE POSTEN DAR; LETZTLICH ZAHLT DER ENDVERBRAUCHER DIE UMSATZSTEUER KOMPLETT, SIE WIRD NUR AUF VERSCHIEDENEN PRODUKTIONSSTUFEN DES GUTES ABGEFÜHRT.</a:t>
            </a:r>
          </a:p>
          <a:p>
            <a:endParaRPr lang="de-DE" dirty="0"/>
          </a:p>
        </p:txBody>
      </p:sp>
    </p:spTree>
    <p:extLst>
      <p:ext uri="{BB962C8B-B14F-4D97-AF65-F5344CB8AC3E}">
        <p14:creationId xmlns:p14="http://schemas.microsoft.com/office/powerpoint/2010/main" val="8555505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Abschreibungen/Absetzung für Abnutzung (AfA)</a:t>
            </a:r>
          </a:p>
        </p:txBody>
      </p:sp>
      <p:sp>
        <p:nvSpPr>
          <p:cNvPr id="3" name="Inhaltsplatzhalter 2"/>
          <p:cNvSpPr>
            <a:spLocks noGrp="1"/>
          </p:cNvSpPr>
          <p:nvPr>
            <p:ph idx="1"/>
          </p:nvPr>
        </p:nvSpPr>
        <p:spPr/>
        <p:txBody>
          <a:bodyPr>
            <a:normAutofit fontScale="85000" lnSpcReduction="10000"/>
          </a:bodyPr>
          <a:lstStyle/>
          <a:p>
            <a:pPr marL="114300" indent="0" algn="ctr">
              <a:buNone/>
            </a:pPr>
            <a:r>
              <a:rPr lang="de-DE" dirty="0"/>
              <a:t>§ 253 III HGB</a:t>
            </a:r>
          </a:p>
          <a:p>
            <a:pPr marL="114300" indent="0" algn="ctr">
              <a:buNone/>
            </a:pPr>
            <a:r>
              <a:rPr lang="de-DE" dirty="0"/>
              <a:t>Bei Vermögensgegenständen des Anlagevermögens, deren Nutzung zeitlich begrenzt ist, sind die Anschaffungs- oder die Herstellungskosten um planmäßige Abschreibungen zu vermindern. Der Plan muss die Anschaffungs- oder Herstellungskosten auf die Geschäftsjahre verteilen, in denen der Vermögensgegenstand voraussichtlich genutzt werden kann. Ohne Rücksicht darauf, ob ihre Nutzung zeitlich begrenzt ist, sind bei Vermögensgegenständen des Anlagevermögens bei voraussichtlich dauernder Wertminderung außerplanmäßige Abschreibungen vorzunehmen, um diese mit dem niedrigeren Wert anzusetzen, der ihnen am Abschlussstichtag beizulegen ist. Bei Finanzanlagen können außerplanmäßige Abschreibungen auch bei voraussichtlich nicht dauernder Wertminderung vorgenommen werden.</a:t>
            </a:r>
          </a:p>
        </p:txBody>
      </p:sp>
    </p:spTree>
    <p:extLst>
      <p:ext uri="{BB962C8B-B14F-4D97-AF65-F5344CB8AC3E}">
        <p14:creationId xmlns:p14="http://schemas.microsoft.com/office/powerpoint/2010/main" val="40608158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Gründe für Wertminderungen</a:t>
            </a:r>
          </a:p>
        </p:txBody>
      </p:sp>
      <p:sp>
        <p:nvSpPr>
          <p:cNvPr id="3" name="Textplatzhalter 2"/>
          <p:cNvSpPr>
            <a:spLocks noGrp="1"/>
          </p:cNvSpPr>
          <p:nvPr>
            <p:ph type="body" idx="1"/>
          </p:nvPr>
        </p:nvSpPr>
        <p:spPr/>
        <p:txBody>
          <a:bodyPr/>
          <a:lstStyle/>
          <a:p>
            <a:r>
              <a:rPr lang="de-DE" dirty="0"/>
              <a:t>planmäßig</a:t>
            </a:r>
          </a:p>
        </p:txBody>
      </p:sp>
      <p:sp>
        <p:nvSpPr>
          <p:cNvPr id="4" name="Inhaltsplatzhalter 3"/>
          <p:cNvSpPr>
            <a:spLocks noGrp="1"/>
          </p:cNvSpPr>
          <p:nvPr>
            <p:ph sz="half" idx="2"/>
          </p:nvPr>
        </p:nvSpPr>
        <p:spPr/>
        <p:txBody>
          <a:bodyPr/>
          <a:lstStyle/>
          <a:p>
            <a:r>
              <a:rPr lang="de-DE" dirty="0"/>
              <a:t>Verschleiß</a:t>
            </a:r>
          </a:p>
          <a:p>
            <a:r>
              <a:rPr lang="de-DE" dirty="0"/>
              <a:t>Technische </a:t>
            </a:r>
            <a:r>
              <a:rPr lang="de-DE" dirty="0" err="1"/>
              <a:t>Veralterung</a:t>
            </a:r>
            <a:endParaRPr lang="de-DE" dirty="0"/>
          </a:p>
          <a:p>
            <a:r>
              <a:rPr lang="de-DE" dirty="0"/>
              <a:t>Wirtschaftliche </a:t>
            </a:r>
            <a:r>
              <a:rPr lang="de-DE" dirty="0" err="1"/>
              <a:t>Veralterung</a:t>
            </a:r>
            <a:endParaRPr lang="de-DE" dirty="0"/>
          </a:p>
        </p:txBody>
      </p:sp>
      <p:sp>
        <p:nvSpPr>
          <p:cNvPr id="5" name="Textplatzhalter 4"/>
          <p:cNvSpPr>
            <a:spLocks noGrp="1"/>
          </p:cNvSpPr>
          <p:nvPr>
            <p:ph type="body" sz="quarter" idx="3"/>
          </p:nvPr>
        </p:nvSpPr>
        <p:spPr/>
        <p:txBody>
          <a:bodyPr/>
          <a:lstStyle/>
          <a:p>
            <a:r>
              <a:rPr lang="de-DE" dirty="0"/>
              <a:t>außerplanmäßig</a:t>
            </a:r>
          </a:p>
        </p:txBody>
      </p:sp>
      <p:sp>
        <p:nvSpPr>
          <p:cNvPr id="6" name="Inhaltsplatzhalter 5"/>
          <p:cNvSpPr>
            <a:spLocks noGrp="1"/>
          </p:cNvSpPr>
          <p:nvPr>
            <p:ph sz="quarter" idx="4"/>
          </p:nvPr>
        </p:nvSpPr>
        <p:spPr/>
        <p:txBody>
          <a:bodyPr/>
          <a:lstStyle/>
          <a:p>
            <a:r>
              <a:rPr lang="de-DE" dirty="0"/>
              <a:t>Unfälle</a:t>
            </a:r>
          </a:p>
          <a:p>
            <a:r>
              <a:rPr lang="de-DE" dirty="0"/>
              <a:t>Eingeschränkte Nutzungsmöglichkeiten</a:t>
            </a:r>
          </a:p>
          <a:p>
            <a:endParaRPr lang="de-DE" dirty="0"/>
          </a:p>
        </p:txBody>
      </p:sp>
      <p:sp>
        <p:nvSpPr>
          <p:cNvPr id="7" name="Pfeil nach unten 6"/>
          <p:cNvSpPr/>
          <p:nvPr/>
        </p:nvSpPr>
        <p:spPr>
          <a:xfrm>
            <a:off x="2267744" y="4221088"/>
            <a:ext cx="792088"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Pfeil nach unten 7"/>
          <p:cNvSpPr/>
          <p:nvPr/>
        </p:nvSpPr>
        <p:spPr>
          <a:xfrm>
            <a:off x="6228184" y="4077072"/>
            <a:ext cx="1008112" cy="10081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p:cNvSpPr txBox="1"/>
          <p:nvPr/>
        </p:nvSpPr>
        <p:spPr>
          <a:xfrm>
            <a:off x="755576" y="5373216"/>
            <a:ext cx="4104456" cy="646331"/>
          </a:xfrm>
          <a:prstGeom prst="rect">
            <a:avLst/>
          </a:prstGeom>
          <a:noFill/>
        </p:spPr>
        <p:txBody>
          <a:bodyPr wrap="square" rtlCol="0">
            <a:spAutoFit/>
          </a:bodyPr>
          <a:lstStyle/>
          <a:p>
            <a:pPr algn="ctr"/>
            <a:r>
              <a:rPr lang="de-DE" dirty="0"/>
              <a:t>Im Abschreibungsplan zu berücksichtigen</a:t>
            </a:r>
          </a:p>
        </p:txBody>
      </p:sp>
      <p:sp>
        <p:nvSpPr>
          <p:cNvPr id="10" name="Textfeld 9"/>
          <p:cNvSpPr txBox="1"/>
          <p:nvPr/>
        </p:nvSpPr>
        <p:spPr>
          <a:xfrm>
            <a:off x="5148064" y="5229200"/>
            <a:ext cx="3672408" cy="646331"/>
          </a:xfrm>
          <a:prstGeom prst="rect">
            <a:avLst/>
          </a:prstGeom>
          <a:noFill/>
        </p:spPr>
        <p:txBody>
          <a:bodyPr wrap="square" rtlCol="0">
            <a:spAutoFit/>
          </a:bodyPr>
          <a:lstStyle/>
          <a:p>
            <a:pPr algn="ctr"/>
            <a:r>
              <a:rPr lang="de-DE" dirty="0"/>
              <a:t>Nicht planbar =&gt; nicht im Abschreibungsplan enthalten</a:t>
            </a:r>
          </a:p>
        </p:txBody>
      </p:sp>
    </p:spTree>
    <p:extLst>
      <p:ext uri="{BB962C8B-B14F-4D97-AF65-F5344CB8AC3E}">
        <p14:creationId xmlns:p14="http://schemas.microsoft.com/office/powerpoint/2010/main" val="3349951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build="p"/>
      <p:bldP spid="7" grpId="0" animBg="1"/>
      <p:bldP spid="8" grpId="0" animBg="1"/>
      <p:bldP spid="9" grpId="0"/>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Berechnung der planmäßigen Abschreibung/Absetzung für Abnutzung (AfA)</a:t>
            </a:r>
          </a:p>
        </p:txBody>
      </p:sp>
      <p:sp>
        <p:nvSpPr>
          <p:cNvPr id="3" name="Inhaltsplatzhalter 2"/>
          <p:cNvSpPr>
            <a:spLocks noGrp="1"/>
          </p:cNvSpPr>
          <p:nvPr>
            <p:ph idx="1"/>
          </p:nvPr>
        </p:nvSpPr>
        <p:spPr/>
        <p:txBody>
          <a:bodyPr/>
          <a:lstStyle/>
          <a:p>
            <a:r>
              <a:rPr lang="de-DE" dirty="0"/>
              <a:t>Ermittlung von Anschaffungskosten (inkl. Anschaffungsnebenkosten), selbstverständlich netto, also OHNE UMSATZSTEUER</a:t>
            </a:r>
          </a:p>
          <a:p>
            <a:r>
              <a:rPr lang="de-DE" dirty="0"/>
              <a:t>Ermittlung der Nutzungsjahre (maßgeblich sind hier sog. AfA-Tabellen, die von der Finanzverwaltung herausgegeben werden)</a:t>
            </a:r>
          </a:p>
          <a:p>
            <a:r>
              <a:rPr lang="de-DE" dirty="0"/>
              <a:t>Im Jahr des Zugangs: monatsgenaue Berechnung</a:t>
            </a:r>
          </a:p>
          <a:p>
            <a:pPr marL="114300" indent="0">
              <a:buNone/>
            </a:pPr>
            <a:endParaRPr lang="de-DE" dirty="0"/>
          </a:p>
        </p:txBody>
      </p:sp>
      <p:sp>
        <p:nvSpPr>
          <p:cNvPr id="4" name="Textfeld 3"/>
          <p:cNvSpPr txBox="1"/>
          <p:nvPr/>
        </p:nvSpPr>
        <p:spPr>
          <a:xfrm>
            <a:off x="886628" y="4703078"/>
            <a:ext cx="2952328" cy="369332"/>
          </a:xfrm>
          <a:prstGeom prst="rect">
            <a:avLst/>
          </a:prstGeom>
          <a:noFill/>
        </p:spPr>
        <p:txBody>
          <a:bodyPr wrap="square" rtlCol="0">
            <a:spAutoFit/>
          </a:bodyPr>
          <a:lstStyle/>
          <a:p>
            <a:pPr algn="ctr"/>
            <a:r>
              <a:rPr lang="de-DE" dirty="0"/>
              <a:t>Anschaffungskosten in €</a:t>
            </a:r>
          </a:p>
        </p:txBody>
      </p:sp>
      <p:cxnSp>
        <p:nvCxnSpPr>
          <p:cNvPr id="6" name="Gerade Verbindung 5"/>
          <p:cNvCxnSpPr/>
          <p:nvPr/>
        </p:nvCxnSpPr>
        <p:spPr>
          <a:xfrm>
            <a:off x="755576" y="5301412"/>
            <a:ext cx="30963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feld 6"/>
          <p:cNvSpPr txBox="1"/>
          <p:nvPr/>
        </p:nvSpPr>
        <p:spPr>
          <a:xfrm>
            <a:off x="899592" y="5481383"/>
            <a:ext cx="3070479" cy="369332"/>
          </a:xfrm>
          <a:prstGeom prst="rect">
            <a:avLst/>
          </a:prstGeom>
          <a:noFill/>
        </p:spPr>
        <p:txBody>
          <a:bodyPr wrap="square" rtlCol="0">
            <a:spAutoFit/>
          </a:bodyPr>
          <a:lstStyle/>
          <a:p>
            <a:r>
              <a:rPr lang="de-DE" dirty="0"/>
              <a:t>Nutzungsdauer in Jahren</a:t>
            </a:r>
          </a:p>
        </p:txBody>
      </p:sp>
      <p:sp>
        <p:nvSpPr>
          <p:cNvPr id="8" name="Textfeld 7"/>
          <p:cNvSpPr txBox="1"/>
          <p:nvPr/>
        </p:nvSpPr>
        <p:spPr>
          <a:xfrm>
            <a:off x="4236488" y="5121349"/>
            <a:ext cx="385459" cy="369332"/>
          </a:xfrm>
          <a:prstGeom prst="rect">
            <a:avLst/>
          </a:prstGeom>
          <a:noFill/>
        </p:spPr>
        <p:txBody>
          <a:bodyPr wrap="square" rtlCol="0">
            <a:spAutoFit/>
          </a:bodyPr>
          <a:lstStyle/>
          <a:p>
            <a:r>
              <a:rPr lang="de-DE" dirty="0"/>
              <a:t>=</a:t>
            </a:r>
          </a:p>
        </p:txBody>
      </p:sp>
      <p:sp>
        <p:nvSpPr>
          <p:cNvPr id="9" name="Textfeld 8"/>
          <p:cNvSpPr txBox="1"/>
          <p:nvPr/>
        </p:nvSpPr>
        <p:spPr>
          <a:xfrm>
            <a:off x="4788024" y="5116746"/>
            <a:ext cx="3351909" cy="369332"/>
          </a:xfrm>
          <a:prstGeom prst="rect">
            <a:avLst/>
          </a:prstGeom>
          <a:noFill/>
        </p:spPr>
        <p:txBody>
          <a:bodyPr wrap="square" rtlCol="0">
            <a:spAutoFit/>
          </a:bodyPr>
          <a:lstStyle/>
          <a:p>
            <a:r>
              <a:rPr lang="de-DE" dirty="0"/>
              <a:t>Jährliche Abschreibung in €</a:t>
            </a:r>
          </a:p>
        </p:txBody>
      </p:sp>
    </p:spTree>
    <p:extLst>
      <p:ext uri="{BB962C8B-B14F-4D97-AF65-F5344CB8AC3E}">
        <p14:creationId xmlns:p14="http://schemas.microsoft.com/office/powerpoint/2010/main" val="233949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7" grpId="0"/>
      <p:bldP spid="8"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Grundsätzliche Möglichkeiten der AfA-Berechnung</a:t>
            </a:r>
          </a:p>
        </p:txBody>
      </p:sp>
      <p:sp>
        <p:nvSpPr>
          <p:cNvPr id="3" name="Inhaltsplatzhalter 2"/>
          <p:cNvSpPr>
            <a:spLocks noGrp="1"/>
          </p:cNvSpPr>
          <p:nvPr>
            <p:ph idx="1"/>
          </p:nvPr>
        </p:nvSpPr>
        <p:spPr/>
        <p:txBody>
          <a:bodyPr>
            <a:normAutofit fontScale="92500" lnSpcReduction="20000"/>
          </a:bodyPr>
          <a:lstStyle/>
          <a:p>
            <a:pPr marL="114300" indent="0">
              <a:buNone/>
            </a:pPr>
            <a:r>
              <a:rPr lang="de-DE" b="1" i="1" dirty="0"/>
              <a:t>Zeitbezogen</a:t>
            </a:r>
          </a:p>
          <a:p>
            <a:pPr marL="868680" lvl="1" indent="-457200">
              <a:buAutoNum type="alphaLcParenR"/>
            </a:pPr>
            <a:r>
              <a:rPr lang="de-DE" dirty="0"/>
              <a:t>Lineare AfA (wie eben erklärt =&gt; konstante Abschreibungsbeträge je Jahr, stetiges Fallen des Restbuchwertes in der Bilanz) REGELFALL</a:t>
            </a:r>
          </a:p>
          <a:p>
            <a:pPr marL="868680" lvl="1" indent="-457200">
              <a:buAutoNum type="alphaLcParenR"/>
            </a:pPr>
            <a:r>
              <a:rPr lang="de-DE" dirty="0"/>
              <a:t>Geometrisch degressive AfA (für Mobilien momentan erlaubt aufgrund des Corona-Maßnahmenpakets): Man schreibt einen gleichmäßigen %-Satz vom RESTBUCHWERT ab, der % Satz beträgt das 2,5-fache des linearen AfA-Satzes, aber max. 25% =&gt; anfangs höhere AfA als bei linearer AfA (Steuerspareffekt und somit Investitionsanreiz)</a:t>
            </a:r>
          </a:p>
          <a:p>
            <a:pPr marL="114300" indent="0">
              <a:buNone/>
            </a:pPr>
            <a:r>
              <a:rPr lang="de-DE" b="1" i="1" dirty="0"/>
              <a:t>Leistungsbezogen</a:t>
            </a:r>
          </a:p>
          <a:p>
            <a:pPr marL="114300" indent="0">
              <a:buNone/>
            </a:pPr>
            <a:r>
              <a:rPr lang="de-DE" dirty="0"/>
              <a:t>	</a:t>
            </a:r>
            <a:r>
              <a:rPr lang="de-DE" sz="2100" dirty="0"/>
              <a:t>Wenn der Wertverlust vorrangig durch 	Verschleiß bedingt ist, 	die Gesamtleistung einer Anlage beziffert werden kann und 	die Leistungsabgabe im Jahr stark schwankt, kann eine AfA 	je Leistungsabgabe ermittelt werden (Bsp.: LKW nicht über 9 	Jahre, sondern nach km im Jahr abschreiben)</a:t>
            </a:r>
          </a:p>
          <a:p>
            <a:pPr marL="868680" lvl="1" indent="-457200">
              <a:buAutoNum type="alphaLcParenR"/>
            </a:pPr>
            <a:endParaRPr lang="de-DE" dirty="0"/>
          </a:p>
        </p:txBody>
      </p:sp>
    </p:spTree>
    <p:extLst>
      <p:ext uri="{BB962C8B-B14F-4D97-AF65-F5344CB8AC3E}">
        <p14:creationId xmlns:p14="http://schemas.microsoft.com/office/powerpoint/2010/main" val="2432886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Wirkung der Abschreibung/AfA</a:t>
            </a:r>
          </a:p>
        </p:txBody>
      </p:sp>
      <p:sp>
        <p:nvSpPr>
          <p:cNvPr id="3" name="Inhaltsplatzhalter 2"/>
          <p:cNvSpPr>
            <a:spLocks noGrp="1"/>
          </p:cNvSpPr>
          <p:nvPr>
            <p:ph idx="1"/>
          </p:nvPr>
        </p:nvSpPr>
        <p:spPr/>
        <p:txBody>
          <a:bodyPr/>
          <a:lstStyle/>
          <a:p>
            <a:r>
              <a:rPr lang="de-DE" dirty="0"/>
              <a:t>Je höher die </a:t>
            </a:r>
            <a:r>
              <a:rPr lang="de-DE" dirty="0" err="1"/>
              <a:t>AfA</a:t>
            </a:r>
            <a:r>
              <a:rPr lang="de-DE" dirty="0"/>
              <a:t>, desto</a:t>
            </a:r>
          </a:p>
          <a:p>
            <a:pPr lvl="1"/>
            <a:r>
              <a:rPr lang="de-DE" dirty="0"/>
              <a:t>niedriger werden die Aktivkonten (Gebäude, Maschinen, Fuhrpark, BGA etc.) angesetzt (Wertminderung bei Aktiva = Sollbuchung),</a:t>
            </a:r>
          </a:p>
          <a:p>
            <a:pPr lvl="1"/>
            <a:r>
              <a:rPr lang="de-DE" dirty="0"/>
              <a:t>höher sind die Aufwendungen,</a:t>
            </a:r>
          </a:p>
          <a:p>
            <a:pPr lvl="1"/>
            <a:r>
              <a:rPr lang="de-DE" dirty="0"/>
              <a:t>Niedriger ist </a:t>
            </a:r>
            <a:r>
              <a:rPr lang="de-DE" dirty="0" err="1"/>
              <a:t>c.p</a:t>
            </a:r>
            <a:r>
              <a:rPr lang="de-DE" dirty="0"/>
              <a:t>. der Gewinn,</a:t>
            </a:r>
          </a:p>
          <a:p>
            <a:pPr lvl="1"/>
            <a:r>
              <a:rPr lang="de-DE" dirty="0"/>
              <a:t>Niedriger ist </a:t>
            </a:r>
            <a:r>
              <a:rPr lang="de-DE" dirty="0" err="1"/>
              <a:t>c.p</a:t>
            </a:r>
            <a:r>
              <a:rPr lang="de-DE" dirty="0"/>
              <a:t>. </a:t>
            </a:r>
          </a:p>
          <a:p>
            <a:pPr lvl="2"/>
            <a:r>
              <a:rPr lang="de-DE" dirty="0"/>
              <a:t>Einkommensteuer-, </a:t>
            </a:r>
          </a:p>
          <a:p>
            <a:pPr lvl="2"/>
            <a:r>
              <a:rPr lang="de-DE" dirty="0"/>
              <a:t>Gewerbesteuer- und </a:t>
            </a:r>
          </a:p>
          <a:p>
            <a:pPr lvl="2"/>
            <a:r>
              <a:rPr lang="de-DE" dirty="0"/>
              <a:t>ggf. Körperschaftssteuerbelastung im Abrechnungsjahr.  </a:t>
            </a:r>
          </a:p>
        </p:txBody>
      </p:sp>
    </p:spTree>
    <p:extLst>
      <p:ext uri="{BB962C8B-B14F-4D97-AF65-F5344CB8AC3E}">
        <p14:creationId xmlns:p14="http://schemas.microsoft.com/office/powerpoint/2010/main" val="38100055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Ziel bei Abschreibungsberechnungen</a:t>
            </a:r>
          </a:p>
        </p:txBody>
      </p:sp>
      <p:sp>
        <p:nvSpPr>
          <p:cNvPr id="3" name="Inhaltsplatzhalter 2"/>
          <p:cNvSpPr>
            <a:spLocks noGrp="1"/>
          </p:cNvSpPr>
          <p:nvPr>
            <p:ph idx="1"/>
          </p:nvPr>
        </p:nvSpPr>
        <p:spPr/>
        <p:txBody>
          <a:bodyPr>
            <a:normAutofit fontScale="77500" lnSpcReduction="20000"/>
          </a:bodyPr>
          <a:lstStyle/>
          <a:p>
            <a:r>
              <a:rPr lang="de-DE" dirty="0"/>
              <a:t>In aller Regel versucht man, so viel wie möglich abzuschreiben</a:t>
            </a:r>
          </a:p>
          <a:p>
            <a:r>
              <a:rPr lang="de-DE" dirty="0"/>
              <a:t>Wenn‘s schlecht läuft: Eher wenig abschreiben, damit man in Folgejahren (wenn‘s dann besser läuft) noch mehr abschreiben kann</a:t>
            </a:r>
          </a:p>
          <a:p>
            <a:r>
              <a:rPr lang="de-DE" dirty="0"/>
              <a:t>Ausnutzen steuerlicher Sonderabschreibungen, wenn es dies gibt (erhöhte AfA für „kleine“ Unternehmen mit EK &lt; 325.000 €)</a:t>
            </a:r>
          </a:p>
          <a:p>
            <a:r>
              <a:rPr lang="de-DE" dirty="0"/>
              <a:t>So viel wie möglich im Jahr der Anschaffung voll abschreiben</a:t>
            </a:r>
          </a:p>
          <a:p>
            <a:pPr lvl="1"/>
            <a:r>
              <a:rPr lang="de-DE" dirty="0"/>
              <a:t>Geringwertige Wirtschaftsgüter (GWG): Wirtschaftsgüter unter 800 € (netto; bei nicht Vorsteuerabzugsberechtigten brutto)  im Jahr des Zugangs (WICHTIG: Wirtschaftsgüter müssen dokumentiert werden) als </a:t>
            </a:r>
            <a:r>
              <a:rPr lang="de-DE" b="1" i="1" dirty="0"/>
              <a:t>Abschreibung GWG </a:t>
            </a:r>
            <a:r>
              <a:rPr lang="de-DE" dirty="0"/>
              <a:t>buchen</a:t>
            </a:r>
          </a:p>
          <a:p>
            <a:pPr lvl="1"/>
            <a:r>
              <a:rPr lang="de-DE" b="1" i="1" dirty="0"/>
              <a:t>Wirtschaftsgüter unter 250 € direkt in den zugehörigen Aufwand buchen </a:t>
            </a:r>
            <a:r>
              <a:rPr lang="de-DE" dirty="0"/>
              <a:t>(vielfach „Aufwand Büromaterial“ ohne Dokumentation des Wirtschaftsgutes) </a:t>
            </a:r>
          </a:p>
          <a:p>
            <a:pPr lvl="1"/>
            <a:r>
              <a:rPr lang="de-DE" dirty="0"/>
              <a:t>Ggf. „</a:t>
            </a:r>
            <a:r>
              <a:rPr lang="de-DE" b="1" i="1" dirty="0"/>
              <a:t>Poolabschreibung</a:t>
            </a:r>
            <a:r>
              <a:rPr lang="de-DE" dirty="0"/>
              <a:t>“ für Wirtschaftsgüter zwischen 250 und 1.000 Euro (alle Anlagegegenstände des Jahres 2022 werden auf ein Konto GWG-Pool 2022 gebucht, dieser wird dann über 5 Jahre linear abgeschrieben; im nächsten Jahr dann neues Poolkonto GWG-Pool 2023)</a:t>
            </a:r>
          </a:p>
          <a:p>
            <a:pPr marL="114300" indent="0">
              <a:buNone/>
            </a:pPr>
            <a:endParaRPr lang="de-DE" dirty="0"/>
          </a:p>
        </p:txBody>
      </p:sp>
    </p:spTree>
    <p:extLst>
      <p:ext uri="{BB962C8B-B14F-4D97-AF65-F5344CB8AC3E}">
        <p14:creationId xmlns:p14="http://schemas.microsoft.com/office/powerpoint/2010/main" val="626051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1331640" y="1556792"/>
            <a:ext cx="6912768" cy="2554545"/>
          </a:xfrm>
          <a:prstGeom prst="rect">
            <a:avLst/>
          </a:prstGeom>
          <a:noFill/>
        </p:spPr>
        <p:txBody>
          <a:bodyPr wrap="square" rtlCol="0">
            <a:spAutoFit/>
          </a:bodyPr>
          <a:lstStyle/>
          <a:p>
            <a:pPr algn="ctr"/>
            <a:r>
              <a:rPr lang="de-DE" sz="4000" dirty="0"/>
              <a:t>Vielen Dank für Ihre Aufmerksamkeit – Haben Sie noch Fragen zum Thema?</a:t>
            </a:r>
          </a:p>
        </p:txBody>
      </p:sp>
    </p:spTree>
    <p:extLst>
      <p:ext uri="{BB962C8B-B14F-4D97-AF65-F5344CB8AC3E}">
        <p14:creationId xmlns:p14="http://schemas.microsoft.com/office/powerpoint/2010/main" val="1485051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Aufgaben der Buchführung</a:t>
            </a:r>
          </a:p>
        </p:txBody>
      </p:sp>
      <p:sp>
        <p:nvSpPr>
          <p:cNvPr id="3" name="Inhaltsplatzhalter 2"/>
          <p:cNvSpPr>
            <a:spLocks noGrp="1"/>
          </p:cNvSpPr>
          <p:nvPr>
            <p:ph idx="1"/>
          </p:nvPr>
        </p:nvSpPr>
        <p:spPr/>
        <p:txBody>
          <a:bodyPr/>
          <a:lstStyle/>
          <a:p>
            <a:r>
              <a:rPr lang="de-DE" b="1" i="1" dirty="0"/>
              <a:t>Selbstinformation </a:t>
            </a:r>
            <a:r>
              <a:rPr lang="de-DE" i="1" dirty="0"/>
              <a:t>des Unternehmens, </a:t>
            </a:r>
          </a:p>
          <a:p>
            <a:r>
              <a:rPr lang="de-DE" b="1" i="1" dirty="0"/>
              <a:t>Rechenschaftslegung </a:t>
            </a:r>
            <a:r>
              <a:rPr lang="de-DE" i="1" dirty="0"/>
              <a:t>gegenüber den Gesellschaftern (insbes. wenn sie NICHT im Unternehmen tätig sind, z.B. Aktionäre),</a:t>
            </a:r>
          </a:p>
          <a:p>
            <a:r>
              <a:rPr lang="de-DE" i="1" dirty="0"/>
              <a:t>Nachweis der </a:t>
            </a:r>
            <a:r>
              <a:rPr lang="de-DE" b="1" i="1" dirty="0"/>
              <a:t>Besteuerungsgrundlagen</a:t>
            </a:r>
            <a:r>
              <a:rPr lang="de-DE" i="1" dirty="0"/>
              <a:t>, </a:t>
            </a:r>
          </a:p>
          <a:p>
            <a:r>
              <a:rPr lang="de-DE" b="1" i="1" dirty="0"/>
              <a:t>Gläubigerschutz </a:t>
            </a:r>
          </a:p>
          <a:p>
            <a:r>
              <a:rPr lang="de-DE" b="1" i="1" dirty="0"/>
              <a:t>Beweismittel</a:t>
            </a:r>
            <a:endParaRPr lang="de-DE" dirty="0"/>
          </a:p>
          <a:p>
            <a:endParaRPr lang="de-DE" dirty="0"/>
          </a:p>
        </p:txBody>
      </p:sp>
    </p:spTree>
    <p:extLst>
      <p:ext uri="{BB962C8B-B14F-4D97-AF65-F5344CB8AC3E}">
        <p14:creationId xmlns:p14="http://schemas.microsoft.com/office/powerpoint/2010/main" val="9665985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Buchführungspflicht</a:t>
            </a:r>
          </a:p>
        </p:txBody>
      </p:sp>
      <p:sp>
        <p:nvSpPr>
          <p:cNvPr id="3" name="Textplatzhalter 2"/>
          <p:cNvSpPr>
            <a:spLocks noGrp="1"/>
          </p:cNvSpPr>
          <p:nvPr>
            <p:ph type="body" idx="1"/>
          </p:nvPr>
        </p:nvSpPr>
        <p:spPr/>
        <p:txBody>
          <a:bodyPr/>
          <a:lstStyle/>
          <a:p>
            <a:r>
              <a:rPr lang="de-DE" dirty="0"/>
              <a:t>Nach Handelsrecht	</a:t>
            </a:r>
          </a:p>
        </p:txBody>
      </p:sp>
      <p:sp>
        <p:nvSpPr>
          <p:cNvPr id="4" name="Inhaltsplatzhalter 3"/>
          <p:cNvSpPr>
            <a:spLocks noGrp="1"/>
          </p:cNvSpPr>
          <p:nvPr>
            <p:ph sz="half" idx="2"/>
          </p:nvPr>
        </p:nvSpPr>
        <p:spPr>
          <a:xfrm>
            <a:off x="426128" y="2438400"/>
            <a:ext cx="4040188" cy="4230960"/>
          </a:xfrm>
        </p:spPr>
        <p:txBody>
          <a:bodyPr/>
          <a:lstStyle/>
          <a:p>
            <a:r>
              <a:rPr lang="de-DE" sz="2000" dirty="0"/>
              <a:t>Nach dem Handelsrecht ist jeder Kaufmann verpflichtet, Bücher zu führen, wenn </a:t>
            </a:r>
            <a:r>
              <a:rPr lang="de-DE" sz="2000" dirty="0" err="1"/>
              <a:t>e.K</a:t>
            </a:r>
            <a:r>
              <a:rPr lang="de-DE" sz="2000" dirty="0"/>
              <a:t>. UND Umsatz &gt;= 600.000 € UND Gewinn &gt;= 60.000 €. </a:t>
            </a:r>
          </a:p>
          <a:p>
            <a:r>
              <a:rPr lang="de-DE" sz="2000" dirty="0"/>
              <a:t>Kaufmann ist, wer selbständig ein Handelsgewerbe betreibt (§ 1(1) HGB). </a:t>
            </a:r>
          </a:p>
          <a:p>
            <a:pPr marL="114300" indent="0">
              <a:buNone/>
            </a:pPr>
            <a:endParaRPr lang="de-DE" dirty="0"/>
          </a:p>
        </p:txBody>
      </p:sp>
      <p:sp>
        <p:nvSpPr>
          <p:cNvPr id="5" name="Textplatzhalter 4"/>
          <p:cNvSpPr>
            <a:spLocks noGrp="1"/>
          </p:cNvSpPr>
          <p:nvPr>
            <p:ph type="body" sz="quarter" idx="3"/>
          </p:nvPr>
        </p:nvSpPr>
        <p:spPr/>
        <p:txBody>
          <a:bodyPr/>
          <a:lstStyle/>
          <a:p>
            <a:r>
              <a:rPr lang="de-DE" dirty="0"/>
              <a:t>Nach Steuerrecht</a:t>
            </a:r>
          </a:p>
        </p:txBody>
      </p:sp>
      <p:sp>
        <p:nvSpPr>
          <p:cNvPr id="6" name="Inhaltsplatzhalter 5"/>
          <p:cNvSpPr>
            <a:spLocks noGrp="1"/>
          </p:cNvSpPr>
          <p:nvPr>
            <p:ph sz="quarter" idx="4"/>
          </p:nvPr>
        </p:nvSpPr>
        <p:spPr/>
        <p:txBody>
          <a:bodyPr>
            <a:noAutofit/>
          </a:bodyPr>
          <a:lstStyle/>
          <a:p>
            <a:r>
              <a:rPr lang="de-DE" sz="2000" b="1" dirty="0"/>
              <a:t>Gewerbetreibende </a:t>
            </a:r>
            <a:r>
              <a:rPr lang="de-DE" sz="2000" dirty="0"/>
              <a:t>sowie </a:t>
            </a:r>
            <a:r>
              <a:rPr lang="de-DE" sz="2000" b="1" dirty="0"/>
              <a:t>Land- u. Forstwirte </a:t>
            </a:r>
            <a:r>
              <a:rPr lang="de-DE" sz="2000" dirty="0"/>
              <a:t>sind auch dann buchführungspflichtig, wenn </a:t>
            </a:r>
            <a:r>
              <a:rPr lang="de-DE" sz="2000" b="1" dirty="0"/>
              <a:t>eine </a:t>
            </a:r>
            <a:r>
              <a:rPr lang="de-DE" sz="2000" dirty="0"/>
              <a:t>der folgenden Grenzen überschritten ist: </a:t>
            </a:r>
          </a:p>
          <a:p>
            <a:pPr lvl="1"/>
            <a:r>
              <a:rPr lang="de-DE" sz="1600" dirty="0"/>
              <a:t>Umsätze: &gt; 600.000 € </a:t>
            </a:r>
          </a:p>
          <a:p>
            <a:pPr lvl="1"/>
            <a:r>
              <a:rPr lang="de-DE" sz="1600" dirty="0"/>
              <a:t>Gewinn aus Gewerbebetrieb: &gt; 60.000 € </a:t>
            </a:r>
          </a:p>
          <a:p>
            <a:pPr lvl="1"/>
            <a:r>
              <a:rPr lang="de-DE" sz="1600" dirty="0"/>
              <a:t>Gewinn aus </a:t>
            </a:r>
            <a:r>
              <a:rPr lang="de-DE" sz="1600" dirty="0" err="1"/>
              <a:t>LuF</a:t>
            </a:r>
            <a:r>
              <a:rPr lang="de-DE" sz="1600" dirty="0"/>
              <a:t>: &gt; 60.000</a:t>
            </a:r>
            <a:r>
              <a:rPr lang="de-DE" dirty="0"/>
              <a:t> € </a:t>
            </a:r>
          </a:p>
        </p:txBody>
      </p:sp>
      <p:sp>
        <p:nvSpPr>
          <p:cNvPr id="7" name="Pfeil nach unten 6"/>
          <p:cNvSpPr/>
          <p:nvPr/>
        </p:nvSpPr>
        <p:spPr>
          <a:xfrm>
            <a:off x="2105382" y="5391217"/>
            <a:ext cx="576064"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485202" y="6037995"/>
            <a:ext cx="3816423" cy="646331"/>
          </a:xfrm>
          <a:prstGeom prst="rect">
            <a:avLst/>
          </a:prstGeom>
          <a:noFill/>
        </p:spPr>
        <p:txBody>
          <a:bodyPr wrap="square" rtlCol="0">
            <a:spAutoFit/>
          </a:bodyPr>
          <a:lstStyle/>
          <a:p>
            <a:pPr algn="ctr"/>
            <a:r>
              <a:rPr lang="de-DE" dirty="0"/>
              <a:t>Analoge Vorschriften für Handwerker gemäß GewO</a:t>
            </a:r>
          </a:p>
        </p:txBody>
      </p:sp>
      <p:sp>
        <p:nvSpPr>
          <p:cNvPr id="9" name="Pfeil nach unten 8"/>
          <p:cNvSpPr/>
          <p:nvPr/>
        </p:nvSpPr>
        <p:spPr>
          <a:xfrm>
            <a:off x="6443139" y="5445223"/>
            <a:ext cx="432048" cy="3960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p:cNvSpPr txBox="1"/>
          <p:nvPr/>
        </p:nvSpPr>
        <p:spPr>
          <a:xfrm>
            <a:off x="4572000" y="6039289"/>
            <a:ext cx="4464496" cy="646331"/>
          </a:xfrm>
          <a:prstGeom prst="rect">
            <a:avLst/>
          </a:prstGeom>
          <a:noFill/>
        </p:spPr>
        <p:txBody>
          <a:bodyPr wrap="square" rtlCol="0">
            <a:spAutoFit/>
          </a:bodyPr>
          <a:lstStyle/>
          <a:p>
            <a:r>
              <a:rPr lang="de-DE" dirty="0"/>
              <a:t>Für Kleingewerbetreibende reicht oft eine Sammlung von Rechnungen etc.</a:t>
            </a:r>
          </a:p>
        </p:txBody>
      </p:sp>
    </p:spTree>
    <p:extLst>
      <p:ext uri="{BB962C8B-B14F-4D97-AF65-F5344CB8AC3E}">
        <p14:creationId xmlns:p14="http://schemas.microsoft.com/office/powerpoint/2010/main" val="12006189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1"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additive="base">
                                        <p:cTn id="53" dur="500" fill="hold"/>
                                        <p:tgtEl>
                                          <p:spTgt spid="9"/>
                                        </p:tgtEl>
                                        <p:attrNameLst>
                                          <p:attrName>ppt_x</p:attrName>
                                        </p:attrNameLst>
                                      </p:cBhvr>
                                      <p:tavLst>
                                        <p:tav tm="0">
                                          <p:val>
                                            <p:strVal val="#ppt_x"/>
                                          </p:val>
                                        </p:tav>
                                        <p:tav tm="100000">
                                          <p:val>
                                            <p:strVal val="#ppt_x"/>
                                          </p:val>
                                        </p:tav>
                                      </p:tavLst>
                                    </p:anim>
                                    <p:anim calcmode="lin" valueType="num">
                                      <p:cBhvr additive="base">
                                        <p:cTn id="5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5" grpId="0" build="p"/>
      <p:bldP spid="6" grpId="0" build="p"/>
      <p:bldP spid="7" grpId="1" animBg="1"/>
      <p:bldP spid="8" grpId="0"/>
      <p:bldP spid="9" grpId="0" animBg="1"/>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Grundsätze ordnungsmäßiger Buchführung (</a:t>
            </a:r>
            <a:r>
              <a:rPr lang="de-DE" dirty="0" err="1"/>
              <a:t>GoB</a:t>
            </a:r>
            <a:r>
              <a:rPr lang="de-DE" dirty="0"/>
              <a:t>)</a:t>
            </a:r>
          </a:p>
        </p:txBody>
      </p:sp>
      <p:sp>
        <p:nvSpPr>
          <p:cNvPr id="3" name="Inhaltsplatzhalter 2"/>
          <p:cNvSpPr>
            <a:spLocks noGrp="1"/>
          </p:cNvSpPr>
          <p:nvPr>
            <p:ph idx="1"/>
          </p:nvPr>
        </p:nvSpPr>
        <p:spPr/>
        <p:txBody>
          <a:bodyPr/>
          <a:lstStyle/>
          <a:p>
            <a:pPr marL="114300" indent="0">
              <a:buNone/>
            </a:pPr>
            <a:r>
              <a:rPr lang="de-DE" i="1" dirty="0"/>
              <a:t>Eine Buchführung ist ordnungsmäßig, wenn</a:t>
            </a:r>
          </a:p>
          <a:p>
            <a:r>
              <a:rPr lang="de-DE" i="1" dirty="0"/>
              <a:t>die für die kaufmännische Buchführung erforderlichen Bücher (Kassenbuch, Eingangs- und Ausgangsrechnung, Bilanz, Gewinn- und Verlustrechnung) geführt werden,</a:t>
            </a:r>
          </a:p>
          <a:p>
            <a:r>
              <a:rPr lang="de-DE" i="1" dirty="0"/>
              <a:t>die Bücher förmlich in Ordnung sind und</a:t>
            </a:r>
          </a:p>
          <a:p>
            <a:r>
              <a:rPr lang="de-DE" i="1" dirty="0"/>
              <a:t>der Inhalt sachlich richtig ist.</a:t>
            </a:r>
          </a:p>
          <a:p>
            <a:pPr marL="114300" indent="0">
              <a:buNone/>
            </a:pPr>
            <a:endParaRPr lang="de-DE" dirty="0"/>
          </a:p>
        </p:txBody>
      </p:sp>
    </p:spTree>
    <p:extLst>
      <p:ext uri="{BB962C8B-B14F-4D97-AF65-F5344CB8AC3E}">
        <p14:creationId xmlns:p14="http://schemas.microsoft.com/office/powerpoint/2010/main" val="3147500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Mängel in </a:t>
            </a:r>
            <a:r>
              <a:rPr lang="de-DE" dirty="0" err="1"/>
              <a:t>deR</a:t>
            </a:r>
            <a:r>
              <a:rPr lang="de-DE" dirty="0"/>
              <a:t> Buchführung</a:t>
            </a:r>
          </a:p>
        </p:txBody>
      </p:sp>
      <p:sp>
        <p:nvSpPr>
          <p:cNvPr id="3" name="Textplatzhalter 2"/>
          <p:cNvSpPr>
            <a:spLocks noGrp="1"/>
          </p:cNvSpPr>
          <p:nvPr>
            <p:ph type="body" idx="1"/>
          </p:nvPr>
        </p:nvSpPr>
        <p:spPr/>
        <p:txBody>
          <a:bodyPr/>
          <a:lstStyle/>
          <a:p>
            <a:r>
              <a:rPr lang="de-DE" dirty="0"/>
              <a:t>Formelle Mängel</a:t>
            </a:r>
          </a:p>
        </p:txBody>
      </p:sp>
      <p:sp>
        <p:nvSpPr>
          <p:cNvPr id="4" name="Inhaltsplatzhalter 3"/>
          <p:cNvSpPr>
            <a:spLocks noGrp="1"/>
          </p:cNvSpPr>
          <p:nvPr>
            <p:ph sz="half" idx="2"/>
          </p:nvPr>
        </p:nvSpPr>
        <p:spPr/>
        <p:txBody>
          <a:bodyPr>
            <a:normAutofit fontScale="92500"/>
          </a:bodyPr>
          <a:lstStyle/>
          <a:p>
            <a:r>
              <a:rPr lang="de-DE" dirty="0"/>
              <a:t>Nicht eindeutige Verwendung von Kürzeln, Symbolen etc. („BA“ steht Barscheck, Bankauszug und Betriebsausstattung)</a:t>
            </a:r>
          </a:p>
          <a:p>
            <a:r>
              <a:rPr lang="de-DE" dirty="0"/>
              <a:t>Veränderung von Buchungen durch </a:t>
            </a:r>
            <a:r>
              <a:rPr lang="de-DE" dirty="0" err="1"/>
              <a:t>Tippex</a:t>
            </a:r>
            <a:r>
              <a:rPr lang="de-DE" dirty="0"/>
              <a:t> oder „Überkrakeln“</a:t>
            </a:r>
          </a:p>
          <a:p>
            <a:r>
              <a:rPr lang="de-DE" dirty="0"/>
              <a:t>Buchungen mit Bleistift</a:t>
            </a:r>
          </a:p>
          <a:p>
            <a:r>
              <a:rPr lang="de-DE" dirty="0"/>
              <a:t>Nicht zeitlich geordnet</a:t>
            </a:r>
          </a:p>
        </p:txBody>
      </p:sp>
      <p:sp>
        <p:nvSpPr>
          <p:cNvPr id="5" name="Textplatzhalter 4"/>
          <p:cNvSpPr>
            <a:spLocks noGrp="1"/>
          </p:cNvSpPr>
          <p:nvPr>
            <p:ph type="body" sz="quarter" idx="3"/>
          </p:nvPr>
        </p:nvSpPr>
        <p:spPr/>
        <p:txBody>
          <a:bodyPr/>
          <a:lstStyle/>
          <a:p>
            <a:r>
              <a:rPr lang="de-DE" dirty="0"/>
              <a:t>Sachliche Mängel</a:t>
            </a:r>
          </a:p>
        </p:txBody>
      </p:sp>
      <p:sp>
        <p:nvSpPr>
          <p:cNvPr id="6" name="Inhaltsplatzhalter 5"/>
          <p:cNvSpPr>
            <a:spLocks noGrp="1"/>
          </p:cNvSpPr>
          <p:nvPr>
            <p:ph sz="quarter" idx="4"/>
          </p:nvPr>
        </p:nvSpPr>
        <p:spPr/>
        <p:txBody>
          <a:bodyPr>
            <a:normAutofit fontScale="92500" lnSpcReduction="20000"/>
          </a:bodyPr>
          <a:lstStyle/>
          <a:p>
            <a:r>
              <a:rPr lang="de-DE" dirty="0"/>
              <a:t>Nicht alle Vorgänge wurden gebucht</a:t>
            </a:r>
          </a:p>
          <a:p>
            <a:r>
              <a:rPr lang="de-DE" dirty="0"/>
              <a:t>Nicht existierende Vorgänge wurden gebucht</a:t>
            </a:r>
          </a:p>
          <a:p>
            <a:r>
              <a:rPr lang="de-DE" dirty="0"/>
              <a:t>Buchungen in falschen Zeiträumen</a:t>
            </a:r>
          </a:p>
          <a:p>
            <a:r>
              <a:rPr lang="de-DE" dirty="0"/>
              <a:t>Saldierungen von Aufwendungen und Erträgen, von Forderungen und Verbindlichkeiten usw.</a:t>
            </a:r>
          </a:p>
        </p:txBody>
      </p:sp>
      <p:sp>
        <p:nvSpPr>
          <p:cNvPr id="7" name="Rechteck 6"/>
          <p:cNvSpPr/>
          <p:nvPr/>
        </p:nvSpPr>
        <p:spPr>
          <a:xfrm rot="19502338">
            <a:off x="1226107" y="2748663"/>
            <a:ext cx="6984776" cy="2585323"/>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de-DE"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Im Zweifelsfall Verdacht auf Steuerhinterziehung</a:t>
            </a:r>
          </a:p>
        </p:txBody>
      </p:sp>
    </p:spTree>
    <p:extLst>
      <p:ext uri="{BB962C8B-B14F-4D97-AF65-F5344CB8AC3E}">
        <p14:creationId xmlns:p14="http://schemas.microsoft.com/office/powerpoint/2010/main" val="2395173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additive="base">
                                        <p:cTn id="51" dur="500" fill="hold"/>
                                        <p:tgtEl>
                                          <p:spTgt spid="7"/>
                                        </p:tgtEl>
                                        <p:attrNameLst>
                                          <p:attrName>ppt_x</p:attrName>
                                        </p:attrNameLst>
                                      </p:cBhvr>
                                      <p:tavLst>
                                        <p:tav tm="0">
                                          <p:val>
                                            <p:strVal val="#ppt_x"/>
                                          </p:val>
                                        </p:tav>
                                        <p:tav tm="100000">
                                          <p:val>
                                            <p:strVal val="#ppt_x"/>
                                          </p:val>
                                        </p:tav>
                                      </p:tavLst>
                                    </p:anim>
                                    <p:anim calcmode="lin" valueType="num">
                                      <p:cBhvr additive="base">
                                        <p:cTn id="5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uiExpand="1" build="p"/>
      <p:bldP spid="5" grpId="0" build="p"/>
      <p:bldP spid="6" grpId="0" uiExpand="1" build="p"/>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Verstöße gegen </a:t>
            </a:r>
            <a:r>
              <a:rPr lang="de-DE" dirty="0" err="1"/>
              <a:t>GoB</a:t>
            </a:r>
            <a:endParaRPr lang="de-DE" dirty="0"/>
          </a:p>
        </p:txBody>
      </p:sp>
      <p:sp>
        <p:nvSpPr>
          <p:cNvPr id="3" name="Inhaltsplatzhalter 2"/>
          <p:cNvSpPr>
            <a:spLocks noGrp="1"/>
          </p:cNvSpPr>
          <p:nvPr>
            <p:ph idx="1"/>
          </p:nvPr>
        </p:nvSpPr>
        <p:spPr/>
        <p:txBody>
          <a:bodyPr/>
          <a:lstStyle/>
          <a:p>
            <a:r>
              <a:rPr lang="de-DE" dirty="0"/>
              <a:t>Zwangsgeld, wenn keine Büchergeführt werden (bis 25.000 €)</a:t>
            </a:r>
          </a:p>
          <a:p>
            <a:r>
              <a:rPr lang="de-DE" dirty="0"/>
              <a:t>Vollschätzung bei groben Mängeln</a:t>
            </a:r>
          </a:p>
          <a:p>
            <a:pPr lvl="1"/>
            <a:r>
              <a:rPr lang="de-DE" dirty="0"/>
              <a:t>Ein Betrieb vergleichbarer Branche und Größe wird zum Vergleich herangezogen, die Steuer wird entsprechend ermittelt</a:t>
            </a:r>
          </a:p>
          <a:p>
            <a:r>
              <a:rPr lang="de-DE" dirty="0" err="1"/>
              <a:t>Zuschätzung</a:t>
            </a:r>
            <a:r>
              <a:rPr lang="de-DE" dirty="0"/>
              <a:t> bei geringfügigen Mängeln </a:t>
            </a:r>
          </a:p>
          <a:p>
            <a:pPr lvl="1"/>
            <a:r>
              <a:rPr lang="de-DE" dirty="0"/>
              <a:t>Fehler wird bezüglich „Gewinn“ hochgerechnet</a:t>
            </a:r>
          </a:p>
          <a:p>
            <a:pPr lvl="1"/>
            <a:r>
              <a:rPr lang="de-DE" dirty="0"/>
              <a:t>Gewinn wird entsprechend korrigiert</a:t>
            </a:r>
          </a:p>
          <a:p>
            <a:pPr lvl="1"/>
            <a:r>
              <a:rPr lang="de-DE" dirty="0"/>
              <a:t>Steuer wird neu ermittelt</a:t>
            </a:r>
          </a:p>
        </p:txBody>
      </p:sp>
    </p:spTree>
    <p:extLst>
      <p:ext uri="{BB962C8B-B14F-4D97-AF65-F5344CB8AC3E}">
        <p14:creationId xmlns:p14="http://schemas.microsoft.com/office/powerpoint/2010/main" val="28838156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Inventar</a:t>
            </a:r>
          </a:p>
        </p:txBody>
      </p:sp>
      <p:sp>
        <p:nvSpPr>
          <p:cNvPr id="3" name="Inhaltsplatzhalter 2"/>
          <p:cNvSpPr>
            <a:spLocks noGrp="1"/>
          </p:cNvSpPr>
          <p:nvPr>
            <p:ph idx="1"/>
          </p:nvPr>
        </p:nvSpPr>
        <p:spPr/>
        <p:txBody>
          <a:bodyPr>
            <a:normAutofit fontScale="92500" lnSpcReduction="10000"/>
          </a:bodyPr>
          <a:lstStyle/>
          <a:p>
            <a:pPr marL="114300" indent="0" algn="ctr">
              <a:buNone/>
            </a:pPr>
            <a:r>
              <a:rPr lang="de-DE" b="1" dirty="0"/>
              <a:t>§ 240 Inventar</a:t>
            </a:r>
          </a:p>
          <a:p>
            <a:pPr marL="114300" indent="0">
              <a:buNone/>
            </a:pPr>
            <a:r>
              <a:rPr lang="de-DE" dirty="0"/>
              <a:t>(1) Jeder Kaufmann hat zu Beginn seines Handelsgewerbes seine Grundstücke, seine Forderungen und Schulden, den Betrag seines baren Geldes sowie seine sonstigen Vermögensgegenstände genau zu verzeichnen und dabei den Wert der einzelnen Vermögensgegenstände und Schulden anzugeben.</a:t>
            </a:r>
          </a:p>
          <a:p>
            <a:pPr marL="114300" indent="0">
              <a:buNone/>
            </a:pPr>
            <a:r>
              <a:rPr lang="de-DE" dirty="0"/>
              <a:t>(2) Er hat demnächst für den </a:t>
            </a:r>
            <a:r>
              <a:rPr lang="de-DE" dirty="0" err="1"/>
              <a:t>Schluß</a:t>
            </a:r>
            <a:r>
              <a:rPr lang="de-DE" dirty="0"/>
              <a:t> eines jeden Geschäftsjahrs ein solches Inventar aufzustellen. Die Dauer des Geschäftsjahrs darf zwölf Monate nicht überschreiten. Die Aufstellung des Inventars ist innerhalb der einem ordnungsmäßigen Geschäftsgang entsprechenden Zeit zu bewirken.</a:t>
            </a:r>
          </a:p>
          <a:p>
            <a:pPr marL="114300" indent="0">
              <a:buNone/>
            </a:pPr>
            <a:endParaRPr lang="de-DE" dirty="0"/>
          </a:p>
        </p:txBody>
      </p:sp>
      <p:sp>
        <p:nvSpPr>
          <p:cNvPr id="4" name="Rechteck 3"/>
          <p:cNvSpPr/>
          <p:nvPr/>
        </p:nvSpPr>
        <p:spPr>
          <a:xfrm rot="19472322">
            <a:off x="683569" y="2967335"/>
            <a:ext cx="8064896" cy="1754326"/>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de-DE"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Aus diesem Inventar ergibt sich die Bilanz</a:t>
            </a:r>
          </a:p>
        </p:txBody>
      </p:sp>
    </p:spTree>
    <p:extLst>
      <p:ext uri="{BB962C8B-B14F-4D97-AF65-F5344CB8AC3E}">
        <p14:creationId xmlns:p14="http://schemas.microsoft.com/office/powerpoint/2010/main" val="18800192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ke">
  <a:themeElements>
    <a:clrScheme name="Apotheke">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ke">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ke">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3654</Words>
  <Application>Microsoft Office PowerPoint</Application>
  <PresentationFormat>Bildschirmpräsentation (4:3)</PresentationFormat>
  <Paragraphs>907</Paragraphs>
  <Slides>37</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37</vt:i4>
      </vt:variant>
    </vt:vector>
  </HeadingPairs>
  <TitlesOfParts>
    <vt:vector size="42" baseType="lpstr">
      <vt:lpstr>Arial</vt:lpstr>
      <vt:lpstr>Book Antiqua</vt:lpstr>
      <vt:lpstr>Calibri</vt:lpstr>
      <vt:lpstr>Century Gothic</vt:lpstr>
      <vt:lpstr>Apotheke</vt:lpstr>
      <vt:lpstr>Externes Rechnungswesen</vt:lpstr>
      <vt:lpstr>Teilbereiche des Rechnungswesens</vt:lpstr>
      <vt:lpstr>Buchführung</vt:lpstr>
      <vt:lpstr>Aufgaben der Buchführung</vt:lpstr>
      <vt:lpstr>Buchführungspflicht</vt:lpstr>
      <vt:lpstr>Grundsätze ordnungsmäßiger Buchführung (GoB)</vt:lpstr>
      <vt:lpstr>Mängel in deR Buchführung</vt:lpstr>
      <vt:lpstr>Verstöße gegen GoB</vt:lpstr>
      <vt:lpstr>Inventar</vt:lpstr>
      <vt:lpstr>Bilanz</vt:lpstr>
      <vt:lpstr>Vereinfachte Bilanz gem. §242 HGB</vt:lpstr>
      <vt:lpstr>Beispiel zur Bilanz</vt:lpstr>
      <vt:lpstr>Eröffnungsbilanz der Krüger &amp; Müller GmbH </vt:lpstr>
      <vt:lpstr>System der doppelten Buchführung</vt:lpstr>
      <vt:lpstr>Buchungen auf Bestandskonten</vt:lpstr>
      <vt:lpstr>Aktivtausch – Bsp.: Kauf einer Maschine gegen Bankscheck für 10.000€</vt:lpstr>
      <vt:lpstr>Aktiv-Passiv-Mehrung – Bsp.: Kauf einer Maschine auf Rechnung (Zahlungsziel 30 Tage) für 10.000€</vt:lpstr>
      <vt:lpstr>Aktiv-Passiv-Minderung – Bsp.:  Tilgung der Rate eines Darlehens in höhe von 1.000€ per Banklastschrift</vt:lpstr>
      <vt:lpstr>Passivtausch – Bsp.: Wegen momentaner Zahlungsschwierigkeiten erklärt sich ein Lieferant bereit, uns den Rechnungsbetrag von 10.000€ zu „stunden“</vt:lpstr>
      <vt:lpstr>Bestandskonten</vt:lpstr>
      <vt:lpstr>Aktive und passive Bestandskonten</vt:lpstr>
      <vt:lpstr>Buchungssätze</vt:lpstr>
      <vt:lpstr>PowerPoint-Präsentation</vt:lpstr>
      <vt:lpstr>Gewinn- und Verlustrechnung</vt:lpstr>
      <vt:lpstr>Buchungen auf Erfolgskonten</vt:lpstr>
      <vt:lpstr>Buchen und Abschluss der Erfolgskonten über das konto GuV </vt:lpstr>
      <vt:lpstr>Ausgewählte Buchungen</vt:lpstr>
      <vt:lpstr>Zugehöriger Buchungssatz zum Verkauf auf Ziel</vt:lpstr>
      <vt:lpstr>Umsatzsteuer als Vorsteuer</vt:lpstr>
      <vt:lpstr>Zahllast DER uMSATZSTEUER</vt:lpstr>
      <vt:lpstr>Abschreibungen/Absetzung für Abnutzung (AfA)</vt:lpstr>
      <vt:lpstr>Gründe für Wertminderungen</vt:lpstr>
      <vt:lpstr>Berechnung der planmäßigen Abschreibung/Absetzung für Abnutzung (AfA)</vt:lpstr>
      <vt:lpstr>Grundsätzliche Möglichkeiten der AfA-Berechnung</vt:lpstr>
      <vt:lpstr>Wirkung der Abschreibung/AfA</vt:lpstr>
      <vt:lpstr>Ziel bei Abschreibungsberechnungen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Externes rechnungswesen</dc:title>
  <dc:creator>oliver</dc:creator>
  <cp:lastModifiedBy>Oliver Hardt</cp:lastModifiedBy>
  <cp:revision>61</cp:revision>
  <dcterms:created xsi:type="dcterms:W3CDTF">2012-04-30T06:46:49Z</dcterms:created>
  <dcterms:modified xsi:type="dcterms:W3CDTF">2022-02-28T13:06:34Z</dcterms:modified>
</cp:coreProperties>
</file>