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77" r:id="rId8"/>
    <p:sldId id="275" r:id="rId9"/>
    <p:sldId id="276" r:id="rId10"/>
    <p:sldId id="261" r:id="rId11"/>
    <p:sldId id="262" r:id="rId12"/>
    <p:sldId id="273" r:id="rId13"/>
    <p:sldId id="268" r:id="rId14"/>
    <p:sldId id="269" r:id="rId15"/>
    <p:sldId id="263" r:id="rId16"/>
    <p:sldId id="264" r:id="rId17"/>
    <p:sldId id="265" r:id="rId18"/>
    <p:sldId id="270" r:id="rId19"/>
    <p:sldId id="27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7992A-8110-4BE6-A0A6-A821004444E5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9664-703D-47B0-A84C-79D170F0F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D274-BB67-4FE9-90B1-58D279EF2C58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6814-0034-4724-9AFA-5D3E520568FF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5619-8A83-4DB0-89E8-3617ADC419C2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1F77-A675-4693-B6E2-928DE8D136E8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8AE-8F6C-4E86-908C-F348F07ADD9B}" type="datetime1">
              <a:rPr lang="de-DE" smtClean="0"/>
              <a:t>26.02.2020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B48F-E30F-4EAE-B213-F145B24318E7}" type="datetime1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D5BE-CD94-44B6-8453-1ADB3E2698C5}" type="datetime1">
              <a:rPr lang="de-DE" smtClean="0"/>
              <a:t>26.02.2020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A82-6CF8-4417-AB1B-BDE91D242C4A}" type="datetime1">
              <a:rPr lang="de-DE" smtClean="0"/>
              <a:t>26.02.2020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9040-67F2-4AAC-9612-63E47AED0FF8}" type="datetime1">
              <a:rPr lang="de-DE" smtClean="0"/>
              <a:t>26.02.2020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57A2-F743-4B83-AD10-74AA851CCB0B}" type="datetime1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542-FEC8-4D3C-8F7A-EACA6FEEBA8F}" type="datetime1">
              <a:rPr lang="de-DE" smtClean="0"/>
              <a:t>26.02.2020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A99577-B96B-4AF7-9A06-DA5EDF4D6523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47BB5D9-5888-4540-8238-0706D6E9C3C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Controlling</a:t>
            </a:r>
          </a:p>
        </p:txBody>
      </p:sp>
    </p:spTree>
    <p:extLst>
      <p:ext uri="{BB962C8B-B14F-4D97-AF65-F5344CB8AC3E}">
        <p14:creationId xmlns:p14="http://schemas.microsoft.com/office/powerpoint/2010/main" val="911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Wichtigkeit von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Grundlage:</a:t>
            </a:r>
          </a:p>
          <a:p>
            <a:pPr lvl="1"/>
            <a:r>
              <a:rPr lang="de-DE" dirty="0"/>
              <a:t>Sog. 80-20-Phänomen (Pareto-Prinzip)</a:t>
            </a:r>
          </a:p>
          <a:p>
            <a:pPr lvl="2"/>
            <a:r>
              <a:rPr lang="de-DE" dirty="0"/>
              <a:t>80% aller User eines Programms benötigen nur 20% des Leistungsspektrums des Programms</a:t>
            </a:r>
          </a:p>
          <a:p>
            <a:pPr lvl="2"/>
            <a:r>
              <a:rPr lang="de-DE" dirty="0"/>
              <a:t>Mit 20% der Kunden/der Produkte werden 80% der Umsätze generiert </a:t>
            </a:r>
          </a:p>
          <a:p>
            <a:pPr lvl="2"/>
            <a:r>
              <a:rPr lang="de-DE" dirty="0"/>
              <a:t>20% der im Lager gebundenen Vorräte (mengenmäßig) binden 80% der Lagerwerte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4139952" y="4437112"/>
            <a:ext cx="108012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115616" y="558924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ABC-Analyse als ein Verfahren der Ermittlung „wichtiger“ Daten</a:t>
            </a:r>
          </a:p>
        </p:txBody>
      </p:sp>
    </p:spTree>
    <p:extLst>
      <p:ext uri="{BB962C8B-B14F-4D97-AF65-F5344CB8AC3E}">
        <p14:creationId xmlns:p14="http://schemas.microsoft.com/office/powerpoint/2010/main" val="6766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ABC-Analyse (vgl. Vorlesung zu Beschaffung und Lagerung)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Erfassen und Aufbereiten entsprechender Daten</a:t>
            </a:r>
          </a:p>
          <a:p>
            <a:r>
              <a:rPr lang="de-DE" dirty="0"/>
              <a:t>Ergebnis:</a:t>
            </a:r>
          </a:p>
          <a:p>
            <a:pPr lvl="1"/>
            <a:r>
              <a:rPr lang="de-DE" dirty="0"/>
              <a:t>A-Klasse (Wertanteil bis 80%)</a:t>
            </a:r>
          </a:p>
          <a:p>
            <a:pPr lvl="2"/>
            <a:r>
              <a:rPr lang="de-DE" dirty="0"/>
              <a:t>Güter im Lager: gezielt und nicht großzügig auf Lager beschaffen</a:t>
            </a:r>
          </a:p>
          <a:p>
            <a:pPr lvl="2"/>
            <a:r>
              <a:rPr lang="de-DE" dirty="0"/>
              <a:t>Kunden: gezielt umwerben, separate Key-Account-Manager, gezielte </a:t>
            </a:r>
            <a:r>
              <a:rPr lang="de-DE" dirty="0" err="1"/>
              <a:t>Aquise</a:t>
            </a:r>
            <a:r>
              <a:rPr lang="de-DE" dirty="0"/>
              <a:t> und Bindung der Kunden</a:t>
            </a:r>
          </a:p>
          <a:p>
            <a:pPr lvl="2"/>
            <a:r>
              <a:rPr lang="de-DE" dirty="0"/>
              <a:t>Produkte: strategische Ausrichtung, Investition in Produkte, gezielte Werbemaßnahmen</a:t>
            </a:r>
          </a:p>
          <a:p>
            <a:pPr lvl="1"/>
            <a:r>
              <a:rPr lang="de-DE" dirty="0"/>
              <a:t>B-Gruppe (Wertanteil bis 15%)</a:t>
            </a:r>
          </a:p>
          <a:p>
            <a:pPr lvl="2"/>
            <a:r>
              <a:rPr lang="de-DE" dirty="0"/>
              <a:t>Einzelfallentscheidung</a:t>
            </a:r>
          </a:p>
          <a:p>
            <a:pPr lvl="1"/>
            <a:r>
              <a:rPr lang="de-DE" dirty="0"/>
              <a:t>C-Gruppe (Wertanteil bis 5%)</a:t>
            </a:r>
          </a:p>
          <a:p>
            <a:pPr lvl="2"/>
            <a:r>
              <a:rPr lang="de-DE" dirty="0"/>
              <a:t>Keine großen Investitionen, „nebenher“ laufen lassen, kein großes „Aufheben“ hinsichtlich Planung, da kein Spar- und Marktpotenzial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20062391">
            <a:off x="3394030" y="3327310"/>
            <a:ext cx="22846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Hohe Potenziale</a:t>
            </a:r>
          </a:p>
        </p:txBody>
      </p:sp>
      <p:sp>
        <p:nvSpPr>
          <p:cNvPr id="5" name="Rechteck 4"/>
          <p:cNvSpPr/>
          <p:nvPr/>
        </p:nvSpPr>
        <p:spPr>
          <a:xfrm rot="20062391">
            <a:off x="2968335" y="5343535"/>
            <a:ext cx="26116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geringe Potenziale</a:t>
            </a:r>
          </a:p>
        </p:txBody>
      </p:sp>
    </p:spTree>
    <p:extLst>
      <p:ext uri="{BB962C8B-B14F-4D97-AF65-F5344CB8AC3E}">
        <p14:creationId xmlns:p14="http://schemas.microsoft.com/office/powerpoint/2010/main" val="4049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Strategieempfehlungen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Allgemein:</a:t>
            </a:r>
          </a:p>
          <a:p>
            <a:pPr lvl="1"/>
            <a:r>
              <a:rPr lang="de-DE" dirty="0"/>
              <a:t>Interne und externe Daten sammeln</a:t>
            </a:r>
          </a:p>
          <a:p>
            <a:pPr lvl="1"/>
            <a:r>
              <a:rPr lang="de-DE" dirty="0"/>
              <a:t>Szenarien entwickeln</a:t>
            </a:r>
          </a:p>
          <a:p>
            <a:pPr lvl="1"/>
            <a:r>
              <a:rPr lang="de-DE" dirty="0"/>
              <a:t>Szenarien mit Eintrittswahrscheinlichkeiten versehen</a:t>
            </a:r>
          </a:p>
          <a:p>
            <a:pPr lvl="1"/>
            <a:endParaRPr lang="de-DE" dirty="0"/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Strategische Ausrichtung im Marketing</a:t>
            </a:r>
          </a:p>
          <a:p>
            <a:pPr lvl="1"/>
            <a:r>
              <a:rPr lang="de-DE" dirty="0"/>
              <a:t>Produktpolitik</a:t>
            </a:r>
          </a:p>
          <a:p>
            <a:pPr lvl="1"/>
            <a:r>
              <a:rPr lang="de-DE" dirty="0"/>
              <a:t>Damit verbundene Investitionsentscheidungen</a:t>
            </a: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20068757">
            <a:off x="1497242" y="2108630"/>
            <a:ext cx="5110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SWOT-Analyse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 rot="20068757">
            <a:off x="1784296" y="4052846"/>
            <a:ext cx="4841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Boston-Matrix</a:t>
            </a:r>
          </a:p>
        </p:txBody>
      </p:sp>
    </p:spTree>
    <p:extLst>
      <p:ext uri="{BB962C8B-B14F-4D97-AF65-F5344CB8AC3E}">
        <p14:creationId xmlns:p14="http://schemas.microsoft.com/office/powerpoint/2010/main" val="10615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 - I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6"/>
          <a:stretch/>
        </p:blipFill>
        <p:spPr>
          <a:xfrm>
            <a:off x="1907704" y="1752600"/>
            <a:ext cx="5544616" cy="50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i="1" dirty="0"/>
              <a:t>Strategische Zielsetzung für S-O</a:t>
            </a:r>
          </a:p>
          <a:p>
            <a:pPr lvl="1"/>
            <a:r>
              <a:rPr lang="de-DE" dirty="0"/>
              <a:t>Verfolgen von neuen Chancen, die gut zu den Stärken des Unternehmens passen (</a:t>
            </a:r>
            <a:r>
              <a:rPr lang="de-DE" dirty="0" err="1"/>
              <a:t>Matching</a:t>
            </a:r>
            <a:r>
              <a:rPr lang="de-DE" dirty="0"/>
              <a:t>-Strategie)</a:t>
            </a:r>
          </a:p>
          <a:p>
            <a:r>
              <a:rPr lang="de-DE" b="1" i="1" dirty="0"/>
              <a:t>Strategische Zielsetzung für W-O</a:t>
            </a:r>
          </a:p>
          <a:p>
            <a:pPr lvl="1"/>
            <a:r>
              <a:rPr lang="de-DE" dirty="0"/>
              <a:t>Schwächen eliminieren, um neue Chancen zu nutzen, also Risiken in Chancen umwandeln (Umwandlungsstrategie).</a:t>
            </a:r>
          </a:p>
          <a:p>
            <a:r>
              <a:rPr lang="de-DE" b="1" i="1" dirty="0"/>
              <a:t>Strategische Zielsetzung für S-T</a:t>
            </a:r>
          </a:p>
          <a:p>
            <a:pPr lvl="1"/>
            <a:r>
              <a:rPr lang="de-DE" dirty="0"/>
              <a:t>Stärken nutzen, um Risiken bzw. Gefahren abzuwehren (Neutralisierungsstrategie).</a:t>
            </a:r>
          </a:p>
          <a:p>
            <a:r>
              <a:rPr lang="de-DE" b="1" i="1" dirty="0"/>
              <a:t>Strategische Zielsetzung für W-T</a:t>
            </a:r>
          </a:p>
          <a:p>
            <a:pPr lvl="1"/>
            <a:r>
              <a:rPr lang="de-DE" dirty="0"/>
              <a:t>Verteidigungsstrategien entwickeln, um vorhandene Schwächen nicht zum Ziel von Risiken werden zu lassen.</a:t>
            </a:r>
          </a:p>
        </p:txBody>
      </p:sp>
    </p:spTree>
    <p:extLst>
      <p:ext uri="{BB962C8B-B14F-4D97-AF65-F5344CB8AC3E}">
        <p14:creationId xmlns:p14="http://schemas.microsoft.com/office/powerpoint/2010/main" val="20010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Boston-matrix - 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07" y="1752600"/>
            <a:ext cx="4732586" cy="4373563"/>
          </a:xfrm>
        </p:spPr>
      </p:pic>
      <p:sp>
        <p:nvSpPr>
          <p:cNvPr id="7" name="Textfeld 6"/>
          <p:cNvSpPr txBox="1"/>
          <p:nvPr/>
        </p:nvSpPr>
        <p:spPr>
          <a:xfrm>
            <a:off x="624105" y="619666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Anmerkung: Kreisdurchmesser gibt den Umsatz der Produkte an</a:t>
            </a:r>
          </a:p>
        </p:txBody>
      </p:sp>
    </p:spTree>
    <p:extLst>
      <p:ext uri="{BB962C8B-B14F-4D97-AF65-F5344CB8AC3E}">
        <p14:creationId xmlns:p14="http://schemas.microsoft.com/office/powerpoint/2010/main" val="40525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Boston-Matrix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/>
              <a:t>Question</a:t>
            </a:r>
            <a:r>
              <a:rPr lang="de-DE" b="1" dirty="0"/>
              <a:t> Marks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hohes Wachstumspotenzial</a:t>
            </a:r>
          </a:p>
          <a:p>
            <a:pPr lvl="1"/>
            <a:r>
              <a:rPr lang="de-DE" dirty="0"/>
              <a:t>geringe Marktanteile.</a:t>
            </a:r>
          </a:p>
          <a:p>
            <a:r>
              <a:rPr lang="de-DE" b="1" dirty="0"/>
              <a:t>Stars</a:t>
            </a:r>
          </a:p>
          <a:p>
            <a:pPr lvl="1"/>
            <a:r>
              <a:rPr lang="de-DE" dirty="0"/>
              <a:t>hoher Marktanteil</a:t>
            </a:r>
          </a:p>
          <a:p>
            <a:pPr lvl="1"/>
            <a:r>
              <a:rPr lang="de-DE" dirty="0"/>
              <a:t>hohes Marktwachstum</a:t>
            </a:r>
          </a:p>
          <a:p>
            <a:r>
              <a:rPr lang="de-DE" b="1" dirty="0"/>
              <a:t>Cash </a:t>
            </a:r>
            <a:r>
              <a:rPr lang="de-DE" b="1" dirty="0" err="1"/>
              <a:t>Cows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hoher Marktanteil</a:t>
            </a:r>
          </a:p>
          <a:p>
            <a:pPr lvl="1"/>
            <a:r>
              <a:rPr lang="de-DE" dirty="0"/>
              <a:t>Geringes/kein Marktwachstum. </a:t>
            </a:r>
          </a:p>
          <a:p>
            <a:pPr lvl="1"/>
            <a:r>
              <a:rPr lang="de-DE" dirty="0"/>
              <a:t>Spitzenreiter im Cash-Flow des Unternehmens</a:t>
            </a:r>
          </a:p>
          <a:p>
            <a:r>
              <a:rPr lang="de-DE" b="1" dirty="0"/>
              <a:t>Poor Dogs</a:t>
            </a:r>
          </a:p>
          <a:p>
            <a:pPr lvl="1"/>
            <a:r>
              <a:rPr lang="de-DE" dirty="0"/>
              <a:t>Kein/negatives Marktwachstum</a:t>
            </a:r>
          </a:p>
          <a:p>
            <a:pPr lvl="1"/>
            <a:r>
              <a:rPr lang="de-DE" dirty="0"/>
              <a:t>geringer Marktanteil</a:t>
            </a:r>
          </a:p>
        </p:txBody>
      </p:sp>
    </p:spTree>
    <p:extLst>
      <p:ext uri="{BB962C8B-B14F-4D97-AF65-F5344CB8AC3E}">
        <p14:creationId xmlns:p14="http://schemas.microsoft.com/office/powerpoint/2010/main" val="385020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Boston-Matrix - III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1676840"/>
            <a:ext cx="5472607" cy="5057445"/>
          </a:xfrm>
        </p:spPr>
      </p:pic>
      <p:sp>
        <p:nvSpPr>
          <p:cNvPr id="5" name="Rechteck 4"/>
          <p:cNvSpPr/>
          <p:nvPr/>
        </p:nvSpPr>
        <p:spPr>
          <a:xfrm rot="20576146">
            <a:off x="1518858" y="2618081"/>
            <a:ext cx="31386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Selektion/</a:t>
            </a:r>
          </a:p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Einzelfallentscheidung</a:t>
            </a:r>
          </a:p>
        </p:txBody>
      </p:sp>
      <p:sp>
        <p:nvSpPr>
          <p:cNvPr id="6" name="Rechteck 5"/>
          <p:cNvSpPr/>
          <p:nvPr/>
        </p:nvSpPr>
        <p:spPr>
          <a:xfrm rot="20576146">
            <a:off x="4597812" y="2703681"/>
            <a:ext cx="14943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Investition</a:t>
            </a:r>
          </a:p>
        </p:txBody>
      </p:sp>
      <p:sp>
        <p:nvSpPr>
          <p:cNvPr id="7" name="Rechteck 6"/>
          <p:cNvSpPr/>
          <p:nvPr/>
        </p:nvSpPr>
        <p:spPr>
          <a:xfrm rot="20576146">
            <a:off x="3629339" y="3975318"/>
            <a:ext cx="34312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Abschöpfung der Gewinne zur Finanzierung der Investitionen in die Stars</a:t>
            </a:r>
          </a:p>
        </p:txBody>
      </p:sp>
      <p:sp>
        <p:nvSpPr>
          <p:cNvPr id="8" name="Rechteck 7"/>
          <p:cNvSpPr/>
          <p:nvPr/>
        </p:nvSpPr>
        <p:spPr>
          <a:xfrm rot="20576146">
            <a:off x="2195151" y="4374474"/>
            <a:ext cx="17860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Marktaustritt</a:t>
            </a:r>
            <a:endParaRPr lang="de-DE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Sammlung und Aufbereitung von Kosten und anderen Daten</a:t>
            </a:r>
          </a:p>
          <a:p>
            <a:r>
              <a:rPr lang="de-DE" dirty="0"/>
              <a:t>Methoden</a:t>
            </a:r>
          </a:p>
          <a:p>
            <a:pPr lvl="1"/>
            <a:r>
              <a:rPr lang="de-DE" dirty="0"/>
              <a:t>Kostenvergleiche</a:t>
            </a:r>
          </a:p>
          <a:p>
            <a:pPr lvl="1"/>
            <a:r>
              <a:rPr lang="de-DE" dirty="0"/>
              <a:t>Ermittlung/Festlegung von Plankosten für Produkte, Abteilungen und Gesamtunternehmen</a:t>
            </a:r>
          </a:p>
          <a:p>
            <a:pPr lvl="1"/>
            <a:r>
              <a:rPr lang="de-DE" dirty="0"/>
              <a:t>ABC-Analysen</a:t>
            </a:r>
          </a:p>
          <a:p>
            <a:pPr lvl="1"/>
            <a:r>
              <a:rPr lang="de-DE" dirty="0"/>
              <a:t>Prozessanalysen</a:t>
            </a:r>
          </a:p>
          <a:p>
            <a:pPr lvl="1"/>
            <a:r>
              <a:rPr lang="de-DE" dirty="0"/>
              <a:t>Stärken-Schwächen-Analysen (SWOT)</a:t>
            </a:r>
          </a:p>
          <a:p>
            <a:pPr lvl="1"/>
            <a:r>
              <a:rPr lang="de-DE" dirty="0"/>
              <a:t>Potenzialanalysen (SWOT, Boston-Matrix)</a:t>
            </a:r>
          </a:p>
          <a:p>
            <a:pPr lvl="1"/>
            <a:r>
              <a:rPr lang="de-DE" dirty="0"/>
              <a:t>Kennzahlensysteme (intern, extern)</a:t>
            </a:r>
          </a:p>
          <a:p>
            <a:r>
              <a:rPr lang="de-DE" dirty="0"/>
              <a:t>Ziele</a:t>
            </a:r>
          </a:p>
          <a:p>
            <a:pPr lvl="1"/>
            <a:r>
              <a:rPr lang="de-DE" dirty="0"/>
              <a:t>Ausnutzen von Stärken</a:t>
            </a:r>
          </a:p>
          <a:p>
            <a:pPr lvl="1"/>
            <a:r>
              <a:rPr lang="de-DE" dirty="0"/>
              <a:t>Eliminieren von Schwächen</a:t>
            </a:r>
          </a:p>
          <a:p>
            <a:pPr lvl="1"/>
            <a:r>
              <a:rPr lang="de-DE" dirty="0"/>
              <a:t>Frühwarn- und Kontrollsystem</a:t>
            </a:r>
          </a:p>
        </p:txBody>
      </p:sp>
    </p:spTree>
    <p:extLst>
      <p:ext uri="{BB962C8B-B14F-4D97-AF65-F5344CB8AC3E}">
        <p14:creationId xmlns:p14="http://schemas.microsoft.com/office/powerpoint/2010/main" val="31890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78488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Vielen Dank für Ihre Aufmerksamkeit – Haben Sie noch Fragen?</a:t>
            </a:r>
          </a:p>
        </p:txBody>
      </p:sp>
    </p:spTree>
    <p:extLst>
      <p:ext uri="{BB962C8B-B14F-4D97-AF65-F5344CB8AC3E}">
        <p14:creationId xmlns:p14="http://schemas.microsoft.com/office/powerpoint/2010/main" val="23951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Teilbereich des unternehmerischen Führungssystems</a:t>
            </a:r>
          </a:p>
          <a:p>
            <a:r>
              <a:rPr lang="de-DE" dirty="0"/>
              <a:t>Hauptaufgaben:</a:t>
            </a:r>
          </a:p>
          <a:p>
            <a:pPr lvl="1"/>
            <a:r>
              <a:rPr lang="de-DE" dirty="0"/>
              <a:t>Planung, </a:t>
            </a:r>
          </a:p>
          <a:p>
            <a:pPr lvl="1"/>
            <a:r>
              <a:rPr lang="de-DE" dirty="0"/>
              <a:t>Steuerung und </a:t>
            </a:r>
          </a:p>
          <a:p>
            <a:pPr lvl="1"/>
            <a:r>
              <a:rPr lang="de-DE" dirty="0"/>
              <a:t>Kontrolle aller Unternehmensbereiche</a:t>
            </a:r>
          </a:p>
          <a:p>
            <a:pPr marL="342900" lvl="1">
              <a:buClr>
                <a:schemeClr val="accent1"/>
              </a:buClr>
            </a:pPr>
            <a:r>
              <a:rPr lang="de-DE" sz="2400" dirty="0"/>
              <a:t>Daten des Rechnungswesen und anderer Quellen laufen im Controlling zusammen.</a:t>
            </a:r>
          </a:p>
          <a:p>
            <a:pPr marL="342900" lvl="1">
              <a:buClr>
                <a:schemeClr val="accent1"/>
              </a:buClr>
            </a:pPr>
            <a:r>
              <a:rPr lang="de-DE" sz="2400" dirty="0"/>
              <a:t>Organisatorisch meist als Stabsstelle der Unternehmensleitung/Bereichsleitung/Spartenleitung zugeordnet</a:t>
            </a:r>
          </a:p>
          <a:p>
            <a:pPr marL="342900" lvl="1">
              <a:buClr>
                <a:schemeClr val="accent1"/>
              </a:buClr>
            </a:pPr>
            <a:r>
              <a:rPr lang="de-DE" sz="2400" dirty="0"/>
              <a:t>Zum Teil (begrenzte) Weisungsbefugnis bzgl. Budgetplanung etc.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19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Betriebswirtschaftliche Daten für Führungszwecke bereitstellen</a:t>
            </a:r>
          </a:p>
          <a:p>
            <a:pPr lvl="1"/>
            <a:r>
              <a:rPr lang="de-DE" dirty="0"/>
              <a:t>(geplante) Kosten</a:t>
            </a:r>
          </a:p>
          <a:p>
            <a:pPr lvl="1"/>
            <a:r>
              <a:rPr lang="de-DE" dirty="0"/>
              <a:t>(geplante) Erlöse</a:t>
            </a:r>
          </a:p>
          <a:p>
            <a:pPr lvl="1"/>
            <a:r>
              <a:rPr lang="de-DE" dirty="0"/>
              <a:t>Analyse von Schwachstellen</a:t>
            </a:r>
          </a:p>
          <a:p>
            <a:pPr lvl="1"/>
            <a:r>
              <a:rPr lang="de-DE" dirty="0"/>
              <a:t>Potenziale</a:t>
            </a:r>
          </a:p>
          <a:p>
            <a:pPr lvl="1"/>
            <a:r>
              <a:rPr lang="de-DE" dirty="0"/>
              <a:t>Risiken</a:t>
            </a:r>
          </a:p>
          <a:p>
            <a:r>
              <a:rPr lang="de-DE" dirty="0"/>
              <a:t>Hauptunterschied zur (bloßen) Kostenrechnung</a:t>
            </a:r>
          </a:p>
          <a:p>
            <a:pPr lvl="1"/>
            <a:r>
              <a:rPr lang="de-DE" dirty="0"/>
              <a:t>Kostenrechnung möchte „nur“ korrekte Kosten ermitteln</a:t>
            </a:r>
          </a:p>
          <a:p>
            <a:pPr lvl="1"/>
            <a:r>
              <a:rPr lang="de-DE" dirty="0"/>
              <a:t>Controlling ermittelt aus diesen Daten Informationen für die Leitungsebene, um „richtige“ Entscheidungen zu treffen</a:t>
            </a:r>
          </a:p>
        </p:txBody>
      </p:sp>
    </p:spTree>
    <p:extLst>
      <p:ext uri="{BB962C8B-B14F-4D97-AF65-F5344CB8AC3E}">
        <p14:creationId xmlns:p14="http://schemas.microsoft.com/office/powerpoint/2010/main" val="11630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Kostenrechnung ermittelt </a:t>
            </a:r>
          </a:p>
          <a:p>
            <a:pPr lvl="1"/>
            <a:r>
              <a:rPr lang="de-DE" dirty="0"/>
              <a:t>Stückkosten (Vollkostenrechnung, also inklusive anteiliger Fixkosten) bzw. variable Stückkosten (Teilkostenrechnung)</a:t>
            </a:r>
          </a:p>
          <a:p>
            <a:pPr lvl="1"/>
            <a:r>
              <a:rPr lang="de-DE" dirty="0"/>
              <a:t>Stellt fest, dass so kalkulierte Preise am Markt nicht realisierbar sind</a:t>
            </a:r>
          </a:p>
          <a:p>
            <a:r>
              <a:rPr lang="de-DE" dirty="0"/>
              <a:t>Controlling leitet ab und empfiehlt z. B.:</a:t>
            </a:r>
          </a:p>
          <a:p>
            <a:pPr lvl="1">
              <a:lnSpc>
                <a:spcPct val="210000"/>
              </a:lnSpc>
            </a:pPr>
            <a:r>
              <a:rPr lang="de-DE" dirty="0"/>
              <a:t>Änderungen im Einkaufsverhalten (z.B. Lieferantenwechsel, konzeptioneller Wechsel der Einkaufsstrategien)</a:t>
            </a:r>
          </a:p>
          <a:p>
            <a:pPr lvl="1">
              <a:lnSpc>
                <a:spcPct val="210000"/>
              </a:lnSpc>
            </a:pPr>
            <a:r>
              <a:rPr lang="de-DE" dirty="0"/>
              <a:t>Produktmodifikation („Billigvariante“)</a:t>
            </a:r>
          </a:p>
          <a:p>
            <a:pPr lvl="1">
              <a:lnSpc>
                <a:spcPct val="210000"/>
              </a:lnSpc>
            </a:pPr>
            <a:r>
              <a:rPr lang="de-DE" dirty="0"/>
              <a:t>Kostensenkung durch Reengineering (Kostensenkung durch Reorganisation)</a:t>
            </a:r>
          </a:p>
          <a:p>
            <a:pPr lvl="1">
              <a:lnSpc>
                <a:spcPct val="210000"/>
              </a:lnSpc>
            </a:pPr>
            <a:r>
              <a:rPr lang="de-DE" dirty="0"/>
              <a:t>(strategische) Sortimentsänderung/Neuausrichtung des Geschäfts</a:t>
            </a:r>
          </a:p>
        </p:txBody>
      </p:sp>
      <p:sp>
        <p:nvSpPr>
          <p:cNvPr id="4" name="Rechteck 3"/>
          <p:cNvSpPr/>
          <p:nvPr/>
        </p:nvSpPr>
        <p:spPr>
          <a:xfrm rot="21024884">
            <a:off x="1534173" y="3220188"/>
            <a:ext cx="5445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betrifft Einkauf bzw. E</a:t>
            </a:r>
            <a:r>
              <a:rPr lang="de-DE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inkaufsorganisation</a:t>
            </a:r>
            <a:endParaRPr lang="de-DE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 rot="21024884">
            <a:off x="3218801" y="3950721"/>
            <a:ext cx="28600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betrifft Produktpolitik</a:t>
            </a:r>
          </a:p>
        </p:txBody>
      </p:sp>
      <p:sp>
        <p:nvSpPr>
          <p:cNvPr id="6" name="Rechteck 5"/>
          <p:cNvSpPr/>
          <p:nvPr/>
        </p:nvSpPr>
        <p:spPr>
          <a:xfrm rot="21024884">
            <a:off x="1005474" y="4464500"/>
            <a:ext cx="73372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betrifft organisatorische Gestaltung relevanter Prozesse</a:t>
            </a:r>
          </a:p>
        </p:txBody>
      </p:sp>
      <p:sp>
        <p:nvSpPr>
          <p:cNvPr id="7" name="Rechteck 6"/>
          <p:cNvSpPr/>
          <p:nvPr/>
        </p:nvSpPr>
        <p:spPr>
          <a:xfrm rot="21024884">
            <a:off x="1910015" y="5497719"/>
            <a:ext cx="50113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betrifft strategische Marktausrichtung</a:t>
            </a:r>
          </a:p>
        </p:txBody>
      </p:sp>
    </p:spTree>
    <p:extLst>
      <p:ext uri="{BB962C8B-B14F-4D97-AF65-F5344CB8AC3E}">
        <p14:creationId xmlns:p14="http://schemas.microsoft.com/office/powerpoint/2010/main" val="27047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 des Controllings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de-DE" dirty="0"/>
              <a:t>OPERATIV:</a:t>
            </a:r>
          </a:p>
          <a:p>
            <a:r>
              <a:rPr lang="de-DE" dirty="0"/>
              <a:t>Vor- und Nachkalkulation (interne Daten)</a:t>
            </a:r>
          </a:p>
          <a:p>
            <a:pPr lvl="1"/>
            <a:r>
              <a:rPr lang="de-DE" dirty="0"/>
              <a:t>Gegenüberstellung budgetierter und tatsächlicher Kosten</a:t>
            </a:r>
          </a:p>
          <a:p>
            <a:pPr lvl="1"/>
            <a:r>
              <a:rPr lang="de-DE" dirty="0"/>
              <a:t>Analyse der Abweichungen</a:t>
            </a:r>
          </a:p>
          <a:p>
            <a:pPr lvl="1"/>
            <a:r>
              <a:rPr lang="de-DE" dirty="0"/>
              <a:t>„Wichtigkeit“ der Abweichungen</a:t>
            </a:r>
          </a:p>
          <a:p>
            <a:pPr lvl="1"/>
            <a:r>
              <a:rPr lang="de-DE" dirty="0"/>
              <a:t>Konsequenzen aus Analyse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dirty="0"/>
              <a:t>STRATEGISCH:</a:t>
            </a:r>
          </a:p>
          <a:p>
            <a:r>
              <a:rPr lang="de-DE" dirty="0"/>
              <a:t>Potenzialanalyse (interne und externe Daten)</a:t>
            </a:r>
          </a:p>
          <a:p>
            <a:pPr lvl="1"/>
            <a:r>
              <a:rPr lang="de-DE" dirty="0"/>
              <a:t>Marktwachstum und Marktanteil</a:t>
            </a:r>
          </a:p>
          <a:p>
            <a:pPr lvl="1"/>
            <a:r>
              <a:rPr lang="de-DE" dirty="0"/>
              <a:t>Stärken und Schwächen gegenüber Konkurrenz</a:t>
            </a:r>
          </a:p>
        </p:txBody>
      </p:sp>
    </p:spTree>
    <p:extLst>
      <p:ext uri="{BB962C8B-B14F-4D97-AF65-F5344CB8AC3E}">
        <p14:creationId xmlns:p14="http://schemas.microsoft.com/office/powerpoint/2010/main" val="16388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Plankostenrechnung als </a:t>
            </a:r>
            <a:r>
              <a:rPr lang="de-DE" dirty="0" err="1"/>
              <a:t>Controllingintrument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Plankostenrechnung ist zukunftsorientiert</a:t>
            </a:r>
          </a:p>
          <a:p>
            <a:r>
              <a:rPr lang="de-DE" dirty="0"/>
              <a:t>Splitting in fixe und variable Kostenbestandteile</a:t>
            </a:r>
          </a:p>
          <a:p>
            <a:r>
              <a:rPr lang="de-DE" dirty="0"/>
              <a:t>Bildung von (hier grundsätzlich variablen)Planeinzelkosten (Löhne, Material) durch</a:t>
            </a:r>
          </a:p>
          <a:p>
            <a:pPr lvl="1"/>
            <a:r>
              <a:rPr lang="de-DE" dirty="0"/>
              <a:t>Planzeiten je Arbeitsgang (Basis: Arbeitszeitstudien) und</a:t>
            </a:r>
          </a:p>
          <a:p>
            <a:pPr lvl="1"/>
            <a:r>
              <a:rPr lang="de-DE" dirty="0"/>
              <a:t>festgelegte Lohnfaktoren bzw.</a:t>
            </a:r>
          </a:p>
          <a:p>
            <a:pPr lvl="1"/>
            <a:r>
              <a:rPr lang="de-DE" dirty="0"/>
              <a:t>Geplantem Materialverbrauch je Stück (Standard-“Schwund“ oder –Verschnitt einkalkuliert)</a:t>
            </a:r>
          </a:p>
          <a:p>
            <a:r>
              <a:rPr lang="de-DE" dirty="0"/>
              <a:t>Bestimmung einer sog. Planbeschäftigung (Standard-Produktionsmenge)</a:t>
            </a:r>
          </a:p>
          <a:p>
            <a:r>
              <a:rPr lang="de-DE" dirty="0"/>
              <a:t>Durch Planfix- und planvariablen Kosten ergeben sich die Plankosten (je Produkt, je Stelle, gesamtbetrieblich)</a:t>
            </a:r>
          </a:p>
        </p:txBody>
      </p:sp>
    </p:spTree>
    <p:extLst>
      <p:ext uri="{BB962C8B-B14F-4D97-AF65-F5344CB8AC3E}">
        <p14:creationId xmlns:p14="http://schemas.microsoft.com/office/powerpoint/2010/main" val="39092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Controllingdaten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de-DE" dirty="0"/>
              <a:t>Notwendige Kennzahlen für das Controlling</a:t>
            </a:r>
          </a:p>
          <a:p>
            <a:r>
              <a:rPr lang="de-DE" dirty="0"/>
              <a:t>Produktivität (vgl. Produktion)</a:t>
            </a:r>
          </a:p>
          <a:p>
            <a:r>
              <a:rPr lang="de-DE" dirty="0"/>
              <a:t>Wirtschaftlichkeit (vgl. Internes Rechnungswesen)</a:t>
            </a:r>
          </a:p>
          <a:p>
            <a:r>
              <a:rPr lang="de-DE" dirty="0"/>
              <a:t>Verschiedene </a:t>
            </a:r>
            <a:r>
              <a:rPr lang="de-DE" dirty="0" err="1"/>
              <a:t>Rentabilitäten</a:t>
            </a:r>
            <a:r>
              <a:rPr lang="de-DE" dirty="0"/>
              <a:t> (Gewinn in Relation zu verschiedenen Basisgrößen, Näheres in der Veranstaltung zur Bilanzanalyse)</a:t>
            </a:r>
          </a:p>
          <a:p>
            <a:r>
              <a:rPr lang="de-DE" dirty="0"/>
              <a:t>Vergleich mit Vorjahren, anderen unternehmen der gleichen Branche (sofern verfügbar) oder mit Vorgabewerten</a:t>
            </a:r>
          </a:p>
          <a:p>
            <a:r>
              <a:rPr lang="de-DE" dirty="0"/>
              <a:t>Vielfach verwendet: BENCHMARKING</a:t>
            </a:r>
          </a:p>
          <a:p>
            <a:pPr lvl="1"/>
            <a:r>
              <a:rPr lang="de-DE" dirty="0"/>
              <a:t>Vergleich des eigenen Unternehmens, des Sortiments etc. mit einem entsprechenden Benchmark (Marktführer, Hauptkonkurrent etc.) anhand relevanter </a:t>
            </a:r>
            <a:r>
              <a:rPr lang="de-DE" dirty="0" err="1"/>
              <a:t>Krennzahlen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4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Ist-, Normal- und Plankosten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Istkosten</a:t>
            </a:r>
            <a:r>
              <a:rPr lang="de-DE" dirty="0"/>
              <a:t>: tatsächlich angefallene Kosten (tatsächlich angefallene Kosten, bezogen also auch auf tatsächliche Menge)</a:t>
            </a:r>
          </a:p>
          <a:p>
            <a:r>
              <a:rPr lang="de-DE" dirty="0"/>
              <a:t>Normalkosten: Kosten, die bei tatsächlicher Produktionsmenge wohl „normalerweise“ anfallen würden (Ist-Beschäftigung, Planzeiten und -Stundensätze, Planmaterialverbrauch je Stück)</a:t>
            </a:r>
          </a:p>
          <a:p>
            <a:r>
              <a:rPr lang="de-DE" dirty="0"/>
              <a:t>Plankosten (Standard-Beschäftigung, Planzeiten und-Stundensätze, Planmaterialverbrauch je Stück) </a:t>
            </a:r>
          </a:p>
          <a:p>
            <a:pPr marL="1143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Plankosten und Budgetierung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Aufgrund von Plankosten und Planerlösen werden</a:t>
            </a:r>
          </a:p>
          <a:p>
            <a:pPr lvl="1"/>
            <a:r>
              <a:rPr lang="de-DE" dirty="0"/>
              <a:t>Budgets für einzelne Stellen und das Gesamtunternehmen erstellt</a:t>
            </a:r>
          </a:p>
          <a:p>
            <a:pPr lvl="1"/>
            <a:r>
              <a:rPr lang="de-DE" dirty="0"/>
              <a:t>Interne Verrechnungspreise (z.B. im sog. Inter-Company-Geschäft) ermittelt</a:t>
            </a:r>
          </a:p>
          <a:p>
            <a:pPr lvl="1"/>
            <a:r>
              <a:rPr lang="de-DE" dirty="0"/>
              <a:t>„Erfolge“ einzelner Filialen, Stellen, Sparten kontrolliert</a:t>
            </a:r>
          </a:p>
          <a:p>
            <a:pPr lvl="1"/>
            <a:r>
              <a:rPr lang="de-DE" dirty="0"/>
              <a:t>Abweichungen vom „Plan“ erkennbar</a:t>
            </a:r>
          </a:p>
          <a:p>
            <a:pPr lvl="2"/>
            <a:r>
              <a:rPr lang="de-DE" dirty="0"/>
              <a:t>Warum sind fixe und variable Kosten nicht eingehalten worden?</a:t>
            </a:r>
          </a:p>
          <a:p>
            <a:pPr lvl="2"/>
            <a:r>
              <a:rPr lang="de-DE" dirty="0"/>
              <a:t>Warum konnten Planerlöse nicht erwirtschaftet werden?</a:t>
            </a:r>
          </a:p>
          <a:p>
            <a:pPr lvl="1"/>
            <a:r>
              <a:rPr lang="de-DE" dirty="0"/>
              <a:t>Schwachstellen analysiert</a:t>
            </a:r>
          </a:p>
        </p:txBody>
      </p:sp>
    </p:spTree>
    <p:extLst>
      <p:ext uri="{BB962C8B-B14F-4D97-AF65-F5344CB8AC3E}">
        <p14:creationId xmlns:p14="http://schemas.microsoft.com/office/powerpoint/2010/main" val="31690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911</Words>
  <Application>Microsoft Office PowerPoint</Application>
  <PresentationFormat>Bildschirmpräsentation (4:3)</PresentationFormat>
  <Paragraphs>154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Apotheke</vt:lpstr>
      <vt:lpstr>Controlling</vt:lpstr>
      <vt:lpstr>Definition</vt:lpstr>
      <vt:lpstr>Ziele</vt:lpstr>
      <vt:lpstr>Beispiel</vt:lpstr>
      <vt:lpstr>Basis des Controllings</vt:lpstr>
      <vt:lpstr>Plankostenrechnung als Controllingintrument</vt:lpstr>
      <vt:lpstr>Controllingdaten</vt:lpstr>
      <vt:lpstr>Ist-, Normal- und Plankosten</vt:lpstr>
      <vt:lpstr>Plankosten und Budgetierung</vt:lpstr>
      <vt:lpstr>Wichtigkeit von Daten</vt:lpstr>
      <vt:lpstr>ABC-Analyse (vgl. Vorlesung zu Beschaffung und Lagerung)</vt:lpstr>
      <vt:lpstr>Strategieempfehlungen</vt:lpstr>
      <vt:lpstr>SWOT-Analyse - I</vt:lpstr>
      <vt:lpstr>SWOT-Analyse - II</vt:lpstr>
      <vt:lpstr>Boston-matrix - I</vt:lpstr>
      <vt:lpstr>Boston-Matrix - II</vt:lpstr>
      <vt:lpstr>Boston-Matrix - III</vt:lpstr>
      <vt:lpstr>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</dc:title>
  <dc:creator>oliver</dc:creator>
  <cp:lastModifiedBy>o-hardt@freenet.de</cp:lastModifiedBy>
  <cp:revision>24</cp:revision>
  <dcterms:created xsi:type="dcterms:W3CDTF">2013-06-02T09:49:05Z</dcterms:created>
  <dcterms:modified xsi:type="dcterms:W3CDTF">2020-02-26T08:20:45Z</dcterms:modified>
</cp:coreProperties>
</file>