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E4FE-113D-42F1-B462-A0D77C73CAF9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3AEED-4172-4745-9FCA-2273AC2856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5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3DB9-3787-4EB8-8F89-7EACD3FAFFAD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34A2-CBDF-435A-A5C0-182DD51A6A09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23F-4AFB-4AC3-A267-4028B5D1F632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0A9-A010-446A-BDC5-88A16F777DDF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5D6-8C2E-4914-BDAD-765333E8DF9A}" type="datetime1">
              <a:rPr lang="de-DE" smtClean="0"/>
              <a:t>26.02.2020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9DD3-216A-4B5F-866F-C5884CC1374C}" type="datetime1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3240-E423-4F12-92DC-8CF3CC5CA918}" type="datetime1">
              <a:rPr lang="de-DE" smtClean="0"/>
              <a:t>26.02.2020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A16D-EE19-4FA4-BB53-C28564DFAD2F}" type="datetime1">
              <a:rPr lang="de-DE" smtClean="0"/>
              <a:t>26.02.2020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DCF0-F56E-494D-AF2C-2768A876DD1A}" type="datetime1">
              <a:rPr lang="de-DE" smtClean="0"/>
              <a:t>26.02.2020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5DF-67A3-4C61-B481-9BD89DA5BF9C}" type="datetime1">
              <a:rPr lang="de-DE" smtClean="0"/>
              <a:t>26.02.2020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9FC5-7C73-4B30-A1B0-CD83BCCA3EA5}" type="datetime1">
              <a:rPr lang="de-DE" smtClean="0"/>
              <a:t>26.02.2020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A40CF45-82E4-46D4-932D-59BCF594DEBC}" type="datetime1">
              <a:rPr lang="de-DE" smtClean="0"/>
              <a:t>26.02.2020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0C5A4F-C953-4023-BA93-F7E2762B45A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ERP-Software</a:t>
            </a:r>
          </a:p>
        </p:txBody>
      </p:sp>
    </p:spTree>
    <p:extLst>
      <p:ext uri="{BB962C8B-B14F-4D97-AF65-F5344CB8AC3E}">
        <p14:creationId xmlns:p14="http://schemas.microsoft.com/office/powerpoint/2010/main" val="1913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Branchen- oder Individualsoftware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Branchensoftware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Kostengünstig</a:t>
            </a:r>
          </a:p>
          <a:p>
            <a:r>
              <a:rPr lang="de-DE" dirty="0"/>
              <a:t>Relativ schnell verfügbar</a:t>
            </a:r>
          </a:p>
          <a:p>
            <a:r>
              <a:rPr lang="de-DE" dirty="0"/>
              <a:t>branchenspezifisches </a:t>
            </a:r>
            <a:r>
              <a:rPr lang="de-DE" dirty="0" err="1"/>
              <a:t>Know-How</a:t>
            </a:r>
            <a:r>
              <a:rPr lang="de-DE" dirty="0"/>
              <a:t> wird mit erworben</a:t>
            </a:r>
          </a:p>
          <a:p>
            <a:r>
              <a:rPr lang="de-DE" dirty="0"/>
              <a:t>Bindung an vom Anbieter bereitgestellte technische Plattform</a:t>
            </a:r>
          </a:p>
          <a:p>
            <a:r>
              <a:rPr lang="de-DE" dirty="0"/>
              <a:t>Einkauf mehrerer Branchenlösungen kann zu uneinheitlicher IT-Architektur führen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Individualsoftware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247455" cy="3687762"/>
          </a:xfrm>
        </p:spPr>
        <p:txBody>
          <a:bodyPr/>
          <a:lstStyle/>
          <a:p>
            <a:r>
              <a:rPr lang="de-DE" dirty="0"/>
              <a:t>Maßgeschneiderte Lösung</a:t>
            </a:r>
          </a:p>
          <a:p>
            <a:r>
              <a:rPr lang="de-DE" dirty="0"/>
              <a:t>Hohe Entwicklungszeiten und Implementierungskosten</a:t>
            </a:r>
          </a:p>
          <a:p>
            <a:r>
              <a:rPr lang="de-DE" dirty="0"/>
              <a:t>Einheitliche IT-Architektur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2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71600" y="1124744"/>
            <a:ext cx="6480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Vielen Dank für ihre Aufmerksamkeit – haben Sie noch Fragen?</a:t>
            </a:r>
          </a:p>
        </p:txBody>
      </p:sp>
    </p:spTree>
    <p:extLst>
      <p:ext uri="{BB962C8B-B14F-4D97-AF65-F5344CB8AC3E}">
        <p14:creationId xmlns:p14="http://schemas.microsoft.com/office/powerpoint/2010/main" val="18619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Enterprise Ressource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800" dirty="0"/>
              <a:t>Ganzheitliche Ressourcenplanung und –</a:t>
            </a:r>
            <a:r>
              <a:rPr lang="de-DE" sz="2800" dirty="0" err="1"/>
              <a:t>steuerung</a:t>
            </a:r>
            <a:endParaRPr lang="de-DE" sz="2800" dirty="0"/>
          </a:p>
          <a:p>
            <a:pPr marL="114300" indent="0">
              <a:buNone/>
            </a:pPr>
            <a:endParaRPr lang="de-DE" sz="2800" dirty="0"/>
          </a:p>
          <a:p>
            <a:pPr lvl="1"/>
            <a:r>
              <a:rPr lang="de-DE" sz="2800" dirty="0"/>
              <a:t>Personalplanung (v.a. quantitativ)</a:t>
            </a:r>
          </a:p>
          <a:p>
            <a:pPr lvl="1"/>
            <a:r>
              <a:rPr lang="de-DE" sz="2800" dirty="0"/>
              <a:t>Maschinen und Anlagen</a:t>
            </a:r>
          </a:p>
          <a:p>
            <a:pPr lvl="1"/>
            <a:r>
              <a:rPr lang="de-DE" sz="2800" dirty="0"/>
              <a:t>Material</a:t>
            </a:r>
          </a:p>
          <a:p>
            <a:pPr lvl="1"/>
            <a:r>
              <a:rPr lang="de-DE" sz="2800" dirty="0"/>
              <a:t>Kapital</a:t>
            </a:r>
          </a:p>
          <a:p>
            <a:pPr lvl="1"/>
            <a:r>
              <a:rPr lang="de-DE" sz="2800" dirty="0"/>
              <a:t>IT</a:t>
            </a:r>
          </a:p>
          <a:p>
            <a:pPr marL="411480" lvl="1" indent="0">
              <a:buNone/>
            </a:pPr>
            <a:endParaRPr lang="de-DE" sz="2800" dirty="0"/>
          </a:p>
          <a:p>
            <a:r>
              <a:rPr lang="de-DE" sz="2800" dirty="0"/>
              <a:t>im Sinne des Unternehmenszwecks</a:t>
            </a:r>
          </a:p>
          <a:p>
            <a:pPr lvl="1"/>
            <a:endParaRPr lang="de-DE" dirty="0"/>
          </a:p>
          <a:p>
            <a:pPr marL="411480" lvl="1" indent="0">
              <a:buNone/>
            </a:pPr>
            <a:r>
              <a:rPr lang="de-DE" dirty="0"/>
              <a:t>		</a:t>
            </a:r>
          </a:p>
        </p:txBody>
      </p:sp>
      <p:sp>
        <p:nvSpPr>
          <p:cNvPr id="4" name="Geschweifte Klammer rechts 3"/>
          <p:cNvSpPr/>
          <p:nvPr/>
        </p:nvSpPr>
        <p:spPr>
          <a:xfrm>
            <a:off x="5508104" y="3068960"/>
            <a:ext cx="720080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249175" y="3033826"/>
            <a:ext cx="270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 verarbeitenden Gewerbe</a:t>
            </a:r>
          </a:p>
        </p:txBody>
      </p:sp>
    </p:spTree>
    <p:extLst>
      <p:ext uri="{BB962C8B-B14F-4D97-AF65-F5344CB8AC3E}">
        <p14:creationId xmlns:p14="http://schemas.microsoft.com/office/powerpoint/2010/main" val="29669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ZielE</a:t>
            </a:r>
            <a:r>
              <a:rPr lang="de-DE" dirty="0"/>
              <a:t> von ERP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Effizienter Wertschöpfungsprozess</a:t>
            </a:r>
          </a:p>
          <a:p>
            <a:pPr lvl="1"/>
            <a:r>
              <a:rPr lang="de-DE" dirty="0"/>
              <a:t>Organisatorische Aufgabe bilden die Basis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Optimierte Steuerung ALLER Abläufe</a:t>
            </a:r>
          </a:p>
          <a:p>
            <a:pPr lvl="1"/>
            <a:r>
              <a:rPr lang="de-DE" dirty="0"/>
              <a:t>Prozessorganisation im Zentrum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Notwendige Prozessdaten müssen laufend</a:t>
            </a:r>
          </a:p>
          <a:p>
            <a:pPr lvl="1"/>
            <a:r>
              <a:rPr lang="de-DE" dirty="0"/>
              <a:t>erfasst,</a:t>
            </a:r>
          </a:p>
          <a:p>
            <a:pPr lvl="1"/>
            <a:r>
              <a:rPr lang="de-DE" dirty="0"/>
              <a:t>gepflegt,</a:t>
            </a:r>
          </a:p>
          <a:p>
            <a:pPr lvl="1"/>
            <a:r>
              <a:rPr lang="de-DE" dirty="0"/>
              <a:t>aktualisiert</a:t>
            </a:r>
          </a:p>
          <a:p>
            <a:pPr marL="114300" indent="0">
              <a:buNone/>
            </a:pPr>
            <a:r>
              <a:rPr lang="de-DE" dirty="0"/>
              <a:t>	werden</a:t>
            </a:r>
          </a:p>
        </p:txBody>
      </p:sp>
      <p:sp>
        <p:nvSpPr>
          <p:cNvPr id="4" name="Rechteck 3"/>
          <p:cNvSpPr/>
          <p:nvPr/>
        </p:nvSpPr>
        <p:spPr>
          <a:xfrm rot="19347420">
            <a:off x="-682454" y="3273857"/>
            <a:ext cx="950505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2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Konnex von organisatorischer Gestaltung und laufender Datenaktualisierung</a:t>
            </a:r>
          </a:p>
        </p:txBody>
      </p:sp>
    </p:spTree>
    <p:extLst>
      <p:ext uri="{BB962C8B-B14F-4D97-AF65-F5344CB8AC3E}">
        <p14:creationId xmlns:p14="http://schemas.microsoft.com/office/powerpoint/2010/main" val="42794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ERP-Software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Komplexes IT-System</a:t>
            </a:r>
          </a:p>
          <a:p>
            <a:r>
              <a:rPr lang="de-DE" dirty="0"/>
              <a:t>Alternative: miteinander kommunizierende Systeme </a:t>
            </a:r>
          </a:p>
          <a:p>
            <a:pPr lvl="1"/>
            <a:r>
              <a:rPr lang="de-DE" dirty="0"/>
              <a:t>Problem: Konnektivität, Schnittstellenprobleme</a:t>
            </a:r>
          </a:p>
          <a:p>
            <a:r>
              <a:rPr lang="de-DE" dirty="0"/>
              <a:t>Vielfach modulare Aufbauweise (Bsp. SAP)</a:t>
            </a:r>
          </a:p>
          <a:p>
            <a:r>
              <a:rPr lang="de-DE" dirty="0"/>
              <a:t>Unterscheidung</a:t>
            </a:r>
          </a:p>
          <a:p>
            <a:pPr lvl="1"/>
            <a:r>
              <a:rPr lang="de-DE" dirty="0"/>
              <a:t>Branchenspezifische Merkmale</a:t>
            </a:r>
          </a:p>
          <a:p>
            <a:pPr lvl="1"/>
            <a:r>
              <a:rPr lang="de-DE" dirty="0"/>
              <a:t>Skalierung bzgl. unterschiedlicher Größen (Anzahl der User, Anzahl von Sparten etc.)  =&gt; in hohem Maße von organisatorischem Aufbau abhängig</a:t>
            </a:r>
          </a:p>
          <a:p>
            <a:pPr lvl="1"/>
            <a:r>
              <a:rPr lang="de-DE" dirty="0"/>
              <a:t>Konkreter Umfang des angebotenen Leistungsspektrums</a:t>
            </a:r>
          </a:p>
          <a:p>
            <a:pPr lvl="1"/>
            <a:r>
              <a:rPr lang="de-DE" dirty="0"/>
              <a:t>Eingesetzte 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bei ERP-Software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Webbasierte Oberflächen</a:t>
            </a:r>
          </a:p>
          <a:p>
            <a:pPr lvl="1"/>
            <a:r>
              <a:rPr lang="de-DE" dirty="0"/>
              <a:t>Systemoberfläche im Browser</a:t>
            </a:r>
          </a:p>
          <a:p>
            <a:pPr lvl="1"/>
            <a:r>
              <a:rPr lang="de-DE" dirty="0"/>
              <a:t>Home Office</a:t>
            </a:r>
          </a:p>
          <a:p>
            <a:pPr lvl="1"/>
            <a:r>
              <a:rPr lang="de-DE" dirty="0"/>
              <a:t>Fernwartungen möglich</a:t>
            </a:r>
          </a:p>
          <a:p>
            <a:pPr lvl="1"/>
            <a:r>
              <a:rPr lang="de-DE" dirty="0"/>
              <a:t>bessere Einbindung von Lieferanten und Kunden</a:t>
            </a:r>
          </a:p>
          <a:p>
            <a:pPr lvl="1"/>
            <a:r>
              <a:rPr lang="de-DE" dirty="0"/>
              <a:t>E-</a:t>
            </a:r>
            <a:r>
              <a:rPr lang="de-DE" dirty="0" err="1"/>
              <a:t>Collaboration</a:t>
            </a:r>
            <a:endParaRPr lang="de-DE" dirty="0"/>
          </a:p>
          <a:p>
            <a:pPr lvl="1"/>
            <a:r>
              <a:rPr lang="de-DE" dirty="0"/>
              <a:t>Generell: höhere Serviceorientierung als Grundsatz bei der Produktidee</a:t>
            </a:r>
          </a:p>
        </p:txBody>
      </p:sp>
    </p:spTree>
    <p:extLst>
      <p:ext uri="{BB962C8B-B14F-4D97-AF65-F5344CB8AC3E}">
        <p14:creationId xmlns:p14="http://schemas.microsoft.com/office/powerpoint/2010/main" val="4011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Trends bei ERP-software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Mandantenfähigkeit</a:t>
            </a:r>
          </a:p>
          <a:p>
            <a:pPr lvl="1"/>
            <a:r>
              <a:rPr lang="de-DE" dirty="0"/>
              <a:t>Wichtig: kein gegenseitiger Einblick in Daten etc.</a:t>
            </a:r>
          </a:p>
          <a:p>
            <a:pPr lvl="1"/>
            <a:r>
              <a:rPr lang="de-DE" dirty="0"/>
              <a:t>Möglichkeit zur Bildung von </a:t>
            </a:r>
            <a:r>
              <a:rPr lang="de-DE" b="1" i="1" dirty="0"/>
              <a:t>Profit </a:t>
            </a:r>
            <a:r>
              <a:rPr lang="de-DE" b="1" i="1" dirty="0" err="1"/>
              <a:t>Centres</a:t>
            </a:r>
            <a:r>
              <a:rPr lang="de-DE" b="1" i="1" dirty="0"/>
              <a:t> </a:t>
            </a:r>
            <a:r>
              <a:rPr lang="de-DE" dirty="0"/>
              <a:t>etc.</a:t>
            </a:r>
          </a:p>
          <a:p>
            <a:pPr lvl="1"/>
            <a:r>
              <a:rPr lang="de-DE" dirty="0"/>
              <a:t>Kein versehentliches „Herumpfuschen“ (Alternative: Vielzahl differenzierter Berechtigungen)</a:t>
            </a:r>
          </a:p>
          <a:p>
            <a:pPr lvl="1"/>
            <a:r>
              <a:rPr lang="de-DE" dirty="0"/>
              <a:t>Hier Trennung von mandantenabhängigen und –unabhängigen Daten nötig</a:t>
            </a:r>
          </a:p>
          <a:p>
            <a:pPr marL="411480" lvl="1" indent="0">
              <a:buNone/>
            </a:pPr>
            <a:endParaRPr lang="de-DE" dirty="0"/>
          </a:p>
          <a:p>
            <a:r>
              <a:rPr lang="de-DE" dirty="0"/>
              <a:t>Abkehr von Insellösungen </a:t>
            </a:r>
          </a:p>
          <a:p>
            <a:pPr lvl="1"/>
            <a:r>
              <a:rPr lang="de-DE" dirty="0"/>
              <a:t>Ganzheitliche Systeme =&gt; weniger IT-Schnittstellen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Funktionsbereiche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Materialwirtschaft</a:t>
            </a:r>
          </a:p>
          <a:p>
            <a:pPr lvl="1"/>
            <a:r>
              <a:rPr lang="de-DE" dirty="0"/>
              <a:t>Beschaffung</a:t>
            </a:r>
          </a:p>
          <a:p>
            <a:pPr lvl="1"/>
            <a:r>
              <a:rPr lang="de-DE" dirty="0"/>
              <a:t>Lagerhaltung</a:t>
            </a:r>
          </a:p>
          <a:p>
            <a:r>
              <a:rPr lang="de-DE" dirty="0"/>
              <a:t>Produktionsplanung und –</a:t>
            </a:r>
            <a:r>
              <a:rPr lang="de-DE" dirty="0" err="1"/>
              <a:t>steuerung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über Primärbedarf Konnex zur Materialwirtschaft</a:t>
            </a:r>
          </a:p>
          <a:p>
            <a:r>
              <a:rPr lang="de-DE" dirty="0"/>
              <a:t>Finanzen (inkl. Liquiditätsplanung)</a:t>
            </a:r>
          </a:p>
          <a:p>
            <a:r>
              <a:rPr lang="de-DE" dirty="0"/>
              <a:t>Rechnungswesen </a:t>
            </a:r>
          </a:p>
          <a:p>
            <a:pPr lvl="1"/>
            <a:r>
              <a:rPr lang="de-DE" dirty="0"/>
              <a:t>Extern: Buchhaltungsprogramme bildeten vielfach die Basis von ERP-Software</a:t>
            </a:r>
          </a:p>
          <a:p>
            <a:pPr lvl="1"/>
            <a:r>
              <a:rPr lang="de-DE" dirty="0"/>
              <a:t>Intern: Kostenrechnung, Kennziffernberechnungen, Controlling</a:t>
            </a:r>
          </a:p>
          <a:p>
            <a:r>
              <a:rPr lang="de-DE" dirty="0"/>
              <a:t>Personal (inkl. Gehaltsabrechnung)</a:t>
            </a:r>
          </a:p>
          <a:p>
            <a:r>
              <a:rPr lang="de-DE" dirty="0"/>
              <a:t>Verkauf </a:t>
            </a:r>
          </a:p>
          <a:p>
            <a:r>
              <a:rPr lang="de-DE" dirty="0"/>
              <a:t>Stücklisten, Arbeitspläne etc. (insbes. bei CAM und anderen Formen flexibler Automation)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0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Rechnungswesen als „Zentrum“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/>
              <a:t>Basis vielfach Buchhaltungsprogramme</a:t>
            </a:r>
          </a:p>
          <a:p>
            <a:pPr lvl="1"/>
            <a:r>
              <a:rPr lang="de-DE" sz="2800" dirty="0"/>
              <a:t>Lieferantendaten (Konnex zur Beschaffung)</a:t>
            </a:r>
          </a:p>
          <a:p>
            <a:pPr lvl="1"/>
            <a:r>
              <a:rPr lang="de-DE" sz="2800" dirty="0"/>
              <a:t>Kundendaten (Konnex zum Absatz)</a:t>
            </a:r>
          </a:p>
          <a:p>
            <a:pPr lvl="1"/>
            <a:r>
              <a:rPr lang="de-DE" sz="2800" dirty="0"/>
              <a:t>Personalabrechnungen (Konnex zu allen Bereichen, v.a. zur Fertigung)</a:t>
            </a:r>
          </a:p>
          <a:p>
            <a:pPr lvl="1"/>
            <a:r>
              <a:rPr lang="de-DE" sz="2800" dirty="0"/>
              <a:t>Buchungen v.a. bei Einkäufen mit Kostenstellen verknüpft</a:t>
            </a:r>
          </a:p>
          <a:p>
            <a:pPr lvl="1"/>
            <a:r>
              <a:rPr lang="de-DE" sz="2800" dirty="0"/>
              <a:t>Lagerentnahmen (Konnex zur Lagerhaltung und zur Beschaffung)</a:t>
            </a:r>
          </a:p>
        </p:txBody>
      </p:sp>
    </p:spTree>
    <p:extLst>
      <p:ext uri="{BB962C8B-B14F-4D97-AF65-F5344CB8AC3E}">
        <p14:creationId xmlns:p14="http://schemas.microsoft.com/office/powerpoint/2010/main" val="37677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Branchen- oder Individuallösung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Branchenübergreifende Standardsoftware ursprünglich meist für verarbeitendes Gewerbe entwickelt (analog zur Organisationslehre; man merkt oft die „Wurzeln“ der traditionellen Betriebswirtschaft)</a:t>
            </a:r>
          </a:p>
          <a:p>
            <a:r>
              <a:rPr lang="de-DE" dirty="0"/>
              <a:t>Für viele Branchen (insbes. im tertiären Sektor) faktisch unbrauchbar</a:t>
            </a:r>
          </a:p>
          <a:p>
            <a:r>
              <a:rPr lang="de-DE" dirty="0"/>
              <a:t>Grundsätzliche Fragestellung:</a:t>
            </a:r>
          </a:p>
          <a:p>
            <a:pPr lvl="1"/>
            <a:r>
              <a:rPr lang="de-DE" dirty="0"/>
              <a:t>Individuell für die Bedürfnisse des Unternehmens erstellte Software beschaffen oder</a:t>
            </a:r>
          </a:p>
          <a:p>
            <a:pPr lvl="1"/>
            <a:r>
              <a:rPr lang="de-DE" dirty="0"/>
              <a:t>Branchenapplikation verwenden?  </a:t>
            </a:r>
          </a:p>
        </p:txBody>
      </p:sp>
    </p:spTree>
    <p:extLst>
      <p:ext uri="{BB962C8B-B14F-4D97-AF65-F5344CB8AC3E}">
        <p14:creationId xmlns:p14="http://schemas.microsoft.com/office/powerpoint/2010/main" val="37409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418</Words>
  <Application>Microsoft Office PowerPoint</Application>
  <PresentationFormat>Bildschirmpräsentation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Apotheke</vt:lpstr>
      <vt:lpstr>ERP-Software</vt:lpstr>
      <vt:lpstr>Enterprise Ressource Planning</vt:lpstr>
      <vt:lpstr>ZielE von ERP</vt:lpstr>
      <vt:lpstr>ERP-Software</vt:lpstr>
      <vt:lpstr>Trends bei ERP-Software - I</vt:lpstr>
      <vt:lpstr>Trends bei ERP-software - II</vt:lpstr>
      <vt:lpstr>Funktionsbereiche</vt:lpstr>
      <vt:lpstr>Rechnungswesen als „Zentrum“</vt:lpstr>
      <vt:lpstr>Branchen- oder Individuallösung</vt:lpstr>
      <vt:lpstr>Branchen- oder Individualsoftware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ERP-Software</dc:title>
  <dc:creator>oliver</dc:creator>
  <cp:lastModifiedBy>o-hardt@freenet.de</cp:lastModifiedBy>
  <cp:revision>11</cp:revision>
  <dcterms:created xsi:type="dcterms:W3CDTF">2015-06-17T11:09:57Z</dcterms:created>
  <dcterms:modified xsi:type="dcterms:W3CDTF">2020-02-26T08:22:28Z</dcterms:modified>
</cp:coreProperties>
</file>