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56" r:id="rId2"/>
    <p:sldId id="257" r:id="rId3"/>
    <p:sldId id="258" r:id="rId4"/>
    <p:sldId id="259" r:id="rId5"/>
    <p:sldId id="260" r:id="rId6"/>
    <p:sldId id="263" r:id="rId7"/>
    <p:sldId id="264" r:id="rId8"/>
    <p:sldId id="265" r:id="rId9"/>
    <p:sldId id="268" r:id="rId10"/>
    <p:sldId id="266" r:id="rId11"/>
    <p:sldId id="267" r:id="rId12"/>
    <p:sldId id="269" r:id="rId13"/>
    <p:sldId id="288" r:id="rId14"/>
    <p:sldId id="270" r:id="rId15"/>
    <p:sldId id="272" r:id="rId16"/>
    <p:sldId id="273" r:id="rId17"/>
    <p:sldId id="274" r:id="rId18"/>
    <p:sldId id="275" r:id="rId19"/>
    <p:sldId id="276" r:id="rId20"/>
    <p:sldId id="277" r:id="rId21"/>
    <p:sldId id="278" r:id="rId22"/>
    <p:sldId id="279" r:id="rId23"/>
    <p:sldId id="280" r:id="rId24"/>
    <p:sldId id="261" r:id="rId25"/>
    <p:sldId id="262" r:id="rId26"/>
    <p:sldId id="281" r:id="rId27"/>
    <p:sldId id="282" r:id="rId28"/>
    <p:sldId id="284" r:id="rId29"/>
    <p:sldId id="285" r:id="rId30"/>
    <p:sldId id="286" r:id="rId31"/>
    <p:sldId id="287" r:id="rId32"/>
  </p:sldIdLst>
  <p:sldSz cx="9144000" cy="6858000" type="screen4x3"/>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F43660A-1830-46DC-8B8D-2E3B56523BD4}" type="datetimeFigureOut">
              <a:rPr lang="de-DE" smtClean="0"/>
              <a:t>01.05.2021</a:t>
            </a:fld>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F609BDA-03DA-46EC-A389-F739E0671B0E}" type="slidenum">
              <a:rPr lang="de-DE" smtClean="0"/>
              <a:t>‹Nr.›</a:t>
            </a:fld>
            <a:endParaRPr lang="de-DE"/>
          </a:p>
        </p:txBody>
      </p:sp>
    </p:spTree>
    <p:extLst>
      <p:ext uri="{BB962C8B-B14F-4D97-AF65-F5344CB8AC3E}">
        <p14:creationId xmlns:p14="http://schemas.microsoft.com/office/powerpoint/2010/main" val="3847503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1E92BB4-68B2-49A9-B43D-C350E04DE25B}" type="datetimeFigureOut">
              <a:rPr lang="de-DE" smtClean="0"/>
              <a:t>01.05.2021</a:t>
            </a:fld>
            <a:endParaRPr lang="de-DE"/>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D5CB01C-AE20-4EA4-B5BA-8EB821D7AC2F}" type="slidenum">
              <a:rPr lang="de-DE" smtClean="0"/>
              <a:t>‹Nr.›</a:t>
            </a:fld>
            <a:endParaRPr lang="de-DE"/>
          </a:p>
        </p:txBody>
      </p:sp>
    </p:spTree>
    <p:extLst>
      <p:ext uri="{BB962C8B-B14F-4D97-AF65-F5344CB8AC3E}">
        <p14:creationId xmlns:p14="http://schemas.microsoft.com/office/powerpoint/2010/main" val="184608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1D958DA-B4A3-445A-A723-3C5EF87BF534}" type="datetime1">
              <a:rPr lang="de-DE" smtClean="0"/>
              <a:t>01.05.2021</a:t>
            </a:fld>
            <a:endParaRPr lang="de-DE"/>
          </a:p>
        </p:txBody>
      </p:sp>
      <p:sp>
        <p:nvSpPr>
          <p:cNvPr id="5" name="Footer Placeholder 4"/>
          <p:cNvSpPr>
            <a:spLocks noGrp="1"/>
          </p:cNvSpPr>
          <p:nvPr>
            <p:ph type="ftr" sz="quarter" idx="11"/>
          </p:nvPr>
        </p:nvSpPr>
        <p:spPr/>
        <p:txBody>
          <a:bodyPr/>
          <a:lstStyle/>
          <a:p>
            <a:r>
              <a:rPr lang="de-DE"/>
              <a:t>SS 2019 - O. Hardt</a:t>
            </a: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87A00FA-B891-462E-A196-6EADC2FD7DF2}" type="slidenum">
              <a:rPr lang="de-DE" smtClean="0"/>
              <a:t>‹Nr.›</a:t>
            </a:fld>
            <a:endParaRPr lang="de-DE"/>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de-DE"/>
              <a:t>Titelmasterformat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5AF2C0E6-9F83-4EB3-8196-9B50BF8D57B5}" type="datetime1">
              <a:rPr lang="de-DE" smtClean="0"/>
              <a:t>01.05.2021</a:t>
            </a:fld>
            <a:endParaRPr lang="de-DE"/>
          </a:p>
        </p:txBody>
      </p:sp>
      <p:sp>
        <p:nvSpPr>
          <p:cNvPr id="5" name="Footer Placeholder 4"/>
          <p:cNvSpPr>
            <a:spLocks noGrp="1"/>
          </p:cNvSpPr>
          <p:nvPr>
            <p:ph type="ftr" sz="quarter" idx="11"/>
          </p:nvPr>
        </p:nvSpPr>
        <p:spPr/>
        <p:txBody>
          <a:bodyPr/>
          <a:lstStyle/>
          <a:p>
            <a:r>
              <a:rPr lang="de-DE"/>
              <a:t>SS 2019 - O. Hardt</a:t>
            </a:r>
          </a:p>
        </p:txBody>
      </p:sp>
      <p:sp>
        <p:nvSpPr>
          <p:cNvPr id="6" name="Slide Number Placeholder 5"/>
          <p:cNvSpPr>
            <a:spLocks noGrp="1"/>
          </p:cNvSpPr>
          <p:nvPr>
            <p:ph type="sldNum" sz="quarter" idx="12"/>
          </p:nvPr>
        </p:nvSpPr>
        <p:spPr/>
        <p:txBody>
          <a:bodyPr/>
          <a:lstStyle/>
          <a:p>
            <a:fld id="{387A00FA-B891-462E-A196-6EADC2FD7DF2}"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627A92-8A14-486F-BA4F-30CA10E5109A}" type="datetime1">
              <a:rPr lang="de-DE" smtClean="0"/>
              <a:t>01.05.2021</a:t>
            </a:fld>
            <a:endParaRPr lang="de-DE"/>
          </a:p>
        </p:txBody>
      </p:sp>
      <p:sp>
        <p:nvSpPr>
          <p:cNvPr id="5" name="Footer Placeholder 4"/>
          <p:cNvSpPr>
            <a:spLocks noGrp="1"/>
          </p:cNvSpPr>
          <p:nvPr>
            <p:ph type="ftr" sz="quarter" idx="11"/>
          </p:nvPr>
        </p:nvSpPr>
        <p:spPr/>
        <p:txBody>
          <a:bodyPr/>
          <a:lstStyle/>
          <a:p>
            <a:r>
              <a:rPr lang="de-DE"/>
              <a:t>SS 2019 - O. Hardt</a:t>
            </a:r>
          </a:p>
        </p:txBody>
      </p:sp>
      <p:sp>
        <p:nvSpPr>
          <p:cNvPr id="6" name="Slide Number Placeholder 5"/>
          <p:cNvSpPr>
            <a:spLocks noGrp="1"/>
          </p:cNvSpPr>
          <p:nvPr>
            <p:ph type="sldNum" sz="quarter" idx="12"/>
          </p:nvPr>
        </p:nvSpPr>
        <p:spPr/>
        <p:txBody>
          <a:bodyPr/>
          <a:lstStyle/>
          <a:p>
            <a:fld id="{387A00FA-B891-462E-A196-6EADC2FD7DF2}"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66DF5A2-34B6-43D7-8882-045C312B2E41}" type="datetime1">
              <a:rPr lang="de-DE" smtClean="0"/>
              <a:t>01.05.2021</a:t>
            </a:fld>
            <a:endParaRPr lang="de-DE"/>
          </a:p>
        </p:txBody>
      </p:sp>
      <p:sp>
        <p:nvSpPr>
          <p:cNvPr id="5" name="Footer Placeholder 4"/>
          <p:cNvSpPr>
            <a:spLocks noGrp="1"/>
          </p:cNvSpPr>
          <p:nvPr>
            <p:ph type="ftr" sz="quarter" idx="11"/>
          </p:nvPr>
        </p:nvSpPr>
        <p:spPr/>
        <p:txBody>
          <a:bodyPr/>
          <a:lstStyle/>
          <a:p>
            <a:r>
              <a:rPr lang="de-DE"/>
              <a:t>SS 2019 - O. Hardt</a:t>
            </a:r>
          </a:p>
        </p:txBody>
      </p:sp>
      <p:sp>
        <p:nvSpPr>
          <p:cNvPr id="6" name="Slide Number Placeholder 5"/>
          <p:cNvSpPr>
            <a:spLocks noGrp="1"/>
          </p:cNvSpPr>
          <p:nvPr>
            <p:ph type="sldNum" sz="quarter" idx="12"/>
          </p:nvPr>
        </p:nvSpPr>
        <p:spPr/>
        <p:txBody>
          <a:bodyPr/>
          <a:lstStyle/>
          <a:p>
            <a:fld id="{387A00FA-B891-462E-A196-6EADC2FD7DF2}"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985DC33-341A-4E3B-8CDD-A42484CB864C}" type="datetime1">
              <a:rPr lang="de-DE" smtClean="0"/>
              <a:t>01.05.2021</a:t>
            </a:fld>
            <a:endParaRPr lang="de-DE"/>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de-DE"/>
              <a:t>SS 2019 - O. Hardt</a:t>
            </a:r>
          </a:p>
        </p:txBody>
      </p:sp>
      <p:sp>
        <p:nvSpPr>
          <p:cNvPr id="6" name="Slide Number Placeholder 5"/>
          <p:cNvSpPr>
            <a:spLocks noGrp="1"/>
          </p:cNvSpPr>
          <p:nvPr>
            <p:ph type="sldNum" sz="quarter" idx="12"/>
          </p:nvPr>
        </p:nvSpPr>
        <p:spPr/>
        <p:txBody>
          <a:bodyPr/>
          <a:lstStyle/>
          <a:p>
            <a:fld id="{387A00FA-B891-462E-A196-6EADC2FD7DF2}" type="slidenum">
              <a:rPr lang="de-DE" smtClean="0"/>
              <a:t>‹Nr.›</a:t>
            </a:fld>
            <a:endParaRPr lang="de-DE"/>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de-DE"/>
              <a:t>Titelmasterformat durch Klicken bearbeiten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de-DE"/>
              <a:t>Titelmasterformat durch Klicken bearbeiten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1461BED-F768-4DF8-8817-31393053468C}" type="datetime1">
              <a:rPr lang="de-DE" smtClean="0"/>
              <a:t>01.05.2021</a:t>
            </a:fld>
            <a:endParaRPr lang="de-DE"/>
          </a:p>
        </p:txBody>
      </p:sp>
      <p:sp>
        <p:nvSpPr>
          <p:cNvPr id="6" name="Footer Placeholder 5"/>
          <p:cNvSpPr>
            <a:spLocks noGrp="1"/>
          </p:cNvSpPr>
          <p:nvPr>
            <p:ph type="ftr" sz="quarter" idx="11"/>
          </p:nvPr>
        </p:nvSpPr>
        <p:spPr/>
        <p:txBody>
          <a:bodyPr/>
          <a:lstStyle/>
          <a:p>
            <a:r>
              <a:rPr lang="de-DE"/>
              <a:t>SS 2019 - O. Hardt</a:t>
            </a:r>
          </a:p>
        </p:txBody>
      </p:sp>
      <p:sp>
        <p:nvSpPr>
          <p:cNvPr id="7" name="Slide Number Placeholder 6"/>
          <p:cNvSpPr>
            <a:spLocks noGrp="1"/>
          </p:cNvSpPr>
          <p:nvPr>
            <p:ph type="sldNum" sz="quarter" idx="12"/>
          </p:nvPr>
        </p:nvSpPr>
        <p:spPr/>
        <p:txBody>
          <a:bodyPr/>
          <a:lstStyle/>
          <a:p>
            <a:fld id="{387A00FA-B891-462E-A196-6EADC2FD7DF2}"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de-DE"/>
              <a:t>Titelmasterformat durch Klicken bearbeiten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064BF00-3FB0-41E9-9672-2025624D8A4C}" type="datetime1">
              <a:rPr lang="de-DE" smtClean="0"/>
              <a:t>01.05.2021</a:t>
            </a:fld>
            <a:endParaRPr lang="de-DE"/>
          </a:p>
        </p:txBody>
      </p:sp>
      <p:sp>
        <p:nvSpPr>
          <p:cNvPr id="8" name="Footer Placeholder 7"/>
          <p:cNvSpPr>
            <a:spLocks noGrp="1"/>
          </p:cNvSpPr>
          <p:nvPr>
            <p:ph type="ftr" sz="quarter" idx="11"/>
          </p:nvPr>
        </p:nvSpPr>
        <p:spPr/>
        <p:txBody>
          <a:bodyPr/>
          <a:lstStyle/>
          <a:p>
            <a:r>
              <a:rPr lang="de-DE"/>
              <a:t>SS 2019 - O. Hardt</a:t>
            </a:r>
          </a:p>
        </p:txBody>
      </p:sp>
      <p:sp>
        <p:nvSpPr>
          <p:cNvPr id="9" name="Slide Number Placeholder 8"/>
          <p:cNvSpPr>
            <a:spLocks noGrp="1"/>
          </p:cNvSpPr>
          <p:nvPr>
            <p:ph type="sldNum" sz="quarter" idx="12"/>
          </p:nvPr>
        </p:nvSpPr>
        <p:spPr/>
        <p:txBody>
          <a:bodyPr/>
          <a:lstStyle/>
          <a:p>
            <a:fld id="{387A00FA-B891-462E-A196-6EADC2FD7DF2}"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Date Placeholder 2"/>
          <p:cNvSpPr>
            <a:spLocks noGrp="1"/>
          </p:cNvSpPr>
          <p:nvPr>
            <p:ph type="dt" sz="half" idx="10"/>
          </p:nvPr>
        </p:nvSpPr>
        <p:spPr/>
        <p:txBody>
          <a:bodyPr/>
          <a:lstStyle/>
          <a:p>
            <a:fld id="{B0EC404F-D635-47D3-AA20-DB12242860C9}" type="datetime1">
              <a:rPr lang="de-DE" smtClean="0"/>
              <a:t>01.05.2021</a:t>
            </a:fld>
            <a:endParaRPr lang="de-DE"/>
          </a:p>
        </p:txBody>
      </p:sp>
      <p:sp>
        <p:nvSpPr>
          <p:cNvPr id="4" name="Footer Placeholder 3"/>
          <p:cNvSpPr>
            <a:spLocks noGrp="1"/>
          </p:cNvSpPr>
          <p:nvPr>
            <p:ph type="ftr" sz="quarter" idx="11"/>
          </p:nvPr>
        </p:nvSpPr>
        <p:spPr/>
        <p:txBody>
          <a:bodyPr/>
          <a:lstStyle/>
          <a:p>
            <a:r>
              <a:rPr lang="de-DE"/>
              <a:t>SS 2019 - O. Hardt</a:t>
            </a:r>
          </a:p>
        </p:txBody>
      </p:sp>
      <p:sp>
        <p:nvSpPr>
          <p:cNvPr id="5" name="Slide Number Placeholder 4"/>
          <p:cNvSpPr>
            <a:spLocks noGrp="1"/>
          </p:cNvSpPr>
          <p:nvPr>
            <p:ph type="sldNum" sz="quarter" idx="12"/>
          </p:nvPr>
        </p:nvSpPr>
        <p:spPr/>
        <p:txBody>
          <a:bodyPr/>
          <a:lstStyle/>
          <a:p>
            <a:fld id="{387A00FA-B891-462E-A196-6EADC2FD7DF2}"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28C0DC5-48B7-401B-91DD-A3B2D1CF309B}" type="datetime1">
              <a:rPr lang="de-DE" smtClean="0"/>
              <a:t>01.05.2021</a:t>
            </a:fld>
            <a:endParaRPr lang="de-DE"/>
          </a:p>
        </p:txBody>
      </p:sp>
      <p:sp>
        <p:nvSpPr>
          <p:cNvPr id="3" name="Footer Placeholder 2"/>
          <p:cNvSpPr>
            <a:spLocks noGrp="1"/>
          </p:cNvSpPr>
          <p:nvPr>
            <p:ph type="ftr" sz="quarter" idx="11"/>
          </p:nvPr>
        </p:nvSpPr>
        <p:spPr/>
        <p:txBody>
          <a:bodyPr/>
          <a:lstStyle/>
          <a:p>
            <a:r>
              <a:rPr lang="de-DE"/>
              <a:t>SS 2019 - O. Hardt</a:t>
            </a:r>
          </a:p>
        </p:txBody>
      </p:sp>
      <p:sp>
        <p:nvSpPr>
          <p:cNvPr id="4" name="Slide Number Placeholder 3"/>
          <p:cNvSpPr>
            <a:spLocks noGrp="1"/>
          </p:cNvSpPr>
          <p:nvPr>
            <p:ph type="sldNum" sz="quarter" idx="12"/>
          </p:nvPr>
        </p:nvSpPr>
        <p:spPr/>
        <p:txBody>
          <a:bodyPr/>
          <a:lstStyle/>
          <a:p>
            <a:fld id="{387A00FA-B891-462E-A196-6EADC2FD7DF2}"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84737C2-A3E3-463D-9396-B725F0AFA3C1}" type="datetime1">
              <a:rPr lang="de-DE" smtClean="0"/>
              <a:t>01.05.2021</a:t>
            </a:fld>
            <a:endParaRPr lang="de-DE"/>
          </a:p>
        </p:txBody>
      </p:sp>
      <p:sp>
        <p:nvSpPr>
          <p:cNvPr id="6" name="Footer Placeholder 5"/>
          <p:cNvSpPr>
            <a:spLocks noGrp="1"/>
          </p:cNvSpPr>
          <p:nvPr>
            <p:ph type="ftr" sz="quarter" idx="11"/>
          </p:nvPr>
        </p:nvSpPr>
        <p:spPr/>
        <p:txBody>
          <a:bodyPr/>
          <a:lstStyle/>
          <a:p>
            <a:r>
              <a:rPr lang="de-DE"/>
              <a:t>SS 2019 - O. Hardt</a:t>
            </a:r>
          </a:p>
        </p:txBody>
      </p:sp>
      <p:sp>
        <p:nvSpPr>
          <p:cNvPr id="7" name="Slide Number Placeholder 6"/>
          <p:cNvSpPr>
            <a:spLocks noGrp="1"/>
          </p:cNvSpPr>
          <p:nvPr>
            <p:ph type="sldNum" sz="quarter" idx="12"/>
          </p:nvPr>
        </p:nvSpPr>
        <p:spPr/>
        <p:txBody>
          <a:bodyPr/>
          <a:lstStyle/>
          <a:p>
            <a:fld id="{387A00FA-B891-462E-A196-6EADC2FD7DF2}" type="slidenum">
              <a:rPr lang="de-DE" smtClean="0"/>
              <a:t>‹Nr.›</a:t>
            </a:fld>
            <a:endParaRPr lang="de-DE"/>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de-DE"/>
              <a:t>Titelmasterformat durch Klicken bearbeiten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5" name="Date Placeholder 4"/>
          <p:cNvSpPr>
            <a:spLocks noGrp="1"/>
          </p:cNvSpPr>
          <p:nvPr>
            <p:ph type="dt" sz="half" idx="10"/>
          </p:nvPr>
        </p:nvSpPr>
        <p:spPr/>
        <p:txBody>
          <a:bodyPr/>
          <a:lstStyle/>
          <a:p>
            <a:fld id="{08CD355E-4CFC-47B7-AAF5-9BEE66DC2C49}" type="datetime1">
              <a:rPr lang="de-DE" smtClean="0"/>
              <a:t>01.05.2021</a:t>
            </a:fld>
            <a:endParaRPr lang="de-DE"/>
          </a:p>
        </p:txBody>
      </p:sp>
      <p:sp>
        <p:nvSpPr>
          <p:cNvPr id="7" name="Slide Number Placeholder 6"/>
          <p:cNvSpPr>
            <a:spLocks noGrp="1"/>
          </p:cNvSpPr>
          <p:nvPr>
            <p:ph type="sldNum" sz="quarter" idx="12"/>
          </p:nvPr>
        </p:nvSpPr>
        <p:spPr/>
        <p:txBody>
          <a:bodyPr/>
          <a:lstStyle/>
          <a:p>
            <a:fld id="{387A00FA-B891-462E-A196-6EADC2FD7DF2}" type="slidenum">
              <a:rPr lang="de-DE" smtClean="0"/>
              <a:t>‹Nr.›</a:t>
            </a:fld>
            <a:endParaRPr lang="de-DE"/>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de-DE"/>
              <a:t>SS 2019 - O. Hardt</a:t>
            </a: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de-DE"/>
              <a:t>Titelmasterformat durch Klicken bearbeiten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2E8C916-FA0B-4AF2-9D31-01F3DC7A235E}" type="datetime1">
              <a:rPr lang="de-DE" smtClean="0"/>
              <a:t>01.05.2021</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de-DE"/>
              <a:t>SS 2019 - O. Hardt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87A00FA-B891-462E-A196-6EADC2FD7DF2}" type="slidenum">
              <a:rPr lang="de-DE" smtClean="0"/>
              <a:t>‹Nr.›</a:t>
            </a:fld>
            <a:endParaRPr lang="de-DE"/>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de-DE"/>
              <a:t>Titelmasterformat durch Klicken bearbeiten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endParaRPr lang="de-DE" dirty="0"/>
          </a:p>
        </p:txBody>
      </p:sp>
      <p:sp>
        <p:nvSpPr>
          <p:cNvPr id="2" name="Titel 1"/>
          <p:cNvSpPr>
            <a:spLocks noGrp="1"/>
          </p:cNvSpPr>
          <p:nvPr>
            <p:ph type="ctrTitle"/>
          </p:nvPr>
        </p:nvSpPr>
        <p:spPr/>
        <p:txBody>
          <a:bodyPr/>
          <a:lstStyle/>
          <a:p>
            <a:r>
              <a:rPr lang="de-DE" dirty="0"/>
              <a:t>Beschaffung und </a:t>
            </a:r>
            <a:r>
              <a:rPr lang="de-DE" dirty="0" err="1"/>
              <a:t>lagerung</a:t>
            </a:r>
            <a:endParaRPr lang="de-DE" dirty="0"/>
          </a:p>
        </p:txBody>
      </p:sp>
    </p:spTree>
    <p:extLst>
      <p:ext uri="{BB962C8B-B14F-4D97-AF65-F5344CB8AC3E}">
        <p14:creationId xmlns:p14="http://schemas.microsoft.com/office/powerpoint/2010/main" val="1707188303"/>
      </p:ext>
    </p:extLst>
  </p:cSld>
  <p:clrMapOvr>
    <a:masterClrMapping/>
  </p:clrMapOvr>
  <mc:AlternateContent xmlns:mc="http://schemas.openxmlformats.org/markup-compatibility/2006">
    <mc:Choice xmlns:p14="http://schemas.microsoft.com/office/powerpoint/2010/main" Requires="p14">
      <p:transition spd="slow" p14:dur="2000" advTm="6975"/>
    </mc:Choice>
    <mc:Fallback>
      <p:transition spd="slow" advTm="69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a:t>BestellPunktverfahren</a:t>
            </a:r>
            <a:endParaRPr lang="de-DE" dirty="0"/>
          </a:p>
        </p:txBody>
      </p:sp>
      <p:sp>
        <p:nvSpPr>
          <p:cNvPr id="3" name="Inhaltsplatzhalter 2"/>
          <p:cNvSpPr>
            <a:spLocks noGrp="1"/>
          </p:cNvSpPr>
          <p:nvPr>
            <p:ph idx="1"/>
          </p:nvPr>
        </p:nvSpPr>
        <p:spPr>
          <a:xfrm>
            <a:off x="323528" y="1628800"/>
            <a:ext cx="8363272" cy="4752528"/>
          </a:xfrm>
        </p:spPr>
        <p:txBody>
          <a:bodyPr>
            <a:normAutofit fontScale="40000" lnSpcReduction="20000"/>
          </a:bodyPr>
          <a:lstStyle/>
          <a:p>
            <a:pPr marL="114300" indent="0">
              <a:buNone/>
            </a:pPr>
            <a:endParaRPr lang="de-DE" dirty="0"/>
          </a:p>
          <a:p>
            <a:pPr lvl="1"/>
            <a:endParaRPr lang="de-DE" dirty="0"/>
          </a:p>
          <a:p>
            <a:pPr marL="411480" lvl="1" indent="0">
              <a:buNone/>
            </a:pPr>
            <a:endParaRPr lang="de-DE" dirty="0"/>
          </a:p>
          <a:p>
            <a:pPr marL="411480" lvl="1" indent="0">
              <a:buNone/>
            </a:pPr>
            <a:endParaRPr lang="de-DE" dirty="0"/>
          </a:p>
          <a:p>
            <a:pPr marL="411480" lvl="1" indent="0">
              <a:buNone/>
            </a:pPr>
            <a:endParaRPr lang="de-DE" dirty="0"/>
          </a:p>
          <a:p>
            <a:pPr marL="411480" lvl="1" indent="0">
              <a:buNone/>
            </a:pPr>
            <a:endParaRPr lang="de-DE" dirty="0"/>
          </a:p>
          <a:p>
            <a:pPr marL="411480" lvl="1" indent="0">
              <a:buNone/>
            </a:pPr>
            <a:endParaRPr lang="de-DE" dirty="0"/>
          </a:p>
          <a:p>
            <a:pPr marL="411480" lvl="1" indent="0">
              <a:buNone/>
            </a:pPr>
            <a:endParaRPr lang="de-DE" dirty="0"/>
          </a:p>
          <a:p>
            <a:pPr marL="411480" lvl="1" indent="0">
              <a:buNone/>
            </a:pPr>
            <a:endParaRPr lang="de-DE" dirty="0"/>
          </a:p>
          <a:p>
            <a:pPr marL="411480" lvl="1" indent="0">
              <a:buNone/>
            </a:pPr>
            <a:endParaRPr lang="de-DE" dirty="0"/>
          </a:p>
          <a:p>
            <a:pPr marL="411480" lvl="1" indent="0">
              <a:buNone/>
            </a:pPr>
            <a:endParaRPr lang="de-DE" dirty="0"/>
          </a:p>
          <a:p>
            <a:pPr lvl="1"/>
            <a:endParaRPr lang="de-DE" dirty="0"/>
          </a:p>
          <a:p>
            <a:pPr lvl="1"/>
            <a:endParaRPr lang="de-DE" dirty="0"/>
          </a:p>
          <a:p>
            <a:pPr lvl="1"/>
            <a:endParaRPr lang="de-DE" dirty="0"/>
          </a:p>
          <a:p>
            <a:pPr lvl="1"/>
            <a:endParaRPr lang="de-DE" sz="2900" dirty="0"/>
          </a:p>
          <a:p>
            <a:pPr lvl="1"/>
            <a:endParaRPr lang="de-DE" sz="4500" dirty="0"/>
          </a:p>
          <a:p>
            <a:pPr lvl="1"/>
            <a:r>
              <a:rPr lang="de-DE" sz="4500" dirty="0"/>
              <a:t>Bei Erreichen eines bestimmten Bestandes (sog. Meldebestand) wird eine Bedarfsmeldung an den Einkauf generiert</a:t>
            </a:r>
          </a:p>
          <a:p>
            <a:pPr lvl="1"/>
            <a:r>
              <a:rPr lang="de-DE" sz="4500" dirty="0"/>
              <a:t>Meldebestand wird ermittelt durch Eindeckzeit (Zeitspanne von Bedarfsmeldung bis zur Einlagerung der Ware) und Tagesverbrauch</a:t>
            </a:r>
          </a:p>
          <a:p>
            <a:pPr lvl="1"/>
            <a:r>
              <a:rPr lang="de-DE" sz="4500" dirty="0"/>
              <a:t>Vorteil: relativ geringe Mindestbestände möglich</a:t>
            </a:r>
          </a:p>
          <a:p>
            <a:pPr lvl="1"/>
            <a:r>
              <a:rPr lang="de-DE" sz="4500" dirty="0"/>
              <a:t>Nachteil: nur einsetzbar bei relativ konstanten Verläufen, Sammelbestellungen mit entsprechender Rabattierung oft nicht möglich   </a:t>
            </a:r>
          </a:p>
          <a:p>
            <a:pPr marL="411480" lvl="1" indent="0">
              <a:buNone/>
            </a:pPr>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362" y="1700808"/>
            <a:ext cx="7182030" cy="1728192"/>
          </a:xfrm>
          <a:prstGeom prst="rect">
            <a:avLst/>
          </a:prstGeom>
        </p:spPr>
      </p:pic>
      <p:sp>
        <p:nvSpPr>
          <p:cNvPr id="7" name="Textfeld 6"/>
          <p:cNvSpPr txBox="1"/>
          <p:nvPr/>
        </p:nvSpPr>
        <p:spPr>
          <a:xfrm>
            <a:off x="1291612" y="3462659"/>
            <a:ext cx="6480720" cy="400110"/>
          </a:xfrm>
          <a:prstGeom prst="rect">
            <a:avLst/>
          </a:prstGeom>
          <a:noFill/>
        </p:spPr>
        <p:txBody>
          <a:bodyPr wrap="square" rtlCol="0">
            <a:spAutoFit/>
          </a:bodyPr>
          <a:lstStyle/>
          <a:p>
            <a:r>
              <a:rPr lang="de-DE" sz="1000" dirty="0"/>
              <a:t>https://www.ingenieurkurse.de/produktion/materialbedarfsplanung/verbrauchsgesteuerte-materialbedarfsplanung.html, aufgerufen am 20.05.2015 um 13.13 Uhr.</a:t>
            </a:r>
          </a:p>
        </p:txBody>
      </p:sp>
    </p:spTree>
    <p:custDataLst>
      <p:tags r:id="rId1"/>
    </p:custDataLst>
    <p:extLst>
      <p:ext uri="{BB962C8B-B14F-4D97-AF65-F5344CB8AC3E}">
        <p14:creationId xmlns:p14="http://schemas.microsoft.com/office/powerpoint/2010/main" val="623598979"/>
      </p:ext>
    </p:extLst>
  </p:cSld>
  <p:clrMapOvr>
    <a:masterClrMapping/>
  </p:clrMapOvr>
  <mc:AlternateContent xmlns:mc="http://schemas.openxmlformats.org/markup-compatibility/2006">
    <mc:Choice xmlns:p14="http://schemas.microsoft.com/office/powerpoint/2010/main" Requires="p14">
      <p:transition spd="slow" p14:dur="2000" advTm="143741"/>
    </mc:Choice>
    <mc:Fallback>
      <p:transition spd="slow" advTm="1437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Bestellrhythmusverfahren</a:t>
            </a:r>
          </a:p>
        </p:txBody>
      </p:sp>
      <p:sp>
        <p:nvSpPr>
          <p:cNvPr id="6" name="Inhaltsplatzhalter 5"/>
          <p:cNvSpPr>
            <a:spLocks noGrp="1"/>
          </p:cNvSpPr>
          <p:nvPr>
            <p:ph idx="1"/>
          </p:nvPr>
        </p:nvSpPr>
        <p:spPr/>
        <p:txBody>
          <a:bodyPr>
            <a:normAutofit fontScale="92500" lnSpcReduction="20000"/>
          </a:bodyPr>
          <a:lstStyle/>
          <a:p>
            <a:pPr marL="114300" indent="0">
              <a:buNone/>
            </a:pPr>
            <a:endParaRPr lang="de-DE" dirty="0"/>
          </a:p>
          <a:p>
            <a:pPr marL="114300" indent="0">
              <a:buNone/>
            </a:pPr>
            <a:endParaRPr lang="de-DE" dirty="0"/>
          </a:p>
          <a:p>
            <a:endParaRPr lang="de-DE" dirty="0"/>
          </a:p>
          <a:p>
            <a:endParaRPr lang="de-DE" dirty="0"/>
          </a:p>
          <a:p>
            <a:endParaRPr lang="de-DE" dirty="0"/>
          </a:p>
          <a:p>
            <a:endParaRPr lang="de-DE" dirty="0"/>
          </a:p>
          <a:p>
            <a:pPr marL="114300" indent="0">
              <a:buNone/>
            </a:pPr>
            <a:endParaRPr lang="de-DE" dirty="0"/>
          </a:p>
          <a:p>
            <a:endParaRPr lang="de-DE" dirty="0"/>
          </a:p>
          <a:p>
            <a:endParaRPr lang="de-DE" dirty="0"/>
          </a:p>
          <a:p>
            <a:r>
              <a:rPr lang="de-DE" sz="1900" dirty="0"/>
              <a:t>Bestand wird in bestimmten Zeitintervallen kontrolliert (nicht nach jeder Entnahme wie beim Punktverfahren)</a:t>
            </a:r>
          </a:p>
          <a:p>
            <a:r>
              <a:rPr lang="de-DE" sz="1900" dirty="0"/>
              <a:t>Vorteil: alle Werkstoffe werden regelmäßig überprüft</a:t>
            </a:r>
          </a:p>
          <a:p>
            <a:r>
              <a:rPr lang="de-DE" sz="1900" dirty="0"/>
              <a:t>Nachteil: tendenziell höhere Mindestbestände nötig</a:t>
            </a: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6120680" cy="2624278"/>
          </a:xfrm>
          <a:prstGeom prst="rect">
            <a:avLst/>
          </a:prstGeom>
        </p:spPr>
      </p:pic>
      <p:sp>
        <p:nvSpPr>
          <p:cNvPr id="9" name="Textfeld 8"/>
          <p:cNvSpPr txBox="1"/>
          <p:nvPr/>
        </p:nvSpPr>
        <p:spPr>
          <a:xfrm>
            <a:off x="1072744" y="4261158"/>
            <a:ext cx="6480720" cy="400110"/>
          </a:xfrm>
          <a:prstGeom prst="rect">
            <a:avLst/>
          </a:prstGeom>
          <a:noFill/>
        </p:spPr>
        <p:txBody>
          <a:bodyPr wrap="square" rtlCol="0">
            <a:spAutoFit/>
          </a:bodyPr>
          <a:lstStyle/>
          <a:p>
            <a:r>
              <a:rPr lang="de-DE" sz="1000" dirty="0"/>
              <a:t>https://www.ingenieurkurse.de/produktion/materialbedarfsplanung/verbrauchsgesteuerte-materialbedarfsplanung.html, aufgerufen am 20.05.2015 um 13.13 </a:t>
            </a:r>
            <a:r>
              <a:rPr lang="de-DE" sz="1000" dirty="0" err="1"/>
              <a:t>uhr</a:t>
            </a:r>
            <a:r>
              <a:rPr lang="de-DE" sz="1000" dirty="0"/>
              <a:t>.</a:t>
            </a:r>
          </a:p>
        </p:txBody>
      </p:sp>
    </p:spTree>
    <p:custDataLst>
      <p:tags r:id="rId1"/>
    </p:custDataLst>
    <p:extLst>
      <p:ext uri="{BB962C8B-B14F-4D97-AF65-F5344CB8AC3E}">
        <p14:creationId xmlns:p14="http://schemas.microsoft.com/office/powerpoint/2010/main" val="290315726"/>
      </p:ext>
    </p:extLst>
  </p:cSld>
  <p:clrMapOvr>
    <a:masterClrMapping/>
  </p:clrMapOvr>
  <mc:AlternateContent xmlns:mc="http://schemas.openxmlformats.org/markup-compatibility/2006">
    <mc:Choice xmlns:p14="http://schemas.microsoft.com/office/powerpoint/2010/main" Requires="p14">
      <p:transition spd="slow" p14:dur="2000" advTm="57850"/>
    </mc:Choice>
    <mc:Fallback>
      <p:transition spd="slow" advTm="578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Bedarfsermittlung III –</a:t>
            </a:r>
            <a:br>
              <a:rPr lang="de-DE" dirty="0"/>
            </a:br>
            <a:r>
              <a:rPr lang="de-DE" dirty="0"/>
              <a:t>programmorientierte Disposition</a:t>
            </a:r>
          </a:p>
        </p:txBody>
      </p:sp>
      <p:sp>
        <p:nvSpPr>
          <p:cNvPr id="3" name="Inhaltsplatzhalter 2"/>
          <p:cNvSpPr>
            <a:spLocks noGrp="1"/>
          </p:cNvSpPr>
          <p:nvPr>
            <p:ph idx="1"/>
          </p:nvPr>
        </p:nvSpPr>
        <p:spPr/>
        <p:txBody>
          <a:bodyPr/>
          <a:lstStyle/>
          <a:p>
            <a:r>
              <a:rPr lang="de-DE" dirty="0"/>
              <a:t>Ausgehend vom Produktionsprogramm</a:t>
            </a:r>
          </a:p>
          <a:p>
            <a:r>
              <a:rPr lang="de-DE" dirty="0"/>
              <a:t>Anhand von Produktionsmengen (sog. </a:t>
            </a:r>
            <a:r>
              <a:rPr lang="de-DE" b="1" i="1" dirty="0"/>
              <a:t>Primärbedarf</a:t>
            </a:r>
            <a:r>
              <a:rPr lang="de-DE" dirty="0"/>
              <a:t>) und Stücklisten wird der Bedarf an Materialien (sog. </a:t>
            </a:r>
            <a:r>
              <a:rPr lang="de-DE" b="1" i="1" dirty="0"/>
              <a:t>Sekundärbedarf</a:t>
            </a:r>
            <a:r>
              <a:rPr lang="de-DE" dirty="0"/>
              <a:t>) ermittelt; dieser wird um „Schwundmengen“ (Verschnitt, Beschädigungen etc.) korrigiert zum Brutto-Gesamtbedarf an Materialien</a:t>
            </a:r>
          </a:p>
          <a:p>
            <a:r>
              <a:rPr lang="de-DE" dirty="0"/>
              <a:t>Zu beschaffende Mengen (</a:t>
            </a:r>
            <a:r>
              <a:rPr lang="de-DE" b="1" i="1" dirty="0"/>
              <a:t>NETTOBEDARF</a:t>
            </a:r>
            <a:r>
              <a:rPr lang="de-DE" dirty="0"/>
              <a:t>) werden ermittelt, indem man vom </a:t>
            </a:r>
            <a:r>
              <a:rPr lang="de-DE" b="1" i="1" dirty="0"/>
              <a:t>BRUTTOBEDARF</a:t>
            </a:r>
            <a:r>
              <a:rPr lang="de-DE" dirty="0"/>
              <a:t> die verfügbaren Lagerbestände subtrahiert</a:t>
            </a:r>
          </a:p>
        </p:txBody>
      </p:sp>
    </p:spTree>
    <p:custDataLst>
      <p:tags r:id="rId1"/>
    </p:custDataLst>
    <p:extLst>
      <p:ext uri="{BB962C8B-B14F-4D97-AF65-F5344CB8AC3E}">
        <p14:creationId xmlns:p14="http://schemas.microsoft.com/office/powerpoint/2010/main" val="1629972097"/>
      </p:ext>
    </p:extLst>
  </p:cSld>
  <p:clrMapOvr>
    <a:masterClrMapping/>
  </p:clrMapOvr>
  <mc:AlternateContent xmlns:mc="http://schemas.openxmlformats.org/markup-compatibility/2006">
    <mc:Choice xmlns:p14="http://schemas.microsoft.com/office/powerpoint/2010/main" Requires="p14">
      <p:transition spd="slow" p14:dur="2000" advTm="93888"/>
    </mc:Choice>
    <mc:Fallback>
      <p:transition spd="slow" advTm="938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Ermittlung des Bruttobedarfs</a:t>
            </a:r>
          </a:p>
        </p:txBody>
      </p:sp>
      <p:sp>
        <p:nvSpPr>
          <p:cNvPr id="3" name="Inhaltsplatzhalter 2"/>
          <p:cNvSpPr>
            <a:spLocks noGrp="1"/>
          </p:cNvSpPr>
          <p:nvPr>
            <p:ph idx="1"/>
          </p:nvPr>
        </p:nvSpPr>
        <p:spPr/>
        <p:txBody>
          <a:bodyPr>
            <a:normAutofit fontScale="85000" lnSpcReduction="20000"/>
          </a:bodyPr>
          <a:lstStyle/>
          <a:p>
            <a:r>
              <a:rPr lang="de-DE" sz="2200" dirty="0"/>
              <a:t>Grundidee: Stücklistenauflösung</a:t>
            </a:r>
          </a:p>
          <a:p>
            <a:r>
              <a:rPr lang="de-DE" sz="2200" dirty="0"/>
              <a:t>Bsp.: Strukturstückliste/Teilebaum/</a:t>
            </a:r>
            <a:r>
              <a:rPr lang="de-DE" sz="2200" dirty="0" err="1"/>
              <a:t>Gozintograph</a:t>
            </a:r>
            <a:endParaRPr lang="de-DE" sz="2200" dirty="0"/>
          </a:p>
          <a:p>
            <a:endParaRPr lang="de-DE" sz="2200" dirty="0"/>
          </a:p>
          <a:p>
            <a:endParaRPr lang="de-DE" sz="2200" dirty="0"/>
          </a:p>
          <a:p>
            <a:endParaRPr lang="de-DE" sz="2200" dirty="0"/>
          </a:p>
          <a:p>
            <a:endParaRPr lang="de-DE" sz="2200" dirty="0"/>
          </a:p>
          <a:p>
            <a:endParaRPr lang="de-DE" sz="2200" dirty="0"/>
          </a:p>
          <a:p>
            <a:endParaRPr lang="de-DE" sz="2200" dirty="0"/>
          </a:p>
          <a:p>
            <a:endParaRPr lang="de-DE" sz="2200" dirty="0"/>
          </a:p>
          <a:p>
            <a:r>
              <a:rPr lang="de-DE" sz="2200" dirty="0"/>
              <a:t>Produktionsprogramm: x </a:t>
            </a:r>
            <a:r>
              <a:rPr lang="de-DE" sz="2200" dirty="0" err="1"/>
              <a:t>Stck</a:t>
            </a:r>
            <a:r>
              <a:rPr lang="de-DE" sz="2200" dirty="0"/>
              <a:t>. Von E1, dazu noch y </a:t>
            </a:r>
            <a:r>
              <a:rPr lang="de-DE" sz="2200" dirty="0" err="1"/>
              <a:t>Stck</a:t>
            </a:r>
            <a:r>
              <a:rPr lang="de-DE" sz="2200" dirty="0"/>
              <a:t>. von B1 und z </a:t>
            </a:r>
            <a:r>
              <a:rPr lang="de-DE" sz="2200" dirty="0" err="1"/>
              <a:t>Stck</a:t>
            </a:r>
            <a:r>
              <a:rPr lang="de-DE" sz="2200" dirty="0"/>
              <a:t>. von B2 als Ersatzteile</a:t>
            </a:r>
          </a:p>
          <a:p>
            <a:r>
              <a:rPr lang="de-DE" sz="2200" dirty="0" err="1"/>
              <a:t>Gozintograph</a:t>
            </a:r>
            <a:r>
              <a:rPr lang="de-DE" sz="2200" dirty="0"/>
              <a:t> als </a:t>
            </a:r>
            <a:r>
              <a:rPr lang="de-DE" sz="2200" b="1" i="1" dirty="0"/>
              <a:t>Gesamtbedarfsmatrix</a:t>
            </a:r>
            <a:r>
              <a:rPr lang="de-DE" sz="2200" dirty="0"/>
              <a:t> darstellen und mit einem sog. </a:t>
            </a:r>
            <a:r>
              <a:rPr lang="de-DE" sz="2200" b="1" i="1" dirty="0"/>
              <a:t>Primärbedarfsvektor</a:t>
            </a:r>
            <a:r>
              <a:rPr lang="de-DE" sz="2200" dirty="0"/>
              <a:t> multiplizieren =&gt; Teilebedarf T1 bis T4</a:t>
            </a:r>
          </a:p>
          <a:p>
            <a:r>
              <a:rPr lang="de-DE" sz="2200" dirty="0"/>
              <a:t>Vorlaufzeiten für B1, B2 und B3 ermitteln</a:t>
            </a:r>
          </a:p>
          <a:p>
            <a:pPr marL="114300" indent="0">
              <a:buNone/>
            </a:pPr>
            <a:endParaRPr lang="de-DE" dirty="0"/>
          </a:p>
          <a:p>
            <a:endParaRPr lang="de-DE"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2354882"/>
            <a:ext cx="3353514" cy="1956216"/>
          </a:xfrm>
          <a:prstGeom prst="rect">
            <a:avLst/>
          </a:prstGeom>
        </p:spPr>
      </p:pic>
    </p:spTree>
    <p:custDataLst>
      <p:tags r:id="rId1"/>
    </p:custDataLst>
    <p:extLst>
      <p:ext uri="{BB962C8B-B14F-4D97-AF65-F5344CB8AC3E}">
        <p14:creationId xmlns:p14="http://schemas.microsoft.com/office/powerpoint/2010/main" val="4165424752"/>
      </p:ext>
    </p:extLst>
  </p:cSld>
  <p:clrMapOvr>
    <a:masterClrMapping/>
  </p:clrMapOvr>
  <mc:AlternateContent xmlns:mc="http://schemas.openxmlformats.org/markup-compatibility/2006">
    <mc:Choice xmlns:p14="http://schemas.microsoft.com/office/powerpoint/2010/main" Requires="p14">
      <p:transition spd="slow" p14:dur="2000" advTm="179709"/>
    </mc:Choice>
    <mc:Fallback>
      <p:transition spd="slow" advTm="17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Berechnung des Nettobedarfs</a:t>
            </a:r>
          </a:p>
        </p:txBody>
      </p:sp>
      <p:sp>
        <p:nvSpPr>
          <p:cNvPr id="3" name="Inhaltsplatzhalter 2"/>
          <p:cNvSpPr>
            <a:spLocks noGrp="1"/>
          </p:cNvSpPr>
          <p:nvPr>
            <p:ph idx="1"/>
          </p:nvPr>
        </p:nvSpPr>
        <p:spPr/>
        <p:txBody>
          <a:bodyPr>
            <a:normAutofit fontScale="70000" lnSpcReduction="20000"/>
          </a:bodyPr>
          <a:lstStyle/>
          <a:p>
            <a:pPr marL="114300" indent="0">
              <a:buNone/>
            </a:pPr>
            <a:r>
              <a:rPr lang="de-DE" dirty="0"/>
              <a:t>Lagerbestand</a:t>
            </a:r>
          </a:p>
          <a:p>
            <a:pPr marL="114300" indent="0">
              <a:buNone/>
            </a:pPr>
            <a:r>
              <a:rPr lang="de-DE" dirty="0"/>
              <a:t>- Sicherheitsbestand (=Mindestreserve)</a:t>
            </a:r>
          </a:p>
          <a:p>
            <a:pPr marL="114300" indent="0">
              <a:buNone/>
            </a:pPr>
            <a:r>
              <a:rPr lang="de-DE" dirty="0"/>
              <a:t>- Reservierungen (für andere Fertigungsaufträge)</a:t>
            </a:r>
          </a:p>
          <a:p>
            <a:pPr marL="114300" indent="0">
              <a:buNone/>
            </a:pPr>
            <a:r>
              <a:rPr lang="de-DE" dirty="0"/>
              <a:t>+ Bestellungen (mit Anlieferung zur betrachteten Periode)</a:t>
            </a:r>
          </a:p>
          <a:p>
            <a:pPr marL="114300" indent="0">
              <a:buNone/>
            </a:pPr>
            <a:r>
              <a:rPr lang="de-DE" dirty="0"/>
              <a:t>--------------------------------------------</a:t>
            </a:r>
          </a:p>
          <a:p>
            <a:pPr marL="114300" indent="0">
              <a:buNone/>
            </a:pPr>
            <a:r>
              <a:rPr lang="de-DE" dirty="0"/>
              <a:t>= verfügbarer Lagerbestand</a:t>
            </a:r>
          </a:p>
          <a:p>
            <a:pPr marL="114300" indent="0">
              <a:buNone/>
            </a:pPr>
            <a:endParaRPr lang="de-DE" dirty="0"/>
          </a:p>
          <a:p>
            <a:pPr marL="114300" indent="0">
              <a:buNone/>
            </a:pPr>
            <a:endParaRPr lang="de-DE" dirty="0"/>
          </a:p>
          <a:p>
            <a:pPr marL="114300" indent="0">
              <a:buNone/>
            </a:pPr>
            <a:endParaRPr lang="de-DE" dirty="0"/>
          </a:p>
          <a:p>
            <a:pPr marL="114300" indent="0">
              <a:buNone/>
            </a:pPr>
            <a:r>
              <a:rPr lang="de-DE" b="1" i="1" dirty="0"/>
              <a:t>Brutto-Sekundär-/Tertiärbedarf</a:t>
            </a:r>
          </a:p>
          <a:p>
            <a:pPr marL="114300" indent="0">
              <a:buNone/>
            </a:pPr>
            <a:r>
              <a:rPr lang="de-DE" dirty="0"/>
              <a:t>+ Zusatzbedarf/Fehlmengenzuschlag</a:t>
            </a:r>
          </a:p>
          <a:p>
            <a:pPr marL="114300" indent="0">
              <a:buNone/>
            </a:pPr>
            <a:r>
              <a:rPr lang="de-DE" dirty="0"/>
              <a:t>---------------------------------</a:t>
            </a:r>
          </a:p>
          <a:p>
            <a:pPr marL="114300" indent="0">
              <a:buNone/>
            </a:pPr>
            <a:r>
              <a:rPr lang="de-DE" dirty="0"/>
              <a:t>= </a:t>
            </a:r>
            <a:r>
              <a:rPr lang="de-DE" b="1" i="1" dirty="0"/>
              <a:t>Brutto-Gesamtbedarf</a:t>
            </a:r>
          </a:p>
          <a:p>
            <a:pPr marL="114300" indent="0">
              <a:buNone/>
            </a:pPr>
            <a:r>
              <a:rPr lang="de-DE" dirty="0"/>
              <a:t>- verfügbarer Lagerbestand</a:t>
            </a:r>
          </a:p>
          <a:p>
            <a:pPr marL="114300" indent="0">
              <a:buNone/>
            </a:pPr>
            <a:r>
              <a:rPr lang="de-DE" dirty="0"/>
              <a:t>--------------------------------</a:t>
            </a:r>
          </a:p>
          <a:p>
            <a:pPr marL="114300" indent="0">
              <a:buNone/>
            </a:pPr>
            <a:r>
              <a:rPr lang="de-DE" dirty="0"/>
              <a:t>= </a:t>
            </a:r>
            <a:r>
              <a:rPr lang="de-DE" b="1" i="1" dirty="0"/>
              <a:t>Netto-Sekundär-/Tertiärbedarf</a:t>
            </a:r>
          </a:p>
          <a:p>
            <a:pPr marL="114300" indent="0">
              <a:buNone/>
            </a:pPr>
            <a:endParaRPr lang="de-DE" dirty="0"/>
          </a:p>
          <a:p>
            <a:pPr marL="114300" indent="0">
              <a:buNone/>
            </a:pPr>
            <a:endParaRPr lang="de-DE" dirty="0"/>
          </a:p>
        </p:txBody>
      </p:sp>
    </p:spTree>
    <p:extLst>
      <p:ext uri="{BB962C8B-B14F-4D97-AF65-F5344CB8AC3E}">
        <p14:creationId xmlns:p14="http://schemas.microsoft.com/office/powerpoint/2010/main" val="2662957035"/>
      </p:ext>
    </p:extLst>
  </p:cSld>
  <p:clrMapOvr>
    <a:masterClrMapping/>
  </p:clrMapOvr>
  <mc:AlternateContent xmlns:mc="http://schemas.openxmlformats.org/markup-compatibility/2006">
    <mc:Choice xmlns:p14="http://schemas.microsoft.com/office/powerpoint/2010/main" Requires="p14">
      <p:transition spd="slow" p14:dur="2000" advTm="62587"/>
    </mc:Choice>
    <mc:Fallback>
      <p:transition spd="slow" advTm="625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408372"/>
            <a:ext cx="8640960" cy="1039427"/>
          </a:xfrm>
        </p:spPr>
        <p:txBody>
          <a:bodyPr>
            <a:normAutofit fontScale="90000"/>
          </a:bodyPr>
          <a:lstStyle/>
          <a:p>
            <a:r>
              <a:rPr lang="de-DE" dirty="0"/>
              <a:t>Vor- und Nachteile programmorientierter Ermittlung</a:t>
            </a:r>
          </a:p>
        </p:txBody>
      </p:sp>
      <p:sp>
        <p:nvSpPr>
          <p:cNvPr id="3" name="Textplatzhalter 2"/>
          <p:cNvSpPr>
            <a:spLocks noGrp="1"/>
          </p:cNvSpPr>
          <p:nvPr>
            <p:ph type="body" idx="1"/>
          </p:nvPr>
        </p:nvSpPr>
        <p:spPr/>
        <p:txBody>
          <a:bodyPr/>
          <a:lstStyle/>
          <a:p>
            <a:r>
              <a:rPr lang="de-DE" dirty="0"/>
              <a:t>Vorteile</a:t>
            </a:r>
          </a:p>
        </p:txBody>
      </p:sp>
      <p:sp>
        <p:nvSpPr>
          <p:cNvPr id="4" name="Inhaltsplatzhalter 3"/>
          <p:cNvSpPr>
            <a:spLocks noGrp="1"/>
          </p:cNvSpPr>
          <p:nvPr>
            <p:ph sz="half" idx="2"/>
          </p:nvPr>
        </p:nvSpPr>
        <p:spPr/>
        <p:txBody>
          <a:bodyPr/>
          <a:lstStyle/>
          <a:p>
            <a:pPr lvl="1"/>
            <a:r>
              <a:rPr lang="de-DE" sz="2400" dirty="0"/>
              <a:t>Geringeres Risiko von Fehlmengen</a:t>
            </a:r>
          </a:p>
          <a:p>
            <a:pPr lvl="1"/>
            <a:r>
              <a:rPr lang="de-DE" sz="2400" dirty="0"/>
              <a:t>Möglichkeit geringerer Sicherheitsbestände =&gt; Kosteneinsparung im Lager</a:t>
            </a:r>
          </a:p>
          <a:p>
            <a:endParaRPr lang="de-DE" dirty="0"/>
          </a:p>
        </p:txBody>
      </p:sp>
      <p:sp>
        <p:nvSpPr>
          <p:cNvPr id="5" name="Textplatzhalter 4"/>
          <p:cNvSpPr>
            <a:spLocks noGrp="1"/>
          </p:cNvSpPr>
          <p:nvPr>
            <p:ph type="body" sz="quarter" idx="3"/>
          </p:nvPr>
        </p:nvSpPr>
        <p:spPr/>
        <p:txBody>
          <a:bodyPr/>
          <a:lstStyle/>
          <a:p>
            <a:r>
              <a:rPr lang="de-DE" dirty="0"/>
              <a:t>Nachteile</a:t>
            </a:r>
          </a:p>
        </p:txBody>
      </p:sp>
      <p:sp>
        <p:nvSpPr>
          <p:cNvPr id="6" name="Inhaltsplatzhalter 5"/>
          <p:cNvSpPr>
            <a:spLocks noGrp="1"/>
          </p:cNvSpPr>
          <p:nvPr>
            <p:ph sz="quarter" idx="4"/>
          </p:nvPr>
        </p:nvSpPr>
        <p:spPr/>
        <p:txBody>
          <a:bodyPr/>
          <a:lstStyle/>
          <a:p>
            <a:pPr lvl="1"/>
            <a:r>
              <a:rPr lang="de-DE" sz="2400" dirty="0"/>
              <a:t>Aufwändiges Verfahren</a:t>
            </a:r>
          </a:p>
          <a:p>
            <a:pPr lvl="1"/>
            <a:r>
              <a:rPr lang="de-DE" sz="2400" dirty="0"/>
              <a:t>Lohnt sich nicht immer </a:t>
            </a:r>
          </a:p>
          <a:p>
            <a:endParaRPr lang="de-DE" dirty="0"/>
          </a:p>
        </p:txBody>
      </p:sp>
      <p:sp>
        <p:nvSpPr>
          <p:cNvPr id="8" name="Geschweifte Klammer links 7"/>
          <p:cNvSpPr/>
          <p:nvPr/>
        </p:nvSpPr>
        <p:spPr>
          <a:xfrm rot="16200000">
            <a:off x="4049943" y="1800924"/>
            <a:ext cx="756085" cy="70567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p:cNvSpPr txBox="1"/>
          <p:nvPr/>
        </p:nvSpPr>
        <p:spPr>
          <a:xfrm>
            <a:off x="307116" y="5734354"/>
            <a:ext cx="8496944" cy="646331"/>
          </a:xfrm>
          <a:prstGeom prst="rect">
            <a:avLst/>
          </a:prstGeom>
          <a:noFill/>
        </p:spPr>
        <p:txBody>
          <a:bodyPr wrap="square" rtlCol="0">
            <a:spAutoFit/>
          </a:bodyPr>
          <a:lstStyle/>
          <a:p>
            <a:pPr algn="ctr"/>
            <a:r>
              <a:rPr lang="de-DE" dirty="0"/>
              <a:t>In der Praxis finden für verschiedene Materialien verschiedene Verfahren Anwendung (wertvolle Güter: programmorientierte Verfahren)</a:t>
            </a:r>
          </a:p>
        </p:txBody>
      </p:sp>
    </p:spTree>
    <p:custDataLst>
      <p:tags r:id="rId1"/>
    </p:custDataLst>
    <p:extLst>
      <p:ext uri="{BB962C8B-B14F-4D97-AF65-F5344CB8AC3E}">
        <p14:creationId xmlns:p14="http://schemas.microsoft.com/office/powerpoint/2010/main" val="2981143002"/>
      </p:ext>
    </p:extLst>
  </p:cSld>
  <p:clrMapOvr>
    <a:masterClrMapping/>
  </p:clrMapOvr>
  <mc:AlternateContent xmlns:mc="http://schemas.openxmlformats.org/markup-compatibility/2006">
    <mc:Choice xmlns:p14="http://schemas.microsoft.com/office/powerpoint/2010/main" Requires="p14">
      <p:transition spd="slow" p14:dur="2000" advTm="89592"/>
    </mc:Choice>
    <mc:Fallback>
      <p:transition spd="slow" advTm="895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Zeitplanung bei Bestellungen</a:t>
            </a:r>
          </a:p>
        </p:txBody>
      </p:sp>
      <p:sp>
        <p:nvSpPr>
          <p:cNvPr id="3" name="Inhaltsplatzhalter 2"/>
          <p:cNvSpPr>
            <a:spLocks noGrp="1"/>
          </p:cNvSpPr>
          <p:nvPr>
            <p:ph idx="1"/>
          </p:nvPr>
        </p:nvSpPr>
        <p:spPr/>
        <p:txBody>
          <a:bodyPr>
            <a:normAutofit fontScale="85000" lnSpcReduction="20000"/>
          </a:bodyPr>
          <a:lstStyle/>
          <a:p>
            <a:pPr marL="114300" indent="0" algn="ctr">
              <a:buNone/>
            </a:pPr>
            <a:r>
              <a:rPr lang="de-DE" dirty="0"/>
              <a:t>Vorlaufverschiebung</a:t>
            </a:r>
          </a:p>
          <a:p>
            <a:pPr marL="114300" indent="0" algn="ctr">
              <a:buNone/>
            </a:pPr>
            <a:r>
              <a:rPr lang="de-DE" sz="2100" dirty="0"/>
              <a:t>Bedarfe werden um eine Zeitspanne, die der Durchlaufzeit des übergeordneten Teils (insbes. bei mehrstufiger Produktion) entspricht, in Richtung Gegenwart vorverschoben, um sicherzustellen, dass sie rechtzeitig für die Produktion des übergeordneten Teils zur Verfügung stehen.</a:t>
            </a:r>
          </a:p>
          <a:p>
            <a:pPr algn="ctr"/>
            <a:endParaRPr lang="de-DE" sz="2100" dirty="0"/>
          </a:p>
          <a:p>
            <a:pPr lvl="1"/>
            <a:r>
              <a:rPr lang="de-DE" sz="2100" dirty="0" err="1"/>
              <a:t>Bsp</a:t>
            </a:r>
            <a:r>
              <a:rPr lang="de-DE" sz="2100" dirty="0"/>
              <a:t>: Ein Kfz muss Anfang KW 25 gefertigt werden </a:t>
            </a:r>
          </a:p>
          <a:p>
            <a:pPr lvl="2"/>
            <a:r>
              <a:rPr lang="de-DE" sz="2100" dirty="0"/>
              <a:t>dazu müssen Ende KW 24 die einzelnen Baugruppen (Motor, Getriebe etc.) bereit stehen</a:t>
            </a:r>
          </a:p>
          <a:p>
            <a:pPr lvl="3"/>
            <a:r>
              <a:rPr lang="de-DE" sz="2100" dirty="0"/>
              <a:t>Getriebe- und Motorenfertigung benötigen 2 Wochen</a:t>
            </a:r>
          </a:p>
          <a:p>
            <a:pPr lvl="4"/>
            <a:r>
              <a:rPr lang="de-DE" sz="2100" dirty="0"/>
              <a:t>Materialien für die Fertigung von Motor und Getriebe müssen in KW 22 bereit stehen</a:t>
            </a:r>
          </a:p>
          <a:p>
            <a:pPr lvl="5"/>
            <a:r>
              <a:rPr lang="de-DE" sz="2100" dirty="0"/>
              <a:t>Beschaffungsvorgang für Getriebe-/Motoreneinzelteile muss in </a:t>
            </a:r>
            <a:r>
              <a:rPr lang="de-DE" sz="2100" b="1" i="1" dirty="0"/>
              <a:t>KW 22 – Eindeckzeit </a:t>
            </a:r>
            <a:r>
              <a:rPr lang="de-DE" sz="2100" dirty="0"/>
              <a:t>eingeleitet werden, für Scheibenwischer erst in </a:t>
            </a:r>
            <a:r>
              <a:rPr lang="de-DE" sz="2100" b="1" i="1" dirty="0"/>
              <a:t>KW 24 - Eindeckzeit </a:t>
            </a:r>
            <a:r>
              <a:rPr lang="de-DE" sz="2100" dirty="0"/>
              <a:t>(andere Fertigungsstufe)</a:t>
            </a:r>
          </a:p>
        </p:txBody>
      </p:sp>
    </p:spTree>
    <p:custDataLst>
      <p:tags r:id="rId1"/>
    </p:custDataLst>
    <p:extLst>
      <p:ext uri="{BB962C8B-B14F-4D97-AF65-F5344CB8AC3E}">
        <p14:creationId xmlns:p14="http://schemas.microsoft.com/office/powerpoint/2010/main" val="1931321067"/>
      </p:ext>
    </p:extLst>
  </p:cSld>
  <p:clrMapOvr>
    <a:masterClrMapping/>
  </p:clrMapOvr>
  <mc:AlternateContent xmlns:mc="http://schemas.openxmlformats.org/markup-compatibility/2006">
    <mc:Choice xmlns:p14="http://schemas.microsoft.com/office/powerpoint/2010/main" Requires="p14">
      <p:transition spd="slow" p14:dur="2000" advTm="112812"/>
    </mc:Choice>
    <mc:Fallback>
      <p:transition spd="slow" advTm="1128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Losgrößenplanung</a:t>
            </a:r>
          </a:p>
        </p:txBody>
      </p:sp>
      <p:sp>
        <p:nvSpPr>
          <p:cNvPr id="3" name="Inhaltsplatzhalter 2"/>
          <p:cNvSpPr>
            <a:spLocks noGrp="1"/>
          </p:cNvSpPr>
          <p:nvPr>
            <p:ph idx="1"/>
          </p:nvPr>
        </p:nvSpPr>
        <p:spPr/>
        <p:txBody>
          <a:bodyPr/>
          <a:lstStyle/>
          <a:p>
            <a:r>
              <a:rPr lang="de-DE" dirty="0"/>
              <a:t>Generelle Frage bei Vorratsbeschaffung</a:t>
            </a:r>
          </a:p>
          <a:p>
            <a:r>
              <a:rPr lang="de-DE" dirty="0"/>
              <a:t>Jahresbedarf decken durch</a:t>
            </a:r>
          </a:p>
          <a:p>
            <a:pPr lvl="1"/>
            <a:r>
              <a:rPr lang="de-DE" dirty="0"/>
              <a:t>wenige große Bestellungen (weniger Transportkosten, weniger Bestellvorgänge ersparen Zeit und Geld) oder</a:t>
            </a:r>
          </a:p>
          <a:p>
            <a:pPr lvl="1"/>
            <a:r>
              <a:rPr lang="de-DE" dirty="0"/>
              <a:t>Häufigere kleinere Bestellungen (mehr Transportkosten und Bestellkosten, aber aufgrund des geringeren durchschnittlichen Bestandes im Lager weniger Lagerkosten in Form von</a:t>
            </a:r>
          </a:p>
          <a:p>
            <a:pPr lvl="2"/>
            <a:r>
              <a:rPr lang="de-DE" dirty="0"/>
              <a:t>Miete/AfA</a:t>
            </a:r>
          </a:p>
          <a:p>
            <a:pPr lvl="2"/>
            <a:r>
              <a:rPr lang="de-DE" dirty="0"/>
              <a:t>Personal im Lager</a:t>
            </a:r>
          </a:p>
          <a:p>
            <a:pPr lvl="2"/>
            <a:r>
              <a:rPr lang="de-DE" dirty="0"/>
              <a:t>Kapitalbindung etc.</a:t>
            </a:r>
          </a:p>
        </p:txBody>
      </p:sp>
      <p:sp>
        <p:nvSpPr>
          <p:cNvPr id="5" name="Geschweifte Klammer links 4"/>
          <p:cNvSpPr/>
          <p:nvPr/>
        </p:nvSpPr>
        <p:spPr>
          <a:xfrm rot="16200000">
            <a:off x="4316644" y="2055728"/>
            <a:ext cx="533489" cy="76100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 name="Textfeld 5"/>
          <p:cNvSpPr txBox="1"/>
          <p:nvPr/>
        </p:nvSpPr>
        <p:spPr>
          <a:xfrm>
            <a:off x="1127004" y="6160719"/>
            <a:ext cx="6912768" cy="369332"/>
          </a:xfrm>
          <a:prstGeom prst="rect">
            <a:avLst/>
          </a:prstGeom>
          <a:noFill/>
        </p:spPr>
        <p:txBody>
          <a:bodyPr wrap="square" rtlCol="0">
            <a:spAutoFit/>
          </a:bodyPr>
          <a:lstStyle/>
          <a:p>
            <a:pPr algn="ctr"/>
            <a:r>
              <a:rPr lang="de-DE" dirty="0"/>
              <a:t>Gegenläufigkeit von Bestellkosten und Lagerkosten</a:t>
            </a:r>
          </a:p>
        </p:txBody>
      </p:sp>
    </p:spTree>
    <p:custDataLst>
      <p:tags r:id="rId1"/>
    </p:custDataLst>
    <p:extLst>
      <p:ext uri="{BB962C8B-B14F-4D97-AF65-F5344CB8AC3E}">
        <p14:creationId xmlns:p14="http://schemas.microsoft.com/office/powerpoint/2010/main" val="2783604712"/>
      </p:ext>
    </p:extLst>
  </p:cSld>
  <p:clrMapOvr>
    <a:masterClrMapping/>
  </p:clrMapOvr>
  <mc:AlternateContent xmlns:mc="http://schemas.openxmlformats.org/markup-compatibility/2006">
    <mc:Choice xmlns:p14="http://schemas.microsoft.com/office/powerpoint/2010/main" Requires="p14">
      <p:transition spd="slow" p14:dur="2000" advTm="93261"/>
    </mc:Choice>
    <mc:Fallback>
      <p:transition spd="slow" advTm="932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Optimale Bestellmenge</a:t>
            </a:r>
          </a:p>
        </p:txBody>
      </p:sp>
      <p:sp>
        <p:nvSpPr>
          <p:cNvPr id="3" name="Inhaltsplatzhalter 2"/>
          <p:cNvSpPr>
            <a:spLocks noGrp="1"/>
          </p:cNvSpPr>
          <p:nvPr>
            <p:ph idx="1"/>
          </p:nvPr>
        </p:nvSpPr>
        <p:spPr/>
        <p:txBody>
          <a:bodyPr>
            <a:normAutofit/>
          </a:bodyPr>
          <a:lstStyle/>
          <a:p>
            <a:pPr marL="114300" indent="0">
              <a:buNone/>
            </a:pPr>
            <a:endParaRPr lang="de-DE" dirty="0"/>
          </a:p>
          <a:p>
            <a:endParaRPr lang="de-DE" dirty="0"/>
          </a:p>
          <a:p>
            <a:endParaRPr lang="de-DE" dirty="0"/>
          </a:p>
          <a:p>
            <a:endParaRPr lang="de-DE" dirty="0"/>
          </a:p>
          <a:p>
            <a:endParaRPr lang="de-DE" dirty="0"/>
          </a:p>
          <a:p>
            <a:endParaRPr lang="de-DE" dirty="0"/>
          </a:p>
          <a:p>
            <a:endParaRPr lang="de-DE" dirty="0"/>
          </a:p>
          <a:p>
            <a:r>
              <a:rPr lang="de-DE" sz="1800" dirty="0"/>
              <a:t>Je höher die Bestellkosten, desto höher die kostenminimal zu bestellende Menge</a:t>
            </a:r>
          </a:p>
          <a:p>
            <a:r>
              <a:rPr lang="de-DE" sz="1800" dirty="0"/>
              <a:t>Je höher die Lagerkosten (bezogen auf den Durchschnittsbestand), desto geringer die Bestellmenge</a:t>
            </a:r>
          </a:p>
          <a:p>
            <a:endParaRPr lang="de-DE" dirty="0"/>
          </a:p>
          <a:p>
            <a:endParaRPr lang="de-DE" dirty="0"/>
          </a:p>
          <a:p>
            <a:endParaRPr lang="de-DE" dirty="0"/>
          </a:p>
          <a:p>
            <a:endParaRPr lang="de-DE" dirty="0"/>
          </a:p>
          <a:p>
            <a:endParaRPr lang="de-DE"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772816"/>
            <a:ext cx="6624736" cy="2603922"/>
          </a:xfrm>
          <a:prstGeom prst="rect">
            <a:avLst/>
          </a:prstGeom>
        </p:spPr>
      </p:pic>
    </p:spTree>
    <p:custDataLst>
      <p:tags r:id="rId1"/>
    </p:custDataLst>
    <p:extLst>
      <p:ext uri="{BB962C8B-B14F-4D97-AF65-F5344CB8AC3E}">
        <p14:creationId xmlns:p14="http://schemas.microsoft.com/office/powerpoint/2010/main" val="863385932"/>
      </p:ext>
    </p:extLst>
  </p:cSld>
  <p:clrMapOvr>
    <a:masterClrMapping/>
  </p:clrMapOvr>
  <mc:AlternateContent xmlns:mc="http://schemas.openxmlformats.org/markup-compatibility/2006">
    <mc:Choice xmlns:p14="http://schemas.microsoft.com/office/powerpoint/2010/main" Requires="p14">
      <p:transition spd="slow" p14:dur="2000" advTm="73152"/>
    </mc:Choice>
    <mc:Fallback>
      <p:transition spd="slow" advTm="73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Bedarfssynchrone Beschaffung (Just in Time) - I</a:t>
            </a:r>
          </a:p>
        </p:txBody>
      </p:sp>
      <p:sp>
        <p:nvSpPr>
          <p:cNvPr id="3" name="Inhaltsplatzhalter 2"/>
          <p:cNvSpPr>
            <a:spLocks noGrp="1"/>
          </p:cNvSpPr>
          <p:nvPr>
            <p:ph idx="1"/>
          </p:nvPr>
        </p:nvSpPr>
        <p:spPr/>
        <p:txBody>
          <a:bodyPr>
            <a:normAutofit/>
          </a:bodyPr>
          <a:lstStyle/>
          <a:p>
            <a:r>
              <a:rPr lang="de-DE" dirty="0"/>
              <a:t>Grundidee:</a:t>
            </a:r>
          </a:p>
          <a:p>
            <a:pPr lvl="1"/>
            <a:r>
              <a:rPr lang="de-DE" dirty="0"/>
              <a:t>Faktisch kaum Lagerbestände</a:t>
            </a:r>
          </a:p>
          <a:p>
            <a:pPr lvl="1"/>
            <a:r>
              <a:rPr lang="de-DE" dirty="0"/>
              <a:t>Minimierung der Lagerkosten (quasi auf Null)</a:t>
            </a:r>
          </a:p>
          <a:p>
            <a:pPr lvl="1"/>
            <a:r>
              <a:rPr lang="de-DE" dirty="0"/>
              <a:t>Insbesondere für besonders werthaltige Materialien interessant</a:t>
            </a:r>
          </a:p>
          <a:p>
            <a:r>
              <a:rPr lang="de-DE" dirty="0"/>
              <a:t>Materialien werden erst dann geliefert, wenn sie tatsächlich in der Fertigung benötigt werden</a:t>
            </a:r>
          </a:p>
          <a:p>
            <a:r>
              <a:rPr lang="de-DE" dirty="0"/>
              <a:t>Besonders zuverlässige Lieferanten nötig</a:t>
            </a:r>
          </a:p>
          <a:p>
            <a:r>
              <a:rPr lang="de-DE" dirty="0"/>
              <a:t>Standortnahe Lieferanten nötig (keine Verzögerungen wegen Staus etc.)</a:t>
            </a:r>
          </a:p>
          <a:p>
            <a:r>
              <a:rPr lang="de-DE" dirty="0"/>
              <a:t>nur sinnig bei äußerst geringen Bestellkosten</a:t>
            </a:r>
          </a:p>
        </p:txBody>
      </p:sp>
    </p:spTree>
    <p:custDataLst>
      <p:tags r:id="rId1"/>
    </p:custDataLst>
    <p:extLst>
      <p:ext uri="{BB962C8B-B14F-4D97-AF65-F5344CB8AC3E}">
        <p14:creationId xmlns:p14="http://schemas.microsoft.com/office/powerpoint/2010/main" val="213174026"/>
      </p:ext>
    </p:extLst>
  </p:cSld>
  <p:clrMapOvr>
    <a:masterClrMapping/>
  </p:clrMapOvr>
  <mc:AlternateContent xmlns:mc="http://schemas.openxmlformats.org/markup-compatibility/2006">
    <mc:Choice xmlns:p14="http://schemas.microsoft.com/office/powerpoint/2010/main" Requires="p14">
      <p:transition spd="slow" p14:dur="2000" advTm="152913"/>
    </mc:Choice>
    <mc:Fallback>
      <p:transition spd="slow" advTm="1529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Inhalt der Veranstaltung</a:t>
            </a:r>
          </a:p>
        </p:txBody>
      </p:sp>
      <p:sp>
        <p:nvSpPr>
          <p:cNvPr id="3" name="Inhaltsplatzhalter 2"/>
          <p:cNvSpPr>
            <a:spLocks noGrp="1"/>
          </p:cNvSpPr>
          <p:nvPr>
            <p:ph idx="1"/>
          </p:nvPr>
        </p:nvSpPr>
        <p:spPr/>
        <p:txBody>
          <a:bodyPr>
            <a:normAutofit/>
          </a:bodyPr>
          <a:lstStyle/>
          <a:p>
            <a:r>
              <a:rPr lang="de-DE" dirty="0"/>
              <a:t>Ziele der Beschaffungslogistik</a:t>
            </a:r>
          </a:p>
          <a:p>
            <a:r>
              <a:rPr lang="de-DE" dirty="0"/>
              <a:t>Wahl von Lieferanten</a:t>
            </a:r>
          </a:p>
          <a:p>
            <a:r>
              <a:rPr lang="de-DE" dirty="0"/>
              <a:t>Eigenfertigung oder Fremdbezug</a:t>
            </a:r>
          </a:p>
          <a:p>
            <a:r>
              <a:rPr lang="de-DE" dirty="0"/>
              <a:t>Bedarfsermittlung </a:t>
            </a:r>
          </a:p>
          <a:p>
            <a:r>
              <a:rPr lang="de-DE" dirty="0"/>
              <a:t>Losgrößenplanung</a:t>
            </a:r>
          </a:p>
          <a:p>
            <a:r>
              <a:rPr lang="de-DE" dirty="0"/>
              <a:t>Just-in-time-Beschaffung</a:t>
            </a:r>
          </a:p>
          <a:p>
            <a:r>
              <a:rPr lang="de-DE" dirty="0"/>
              <a:t>Kennziffern im Lager (DLB, UH, DLD)</a:t>
            </a:r>
          </a:p>
          <a:p>
            <a:r>
              <a:rPr lang="de-DE" dirty="0"/>
              <a:t>ABC-Analyse</a:t>
            </a:r>
          </a:p>
          <a:p>
            <a:r>
              <a:rPr lang="de-DE" dirty="0"/>
              <a:t>Kriterien und Möglichkeiten der Lagerorganisation</a:t>
            </a:r>
          </a:p>
          <a:p>
            <a:endParaRPr lang="de-DE" dirty="0"/>
          </a:p>
        </p:txBody>
      </p:sp>
    </p:spTree>
    <p:custDataLst>
      <p:tags r:id="rId1"/>
    </p:custDataLst>
    <p:extLst>
      <p:ext uri="{BB962C8B-B14F-4D97-AF65-F5344CB8AC3E}">
        <p14:creationId xmlns:p14="http://schemas.microsoft.com/office/powerpoint/2010/main" val="2394565397"/>
      </p:ext>
    </p:extLst>
  </p:cSld>
  <p:clrMapOvr>
    <a:masterClrMapping/>
  </p:clrMapOvr>
  <mc:AlternateContent xmlns:mc="http://schemas.openxmlformats.org/markup-compatibility/2006">
    <mc:Choice xmlns:p14="http://schemas.microsoft.com/office/powerpoint/2010/main" Requires="p14">
      <p:transition spd="slow" p14:dur="2000" advTm="134012"/>
    </mc:Choice>
    <mc:Fallback>
      <p:transition spd="slow" advTm="1340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Bedarfssynchrone Beschaffung (Just in Time) - II</a:t>
            </a:r>
          </a:p>
        </p:txBody>
      </p:sp>
      <p:sp>
        <p:nvSpPr>
          <p:cNvPr id="3" name="Inhaltsplatzhalter 2"/>
          <p:cNvSpPr>
            <a:spLocks noGrp="1"/>
          </p:cNvSpPr>
          <p:nvPr>
            <p:ph idx="1"/>
          </p:nvPr>
        </p:nvSpPr>
        <p:spPr/>
        <p:txBody>
          <a:bodyPr>
            <a:normAutofit fontScale="92500"/>
          </a:bodyPr>
          <a:lstStyle/>
          <a:p>
            <a:r>
              <a:rPr lang="de-DE" b="1" i="1" dirty="0"/>
              <a:t>Rahmenverträge</a:t>
            </a:r>
            <a:r>
              <a:rPr lang="de-DE" dirty="0"/>
              <a:t> über garantierte Gesamtabnahmemengen ermöglichen Erhalt von Mengenrabatten</a:t>
            </a:r>
          </a:p>
          <a:p>
            <a:r>
              <a:rPr lang="de-DE" dirty="0"/>
              <a:t>Einbindung des Lieferanten in das eigene Logistikkonzept (weniger Bestellkosten); ggf. Onlineabgleich über gemeinsame IT-Plattform</a:t>
            </a:r>
          </a:p>
          <a:p>
            <a:r>
              <a:rPr lang="de-DE" b="1" i="1" dirty="0"/>
              <a:t>Konsignationslager</a:t>
            </a:r>
            <a:r>
              <a:rPr lang="de-DE" dirty="0"/>
              <a:t> auf dem Gelände des Käufers (Käufer entnimmt benötigte Mengen einfach, dann stellt Lieferant die Rechnung über die Entnahmemenge aus)</a:t>
            </a:r>
          </a:p>
          <a:p>
            <a:r>
              <a:rPr lang="de-DE" dirty="0"/>
              <a:t>Vertragliche </a:t>
            </a:r>
            <a:r>
              <a:rPr lang="de-DE" b="1" i="1" dirty="0"/>
              <a:t>Fehlerfreiheitsgarantie</a:t>
            </a:r>
            <a:r>
              <a:rPr lang="de-DE" dirty="0"/>
              <a:t> des Lieferanten (man spart u.U. die eigentlich gebotene Wareneingangskontrolle)</a:t>
            </a:r>
          </a:p>
        </p:txBody>
      </p:sp>
    </p:spTree>
    <p:custDataLst>
      <p:tags r:id="rId1"/>
    </p:custDataLst>
    <p:extLst>
      <p:ext uri="{BB962C8B-B14F-4D97-AF65-F5344CB8AC3E}">
        <p14:creationId xmlns:p14="http://schemas.microsoft.com/office/powerpoint/2010/main" val="3724072382"/>
      </p:ext>
    </p:extLst>
  </p:cSld>
  <p:clrMapOvr>
    <a:masterClrMapping/>
  </p:clrMapOvr>
  <mc:AlternateContent xmlns:mc="http://schemas.openxmlformats.org/markup-compatibility/2006">
    <mc:Choice xmlns:p14="http://schemas.microsoft.com/office/powerpoint/2010/main" Requires="p14">
      <p:transition spd="slow" p14:dur="2000" advTm="214910"/>
    </mc:Choice>
    <mc:Fallback>
      <p:transition spd="slow" advTm="2149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Kennzahlen zur Wirtschaftlichkeit - I</a:t>
            </a:r>
          </a:p>
        </p:txBody>
      </p:sp>
      <p:sp>
        <p:nvSpPr>
          <p:cNvPr id="3" name="Inhaltsplatzhalter 2"/>
          <p:cNvSpPr>
            <a:spLocks noGrp="1"/>
          </p:cNvSpPr>
          <p:nvPr>
            <p:ph idx="1"/>
          </p:nvPr>
        </p:nvSpPr>
        <p:spPr/>
        <p:txBody>
          <a:bodyPr>
            <a:normAutofit fontScale="92500" lnSpcReduction="10000"/>
          </a:bodyPr>
          <a:lstStyle/>
          <a:p>
            <a:pPr marL="114300" indent="0" algn="ctr">
              <a:buNone/>
            </a:pPr>
            <a:r>
              <a:rPr lang="de-DE" b="1" i="1" dirty="0"/>
              <a:t>FÜR JEDES MATERIAL BZW. MATERIALGRPPE EINZELN BESTIMMEN, SOFERN ÖKONOMISCH SINNVOLL </a:t>
            </a:r>
          </a:p>
          <a:p>
            <a:r>
              <a:rPr lang="de-DE" dirty="0"/>
              <a:t>Höchstbestand</a:t>
            </a:r>
          </a:p>
          <a:p>
            <a:pPr lvl="1"/>
            <a:r>
              <a:rPr lang="de-DE" dirty="0"/>
              <a:t>Technisch bzw. ökonomisch sinnvoller Maximalbestand</a:t>
            </a:r>
          </a:p>
          <a:p>
            <a:pPr lvl="1"/>
            <a:r>
              <a:rPr lang="de-DE" dirty="0"/>
              <a:t>In hohem Maße abhängig von optimaler Bestellmenge</a:t>
            </a:r>
          </a:p>
          <a:p>
            <a:r>
              <a:rPr lang="de-DE" dirty="0"/>
              <a:t>Mindestbestand</a:t>
            </a:r>
          </a:p>
          <a:p>
            <a:pPr lvl="1"/>
            <a:r>
              <a:rPr lang="de-DE" dirty="0"/>
              <a:t>„eiserne Reserve“</a:t>
            </a:r>
          </a:p>
          <a:p>
            <a:r>
              <a:rPr lang="de-DE" dirty="0"/>
              <a:t>Meldebestand</a:t>
            </a:r>
          </a:p>
          <a:p>
            <a:pPr lvl="1"/>
            <a:r>
              <a:rPr lang="de-DE" dirty="0"/>
              <a:t>Bestand, der Bestellvorgang „auslöst“ (vgl. Punktverfahren)</a:t>
            </a:r>
          </a:p>
          <a:p>
            <a:r>
              <a:rPr lang="de-DE" dirty="0"/>
              <a:t>Durchschnittslagerbestand</a:t>
            </a:r>
          </a:p>
          <a:p>
            <a:pPr lvl="1"/>
            <a:r>
              <a:rPr lang="de-DE" dirty="0"/>
              <a:t>In hohem Maße abhängig von optimaler Bestellmenge</a:t>
            </a:r>
          </a:p>
          <a:p>
            <a:pPr lvl="1"/>
            <a:r>
              <a:rPr lang="de-DE" dirty="0"/>
              <a:t>Jahre-, quartalsmäßige oder monatliche Ermittlung</a:t>
            </a:r>
          </a:p>
        </p:txBody>
      </p:sp>
    </p:spTree>
    <p:custDataLst>
      <p:tags r:id="rId1"/>
    </p:custDataLst>
    <p:extLst>
      <p:ext uri="{BB962C8B-B14F-4D97-AF65-F5344CB8AC3E}">
        <p14:creationId xmlns:p14="http://schemas.microsoft.com/office/powerpoint/2010/main" val="2826640056"/>
      </p:ext>
    </p:extLst>
  </p:cSld>
  <p:clrMapOvr>
    <a:masterClrMapping/>
  </p:clrMapOvr>
  <mc:AlternateContent xmlns:mc="http://schemas.openxmlformats.org/markup-compatibility/2006">
    <mc:Choice xmlns:p14="http://schemas.microsoft.com/office/powerpoint/2010/main" Requires="p14">
      <p:transition spd="slow" p14:dur="2000" advTm="124190"/>
    </mc:Choice>
    <mc:Fallback>
      <p:transition spd="slow" advTm="1241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Kennzahlen zur Wirtschaftlichkeit - II</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a:t>Umschlagshäufigkeit</a:t>
                </a:r>
              </a:p>
              <a:p>
                <a:pPr lvl="1"/>
                <a:r>
                  <a:rPr lang="de-DE" dirty="0"/>
                  <a:t>Gibt den Lagerumschlag an</a:t>
                </a:r>
              </a:p>
              <a:p>
                <a:pPr lvl="1"/>
                <a:r>
                  <a:rPr lang="de-DE" dirty="0"/>
                  <a:t>Wie oft wird der Lagerbestand eines Materials „leergefahren“ und wieder aufgefüllt?</a:t>
                </a:r>
              </a:p>
              <a:p>
                <a:pPr lvl="1"/>
                <a:r>
                  <a:rPr lang="de-DE" b="0" dirty="0"/>
                  <a:t>UH = </a:t>
                </a:r>
                <a14:m>
                  <m:oMath xmlns:m="http://schemas.openxmlformats.org/officeDocument/2006/math">
                    <m:f>
                      <m:fPr>
                        <m:ctrlPr>
                          <a:rPr lang="de-DE" b="0" i="1" smtClean="0">
                            <a:latin typeface="Cambria Math" panose="02040503050406030204" pitchFamily="18" charset="0"/>
                          </a:rPr>
                        </m:ctrlPr>
                      </m:fPr>
                      <m:num>
                        <m:r>
                          <a:rPr lang="de-DE" b="0" i="1" smtClean="0">
                            <a:latin typeface="Cambria Math"/>
                          </a:rPr>
                          <m:t>𝐽𝑎h</m:t>
                        </m:r>
                        <m:r>
                          <a:rPr lang="de-DE" i="1">
                            <a:latin typeface="Cambria Math"/>
                          </a:rPr>
                          <m:t>𝑟𝑒𝑠𝑣𝑒𝑟𝑏𝑟𝑎𝑢𝑐</m:t>
                        </m:r>
                        <m:r>
                          <a:rPr lang="de-DE" b="0" i="1" smtClean="0">
                            <a:latin typeface="Cambria Math"/>
                          </a:rPr>
                          <m:t>h</m:t>
                        </m:r>
                        <m:r>
                          <a:rPr lang="de-DE" b="0" i="1" smtClean="0">
                            <a:latin typeface="Cambria Math"/>
                          </a:rPr>
                          <m:t> [</m:t>
                        </m:r>
                        <m:r>
                          <a:rPr lang="de-DE" b="0" i="1" smtClean="0">
                            <a:latin typeface="Cambria Math"/>
                          </a:rPr>
                          <m:t>𝑆𝑡𝑐𝑘</m:t>
                        </m:r>
                        <m:r>
                          <a:rPr lang="de-DE" b="0" i="1" smtClean="0">
                            <a:latin typeface="Cambria Math"/>
                          </a:rPr>
                          <m:t>. </m:t>
                        </m:r>
                        <m:r>
                          <a:rPr lang="de-DE" b="0" i="1" smtClean="0">
                            <a:latin typeface="Cambria Math"/>
                          </a:rPr>
                          <m:t>𝑜𝑑𝑒𝑟</m:t>
                        </m:r>
                        <m:r>
                          <a:rPr lang="de-DE" b="0" i="1" smtClean="0">
                            <a:latin typeface="Cambria Math"/>
                          </a:rPr>
                          <m:t> €]</m:t>
                        </m:r>
                      </m:num>
                      <m:den>
                        <m:r>
                          <a:rPr lang="de-DE" b="0" i="1" smtClean="0">
                            <a:latin typeface="Cambria Math"/>
                          </a:rPr>
                          <m:t>𝑑𝑢𝑟𝑐h𝑠𝑐h𝑛𝑖𝑡𝑡𝑙𝑖𝑐h𝑒𝑟</m:t>
                        </m:r>
                        <m:r>
                          <a:rPr lang="de-DE" b="0" i="1" smtClean="0">
                            <a:latin typeface="Cambria Math"/>
                          </a:rPr>
                          <m:t> </m:t>
                        </m:r>
                        <m:r>
                          <a:rPr lang="de-DE" b="0" i="1" smtClean="0">
                            <a:latin typeface="Cambria Math"/>
                          </a:rPr>
                          <m:t>𝐿𝑎𝑔𝑒𝑟𝑏𝑒𝑠𝑡𝑎𝑛𝑑</m:t>
                        </m:r>
                      </m:den>
                    </m:f>
                  </m:oMath>
                </a14:m>
                <a:r>
                  <a:rPr lang="de-DE" dirty="0"/>
                  <a:t> </a:t>
                </a:r>
              </a:p>
              <a:p>
                <a:endParaRPr lang="de-DE" dirty="0"/>
              </a:p>
              <a:p>
                <a:r>
                  <a:rPr lang="de-DE" dirty="0"/>
                  <a:t>Durchschnittliche Lagerdauer</a:t>
                </a:r>
              </a:p>
              <a:p>
                <a:pPr lvl="1"/>
                <a:r>
                  <a:rPr lang="de-DE" dirty="0"/>
                  <a:t>Wie lange liegt ein Material im Schnitt auf Lager?</a:t>
                </a:r>
              </a:p>
              <a:p>
                <a:pPr lvl="1"/>
                <a:r>
                  <a:rPr lang="de-DE" dirty="0"/>
                  <a:t>DLD = </a:t>
                </a:r>
                <a14:m>
                  <m:oMath xmlns:m="http://schemas.openxmlformats.org/officeDocument/2006/math">
                    <m:f>
                      <m:fPr>
                        <m:ctrlPr>
                          <a:rPr lang="de-DE" b="0" i="1" smtClean="0">
                            <a:latin typeface="Cambria Math" panose="02040503050406030204" pitchFamily="18" charset="0"/>
                          </a:rPr>
                        </m:ctrlPr>
                      </m:fPr>
                      <m:num>
                        <m:r>
                          <a:rPr lang="de-DE" b="0" i="1" smtClean="0">
                            <a:latin typeface="Cambria Math"/>
                          </a:rPr>
                          <m:t>360</m:t>
                        </m:r>
                      </m:num>
                      <m:den>
                        <m:r>
                          <a:rPr lang="de-DE" b="0" i="1" smtClean="0">
                            <a:latin typeface="Cambria Math"/>
                          </a:rPr>
                          <m:t>𝑈𝐻</m:t>
                        </m:r>
                      </m:den>
                    </m:f>
                  </m:oMath>
                </a14:m>
                <a:endParaRPr lang="de-DE" b="0" dirty="0"/>
              </a:p>
              <a:p>
                <a:pPr lvl="1"/>
                <a:endParaRPr lang="de-DE" dirty="0"/>
              </a:p>
              <a:p>
                <a:pPr lvl="1"/>
                <a:endParaRPr lang="de-DE" dirty="0"/>
              </a:p>
              <a:p>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t="-1116"/>
                </a:stretch>
              </a:blipFill>
            </p:spPr>
            <p:txBody>
              <a:bodyPr/>
              <a:lstStyle/>
              <a:p>
                <a:r>
                  <a:rPr lang="de-DE">
                    <a:noFill/>
                  </a:rPr>
                  <a:t> </a:t>
                </a:r>
              </a:p>
            </p:txBody>
          </p:sp>
        </mc:Fallback>
      </mc:AlternateContent>
    </p:spTree>
    <p:custDataLst>
      <p:tags r:id="rId1"/>
    </p:custDataLst>
    <p:extLst>
      <p:ext uri="{BB962C8B-B14F-4D97-AF65-F5344CB8AC3E}">
        <p14:creationId xmlns:p14="http://schemas.microsoft.com/office/powerpoint/2010/main" val="1382217516"/>
      </p:ext>
    </p:extLst>
  </p:cSld>
  <p:clrMapOvr>
    <a:masterClrMapping/>
  </p:clrMapOvr>
  <mc:AlternateContent xmlns:mc="http://schemas.openxmlformats.org/markup-compatibility/2006">
    <mc:Choice xmlns:p14="http://schemas.microsoft.com/office/powerpoint/2010/main" Requires="p14">
      <p:transition spd="slow" p14:dur="2000" advTm="79700"/>
    </mc:Choice>
    <mc:Fallback>
      <p:transition spd="slow" advTm="797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Zielgrößen bei Lagerkennzahlen</a:t>
            </a:r>
          </a:p>
        </p:txBody>
      </p:sp>
      <p:sp>
        <p:nvSpPr>
          <p:cNvPr id="3" name="Inhaltsplatzhalter 2"/>
          <p:cNvSpPr>
            <a:spLocks noGrp="1"/>
          </p:cNvSpPr>
          <p:nvPr>
            <p:ph idx="1"/>
          </p:nvPr>
        </p:nvSpPr>
        <p:spPr/>
        <p:txBody>
          <a:bodyPr/>
          <a:lstStyle/>
          <a:p>
            <a:r>
              <a:rPr lang="de-DE" dirty="0"/>
              <a:t>Bestände möglichst gering halten</a:t>
            </a:r>
          </a:p>
          <a:p>
            <a:pPr lvl="1"/>
            <a:r>
              <a:rPr lang="de-DE" dirty="0"/>
              <a:t>Weniger Kapitalbindung</a:t>
            </a:r>
          </a:p>
          <a:p>
            <a:pPr lvl="1"/>
            <a:r>
              <a:rPr lang="de-DE" dirty="0"/>
              <a:t>Kleineres Lager möglich</a:t>
            </a:r>
          </a:p>
          <a:p>
            <a:pPr lvl="1"/>
            <a:r>
              <a:rPr lang="de-DE" dirty="0"/>
              <a:t>Weniger Personal nötig</a:t>
            </a:r>
          </a:p>
          <a:p>
            <a:pPr lvl="1"/>
            <a:r>
              <a:rPr lang="de-DE" dirty="0"/>
              <a:t>Weniger Risiken wegen Schwund, Verderb, </a:t>
            </a:r>
            <a:r>
              <a:rPr lang="de-DE" dirty="0" err="1"/>
              <a:t>Veralterung</a:t>
            </a:r>
            <a:endParaRPr lang="de-DE" dirty="0"/>
          </a:p>
          <a:p>
            <a:pPr lvl="1"/>
            <a:endParaRPr lang="de-DE" dirty="0"/>
          </a:p>
          <a:p>
            <a:r>
              <a:rPr lang="de-DE" dirty="0"/>
              <a:t>Umschlagshäufigkeit möglichst hoch halten</a:t>
            </a:r>
          </a:p>
          <a:p>
            <a:endParaRPr lang="de-DE" dirty="0"/>
          </a:p>
          <a:p>
            <a:r>
              <a:rPr lang="de-DE" dirty="0"/>
              <a:t>Lagerdauer möglichst niedrig halten</a:t>
            </a:r>
          </a:p>
          <a:p>
            <a:pPr marL="411480" lvl="1" indent="0">
              <a:buNone/>
            </a:pPr>
            <a:r>
              <a:rPr lang="de-DE" dirty="0"/>
              <a:t> </a:t>
            </a:r>
          </a:p>
        </p:txBody>
      </p:sp>
    </p:spTree>
    <p:custDataLst>
      <p:tags r:id="rId1"/>
    </p:custDataLst>
    <p:extLst>
      <p:ext uri="{BB962C8B-B14F-4D97-AF65-F5344CB8AC3E}">
        <p14:creationId xmlns:p14="http://schemas.microsoft.com/office/powerpoint/2010/main" val="3747686634"/>
      </p:ext>
    </p:extLst>
  </p:cSld>
  <p:clrMapOvr>
    <a:masterClrMapping/>
  </p:clrMapOvr>
  <mc:AlternateContent xmlns:mc="http://schemas.openxmlformats.org/markup-compatibility/2006">
    <mc:Choice xmlns:p14="http://schemas.microsoft.com/office/powerpoint/2010/main" Requires="p14">
      <p:transition spd="slow" p14:dur="2000" advTm="73710"/>
    </mc:Choice>
    <mc:Fallback>
      <p:transition spd="slow" advTm="737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ABC-analyse – I </a:t>
            </a:r>
          </a:p>
        </p:txBody>
      </p:sp>
      <p:sp>
        <p:nvSpPr>
          <p:cNvPr id="3" name="Inhaltsplatzhalter 2"/>
          <p:cNvSpPr>
            <a:spLocks noGrp="1"/>
          </p:cNvSpPr>
          <p:nvPr>
            <p:ph idx="1"/>
          </p:nvPr>
        </p:nvSpPr>
        <p:spPr/>
        <p:txBody>
          <a:bodyPr>
            <a:normAutofit fontScale="92500" lnSpcReduction="20000"/>
          </a:bodyPr>
          <a:lstStyle/>
          <a:p>
            <a:r>
              <a:rPr lang="de-DE" dirty="0"/>
              <a:t>Methode zur Schwerpunktbildung</a:t>
            </a:r>
          </a:p>
          <a:p>
            <a:r>
              <a:rPr lang="de-DE" dirty="0"/>
              <a:t>Vielfach </a:t>
            </a:r>
            <a:r>
              <a:rPr lang="de-DE" b="1" i="1" dirty="0"/>
              <a:t>80-20-Phänomen</a:t>
            </a:r>
            <a:r>
              <a:rPr lang="de-DE" dirty="0"/>
              <a:t> in Unternehmen</a:t>
            </a:r>
          </a:p>
          <a:p>
            <a:r>
              <a:rPr lang="de-DE" dirty="0"/>
              <a:t>Hier: ca. 20% aller zu beschaffenden und zu lagernden Gütermengen machen ca. 80% des Werts aus</a:t>
            </a:r>
          </a:p>
          <a:p>
            <a:r>
              <a:rPr lang="de-DE" dirty="0"/>
              <a:t>Relativ wenige </a:t>
            </a:r>
            <a:r>
              <a:rPr lang="de-DE" b="1" i="1" dirty="0"/>
              <a:t>wichtige</a:t>
            </a:r>
            <a:r>
              <a:rPr lang="de-DE" dirty="0"/>
              <a:t> Materialien, relativ viele „</a:t>
            </a:r>
            <a:r>
              <a:rPr lang="de-DE" b="1" i="1" dirty="0"/>
              <a:t>unwichtige</a:t>
            </a:r>
            <a:r>
              <a:rPr lang="de-DE" dirty="0"/>
              <a:t>“ Materialien</a:t>
            </a:r>
          </a:p>
          <a:p>
            <a:r>
              <a:rPr lang="de-DE" dirty="0"/>
              <a:t>Faktisch sind ca. 80% aller Materialien finanziell „relativ unwichtig“</a:t>
            </a:r>
          </a:p>
          <a:p>
            <a:r>
              <a:rPr lang="de-DE" dirty="0"/>
              <a:t>Ergebnis</a:t>
            </a:r>
          </a:p>
          <a:p>
            <a:pPr lvl="1"/>
            <a:r>
              <a:rPr lang="de-DE" dirty="0"/>
              <a:t>Güterklassen A, B und C</a:t>
            </a:r>
          </a:p>
          <a:p>
            <a:pPr lvl="1"/>
            <a:r>
              <a:rPr lang="de-DE" dirty="0"/>
              <a:t>liefert Güter mit hohen Kosteneinsparpotenzialen (A-Güter)</a:t>
            </a:r>
          </a:p>
          <a:p>
            <a:r>
              <a:rPr lang="de-DE" dirty="0"/>
              <a:t>Nur A-Güter sind wirklich „wichtig“ (unter Vernachlässigung des technischen Lageraufwandes)</a:t>
            </a:r>
          </a:p>
          <a:p>
            <a:pPr marL="114300" indent="0">
              <a:buNone/>
            </a:pPr>
            <a:endParaRPr lang="de-DE" dirty="0"/>
          </a:p>
        </p:txBody>
      </p:sp>
    </p:spTree>
    <p:custDataLst>
      <p:tags r:id="rId1"/>
    </p:custDataLst>
    <p:extLst>
      <p:ext uri="{BB962C8B-B14F-4D97-AF65-F5344CB8AC3E}">
        <p14:creationId xmlns:p14="http://schemas.microsoft.com/office/powerpoint/2010/main" val="4204967345"/>
      </p:ext>
    </p:extLst>
  </p:cSld>
  <p:clrMapOvr>
    <a:masterClrMapping/>
  </p:clrMapOvr>
  <mc:AlternateContent xmlns:mc="http://schemas.openxmlformats.org/markup-compatibility/2006">
    <mc:Choice xmlns:p14="http://schemas.microsoft.com/office/powerpoint/2010/main" Requires="p14">
      <p:transition spd="slow" p14:dur="2000" advTm="136914"/>
    </mc:Choice>
    <mc:Fallback>
      <p:transition spd="slow" advTm="1369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ABC-Analyse - II</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1743709"/>
            <a:ext cx="5184576" cy="4649659"/>
          </a:xfrm>
        </p:spPr>
      </p:pic>
    </p:spTree>
    <p:extLst>
      <p:ext uri="{BB962C8B-B14F-4D97-AF65-F5344CB8AC3E}">
        <p14:creationId xmlns:p14="http://schemas.microsoft.com/office/powerpoint/2010/main" val="214797016"/>
      </p:ext>
    </p:extLst>
  </p:cSld>
  <p:clrMapOvr>
    <a:masterClrMapping/>
  </p:clrMapOvr>
  <mc:AlternateContent xmlns:mc="http://schemas.openxmlformats.org/markup-compatibility/2006">
    <mc:Choice xmlns:p14="http://schemas.microsoft.com/office/powerpoint/2010/main" Requires="p14">
      <p:transition spd="slow" p14:dur="2000" advTm="45822"/>
    </mc:Choice>
    <mc:Fallback>
      <p:transition spd="slow" advTm="4582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Konsequenzen der ABC-analyse</a:t>
            </a:r>
          </a:p>
        </p:txBody>
      </p:sp>
      <p:sp>
        <p:nvSpPr>
          <p:cNvPr id="3" name="Inhaltsplatzhalter 2"/>
          <p:cNvSpPr>
            <a:spLocks noGrp="1"/>
          </p:cNvSpPr>
          <p:nvPr>
            <p:ph idx="1"/>
          </p:nvPr>
        </p:nvSpPr>
        <p:spPr/>
        <p:txBody>
          <a:bodyPr>
            <a:normAutofit fontScale="92500" lnSpcReduction="20000"/>
          </a:bodyPr>
          <a:lstStyle/>
          <a:p>
            <a:r>
              <a:rPr lang="de-DE" dirty="0"/>
              <a:t>A-Güter</a:t>
            </a:r>
          </a:p>
          <a:p>
            <a:pPr lvl="1"/>
            <a:r>
              <a:rPr lang="de-DE" dirty="0"/>
              <a:t>Genaue Kennziffernkontrolle sinnig</a:t>
            </a:r>
          </a:p>
          <a:p>
            <a:pPr lvl="1"/>
            <a:r>
              <a:rPr lang="de-DE" dirty="0"/>
              <a:t>Programmorientierte Bedarfsermittlung sinnig</a:t>
            </a:r>
          </a:p>
          <a:p>
            <a:pPr lvl="1"/>
            <a:r>
              <a:rPr lang="de-DE" dirty="0"/>
              <a:t>Wenn möglich bedarfssynchron beschaffen</a:t>
            </a:r>
          </a:p>
          <a:p>
            <a:pPr lvl="1"/>
            <a:r>
              <a:rPr lang="de-DE" dirty="0"/>
              <a:t>Genaue Lieferantenwahl</a:t>
            </a:r>
          </a:p>
          <a:p>
            <a:pPr lvl="1"/>
            <a:endParaRPr lang="de-DE" dirty="0"/>
          </a:p>
          <a:p>
            <a:r>
              <a:rPr lang="de-DE" dirty="0"/>
              <a:t>C-Güter</a:t>
            </a:r>
          </a:p>
          <a:p>
            <a:pPr lvl="1"/>
            <a:r>
              <a:rPr lang="de-DE" dirty="0"/>
              <a:t>Verbrauchsgesteuerte Verfahren anwenden</a:t>
            </a:r>
          </a:p>
          <a:p>
            <a:pPr lvl="1"/>
            <a:r>
              <a:rPr lang="de-DE" dirty="0"/>
              <a:t>Auf Vorrat beschaffen</a:t>
            </a:r>
          </a:p>
          <a:p>
            <a:pPr lvl="1"/>
            <a:r>
              <a:rPr lang="de-DE" dirty="0"/>
              <a:t>WENIG Verwaltungsaufwand investieren</a:t>
            </a:r>
          </a:p>
          <a:p>
            <a:endParaRPr lang="de-DE" dirty="0"/>
          </a:p>
          <a:p>
            <a:r>
              <a:rPr lang="de-DE" dirty="0"/>
              <a:t>B-Güter</a:t>
            </a:r>
          </a:p>
          <a:p>
            <a:pPr lvl="1"/>
            <a:r>
              <a:rPr lang="de-DE" dirty="0"/>
              <a:t>Einzelfallentscheidung, ob Verfahren für A- oder C-Güter anzuwenden ist</a:t>
            </a:r>
          </a:p>
        </p:txBody>
      </p:sp>
    </p:spTree>
    <p:custDataLst>
      <p:tags r:id="rId1"/>
    </p:custDataLst>
    <p:extLst>
      <p:ext uri="{BB962C8B-B14F-4D97-AF65-F5344CB8AC3E}">
        <p14:creationId xmlns:p14="http://schemas.microsoft.com/office/powerpoint/2010/main" val="1767167357"/>
      </p:ext>
    </p:extLst>
  </p:cSld>
  <p:clrMapOvr>
    <a:masterClrMapping/>
  </p:clrMapOvr>
  <mc:AlternateContent xmlns:mc="http://schemas.openxmlformats.org/markup-compatibility/2006">
    <mc:Choice xmlns:p14="http://schemas.microsoft.com/office/powerpoint/2010/main" Requires="p14">
      <p:transition spd="slow" p14:dur="2000" advTm="89638"/>
    </mc:Choice>
    <mc:Fallback>
      <p:transition spd="slow" advTm="896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Lagerung</a:t>
            </a:r>
          </a:p>
        </p:txBody>
      </p:sp>
      <p:sp>
        <p:nvSpPr>
          <p:cNvPr id="3" name="Inhaltsplatzhalter 2"/>
          <p:cNvSpPr>
            <a:spLocks noGrp="1"/>
          </p:cNvSpPr>
          <p:nvPr>
            <p:ph idx="1"/>
          </p:nvPr>
        </p:nvSpPr>
        <p:spPr/>
        <p:txBody>
          <a:bodyPr/>
          <a:lstStyle/>
          <a:p>
            <a:r>
              <a:rPr lang="de-DE" dirty="0"/>
              <a:t>Lager möglichst klein halten</a:t>
            </a:r>
          </a:p>
          <a:p>
            <a:pPr lvl="1"/>
            <a:r>
              <a:rPr lang="de-DE" dirty="0"/>
              <a:t>Miete bzw. Abschreibung</a:t>
            </a:r>
          </a:p>
          <a:p>
            <a:pPr lvl="1"/>
            <a:r>
              <a:rPr lang="de-DE" dirty="0"/>
              <a:t>Kapitalbindung</a:t>
            </a:r>
          </a:p>
          <a:p>
            <a:pPr lvl="1"/>
            <a:r>
              <a:rPr lang="de-DE" dirty="0"/>
              <a:t>Personal</a:t>
            </a:r>
          </a:p>
          <a:p>
            <a:pPr lvl="1"/>
            <a:r>
              <a:rPr lang="de-DE" dirty="0"/>
              <a:t>Energie etc.</a:t>
            </a:r>
          </a:p>
          <a:p>
            <a:r>
              <a:rPr lang="de-DE" dirty="0"/>
              <a:t>Zu beachtende Kriterien</a:t>
            </a:r>
          </a:p>
          <a:p>
            <a:pPr lvl="1"/>
            <a:r>
              <a:rPr lang="de-DE" dirty="0"/>
              <a:t>Sicherheit der Lagergüter</a:t>
            </a:r>
          </a:p>
          <a:p>
            <a:pPr lvl="1"/>
            <a:r>
              <a:rPr lang="de-DE" dirty="0"/>
              <a:t>Schnelle Zugriffszeit</a:t>
            </a:r>
          </a:p>
          <a:p>
            <a:pPr lvl="1"/>
            <a:r>
              <a:rPr lang="de-DE" dirty="0"/>
              <a:t>Gute Raumnutzung</a:t>
            </a:r>
          </a:p>
          <a:p>
            <a:pPr lvl="1"/>
            <a:r>
              <a:rPr lang="de-DE" dirty="0"/>
              <a:t>Sicherheit bei Störungen von flurgebundenen Förderzeugen</a:t>
            </a:r>
          </a:p>
          <a:p>
            <a:endParaRPr lang="de-DE" dirty="0"/>
          </a:p>
        </p:txBody>
      </p:sp>
    </p:spTree>
    <p:custDataLst>
      <p:tags r:id="rId1"/>
    </p:custDataLst>
    <p:extLst>
      <p:ext uri="{BB962C8B-B14F-4D97-AF65-F5344CB8AC3E}">
        <p14:creationId xmlns:p14="http://schemas.microsoft.com/office/powerpoint/2010/main" val="3594961759"/>
      </p:ext>
    </p:extLst>
  </p:cSld>
  <p:clrMapOvr>
    <a:masterClrMapping/>
  </p:clrMapOvr>
  <mc:AlternateContent xmlns:mc="http://schemas.openxmlformats.org/markup-compatibility/2006">
    <mc:Choice xmlns:p14="http://schemas.microsoft.com/office/powerpoint/2010/main" Requires="p14">
      <p:transition spd="slow" p14:dur="2000" advTm="126094"/>
    </mc:Choice>
    <mc:Fallback>
      <p:transition spd="slow" advTm="1260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Lagerorganisation im Festplatzsystem</a:t>
            </a:r>
          </a:p>
        </p:txBody>
      </p:sp>
      <p:sp>
        <p:nvSpPr>
          <p:cNvPr id="3" name="Textplatzhalter 2"/>
          <p:cNvSpPr>
            <a:spLocks noGrp="1"/>
          </p:cNvSpPr>
          <p:nvPr>
            <p:ph type="body" idx="1"/>
          </p:nvPr>
        </p:nvSpPr>
        <p:spPr>
          <a:xfrm>
            <a:off x="395536" y="2060848"/>
            <a:ext cx="4040188" cy="639762"/>
          </a:xfrm>
        </p:spPr>
        <p:txBody>
          <a:bodyPr/>
          <a:lstStyle/>
          <a:p>
            <a:r>
              <a:rPr lang="de-DE" dirty="0"/>
              <a:t>Vorteile</a:t>
            </a:r>
          </a:p>
        </p:txBody>
      </p:sp>
      <p:sp>
        <p:nvSpPr>
          <p:cNvPr id="4" name="Inhaltsplatzhalter 3"/>
          <p:cNvSpPr>
            <a:spLocks noGrp="1"/>
          </p:cNvSpPr>
          <p:nvPr>
            <p:ph sz="half" idx="2"/>
          </p:nvPr>
        </p:nvSpPr>
        <p:spPr>
          <a:xfrm>
            <a:off x="395536" y="2780928"/>
            <a:ext cx="4040188" cy="3687762"/>
          </a:xfrm>
        </p:spPr>
        <p:txBody>
          <a:bodyPr>
            <a:normAutofit fontScale="92500" lnSpcReduction="10000"/>
          </a:bodyPr>
          <a:lstStyle/>
          <a:p>
            <a:r>
              <a:rPr lang="de-DE" dirty="0"/>
              <a:t>Ordnung der Materialien anhand definierter Kriterien </a:t>
            </a:r>
          </a:p>
          <a:p>
            <a:pPr lvl="1"/>
            <a:r>
              <a:rPr lang="de-DE" dirty="0"/>
              <a:t>Schwere Güter weiter unten im Regal</a:t>
            </a:r>
          </a:p>
          <a:p>
            <a:pPr lvl="1"/>
            <a:r>
              <a:rPr lang="de-DE" dirty="0"/>
              <a:t>Material mit hoher UH nahe am Ausgang (Zugriffszeitverkürzung) =&gt; ABC-Analyse über Umschlagshäufigkeiten erstellen</a:t>
            </a:r>
          </a:p>
          <a:p>
            <a:pPr lvl="1"/>
            <a:r>
              <a:rPr lang="de-DE" dirty="0"/>
              <a:t>Einfache Handhabung</a:t>
            </a:r>
          </a:p>
          <a:p>
            <a:pPr lvl="1"/>
            <a:endParaRPr lang="de-DE" dirty="0"/>
          </a:p>
        </p:txBody>
      </p:sp>
      <p:sp>
        <p:nvSpPr>
          <p:cNvPr id="5" name="Textplatzhalter 4"/>
          <p:cNvSpPr>
            <a:spLocks noGrp="1"/>
          </p:cNvSpPr>
          <p:nvPr>
            <p:ph type="body" sz="quarter" idx="3"/>
          </p:nvPr>
        </p:nvSpPr>
        <p:spPr>
          <a:xfrm>
            <a:off x="4644008" y="2060848"/>
            <a:ext cx="4041775" cy="639762"/>
          </a:xfrm>
        </p:spPr>
        <p:txBody>
          <a:bodyPr/>
          <a:lstStyle/>
          <a:p>
            <a:r>
              <a:rPr lang="de-DE" dirty="0"/>
              <a:t>Nachteile</a:t>
            </a:r>
          </a:p>
        </p:txBody>
      </p:sp>
      <p:sp>
        <p:nvSpPr>
          <p:cNvPr id="6" name="Inhaltsplatzhalter 5"/>
          <p:cNvSpPr>
            <a:spLocks noGrp="1"/>
          </p:cNvSpPr>
          <p:nvPr>
            <p:ph sz="quarter" idx="4"/>
          </p:nvPr>
        </p:nvSpPr>
        <p:spPr>
          <a:xfrm>
            <a:off x="4716016" y="2780928"/>
            <a:ext cx="4041775" cy="3687762"/>
          </a:xfrm>
        </p:spPr>
        <p:txBody>
          <a:bodyPr/>
          <a:lstStyle/>
          <a:p>
            <a:r>
              <a:rPr lang="de-DE" dirty="0"/>
              <a:t>Schlechte Raumnutzung</a:t>
            </a:r>
          </a:p>
          <a:p>
            <a:pPr lvl="1"/>
            <a:r>
              <a:rPr lang="de-DE" dirty="0"/>
              <a:t>Rein statistisch ist Lager immer nur halb voll </a:t>
            </a:r>
          </a:p>
          <a:p>
            <a:pPr lvl="1"/>
            <a:r>
              <a:rPr lang="de-DE" dirty="0"/>
              <a:t>Lager überdimensioniert</a:t>
            </a:r>
          </a:p>
          <a:p>
            <a:pPr lvl="1"/>
            <a:r>
              <a:rPr lang="de-DE" dirty="0"/>
              <a:t>Zu hohe Gebäudekosten</a:t>
            </a:r>
          </a:p>
        </p:txBody>
      </p:sp>
      <p:sp>
        <p:nvSpPr>
          <p:cNvPr id="8" name="Textfeld 7"/>
          <p:cNvSpPr txBox="1"/>
          <p:nvPr/>
        </p:nvSpPr>
        <p:spPr>
          <a:xfrm>
            <a:off x="179512" y="1556792"/>
            <a:ext cx="8640960" cy="830997"/>
          </a:xfrm>
          <a:prstGeom prst="rect">
            <a:avLst/>
          </a:prstGeom>
          <a:noFill/>
        </p:spPr>
        <p:txBody>
          <a:bodyPr wrap="square" rtlCol="0">
            <a:spAutoFit/>
          </a:bodyPr>
          <a:lstStyle/>
          <a:p>
            <a:pPr algn="ctr"/>
            <a:r>
              <a:rPr lang="de-DE" sz="2400" dirty="0"/>
              <a:t>Fester sachlogischer Zusammenhang zwischen Material und Lagerort; Material XY liegt immer in Regalfach Z</a:t>
            </a:r>
          </a:p>
        </p:txBody>
      </p:sp>
    </p:spTree>
    <p:custDataLst>
      <p:tags r:id="rId1"/>
    </p:custDataLst>
    <p:extLst>
      <p:ext uri="{BB962C8B-B14F-4D97-AF65-F5344CB8AC3E}">
        <p14:creationId xmlns:p14="http://schemas.microsoft.com/office/powerpoint/2010/main" val="2692129687"/>
      </p:ext>
    </p:extLst>
  </p:cSld>
  <p:clrMapOvr>
    <a:masterClrMapping/>
  </p:clrMapOvr>
  <mc:AlternateContent xmlns:mc="http://schemas.openxmlformats.org/markup-compatibility/2006">
    <mc:Choice xmlns:p14="http://schemas.microsoft.com/office/powerpoint/2010/main" Requires="p14">
      <p:transition spd="slow" p14:dur="2000" advTm="160529"/>
    </mc:Choice>
    <mc:Fallback>
      <p:transition spd="slow" advTm="1605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Lagerorganisation im Freiplatzsystem (</a:t>
            </a:r>
            <a:r>
              <a:rPr lang="de-DE" dirty="0" err="1"/>
              <a:t>chaoslagerung</a:t>
            </a:r>
            <a:r>
              <a:rPr lang="de-DE" dirty="0"/>
              <a:t>)</a:t>
            </a:r>
          </a:p>
        </p:txBody>
      </p:sp>
      <p:sp>
        <p:nvSpPr>
          <p:cNvPr id="3" name="Textplatzhalter 2"/>
          <p:cNvSpPr>
            <a:spLocks noGrp="1"/>
          </p:cNvSpPr>
          <p:nvPr>
            <p:ph type="body" idx="1"/>
          </p:nvPr>
        </p:nvSpPr>
        <p:spPr>
          <a:xfrm>
            <a:off x="395536" y="2204864"/>
            <a:ext cx="4040188" cy="639762"/>
          </a:xfrm>
        </p:spPr>
        <p:txBody>
          <a:bodyPr/>
          <a:lstStyle/>
          <a:p>
            <a:r>
              <a:rPr lang="de-DE" dirty="0"/>
              <a:t>Vorteile</a:t>
            </a:r>
          </a:p>
        </p:txBody>
      </p:sp>
      <p:sp>
        <p:nvSpPr>
          <p:cNvPr id="4" name="Inhaltsplatzhalter 3"/>
          <p:cNvSpPr>
            <a:spLocks noGrp="1"/>
          </p:cNvSpPr>
          <p:nvPr>
            <p:ph sz="half" idx="2"/>
          </p:nvPr>
        </p:nvSpPr>
        <p:spPr>
          <a:xfrm>
            <a:off x="395536" y="2852936"/>
            <a:ext cx="4040188" cy="3687762"/>
          </a:xfrm>
        </p:spPr>
        <p:txBody>
          <a:bodyPr/>
          <a:lstStyle/>
          <a:p>
            <a:r>
              <a:rPr lang="de-DE" dirty="0"/>
              <a:t>Weitaus bessere Raumnutzung</a:t>
            </a:r>
          </a:p>
          <a:p>
            <a:r>
              <a:rPr lang="de-DE" dirty="0"/>
              <a:t>Ideal für Lager mit vielen verschiedenen Materialien (v.a. Vertriebslager)</a:t>
            </a:r>
          </a:p>
          <a:p>
            <a:pPr lvl="1"/>
            <a:r>
              <a:rPr lang="de-DE" dirty="0"/>
              <a:t>Ersatzteillager Kfz-Industrie </a:t>
            </a:r>
          </a:p>
          <a:p>
            <a:pPr lvl="1"/>
            <a:r>
              <a:rPr lang="de-DE" dirty="0"/>
              <a:t>Amazon</a:t>
            </a:r>
          </a:p>
        </p:txBody>
      </p:sp>
      <p:sp>
        <p:nvSpPr>
          <p:cNvPr id="5" name="Textplatzhalter 4"/>
          <p:cNvSpPr>
            <a:spLocks noGrp="1"/>
          </p:cNvSpPr>
          <p:nvPr>
            <p:ph type="body" sz="quarter" idx="3"/>
          </p:nvPr>
        </p:nvSpPr>
        <p:spPr>
          <a:xfrm>
            <a:off x="4644008" y="2204864"/>
            <a:ext cx="4041775" cy="639762"/>
          </a:xfrm>
        </p:spPr>
        <p:txBody>
          <a:bodyPr/>
          <a:lstStyle/>
          <a:p>
            <a:r>
              <a:rPr lang="de-DE" dirty="0"/>
              <a:t>Nachteile</a:t>
            </a:r>
          </a:p>
        </p:txBody>
      </p:sp>
      <p:sp>
        <p:nvSpPr>
          <p:cNvPr id="6" name="Inhaltsplatzhalter 5"/>
          <p:cNvSpPr>
            <a:spLocks noGrp="1"/>
          </p:cNvSpPr>
          <p:nvPr>
            <p:ph sz="quarter" idx="4"/>
          </p:nvPr>
        </p:nvSpPr>
        <p:spPr>
          <a:xfrm>
            <a:off x="4644008" y="2852936"/>
            <a:ext cx="4041775" cy="3687762"/>
          </a:xfrm>
        </p:spPr>
        <p:txBody>
          <a:bodyPr/>
          <a:lstStyle/>
          <a:p>
            <a:r>
              <a:rPr lang="de-DE" dirty="0"/>
              <a:t>Ohne IT-Unterstützung nicht handhabbar</a:t>
            </a:r>
          </a:p>
          <a:p>
            <a:r>
              <a:rPr lang="de-DE" dirty="0"/>
              <a:t>Theoretisch keine Ordnung nach Umschlagshäufigkeiten und anderen Kriterien</a:t>
            </a:r>
          </a:p>
        </p:txBody>
      </p:sp>
      <p:sp>
        <p:nvSpPr>
          <p:cNvPr id="8" name="Textfeld 7"/>
          <p:cNvSpPr txBox="1"/>
          <p:nvPr/>
        </p:nvSpPr>
        <p:spPr>
          <a:xfrm>
            <a:off x="251520" y="1628800"/>
            <a:ext cx="8640960" cy="830997"/>
          </a:xfrm>
          <a:prstGeom prst="rect">
            <a:avLst/>
          </a:prstGeom>
          <a:noFill/>
        </p:spPr>
        <p:txBody>
          <a:bodyPr wrap="square" rtlCol="0">
            <a:spAutoFit/>
          </a:bodyPr>
          <a:lstStyle/>
          <a:p>
            <a:pPr algn="ctr"/>
            <a:r>
              <a:rPr lang="de-DE" sz="2400" dirty="0"/>
              <a:t>KEIN sachlogischer Zusammenhang; Material wird dort gelagert, wo gerade Platz ist</a:t>
            </a:r>
          </a:p>
        </p:txBody>
      </p:sp>
    </p:spTree>
    <p:custDataLst>
      <p:tags r:id="rId1"/>
    </p:custDataLst>
    <p:extLst>
      <p:ext uri="{BB962C8B-B14F-4D97-AF65-F5344CB8AC3E}">
        <p14:creationId xmlns:p14="http://schemas.microsoft.com/office/powerpoint/2010/main" val="2609475178"/>
      </p:ext>
    </p:extLst>
  </p:cSld>
  <p:clrMapOvr>
    <a:masterClrMapping/>
  </p:clrMapOvr>
  <mc:AlternateContent xmlns:mc="http://schemas.openxmlformats.org/markup-compatibility/2006">
    <mc:Choice xmlns:p14="http://schemas.microsoft.com/office/powerpoint/2010/main" Requires="p14">
      <p:transition spd="slow" p14:dur="2000" advTm="133640"/>
    </mc:Choice>
    <mc:Fallback>
      <p:transition spd="slow" advTm="1336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Logistik</a:t>
            </a:r>
          </a:p>
        </p:txBody>
      </p:sp>
      <p:sp>
        <p:nvSpPr>
          <p:cNvPr id="3" name="Inhaltsplatzhalter 2"/>
          <p:cNvSpPr>
            <a:spLocks noGrp="1"/>
          </p:cNvSpPr>
          <p:nvPr>
            <p:ph idx="1"/>
          </p:nvPr>
        </p:nvSpPr>
        <p:spPr/>
        <p:txBody>
          <a:bodyPr>
            <a:normAutofit/>
          </a:bodyPr>
          <a:lstStyle/>
          <a:p>
            <a:r>
              <a:rPr lang="de-DE" dirty="0"/>
              <a:t>Logistik (</a:t>
            </a:r>
            <a:r>
              <a:rPr lang="de-DE" dirty="0" err="1"/>
              <a:t>griech</a:t>
            </a:r>
            <a:r>
              <a:rPr lang="de-DE" dirty="0"/>
              <a:t>. </a:t>
            </a:r>
            <a:r>
              <a:rPr lang="de-DE" i="1" dirty="0" err="1"/>
              <a:t>λογιστική</a:t>
            </a:r>
            <a:r>
              <a:rPr lang="de-DE" dirty="0"/>
              <a:t> : Rechenkunst; frz. </a:t>
            </a:r>
            <a:r>
              <a:rPr lang="de-DE" i="1" dirty="0" err="1"/>
              <a:t>loger</a:t>
            </a:r>
            <a:r>
              <a:rPr lang="de-DE" dirty="0"/>
              <a:t>: wohnen, unterbringen, einquartieren)</a:t>
            </a:r>
          </a:p>
          <a:p>
            <a:r>
              <a:rPr lang="de-DE" dirty="0"/>
              <a:t>Organisation von Beschaffung, Transport und Umschlag von Gütern</a:t>
            </a:r>
          </a:p>
          <a:p>
            <a:r>
              <a:rPr lang="de-DE" dirty="0"/>
              <a:t>Trennung in innerbetriebliche (Beschaffung und Produktion)und klassische Transportlogistik</a:t>
            </a:r>
          </a:p>
          <a:p>
            <a:pPr lvl="1"/>
            <a:r>
              <a:rPr lang="de-DE" dirty="0"/>
              <a:t>Transportlogistik: Tourenplanung im Zentrum; vgl. </a:t>
            </a:r>
            <a:r>
              <a:rPr lang="de-DE" dirty="0" err="1"/>
              <a:t>Travelling</a:t>
            </a:r>
            <a:r>
              <a:rPr lang="de-DE" dirty="0"/>
              <a:t>- </a:t>
            </a:r>
            <a:r>
              <a:rPr lang="de-DE" dirty="0" err="1"/>
              <a:t>Salesman</a:t>
            </a:r>
            <a:r>
              <a:rPr lang="de-DE" dirty="0"/>
              <a:t>-Problem</a:t>
            </a:r>
          </a:p>
          <a:p>
            <a:pPr lvl="1"/>
            <a:r>
              <a:rPr lang="de-DE" dirty="0"/>
              <a:t>Beschaffung/Materialmanagement: klassischer Supportprozess</a:t>
            </a:r>
          </a:p>
          <a:p>
            <a:pPr lvl="1"/>
            <a:r>
              <a:rPr lang="de-DE" dirty="0"/>
              <a:t>Produktion: genuiner Kernprozess</a:t>
            </a:r>
          </a:p>
        </p:txBody>
      </p:sp>
    </p:spTree>
    <p:custDataLst>
      <p:tags r:id="rId1"/>
    </p:custDataLst>
    <p:extLst>
      <p:ext uri="{BB962C8B-B14F-4D97-AF65-F5344CB8AC3E}">
        <p14:creationId xmlns:p14="http://schemas.microsoft.com/office/powerpoint/2010/main" val="2649103879"/>
      </p:ext>
    </p:extLst>
  </p:cSld>
  <p:clrMapOvr>
    <a:masterClrMapping/>
  </p:clrMapOvr>
  <mc:AlternateContent xmlns:mc="http://schemas.openxmlformats.org/markup-compatibility/2006">
    <mc:Choice xmlns:p14="http://schemas.microsoft.com/office/powerpoint/2010/main" Requires="p14">
      <p:transition spd="slow" p14:dur="2000" advTm="110235"/>
    </mc:Choice>
    <mc:Fallback>
      <p:transition spd="slow" advTm="1102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Kombinationsformen der </a:t>
            </a:r>
            <a:r>
              <a:rPr lang="de-DE" dirty="0" err="1"/>
              <a:t>lagerorganisation</a:t>
            </a:r>
            <a:endParaRPr lang="de-DE" dirty="0"/>
          </a:p>
        </p:txBody>
      </p:sp>
      <p:sp>
        <p:nvSpPr>
          <p:cNvPr id="3" name="Inhaltsplatzhalter 2"/>
          <p:cNvSpPr>
            <a:spLocks noGrp="1"/>
          </p:cNvSpPr>
          <p:nvPr>
            <p:ph idx="1"/>
          </p:nvPr>
        </p:nvSpPr>
        <p:spPr/>
        <p:txBody>
          <a:bodyPr>
            <a:normAutofit fontScale="92500" lnSpcReduction="20000"/>
          </a:bodyPr>
          <a:lstStyle/>
          <a:p>
            <a:r>
              <a:rPr lang="de-DE" dirty="0" err="1"/>
              <a:t>Zonung</a:t>
            </a:r>
            <a:endParaRPr lang="de-DE" dirty="0"/>
          </a:p>
          <a:p>
            <a:pPr lvl="1"/>
            <a:r>
              <a:rPr lang="de-DE" dirty="0"/>
              <a:t>Bildung von A-, B- und C-Zonen nach Umschlagshäufigkeit</a:t>
            </a:r>
          </a:p>
          <a:p>
            <a:pPr lvl="1"/>
            <a:r>
              <a:rPr lang="de-DE" dirty="0"/>
              <a:t>Innerhalb der Zonen Freiplatzlagerung</a:t>
            </a:r>
          </a:p>
          <a:p>
            <a:pPr lvl="1"/>
            <a:endParaRPr lang="de-DE" dirty="0"/>
          </a:p>
          <a:p>
            <a:r>
              <a:rPr lang="de-DE" dirty="0"/>
              <a:t>Querverteilung</a:t>
            </a:r>
          </a:p>
          <a:p>
            <a:pPr lvl="1"/>
            <a:r>
              <a:rPr lang="de-DE" dirty="0"/>
              <a:t>Materialien gleicher Art werden immer auf mehrere Lagergänge verteilt</a:t>
            </a:r>
          </a:p>
          <a:p>
            <a:pPr lvl="1"/>
            <a:r>
              <a:rPr lang="de-DE" dirty="0"/>
              <a:t>Sicherheit, wenn ein flur-/ganggebundenes Fördermittel störungsbedingt ausfällt </a:t>
            </a:r>
          </a:p>
          <a:p>
            <a:pPr lvl="1"/>
            <a:endParaRPr lang="de-DE" dirty="0"/>
          </a:p>
          <a:p>
            <a:r>
              <a:rPr lang="de-DE" dirty="0"/>
              <a:t>Weitere Möglichkeiten des IT-Einsatzes </a:t>
            </a:r>
          </a:p>
          <a:p>
            <a:pPr lvl="1"/>
            <a:r>
              <a:rPr lang="de-DE" dirty="0"/>
              <a:t>Steuerung nach </a:t>
            </a:r>
            <a:r>
              <a:rPr lang="de-DE" dirty="0" err="1"/>
              <a:t>FiFo</a:t>
            </a:r>
            <a:r>
              <a:rPr lang="de-DE" dirty="0"/>
              <a:t> (</a:t>
            </a:r>
            <a:r>
              <a:rPr lang="de-DE" dirty="0" err="1"/>
              <a:t>first</a:t>
            </a:r>
            <a:r>
              <a:rPr lang="de-DE" dirty="0"/>
              <a:t> in – </a:t>
            </a:r>
            <a:r>
              <a:rPr lang="de-DE" dirty="0" err="1"/>
              <a:t>first</a:t>
            </a:r>
            <a:r>
              <a:rPr lang="de-DE" dirty="0"/>
              <a:t> out), um Überalterung zu vermeiden</a:t>
            </a:r>
          </a:p>
          <a:p>
            <a:pPr lvl="1"/>
            <a:r>
              <a:rPr lang="de-DE" dirty="0"/>
              <a:t>Berücksichtigung des Gewichtes von Packstücken und Gitterboxen bei der Vergabe von Lagerplätzen</a:t>
            </a:r>
          </a:p>
        </p:txBody>
      </p:sp>
    </p:spTree>
    <p:custDataLst>
      <p:tags r:id="rId1"/>
    </p:custDataLst>
    <p:extLst>
      <p:ext uri="{BB962C8B-B14F-4D97-AF65-F5344CB8AC3E}">
        <p14:creationId xmlns:p14="http://schemas.microsoft.com/office/powerpoint/2010/main" val="957034045"/>
      </p:ext>
    </p:extLst>
  </p:cSld>
  <p:clrMapOvr>
    <a:masterClrMapping/>
  </p:clrMapOvr>
  <mc:AlternateContent xmlns:mc="http://schemas.openxmlformats.org/markup-compatibility/2006">
    <mc:Choice xmlns:p14="http://schemas.microsoft.com/office/powerpoint/2010/main" Requires="p14">
      <p:transition spd="slow" p14:dur="2000" advTm="226404"/>
    </mc:Choice>
    <mc:Fallback>
      <p:transition spd="slow" advTm="2264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1043608" y="1340768"/>
            <a:ext cx="7344816" cy="3046988"/>
          </a:xfrm>
          <a:prstGeom prst="rect">
            <a:avLst/>
          </a:prstGeom>
          <a:noFill/>
        </p:spPr>
        <p:txBody>
          <a:bodyPr wrap="square" rtlCol="0">
            <a:spAutoFit/>
          </a:bodyPr>
          <a:lstStyle/>
          <a:p>
            <a:pPr algn="ctr"/>
            <a:r>
              <a:rPr lang="de-DE" sz="4800" dirty="0"/>
              <a:t>Vielen Dank für Ihre Aufmerksamkeit – Haben Sie noch Fragen?</a:t>
            </a:r>
          </a:p>
        </p:txBody>
      </p:sp>
    </p:spTree>
    <p:custDataLst>
      <p:tags r:id="rId1"/>
    </p:custDataLst>
    <p:extLst>
      <p:ext uri="{BB962C8B-B14F-4D97-AF65-F5344CB8AC3E}">
        <p14:creationId xmlns:p14="http://schemas.microsoft.com/office/powerpoint/2010/main" val="210981061"/>
      </p:ext>
    </p:extLst>
  </p:cSld>
  <p:clrMapOvr>
    <a:masterClrMapping/>
  </p:clrMapOvr>
  <mc:AlternateContent xmlns:mc="http://schemas.openxmlformats.org/markup-compatibility/2006">
    <mc:Choice xmlns:p14="http://schemas.microsoft.com/office/powerpoint/2010/main" Requires="p14">
      <p:transition spd="slow" p14:dur="2000" advTm="14777"/>
    </mc:Choice>
    <mc:Fallback>
      <p:transition spd="slow" advTm="147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Konnex zum Absatz</a:t>
            </a:r>
          </a:p>
        </p:txBody>
      </p:sp>
      <p:sp>
        <p:nvSpPr>
          <p:cNvPr id="3" name="Inhaltsplatzhalter 2"/>
          <p:cNvSpPr>
            <a:spLocks noGrp="1"/>
          </p:cNvSpPr>
          <p:nvPr>
            <p:ph idx="1"/>
          </p:nvPr>
        </p:nvSpPr>
        <p:spPr/>
        <p:txBody>
          <a:bodyPr>
            <a:normAutofit lnSpcReduction="10000"/>
          </a:bodyPr>
          <a:lstStyle/>
          <a:p>
            <a:r>
              <a:rPr lang="de-DE" dirty="0"/>
              <a:t>Absatzprogramm/Sortiment bestimmt</a:t>
            </a:r>
          </a:p>
          <a:p>
            <a:pPr lvl="1"/>
            <a:r>
              <a:rPr lang="de-DE" dirty="0"/>
              <a:t>Produktionsprogramm und somit den Materialbedarf</a:t>
            </a:r>
          </a:p>
          <a:p>
            <a:pPr lvl="1"/>
            <a:r>
              <a:rPr lang="de-DE" dirty="0"/>
              <a:t>Bedarf an Handelswaren</a:t>
            </a:r>
          </a:p>
          <a:p>
            <a:pPr lvl="1"/>
            <a:endParaRPr lang="de-DE" dirty="0"/>
          </a:p>
          <a:p>
            <a:r>
              <a:rPr lang="de-DE" dirty="0"/>
              <a:t>Ziele des Materialmanagements</a:t>
            </a:r>
          </a:p>
          <a:p>
            <a:pPr lvl="1"/>
            <a:r>
              <a:rPr lang="de-DE" dirty="0"/>
              <a:t>Versorgung von Produktion und Absatz mit Materialien und Handelswaren</a:t>
            </a:r>
          </a:p>
          <a:p>
            <a:pPr lvl="2"/>
            <a:r>
              <a:rPr lang="de-DE" dirty="0"/>
              <a:t>in der benötigten Menge, </a:t>
            </a:r>
          </a:p>
          <a:p>
            <a:pPr lvl="2"/>
            <a:r>
              <a:rPr lang="de-DE" dirty="0"/>
              <a:t>in der benötigten Qualität,</a:t>
            </a:r>
          </a:p>
          <a:p>
            <a:pPr lvl="2"/>
            <a:r>
              <a:rPr lang="de-DE" dirty="0"/>
              <a:t>zur richtigen Zeit</a:t>
            </a:r>
          </a:p>
          <a:p>
            <a:pPr lvl="2"/>
            <a:r>
              <a:rPr lang="de-DE" dirty="0"/>
              <a:t>am richtigen Ort</a:t>
            </a:r>
          </a:p>
          <a:p>
            <a:pPr lvl="2"/>
            <a:r>
              <a:rPr lang="de-DE" dirty="0"/>
              <a:t>zu dazu minimalen Kosten (Fehlmengen- und Kapitalbindungskosten sind zu betrachten)</a:t>
            </a:r>
          </a:p>
          <a:p>
            <a:endParaRPr lang="de-DE" dirty="0"/>
          </a:p>
        </p:txBody>
      </p:sp>
    </p:spTree>
    <p:custDataLst>
      <p:tags r:id="rId1"/>
    </p:custDataLst>
    <p:extLst>
      <p:ext uri="{BB962C8B-B14F-4D97-AF65-F5344CB8AC3E}">
        <p14:creationId xmlns:p14="http://schemas.microsoft.com/office/powerpoint/2010/main" val="3406834759"/>
      </p:ext>
    </p:extLst>
  </p:cSld>
  <p:clrMapOvr>
    <a:masterClrMapping/>
  </p:clrMapOvr>
  <mc:AlternateContent xmlns:mc="http://schemas.openxmlformats.org/markup-compatibility/2006">
    <mc:Choice xmlns:p14="http://schemas.microsoft.com/office/powerpoint/2010/main" Requires="p14">
      <p:transition spd="slow" p14:dur="2000" advTm="125931"/>
    </mc:Choice>
    <mc:Fallback>
      <p:transition spd="slow" advTm="125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Organisation des Einkaufs</a:t>
            </a:r>
          </a:p>
        </p:txBody>
      </p:sp>
      <p:sp>
        <p:nvSpPr>
          <p:cNvPr id="3" name="Inhaltsplatzhalter 2"/>
          <p:cNvSpPr>
            <a:spLocks noGrp="1"/>
          </p:cNvSpPr>
          <p:nvPr>
            <p:ph idx="1"/>
          </p:nvPr>
        </p:nvSpPr>
        <p:spPr/>
        <p:txBody>
          <a:bodyPr>
            <a:normAutofit fontScale="92500" lnSpcReduction="20000"/>
          </a:bodyPr>
          <a:lstStyle/>
          <a:p>
            <a:r>
              <a:rPr lang="de-DE" dirty="0"/>
              <a:t>Externe Organisation</a:t>
            </a:r>
          </a:p>
          <a:p>
            <a:pPr lvl="1"/>
            <a:r>
              <a:rPr lang="de-DE" b="1" dirty="0"/>
              <a:t>Zentraler Einkauf</a:t>
            </a:r>
            <a:r>
              <a:rPr lang="de-DE" dirty="0"/>
              <a:t>: Abteilung für gesamtes Unternehmen</a:t>
            </a:r>
          </a:p>
          <a:p>
            <a:pPr lvl="1"/>
            <a:r>
              <a:rPr lang="de-DE" b="1" dirty="0"/>
              <a:t>Dezentraler Einkauf</a:t>
            </a:r>
            <a:r>
              <a:rPr lang="de-DE" dirty="0"/>
              <a:t>: jede Sparte, jedes Zweigwerk, jede Niederlassung hat eigene Einkaufsbereiche</a:t>
            </a:r>
          </a:p>
          <a:p>
            <a:pPr lvl="1"/>
            <a:r>
              <a:rPr lang="de-DE" dirty="0"/>
              <a:t>Mischform: dezentraler Einkauf mit zentraler Einkaufsleitung, die Standorte koordiniert, Strategien festlegt und langfristige Rahmenverträge aushandelt</a:t>
            </a:r>
          </a:p>
          <a:p>
            <a:r>
              <a:rPr lang="de-DE" dirty="0"/>
              <a:t>Interne Organisation</a:t>
            </a:r>
          </a:p>
          <a:p>
            <a:pPr lvl="1"/>
            <a:r>
              <a:rPr lang="de-DE" b="1" dirty="0"/>
              <a:t>Verrichtungszentralisation</a:t>
            </a:r>
            <a:r>
              <a:rPr lang="de-DE" dirty="0"/>
              <a:t>: Stellenbildung nach Aufgabe (Mengenplanung, Lieferüberwachung, Warenkontrolle, Rechnungsprüfung), Stellen haben Verantwortung für ALLE Materialien</a:t>
            </a:r>
          </a:p>
          <a:p>
            <a:pPr lvl="1"/>
            <a:r>
              <a:rPr lang="de-DE" b="1" dirty="0"/>
              <a:t>Objektzentralisation</a:t>
            </a:r>
            <a:r>
              <a:rPr lang="de-DE" dirty="0"/>
              <a:t>: Stellen werden nach Materialien gebildet, jeweilige Stelle hat Verantwortung für KOMPLETTEN Prozess der Beschaffung</a:t>
            </a:r>
          </a:p>
        </p:txBody>
      </p:sp>
    </p:spTree>
    <p:custDataLst>
      <p:tags r:id="rId1"/>
    </p:custDataLst>
    <p:extLst>
      <p:ext uri="{BB962C8B-B14F-4D97-AF65-F5344CB8AC3E}">
        <p14:creationId xmlns:p14="http://schemas.microsoft.com/office/powerpoint/2010/main" val="2032738926"/>
      </p:ext>
    </p:extLst>
  </p:cSld>
  <p:clrMapOvr>
    <a:masterClrMapping/>
  </p:clrMapOvr>
  <mc:AlternateContent xmlns:mc="http://schemas.openxmlformats.org/markup-compatibility/2006">
    <mc:Choice xmlns:p14="http://schemas.microsoft.com/office/powerpoint/2010/main" Requires="p14">
      <p:transition spd="slow" p14:dur="2000" advTm="195521"/>
    </mc:Choice>
    <mc:Fallback>
      <p:transition spd="slow" advTm="1955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Kriterien der Lieferantenwahl</a:t>
            </a:r>
          </a:p>
        </p:txBody>
      </p:sp>
      <p:sp>
        <p:nvSpPr>
          <p:cNvPr id="3" name="Inhaltsplatzhalter 2"/>
          <p:cNvSpPr>
            <a:spLocks noGrp="1"/>
          </p:cNvSpPr>
          <p:nvPr>
            <p:ph idx="1"/>
          </p:nvPr>
        </p:nvSpPr>
        <p:spPr/>
        <p:txBody>
          <a:bodyPr>
            <a:normAutofit fontScale="85000" lnSpcReduction="10000"/>
          </a:bodyPr>
          <a:lstStyle/>
          <a:p>
            <a:r>
              <a:rPr lang="de-DE" dirty="0"/>
              <a:t>Bezugspreis (Rabatte, Zahlungsziele, Skonti, Frei-Haus-Lieferungen)</a:t>
            </a:r>
          </a:p>
          <a:p>
            <a:r>
              <a:rPr lang="de-DE" dirty="0"/>
              <a:t>Qualität</a:t>
            </a:r>
          </a:p>
          <a:p>
            <a:r>
              <a:rPr lang="de-DE" dirty="0"/>
              <a:t>Service</a:t>
            </a:r>
          </a:p>
          <a:p>
            <a:r>
              <a:rPr lang="de-DE" dirty="0"/>
              <a:t>Zahlungsziele, </a:t>
            </a:r>
          </a:p>
          <a:p>
            <a:r>
              <a:rPr lang="de-DE" dirty="0"/>
              <a:t>Flexibilität</a:t>
            </a:r>
          </a:p>
          <a:p>
            <a:r>
              <a:rPr lang="de-DE" dirty="0"/>
              <a:t>Termintreue</a:t>
            </a:r>
          </a:p>
          <a:p>
            <a:r>
              <a:rPr lang="de-DE" dirty="0"/>
              <a:t>Bewertung über Nutzwertanalysen/Punktwerttabellen</a:t>
            </a:r>
          </a:p>
          <a:p>
            <a:r>
              <a:rPr lang="de-DE" dirty="0"/>
              <a:t>Grundsätzliche Frage: </a:t>
            </a:r>
            <a:r>
              <a:rPr lang="de-DE" b="1" i="1" dirty="0"/>
              <a:t>Single Sourcing </a:t>
            </a:r>
            <a:r>
              <a:rPr lang="de-DE" dirty="0"/>
              <a:t>oder </a:t>
            </a:r>
            <a:r>
              <a:rPr lang="de-DE" b="1" i="1" dirty="0"/>
              <a:t>Multiple Sourcing</a:t>
            </a:r>
            <a:r>
              <a:rPr lang="de-DE" dirty="0"/>
              <a:t>?</a:t>
            </a:r>
          </a:p>
          <a:p>
            <a:pPr lvl="1"/>
            <a:r>
              <a:rPr lang="de-DE" dirty="0"/>
              <a:t>Single Sourcing: tendenziell größere Einkaufsmengen, bessere Konditionen, aber hohe Abhängigkeit vom Lieferanten</a:t>
            </a:r>
          </a:p>
          <a:p>
            <a:pPr lvl="1"/>
            <a:r>
              <a:rPr lang="de-DE" dirty="0"/>
              <a:t>Multiple Sourcing: mehrere Lieferanten führen tendenziell zu schlechteren Konditionen, aber weniger Abhängigkeit vom Lieferanten</a:t>
            </a:r>
          </a:p>
        </p:txBody>
      </p:sp>
    </p:spTree>
    <p:custDataLst>
      <p:tags r:id="rId1"/>
    </p:custDataLst>
    <p:extLst>
      <p:ext uri="{BB962C8B-B14F-4D97-AF65-F5344CB8AC3E}">
        <p14:creationId xmlns:p14="http://schemas.microsoft.com/office/powerpoint/2010/main" val="277985430"/>
      </p:ext>
    </p:extLst>
  </p:cSld>
  <p:clrMapOvr>
    <a:masterClrMapping/>
  </p:clrMapOvr>
  <mc:AlternateContent xmlns:mc="http://schemas.openxmlformats.org/markup-compatibility/2006">
    <mc:Choice xmlns:p14="http://schemas.microsoft.com/office/powerpoint/2010/main" Requires="p14">
      <p:transition spd="slow" p14:dur="2000" advTm="326598"/>
    </mc:Choice>
    <mc:Fallback>
      <p:transition spd="slow" advTm="3265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Eigenfertigung oder Fremdbezug</a:t>
            </a:r>
          </a:p>
        </p:txBody>
      </p:sp>
      <p:sp>
        <p:nvSpPr>
          <p:cNvPr id="3" name="Inhaltsplatzhalter 2"/>
          <p:cNvSpPr>
            <a:spLocks noGrp="1"/>
          </p:cNvSpPr>
          <p:nvPr>
            <p:ph idx="1"/>
          </p:nvPr>
        </p:nvSpPr>
        <p:spPr/>
        <p:txBody>
          <a:bodyPr>
            <a:normAutofit lnSpcReduction="10000"/>
          </a:bodyPr>
          <a:lstStyle/>
          <a:p>
            <a:r>
              <a:rPr lang="de-DE" dirty="0"/>
              <a:t>Kostenaspekt</a:t>
            </a:r>
          </a:p>
          <a:p>
            <a:pPr lvl="1"/>
            <a:r>
              <a:rPr lang="de-DE" dirty="0"/>
              <a:t>Eigenfertigung führt zu Fixkostenblöcken</a:t>
            </a:r>
          </a:p>
          <a:p>
            <a:r>
              <a:rPr lang="de-DE" dirty="0"/>
              <a:t>Fristigkeit der Entscheidung </a:t>
            </a:r>
          </a:p>
          <a:p>
            <a:pPr lvl="1"/>
            <a:r>
              <a:rPr lang="de-DE" dirty="0"/>
              <a:t>Eigenfertigung führt zu mehr technischen Anlagen 8mit entsprechend langer Abschreibungsdauer) =&gt; langfristige Entscheidung</a:t>
            </a:r>
          </a:p>
          <a:p>
            <a:r>
              <a:rPr lang="de-DE" dirty="0" err="1"/>
              <a:t>Know-How</a:t>
            </a:r>
            <a:r>
              <a:rPr lang="de-DE" dirty="0"/>
              <a:t> intern vorhanden?</a:t>
            </a:r>
          </a:p>
          <a:p>
            <a:r>
              <a:rPr lang="de-DE" dirty="0"/>
              <a:t>Freie Kapazitäten (räumlich, personell) vorhanden?</a:t>
            </a:r>
          </a:p>
          <a:p>
            <a:r>
              <a:rPr lang="de-DE" dirty="0"/>
              <a:t>Tendenz: Industrieunternehmen kaufen Baugruppen zu und stellen sie nicht selbst her (Bsp.: Lichtmaschinen, Radios und Sitzgruppen für die Automobilindustrie)</a:t>
            </a:r>
          </a:p>
        </p:txBody>
      </p:sp>
    </p:spTree>
    <p:custDataLst>
      <p:tags r:id="rId1"/>
    </p:custDataLst>
    <p:extLst>
      <p:ext uri="{BB962C8B-B14F-4D97-AF65-F5344CB8AC3E}">
        <p14:creationId xmlns:p14="http://schemas.microsoft.com/office/powerpoint/2010/main" val="2256197097"/>
      </p:ext>
    </p:extLst>
  </p:cSld>
  <p:clrMapOvr>
    <a:masterClrMapping/>
  </p:clrMapOvr>
  <mc:AlternateContent xmlns:mc="http://schemas.openxmlformats.org/markup-compatibility/2006">
    <mc:Choice xmlns:p14="http://schemas.microsoft.com/office/powerpoint/2010/main" Requires="p14">
      <p:transition spd="slow" p14:dur="2000" advTm="210707"/>
    </mc:Choice>
    <mc:Fallback>
      <p:transition spd="slow" advTm="2107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BedarFsermittlung</a:t>
            </a:r>
            <a:r>
              <a:rPr lang="de-DE" dirty="0"/>
              <a:t> I</a:t>
            </a:r>
          </a:p>
        </p:txBody>
      </p:sp>
      <p:sp>
        <p:nvSpPr>
          <p:cNvPr id="3" name="Inhaltsplatzhalter 2"/>
          <p:cNvSpPr>
            <a:spLocks noGrp="1"/>
          </p:cNvSpPr>
          <p:nvPr>
            <p:ph idx="1"/>
          </p:nvPr>
        </p:nvSpPr>
        <p:spPr/>
        <p:txBody>
          <a:bodyPr/>
          <a:lstStyle/>
          <a:p>
            <a:r>
              <a:rPr lang="de-DE" dirty="0"/>
              <a:t>Klassischer Fall: Vorratsbeschaffung</a:t>
            </a:r>
          </a:p>
          <a:p>
            <a:pPr lvl="1"/>
            <a:r>
              <a:rPr lang="de-DE" dirty="0"/>
              <a:t>Zu hoher Bedarf wurde ermittelt:</a:t>
            </a:r>
          </a:p>
          <a:p>
            <a:pPr lvl="2"/>
            <a:r>
              <a:rPr lang="de-DE" dirty="0"/>
              <a:t>Bestand  im Lager zu hoch</a:t>
            </a:r>
          </a:p>
          <a:p>
            <a:pPr lvl="2"/>
            <a:r>
              <a:rPr lang="de-DE" dirty="0"/>
              <a:t>Zu hohe Lagerkosten (insbes. Kapitalbindung)</a:t>
            </a:r>
          </a:p>
          <a:p>
            <a:pPr lvl="1"/>
            <a:r>
              <a:rPr lang="de-DE" dirty="0"/>
              <a:t>Zu geringer Bedarf wurde ermittelt: Fehlmengenkosten</a:t>
            </a:r>
          </a:p>
          <a:p>
            <a:pPr lvl="2"/>
            <a:r>
              <a:rPr lang="de-DE" dirty="0"/>
              <a:t>Kurzfristige Beschaffung bei „teureren“ Lieferanten</a:t>
            </a:r>
          </a:p>
          <a:p>
            <a:pPr lvl="2"/>
            <a:r>
              <a:rPr lang="de-DE" dirty="0"/>
              <a:t>Produktionsstillstände</a:t>
            </a:r>
          </a:p>
          <a:p>
            <a:pPr lvl="2"/>
            <a:r>
              <a:rPr lang="de-DE" dirty="0"/>
              <a:t>Vertragsstrafen wegen verspäteter Lieferung an Kunden</a:t>
            </a:r>
          </a:p>
          <a:p>
            <a:pPr lvl="2"/>
            <a:r>
              <a:rPr lang="de-DE" dirty="0"/>
              <a:t>Imageschäden wegen eigener fehlender Termintreue</a:t>
            </a:r>
          </a:p>
        </p:txBody>
      </p:sp>
      <p:sp>
        <p:nvSpPr>
          <p:cNvPr id="5" name="Pfeil nach unten 4"/>
          <p:cNvSpPr/>
          <p:nvPr/>
        </p:nvSpPr>
        <p:spPr>
          <a:xfrm>
            <a:off x="4139951" y="5013175"/>
            <a:ext cx="405795" cy="360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1619672" y="5373216"/>
            <a:ext cx="5904656" cy="646331"/>
          </a:xfrm>
          <a:prstGeom prst="rect">
            <a:avLst/>
          </a:prstGeom>
          <a:noFill/>
        </p:spPr>
        <p:txBody>
          <a:bodyPr wrap="square" rtlCol="0">
            <a:spAutoFit/>
          </a:bodyPr>
          <a:lstStyle/>
          <a:p>
            <a:pPr algn="ctr"/>
            <a:r>
              <a:rPr lang="de-DE" dirty="0"/>
              <a:t>Mindestlagerbestände/“eiserne Reserven“ werden eingeplant</a:t>
            </a:r>
          </a:p>
        </p:txBody>
      </p:sp>
    </p:spTree>
    <p:custDataLst>
      <p:tags r:id="rId1"/>
    </p:custDataLst>
    <p:extLst>
      <p:ext uri="{BB962C8B-B14F-4D97-AF65-F5344CB8AC3E}">
        <p14:creationId xmlns:p14="http://schemas.microsoft.com/office/powerpoint/2010/main" val="1811802808"/>
      </p:ext>
    </p:extLst>
  </p:cSld>
  <p:clrMapOvr>
    <a:masterClrMapping/>
  </p:clrMapOvr>
  <mc:AlternateContent xmlns:mc="http://schemas.openxmlformats.org/markup-compatibility/2006">
    <mc:Choice xmlns:p14="http://schemas.microsoft.com/office/powerpoint/2010/main" Requires="p14">
      <p:transition spd="slow" p14:dur="2000" advTm="231559"/>
    </mc:Choice>
    <mc:Fallback>
      <p:transition spd="slow" advTm="2315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Bedarfsermittlung II – </a:t>
            </a:r>
            <a:br>
              <a:rPr lang="de-DE" dirty="0"/>
            </a:br>
            <a:r>
              <a:rPr lang="de-DE" dirty="0"/>
              <a:t>verbrauchsorientierte Disposition</a:t>
            </a:r>
          </a:p>
        </p:txBody>
      </p:sp>
      <p:sp>
        <p:nvSpPr>
          <p:cNvPr id="3" name="Inhaltsplatzhalter 2"/>
          <p:cNvSpPr>
            <a:spLocks noGrp="1"/>
          </p:cNvSpPr>
          <p:nvPr>
            <p:ph idx="1"/>
          </p:nvPr>
        </p:nvSpPr>
        <p:spPr/>
        <p:txBody>
          <a:bodyPr>
            <a:normAutofit/>
          </a:bodyPr>
          <a:lstStyle/>
          <a:p>
            <a:r>
              <a:rPr lang="de-DE" dirty="0"/>
              <a:t>basiert auf den </a:t>
            </a:r>
            <a:r>
              <a:rPr lang="de-DE" b="1" i="1" dirty="0"/>
              <a:t>Verbrauchswerten</a:t>
            </a:r>
            <a:r>
              <a:rPr lang="de-DE" dirty="0"/>
              <a:t> der Vergangenheit</a:t>
            </a:r>
          </a:p>
          <a:p>
            <a:r>
              <a:rPr lang="de-DE" b="1" i="1" dirty="0"/>
              <a:t>prognostiziert</a:t>
            </a:r>
            <a:r>
              <a:rPr lang="de-DE" dirty="0"/>
              <a:t> auf den zukünftigen Bedarf</a:t>
            </a:r>
          </a:p>
          <a:p>
            <a:r>
              <a:rPr lang="de-DE" dirty="0"/>
              <a:t>Kein Bezug zur aktuellen Produktionsplanung</a:t>
            </a:r>
          </a:p>
          <a:p>
            <a:r>
              <a:rPr lang="de-DE" dirty="0"/>
              <a:t>Entweder über Bestellpunkte oder –</a:t>
            </a:r>
            <a:r>
              <a:rPr lang="de-DE" dirty="0" err="1"/>
              <a:t>rhythmen</a:t>
            </a:r>
            <a:endParaRPr lang="de-DE" dirty="0"/>
          </a:p>
          <a:p>
            <a:r>
              <a:rPr lang="de-DE" dirty="0"/>
              <a:t>Genereller Vorteil: recht einfache Ermittlung der Bedarfe</a:t>
            </a:r>
          </a:p>
          <a:p>
            <a:r>
              <a:rPr lang="de-DE" dirty="0"/>
              <a:t>Genereller Nachteil: Schwierigkeiten bei unregelmäßigen Lagerabgängen </a:t>
            </a:r>
          </a:p>
        </p:txBody>
      </p:sp>
    </p:spTree>
    <p:custDataLst>
      <p:tags r:id="rId1"/>
    </p:custDataLst>
    <p:extLst>
      <p:ext uri="{BB962C8B-B14F-4D97-AF65-F5344CB8AC3E}">
        <p14:creationId xmlns:p14="http://schemas.microsoft.com/office/powerpoint/2010/main" val="1908578677"/>
      </p:ext>
    </p:extLst>
  </p:cSld>
  <p:clrMapOvr>
    <a:masterClrMapping/>
  </p:clrMapOvr>
  <mc:AlternateContent xmlns:mc="http://schemas.openxmlformats.org/markup-compatibility/2006">
    <mc:Choice xmlns:p14="http://schemas.microsoft.com/office/powerpoint/2010/main" Requires="p14">
      <p:transition spd="slow" p14:dur="2000" advTm="98067"/>
    </mc:Choice>
    <mc:Fallback>
      <p:transition spd="slow" advTm="980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9.5|3.4|9.7|5.1|25.1|13.6|9|5.7"/>
</p:tagLst>
</file>

<file path=ppt/tags/tag10.xml><?xml version="1.0" encoding="utf-8"?>
<p:tagLst xmlns:a="http://schemas.openxmlformats.org/drawingml/2006/main" xmlns:r="http://schemas.openxmlformats.org/officeDocument/2006/relationships" xmlns:p="http://schemas.openxmlformats.org/presentationml/2006/main">
  <p:tag name="TIMING" val="|14.6|14.1|10"/>
</p:tagLst>
</file>

<file path=ppt/tags/tag11.xml><?xml version="1.0" encoding="utf-8"?>
<p:tagLst xmlns:a="http://schemas.openxmlformats.org/drawingml/2006/main" xmlns:r="http://schemas.openxmlformats.org/officeDocument/2006/relationships" xmlns:p="http://schemas.openxmlformats.org/presentationml/2006/main">
  <p:tag name="TIMING" val="|11.2|6.5|52.9"/>
</p:tagLst>
</file>

<file path=ppt/tags/tag12.xml><?xml version="1.0" encoding="utf-8"?>
<p:tagLst xmlns:a="http://schemas.openxmlformats.org/drawingml/2006/main" xmlns:r="http://schemas.openxmlformats.org/officeDocument/2006/relationships" xmlns:p="http://schemas.openxmlformats.org/presentationml/2006/main">
  <p:tag name="TIMING" val="|2.6|3.3|14.4|44.3|32.4|44.5"/>
</p:tagLst>
</file>

<file path=ppt/tags/tag13.xml><?xml version="1.0" encoding="utf-8"?>
<p:tagLst xmlns:a="http://schemas.openxmlformats.org/drawingml/2006/main" xmlns:r="http://schemas.openxmlformats.org/officeDocument/2006/relationships" xmlns:p="http://schemas.openxmlformats.org/presentationml/2006/main">
  <p:tag name="TIMING" val="|6.1|0.8|8.8|14.3|0.8|3.2|20.5|2"/>
</p:tagLst>
</file>

<file path=ppt/tags/tag14.xml><?xml version="1.0" encoding="utf-8"?>
<p:tagLst xmlns:a="http://schemas.openxmlformats.org/drawingml/2006/main" xmlns:r="http://schemas.openxmlformats.org/officeDocument/2006/relationships" xmlns:p="http://schemas.openxmlformats.org/presentationml/2006/main">
  <p:tag name="TIMING" val="|4.3|3.7|22.7|6.1|7.6|4.3|14.6"/>
</p:tagLst>
</file>

<file path=ppt/tags/tag15.xml><?xml version="1.0" encoding="utf-8"?>
<p:tagLst xmlns:a="http://schemas.openxmlformats.org/drawingml/2006/main" xmlns:r="http://schemas.openxmlformats.org/officeDocument/2006/relationships" xmlns:p="http://schemas.openxmlformats.org/presentationml/2006/main">
  <p:tag name="TIMING" val="|20.2|1.8|2.2|15.4|19.3|8.8|4.7|10.7|0.7"/>
</p:tagLst>
</file>

<file path=ppt/tags/tag16.xml><?xml version="1.0" encoding="utf-8"?>
<p:tagLst xmlns:a="http://schemas.openxmlformats.org/drawingml/2006/main" xmlns:r="http://schemas.openxmlformats.org/officeDocument/2006/relationships" xmlns:p="http://schemas.openxmlformats.org/presentationml/2006/main">
  <p:tag name="TIMING" val="|22.8|20.6"/>
</p:tagLst>
</file>

<file path=ppt/tags/tag17.xml><?xml version="1.0" encoding="utf-8"?>
<p:tagLst xmlns:a="http://schemas.openxmlformats.org/drawingml/2006/main" xmlns:r="http://schemas.openxmlformats.org/officeDocument/2006/relationships" xmlns:p="http://schemas.openxmlformats.org/presentationml/2006/main">
  <p:tag name="TIMING" val="|10.8|0.8|6.2|14.3|12.6|8.9|19.9|24.8"/>
</p:tagLst>
</file>

<file path=ppt/tags/tag18.xml><?xml version="1.0" encoding="utf-8"?>
<p:tagLst xmlns:a="http://schemas.openxmlformats.org/drawingml/2006/main" xmlns:r="http://schemas.openxmlformats.org/officeDocument/2006/relationships" xmlns:p="http://schemas.openxmlformats.org/presentationml/2006/main">
  <p:tag name="TIMING" val="|1.1|49.9|33.8|32.3"/>
</p:tagLst>
</file>

<file path=ppt/tags/tag19.xml><?xml version="1.0" encoding="utf-8"?>
<p:tagLst xmlns:a="http://schemas.openxmlformats.org/drawingml/2006/main" xmlns:r="http://schemas.openxmlformats.org/officeDocument/2006/relationships" xmlns:p="http://schemas.openxmlformats.org/presentationml/2006/main">
  <p:tag name="TIMING" val="|21.4|23.3|2.4|11.5|15.2|2.9|1.2|4|10.7|4.7|8"/>
</p:tagLst>
</file>

<file path=ppt/tags/tag2.xml><?xml version="1.0" encoding="utf-8"?>
<p:tagLst xmlns:a="http://schemas.openxmlformats.org/drawingml/2006/main" xmlns:r="http://schemas.openxmlformats.org/officeDocument/2006/relationships" xmlns:p="http://schemas.openxmlformats.org/presentationml/2006/main">
  <p:tag name="TIMING" val="|3.1|16.7|6.8|36.5|5.1|14.2"/>
</p:tagLst>
</file>

<file path=ppt/tags/tag20.xml><?xml version="1.0" encoding="utf-8"?>
<p:tagLst xmlns:a="http://schemas.openxmlformats.org/drawingml/2006/main" xmlns:r="http://schemas.openxmlformats.org/officeDocument/2006/relationships" xmlns:p="http://schemas.openxmlformats.org/presentationml/2006/main">
  <p:tag name="TIMING" val="|1.6|3.3|3.4|18.7|16.4|9.6|1.3"/>
</p:tagLst>
</file>

<file path=ppt/tags/tag21.xml><?xml version="1.0" encoding="utf-8"?>
<p:tagLst xmlns:a="http://schemas.openxmlformats.org/drawingml/2006/main" xmlns:r="http://schemas.openxmlformats.org/officeDocument/2006/relationships" xmlns:p="http://schemas.openxmlformats.org/presentationml/2006/main">
  <p:tag name="TIMING" val="|4.6|3.7|5.4|14.5|2.9|23|5.8|11.9"/>
</p:tagLst>
</file>

<file path=ppt/tags/tag22.xml><?xml version="1.0" encoding="utf-8"?>
<p:tagLst xmlns:a="http://schemas.openxmlformats.org/drawingml/2006/main" xmlns:r="http://schemas.openxmlformats.org/officeDocument/2006/relationships" xmlns:p="http://schemas.openxmlformats.org/presentationml/2006/main">
  <p:tag name="TIMING" val="|5.9|14.1|6.6|19.9|31.1|24.2|1.2|3.6|15"/>
</p:tagLst>
</file>

<file path=ppt/tags/tag23.xml><?xml version="1.0" encoding="utf-8"?>
<p:tagLst xmlns:a="http://schemas.openxmlformats.org/drawingml/2006/main" xmlns:r="http://schemas.openxmlformats.org/officeDocument/2006/relationships" xmlns:p="http://schemas.openxmlformats.org/presentationml/2006/main">
  <p:tag name="TIMING" val="|3.6|1.9|8.6|10.7|7.4|10.5|1.8|10.2|5.6|15.6|2.7"/>
</p:tagLst>
</file>

<file path=ppt/tags/tag24.xml><?xml version="1.0" encoding="utf-8"?>
<p:tagLst xmlns:a="http://schemas.openxmlformats.org/drawingml/2006/main" xmlns:r="http://schemas.openxmlformats.org/officeDocument/2006/relationships" xmlns:p="http://schemas.openxmlformats.org/presentationml/2006/main">
  <p:tag name="TIMING" val="|8.7|4.9|13.3|8.5|3.8|6.8|2.6|4.3|25.5|14.9"/>
</p:tagLst>
</file>

<file path=ppt/tags/tag25.xml><?xml version="1.0" encoding="utf-8"?>
<p:tagLst xmlns:a="http://schemas.openxmlformats.org/drawingml/2006/main" xmlns:r="http://schemas.openxmlformats.org/officeDocument/2006/relationships" xmlns:p="http://schemas.openxmlformats.org/presentationml/2006/main">
  <p:tag name="TIMING" val="|9.5|19.3|2.5|6.6|2.9|54.9|7.9|1|37|5.4|9.2"/>
</p:tagLst>
</file>

<file path=ppt/tags/tag26.xml><?xml version="1.0" encoding="utf-8"?>
<p:tagLst xmlns:a="http://schemas.openxmlformats.org/drawingml/2006/main" xmlns:r="http://schemas.openxmlformats.org/officeDocument/2006/relationships" xmlns:p="http://schemas.openxmlformats.org/presentationml/2006/main">
  <p:tag name="TIMING" val="|10.4|15.5|1.5|5.4|22.4|19.4|12.8|4.2|29.1"/>
</p:tagLst>
</file>

<file path=ppt/tags/tag27.xml><?xml version="1.0" encoding="utf-8"?>
<p:tagLst xmlns:a="http://schemas.openxmlformats.org/drawingml/2006/main" xmlns:r="http://schemas.openxmlformats.org/officeDocument/2006/relationships" xmlns:p="http://schemas.openxmlformats.org/presentationml/2006/main">
  <p:tag name="TIMING" val="|8.9|4.5|29.6|14.7|17.7|10.8|21.3|4.4|11.3"/>
</p:tagLst>
</file>

<file path=ppt/tags/tag28.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14|13.2|7.2|20.8|5.4|8.9|4|1.7|0.9|2.5"/>
</p:tagLst>
</file>

<file path=ppt/tags/tag4.xml><?xml version="1.0" encoding="utf-8"?>
<p:tagLst xmlns:a="http://schemas.openxmlformats.org/drawingml/2006/main" xmlns:r="http://schemas.openxmlformats.org/officeDocument/2006/relationships" xmlns:p="http://schemas.openxmlformats.org/presentationml/2006/main">
  <p:tag name="TIMING" val="|19.6|2.1|14.7|30.5|24|3.6|57.3"/>
</p:tagLst>
</file>

<file path=ppt/tags/tag5.xml><?xml version="1.0" encoding="utf-8"?>
<p:tagLst xmlns:a="http://schemas.openxmlformats.org/drawingml/2006/main" xmlns:r="http://schemas.openxmlformats.org/officeDocument/2006/relationships" xmlns:p="http://schemas.openxmlformats.org/presentationml/2006/main">
  <p:tag name="TIMING" val="|44.3|44.2|35|18|6.7|19.4|25.9|25.3|27|33.8"/>
</p:tagLst>
</file>

<file path=ppt/tags/tag6.xml><?xml version="1.0" encoding="utf-8"?>
<p:tagLst xmlns:a="http://schemas.openxmlformats.org/drawingml/2006/main" xmlns:r="http://schemas.openxmlformats.org/officeDocument/2006/relationships" xmlns:p="http://schemas.openxmlformats.org/presentationml/2006/main">
  <p:tag name="TIMING" val="|24.3|7.5|22.1|22.2|21.5|23.7|22"/>
</p:tagLst>
</file>

<file path=ppt/tags/tag7.xml><?xml version="1.0" encoding="utf-8"?>
<p:tagLst xmlns:a="http://schemas.openxmlformats.org/drawingml/2006/main" xmlns:r="http://schemas.openxmlformats.org/officeDocument/2006/relationships" xmlns:p="http://schemas.openxmlformats.org/presentationml/2006/main">
  <p:tag name="TIMING" val="|13.4|6.9|4.2|5|48.6|7.5|9.6|11.1|41.7|26.8"/>
</p:tagLst>
</file>

<file path=ppt/tags/tag8.xml><?xml version="1.0" encoding="utf-8"?>
<p:tagLst xmlns:a="http://schemas.openxmlformats.org/drawingml/2006/main" xmlns:r="http://schemas.openxmlformats.org/officeDocument/2006/relationships" xmlns:p="http://schemas.openxmlformats.org/presentationml/2006/main">
  <p:tag name="TIMING" val="|11.8|18.9|17.5|19.3|9.2|9"/>
</p:tagLst>
</file>

<file path=ppt/tags/tag9.xml><?xml version="1.0" encoding="utf-8"?>
<p:tagLst xmlns:a="http://schemas.openxmlformats.org/drawingml/2006/main" xmlns:r="http://schemas.openxmlformats.org/officeDocument/2006/relationships" xmlns:p="http://schemas.openxmlformats.org/presentationml/2006/main">
  <p:tag name="TIMING" val="|42.2|37.3|20.9|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ke">
  <a:themeElements>
    <a:clrScheme name="Apothek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ke">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k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0</TotalTime>
  <Words>1630</Words>
  <Application>Microsoft Office PowerPoint</Application>
  <PresentationFormat>Bildschirmpräsentation (4:3)</PresentationFormat>
  <Paragraphs>302</Paragraphs>
  <Slides>31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Arial</vt:lpstr>
      <vt:lpstr>Book Antiqua</vt:lpstr>
      <vt:lpstr>Calibri</vt:lpstr>
      <vt:lpstr>Cambria Math</vt:lpstr>
      <vt:lpstr>Century Gothic</vt:lpstr>
      <vt:lpstr>Apotheke</vt:lpstr>
      <vt:lpstr>Beschaffung und lagerung</vt:lpstr>
      <vt:lpstr>Inhalt der Veranstaltung</vt:lpstr>
      <vt:lpstr>Definition Logistik</vt:lpstr>
      <vt:lpstr>Konnex zum Absatz</vt:lpstr>
      <vt:lpstr>Organisation des Einkaufs</vt:lpstr>
      <vt:lpstr>Kriterien der Lieferantenwahl</vt:lpstr>
      <vt:lpstr>Eigenfertigung oder Fremdbezug</vt:lpstr>
      <vt:lpstr>BedarFsermittlung I</vt:lpstr>
      <vt:lpstr>Bedarfsermittlung II –  verbrauchsorientierte Disposition</vt:lpstr>
      <vt:lpstr>BestellPunktverfahren</vt:lpstr>
      <vt:lpstr>Bestellrhythmusverfahren</vt:lpstr>
      <vt:lpstr>Bedarfsermittlung III – programmorientierte Disposition</vt:lpstr>
      <vt:lpstr>Ermittlung des Bruttobedarfs</vt:lpstr>
      <vt:lpstr>Berechnung des Nettobedarfs</vt:lpstr>
      <vt:lpstr>Vor- und Nachteile programmorientierter Ermittlung</vt:lpstr>
      <vt:lpstr>Zeitplanung bei Bestellungen</vt:lpstr>
      <vt:lpstr>Losgrößenplanung</vt:lpstr>
      <vt:lpstr>Optimale Bestellmenge</vt:lpstr>
      <vt:lpstr>Bedarfssynchrone Beschaffung (Just in Time) - I</vt:lpstr>
      <vt:lpstr>Bedarfssynchrone Beschaffung (Just in Time) - II</vt:lpstr>
      <vt:lpstr>Kennzahlen zur Wirtschaftlichkeit - I</vt:lpstr>
      <vt:lpstr>Kennzahlen zur Wirtschaftlichkeit - II</vt:lpstr>
      <vt:lpstr>Zielgrößen bei Lagerkennzahlen</vt:lpstr>
      <vt:lpstr>ABC-analyse – I </vt:lpstr>
      <vt:lpstr>ABC-Analyse - II</vt:lpstr>
      <vt:lpstr>Konsequenzen der ABC-analyse</vt:lpstr>
      <vt:lpstr>Lagerung</vt:lpstr>
      <vt:lpstr>Lagerorganisation im Festplatzsystem</vt:lpstr>
      <vt:lpstr>Lagerorganisation im Freiplatzsystem (chaoslagerung)</vt:lpstr>
      <vt:lpstr>Kombinationsformen der lagerorganisation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Beschaffung und Produktion</dc:title>
  <dc:creator>oliver</dc:creator>
  <cp:lastModifiedBy>Oliver Hardt</cp:lastModifiedBy>
  <cp:revision>47</cp:revision>
  <cp:lastPrinted>2018-05-22T13:55:09Z</cp:lastPrinted>
  <dcterms:created xsi:type="dcterms:W3CDTF">2015-04-14T11:24:57Z</dcterms:created>
  <dcterms:modified xsi:type="dcterms:W3CDTF">2021-05-01T12:22:48Z</dcterms:modified>
</cp:coreProperties>
</file>