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85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F439F-8637-4433-B280-0CE0A2FFD35C}" type="datetimeFigureOut">
              <a:rPr lang="de-DE" smtClean="0"/>
              <a:t>17.05.2021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5E349-52A8-4D8D-BBFD-85248F950A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02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B159-E49A-4BDF-9592-624A1864B1D0}" type="datetime1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7DC2-0988-444F-B389-DE66FF97C398}" type="datetime1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35EE-4D24-46AD-B078-9583651B843A}" type="datetime1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CA593-5559-42CD-B56C-71A82BF60D04}" type="datetime1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9FEF-F0F6-4765-A596-B9C1EBFE9AB6}" type="datetime1">
              <a:rPr lang="de-DE" smtClean="0"/>
              <a:t>17.05.2021</a:t>
            </a:fld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ACA9-C22F-4D41-B775-C68AD5A3FB24}" type="datetime1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69246-2CAD-4D18-877C-59FC54A3B58D}" type="datetime1">
              <a:rPr lang="de-DE" smtClean="0"/>
              <a:t>17.05.2021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719D-7D9D-4282-BD01-9B5E6D81AB92}" type="datetime1">
              <a:rPr lang="de-DE" smtClean="0"/>
              <a:t>17.05.2021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D98D5-0144-4EEA-8C7E-B48C7AD44587}" type="datetime1">
              <a:rPr lang="de-DE" smtClean="0"/>
              <a:t>17.05.2021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DC9C-F66B-4BA2-9C8B-C6AA2A319C69}" type="datetime1">
              <a:rPr lang="de-DE" smtClean="0"/>
              <a:t>17.05.2021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599F-7C47-490D-8100-63EB237FB44D}" type="datetime1">
              <a:rPr lang="de-DE" smtClean="0"/>
              <a:t>17.05.2021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C1D98D5-9104-47BB-BA12-0BCBFEE52D49}" type="datetime1">
              <a:rPr lang="de-DE" smtClean="0"/>
              <a:t>17.05.2021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1C1083C-745A-40C9-A3F3-B9CAE9A4367F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Stand 2021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38641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Einliniensystem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/>
              <a:t>Vorteile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3200" dirty="0"/>
              <a:t>Klare Zuständigkeiten</a:t>
            </a:r>
          </a:p>
          <a:p>
            <a:r>
              <a:rPr lang="de-DE" sz="3200" dirty="0"/>
              <a:t> straffer Aufbau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/>
              <a:t>Nachteile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Überlastung der Instanzen</a:t>
            </a:r>
          </a:p>
          <a:p>
            <a:r>
              <a:rPr lang="de-DE" sz="3200" dirty="0"/>
              <a:t>lange Befehlswege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11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Stabliniensystem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8494"/>
            <a:ext cx="6768751" cy="4272683"/>
          </a:xfrm>
        </p:spPr>
      </p:pic>
      <p:sp>
        <p:nvSpPr>
          <p:cNvPr id="5" name="Textfeld 4"/>
          <p:cNvSpPr txBox="1"/>
          <p:nvPr/>
        </p:nvSpPr>
        <p:spPr>
          <a:xfrm>
            <a:off x="107504" y="6381328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http://www.bwl-betriebswirtschaft.de/leitungssysteme-organigramme.html, aufgerufen am 29.05.2014 um 13.05 Uhr.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6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Stabliniensystem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/>
              <a:t>Entlastung der Instanzen bei Beibehaltung des eindeutigen Dienstweges.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/>
              <a:t>Fachliche Abhängigkeit von den Stäben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7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Mehrliniensystem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25669"/>
            <a:ext cx="6336704" cy="3916435"/>
          </a:xfrm>
        </p:spPr>
      </p:pic>
      <p:sp>
        <p:nvSpPr>
          <p:cNvPr id="5" name="Textfeld 4"/>
          <p:cNvSpPr txBox="1"/>
          <p:nvPr/>
        </p:nvSpPr>
        <p:spPr>
          <a:xfrm>
            <a:off x="395536" y="6237312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http://www.bwl-betriebswirtschaft.de/leitungssysteme-organigramme.html, aufgerufen am 30.05.2014 um 13.05 Uhr.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6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Mehrliniensystem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Spezialisierung der Instanzen</a:t>
            </a:r>
          </a:p>
          <a:p>
            <a:r>
              <a:rPr lang="de-DE" dirty="0"/>
              <a:t>kürzere Informationswege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Kompetenzüberschneidungen</a:t>
            </a:r>
          </a:p>
          <a:p>
            <a:r>
              <a:rPr lang="de-DE" dirty="0"/>
              <a:t>Überschneidung von Anweisungen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64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Welches System passt?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Prinzipien haben Vor- und Nachteile</a:t>
            </a:r>
          </a:p>
          <a:p>
            <a:r>
              <a:rPr lang="de-DE" b="1" i="1" dirty="0"/>
              <a:t>In praxi</a:t>
            </a:r>
            <a:r>
              <a:rPr lang="de-DE" dirty="0"/>
              <a:t>: Mischformen</a:t>
            </a:r>
          </a:p>
          <a:p>
            <a:endParaRPr lang="de-DE" dirty="0"/>
          </a:p>
          <a:p>
            <a:r>
              <a:rPr lang="de-DE" dirty="0"/>
              <a:t>Weitaus wichtiger in der Praxis: Funktions- oder Spartenorganisation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17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Funktionsorganisation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0" y="1916832"/>
            <a:ext cx="8203710" cy="1936190"/>
          </a:xfrm>
        </p:spPr>
      </p:pic>
      <p:sp>
        <p:nvSpPr>
          <p:cNvPr id="5" name="Textfeld 4"/>
          <p:cNvSpPr txBox="1"/>
          <p:nvPr/>
        </p:nvSpPr>
        <p:spPr>
          <a:xfrm>
            <a:off x="467544" y="422108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Gablers Wirtschaftslexikon, Bd. 4, </a:t>
            </a:r>
            <a:r>
              <a:rPr lang="de-DE" dirty="0" err="1"/>
              <a:t>vd</a:t>
            </a:r>
            <a:r>
              <a:rPr lang="de-DE" dirty="0"/>
              <a:t>. Aufl.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67544" y="5013176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Vorherrschend bei kleineren und mittleren Unternehmen sowie bei  Unternehmen mit relativ einheitlichem Produktionsprogramm (z.B. Herstellung nur eine Software mit relativ geringen Variierungen)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6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Spartenorganisation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4087"/>
            <a:ext cx="8229600" cy="3670588"/>
          </a:xfrm>
        </p:spPr>
      </p:pic>
      <p:sp>
        <p:nvSpPr>
          <p:cNvPr id="5" name="Textfeld 4"/>
          <p:cNvSpPr txBox="1"/>
          <p:nvPr/>
        </p:nvSpPr>
        <p:spPr>
          <a:xfrm>
            <a:off x="467544" y="6237312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ttp://www.iwiki.de/wiki/index.php/Spartenorganisation, aufgerufen am 30.05.2014 um 13.25 Uhr.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9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Spartenorganisation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Geeignet für Unternehmen mit unterschiedlichen Produktgruppen</a:t>
            </a:r>
          </a:p>
          <a:p>
            <a:r>
              <a:rPr lang="de-DE" dirty="0"/>
              <a:t>Verantwortungs- und Entscheidungsbefugnisse können auf die Sparten übertragen werden </a:t>
            </a:r>
          </a:p>
          <a:p>
            <a:r>
              <a:rPr lang="de-DE" dirty="0"/>
              <a:t>Sparten sind relativ selbstständige Einheiten</a:t>
            </a:r>
          </a:p>
          <a:p>
            <a:r>
              <a:rPr lang="de-DE" dirty="0"/>
              <a:t>Möglichkeit: Jede Sparte/Funktionseinheit ermittelt „eigenen“ Gewinn und wird entsprechend beurteilt (im Hinblick auf Zielerreichung, etwaige Prämien an Stelleninhaber etc.)</a:t>
            </a:r>
          </a:p>
        </p:txBody>
      </p:sp>
      <p:sp>
        <p:nvSpPr>
          <p:cNvPr id="4" name="Pfeil nach unten 3"/>
          <p:cNvSpPr/>
          <p:nvPr/>
        </p:nvSpPr>
        <p:spPr>
          <a:xfrm>
            <a:off x="4538909" y="5085184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010517" y="614971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dirty="0"/>
              <a:t>sog. Profit </a:t>
            </a:r>
            <a:r>
              <a:rPr lang="de-DE" sz="2400" b="1" i="1" dirty="0" err="1"/>
              <a:t>Centre</a:t>
            </a:r>
            <a:endParaRPr lang="de-DE" sz="2400" b="1" i="1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17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Matrixorganisation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88840"/>
            <a:ext cx="5204792" cy="3695700"/>
          </a:xfrm>
        </p:spPr>
      </p:pic>
      <p:sp>
        <p:nvSpPr>
          <p:cNvPr id="5" name="Textfeld 4"/>
          <p:cNvSpPr txBox="1"/>
          <p:nvPr/>
        </p:nvSpPr>
        <p:spPr>
          <a:xfrm>
            <a:off x="755576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http://wirtschaftslexikon.gabler.de/Definition/matrixorganisation.html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Definition</a:t>
            </a:r>
          </a:p>
          <a:p>
            <a:r>
              <a:rPr lang="de-DE" dirty="0"/>
              <a:t>Aufbauorganisation</a:t>
            </a:r>
          </a:p>
          <a:p>
            <a:pPr lvl="1"/>
            <a:r>
              <a:rPr lang="de-DE" dirty="0"/>
              <a:t>Mögliche Gestaltungsprinzipien</a:t>
            </a:r>
          </a:p>
          <a:p>
            <a:pPr lvl="1"/>
            <a:r>
              <a:rPr lang="de-DE" dirty="0"/>
              <a:t>Vor- und Nachteile der verschiedenen Prinzipien</a:t>
            </a:r>
          </a:p>
          <a:p>
            <a:r>
              <a:rPr lang="de-DE" dirty="0"/>
              <a:t>Ablauforganisation</a:t>
            </a:r>
          </a:p>
          <a:p>
            <a:r>
              <a:rPr lang="de-DE" dirty="0"/>
              <a:t>Schwächen der klassischen Organisations-“Lehre“</a:t>
            </a:r>
          </a:p>
          <a:p>
            <a:r>
              <a:rPr lang="de-DE" dirty="0"/>
              <a:t>Prozessorganisation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0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Matrixorganisation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Vermeidung von Einseitigkeiten </a:t>
            </a:r>
          </a:p>
          <a:p>
            <a:r>
              <a:rPr lang="de-DE" dirty="0"/>
              <a:t>mögliche Verbesserung der Entscheidungsqualität</a:t>
            </a:r>
          </a:p>
          <a:p>
            <a:r>
              <a:rPr lang="de-DE" dirty="0"/>
              <a:t>Ausschaltung der spezifischen Stab-Linien-Konflikte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Kompetenzüberschneidungen zwischen den Entscheidungseinheiten </a:t>
            </a:r>
          </a:p>
          <a:p>
            <a:r>
              <a:rPr lang="de-DE" dirty="0"/>
              <a:t>Daraus resultierende potenziellen Konflikte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99592" y="544522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dirty="0"/>
              <a:t>In reiner Form allenfalls auf recht niedrigen Hierarchieebenen praktikabel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4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Ablauforganisation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Der Aufbauorganisation nachgeordnet, 2. Schritt</a:t>
            </a:r>
          </a:p>
          <a:p>
            <a:r>
              <a:rPr lang="de-DE" dirty="0"/>
              <a:t>Identisches Analyse-Synthese-Konzept</a:t>
            </a:r>
          </a:p>
          <a:p>
            <a:r>
              <a:rPr lang="de-DE" dirty="0"/>
              <a:t>Arbeitsanalyse</a:t>
            </a:r>
          </a:p>
          <a:p>
            <a:pPr lvl="1"/>
            <a:r>
              <a:rPr lang="de-DE" dirty="0"/>
              <a:t>Arbeitsschritte werden in Vorgänge und Teilvorgänge untergliedert (Kriterium: entsprechende Verrichtung an bestimmtem Objekt)</a:t>
            </a:r>
          </a:p>
          <a:p>
            <a:r>
              <a:rPr lang="de-DE" dirty="0"/>
              <a:t>Arbeitssynthese </a:t>
            </a:r>
          </a:p>
          <a:p>
            <a:pPr lvl="1"/>
            <a:r>
              <a:rPr lang="de-DE" dirty="0"/>
              <a:t>Arbeitsschritte werden zeitlich und sachlogisch gegliedert und dann möglichst gleichmäßig auf die zuvor gegliederten Stellen verteilt (Arbeitsverteilung)</a:t>
            </a:r>
          </a:p>
          <a:p>
            <a:pPr lvl="1"/>
            <a:r>
              <a:rPr lang="de-DE" dirty="0"/>
              <a:t>Arbeitsschritte werden räumlich aufgeteilt (Werkstätten-, Fließ- oder Gruppenprinzip)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7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Kritik an klassischer Organisation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Vorrang der Aufbauorganisation führt zu „falschen“ Zuweisungen von Arbeitsschritten zu Stellen</a:t>
            </a:r>
          </a:p>
          <a:p>
            <a:r>
              <a:rPr lang="de-DE" dirty="0"/>
              <a:t>Extreme Zergliederung kann zu „langweiliger“ Arbeit führen =&gt; Unterforderung, blaue Montage, schlechte Qualität</a:t>
            </a:r>
          </a:p>
          <a:p>
            <a:r>
              <a:rPr lang="de-DE" dirty="0"/>
              <a:t>Extreme Zergliederung und entsprechende Zuweisung zu vielen verschiedenen Stellen führt zu Schnittstellenverlusten (Tunnelblick der Arbeitnehmer, nicht über den Tellerrand schauen)</a:t>
            </a:r>
          </a:p>
          <a:p>
            <a:r>
              <a:rPr lang="de-DE" dirty="0"/>
              <a:t>Für Dienstleistungen vielfach schwierig zu realisieren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30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Prozessbezogenes Reengineering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8" y="2120079"/>
            <a:ext cx="7560840" cy="3470785"/>
          </a:xfrm>
        </p:spPr>
      </p:pic>
      <p:sp>
        <p:nvSpPr>
          <p:cNvPr id="5" name="Ellipse 4"/>
          <p:cNvSpPr/>
          <p:nvPr/>
        </p:nvSpPr>
        <p:spPr>
          <a:xfrm>
            <a:off x="1242623" y="2830043"/>
            <a:ext cx="1368152" cy="504056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610774" y="2525243"/>
            <a:ext cx="881105" cy="55682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4565638" y="2604400"/>
            <a:ext cx="964348" cy="111263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3639343" y="2830043"/>
            <a:ext cx="881105" cy="55682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5589270" y="2882301"/>
            <a:ext cx="881105" cy="55682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179512" y="173216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rgbClr val="FF0000"/>
                </a:solidFill>
              </a:rPr>
              <a:t>Zahlreiche Verantwortlichkeiten und Schnittstellen bei der Bearbeitung</a:t>
            </a:r>
          </a:p>
        </p:txBody>
      </p:sp>
      <p:cxnSp>
        <p:nvCxnSpPr>
          <p:cNvPr id="12" name="Gerade Verbindung 11"/>
          <p:cNvCxnSpPr/>
          <p:nvPr/>
        </p:nvCxnSpPr>
        <p:spPr>
          <a:xfrm flipH="1">
            <a:off x="6228185" y="2015301"/>
            <a:ext cx="242190" cy="7883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932040" y="2015301"/>
            <a:ext cx="144016" cy="5099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257801" y="2015301"/>
            <a:ext cx="1" cy="7420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3051328" y="2015301"/>
            <a:ext cx="152520" cy="4372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2195736" y="2015301"/>
            <a:ext cx="242191" cy="7021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107110" y="6318612"/>
            <a:ext cx="678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i="1" dirty="0">
                <a:solidFill>
                  <a:srgbClr val="FF0000"/>
                </a:solidFill>
              </a:rPr>
              <a:t>EIN Verantwortlicher für den gesamten Prozess</a:t>
            </a:r>
          </a:p>
        </p:txBody>
      </p:sp>
      <p:sp>
        <p:nvSpPr>
          <p:cNvPr id="30" name="Ellipse 29"/>
          <p:cNvSpPr/>
          <p:nvPr/>
        </p:nvSpPr>
        <p:spPr>
          <a:xfrm>
            <a:off x="3851921" y="4869160"/>
            <a:ext cx="1678066" cy="43204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23528" y="587727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Nolden</a:t>
            </a:r>
            <a:r>
              <a:rPr lang="de-DE" dirty="0"/>
              <a:t>/</a:t>
            </a:r>
            <a:r>
              <a:rPr lang="de-DE" dirty="0" err="1"/>
              <a:t>Bizer</a:t>
            </a:r>
            <a:r>
              <a:rPr lang="de-DE" dirty="0"/>
              <a:t>: Management im Industriebetrieb. Bd. 1, Troisdorf 2014, S. 55.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28" grpId="0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prozessbezogener Organisation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Faktisch Vorrang der Ablauforganisation gegenüber der Aufbauorganisation (also eher </a:t>
            </a:r>
            <a:r>
              <a:rPr lang="de-DE" b="1" i="1" dirty="0" err="1"/>
              <a:t>bottom</a:t>
            </a:r>
            <a:r>
              <a:rPr lang="de-DE" b="1" i="1" dirty="0"/>
              <a:t> </a:t>
            </a:r>
            <a:r>
              <a:rPr lang="de-DE" b="1" i="1" dirty="0" err="1"/>
              <a:t>up</a:t>
            </a:r>
            <a:r>
              <a:rPr lang="de-DE" b="1" i="1" dirty="0"/>
              <a:t> </a:t>
            </a:r>
            <a:r>
              <a:rPr lang="de-DE" dirty="0"/>
              <a:t>als </a:t>
            </a:r>
            <a:r>
              <a:rPr lang="de-DE" b="1" i="1" dirty="0"/>
              <a:t>top down</a:t>
            </a:r>
            <a:r>
              <a:rPr lang="de-DE" dirty="0"/>
              <a:t>)</a:t>
            </a:r>
          </a:p>
          <a:p>
            <a:r>
              <a:rPr lang="de-DE" dirty="0"/>
              <a:t>Weniger Schnittstellenverluste</a:t>
            </a:r>
          </a:p>
          <a:p>
            <a:r>
              <a:rPr lang="de-DE" dirty="0"/>
              <a:t>Breiteres Aufgabenspektrum führt zu mehr Eigenverantwortung und entsprechend höherer Motivation</a:t>
            </a:r>
          </a:p>
          <a:p>
            <a:r>
              <a:rPr lang="de-DE" dirty="0"/>
              <a:t>Geschäftspartner (Kunden, Lieferanten etc.) haben EINEN festen Ansprechpartner</a:t>
            </a:r>
          </a:p>
          <a:p>
            <a:r>
              <a:rPr lang="de-DE" dirty="0"/>
              <a:t>Feste Projektteams</a:t>
            </a:r>
          </a:p>
          <a:p>
            <a:r>
              <a:rPr lang="de-DE" dirty="0"/>
              <a:t>Kürzere Reaktionszeiten</a:t>
            </a:r>
          </a:p>
          <a:p>
            <a:r>
              <a:rPr lang="de-DE" dirty="0"/>
              <a:t>Besserer Überblick über Prozesse</a:t>
            </a:r>
          </a:p>
        </p:txBody>
      </p:sp>
      <p:sp>
        <p:nvSpPr>
          <p:cNvPr id="4" name="Textfeld 3"/>
          <p:cNvSpPr txBox="1"/>
          <p:nvPr/>
        </p:nvSpPr>
        <p:spPr>
          <a:xfrm rot="19292383">
            <a:off x="395536" y="3645024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dirty="0">
                <a:solidFill>
                  <a:srgbClr val="FF0000"/>
                </a:solidFill>
              </a:rPr>
              <a:t>WETTBEWERBSVORTEILE DURCH REENGINEERING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2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Kernprozesse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03370"/>
            <a:ext cx="7272808" cy="3834061"/>
          </a:xfrm>
        </p:spPr>
      </p:pic>
      <p:sp>
        <p:nvSpPr>
          <p:cNvPr id="5" name="Textfeld 4"/>
          <p:cNvSpPr txBox="1"/>
          <p:nvPr/>
        </p:nvSpPr>
        <p:spPr>
          <a:xfrm>
            <a:off x="467544" y="630932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Nolden</a:t>
            </a:r>
            <a:r>
              <a:rPr lang="de-DE" dirty="0"/>
              <a:t>/</a:t>
            </a:r>
            <a:r>
              <a:rPr lang="de-DE" dirty="0" err="1"/>
              <a:t>Bizer</a:t>
            </a:r>
            <a:r>
              <a:rPr lang="de-DE" dirty="0"/>
              <a:t>: Management im Industriebetrieb. Bd. 1, Troisdorf 2014, S. 55.</a:t>
            </a:r>
          </a:p>
        </p:txBody>
      </p:sp>
      <p:sp>
        <p:nvSpPr>
          <p:cNvPr id="6" name="Textfeld 5"/>
          <p:cNvSpPr txBox="1"/>
          <p:nvPr/>
        </p:nvSpPr>
        <p:spPr>
          <a:xfrm rot="19393183">
            <a:off x="467544" y="3429000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1" dirty="0">
                <a:solidFill>
                  <a:srgbClr val="FF0000"/>
                </a:solidFill>
              </a:rPr>
              <a:t>Kernprozesse generieren Wertschöpfung/Kundennutzen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35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Hilfsprozesse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9" y="2276872"/>
            <a:ext cx="7839889" cy="2664296"/>
          </a:xfrm>
        </p:spPr>
      </p:pic>
      <p:sp>
        <p:nvSpPr>
          <p:cNvPr id="5" name="Textfeld 4"/>
          <p:cNvSpPr txBox="1"/>
          <p:nvPr/>
        </p:nvSpPr>
        <p:spPr>
          <a:xfrm>
            <a:off x="251520" y="5661248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Nolden</a:t>
            </a:r>
            <a:r>
              <a:rPr lang="de-DE" dirty="0"/>
              <a:t>/</a:t>
            </a:r>
            <a:r>
              <a:rPr lang="de-DE" dirty="0" err="1"/>
              <a:t>Bizer</a:t>
            </a:r>
            <a:r>
              <a:rPr lang="de-DE" dirty="0"/>
              <a:t>: Management im Industriebetrieb. Bd. 1, Troisdorf 2014, S. 56.</a:t>
            </a:r>
          </a:p>
        </p:txBody>
      </p:sp>
      <p:sp>
        <p:nvSpPr>
          <p:cNvPr id="6" name="Textfeld 5"/>
          <p:cNvSpPr txBox="1"/>
          <p:nvPr/>
        </p:nvSpPr>
        <p:spPr>
          <a:xfrm rot="20067160">
            <a:off x="368330" y="319230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dirty="0">
                <a:solidFill>
                  <a:srgbClr val="FF0000"/>
                </a:solidFill>
              </a:rPr>
              <a:t>Hilfsprozesse generieren keinen direkten Kundennutzen, sondern unterstützen Kernprozesse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07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Prozesse/Teilprozesse werden aus vier Perspektiven analysiert:</a:t>
            </a:r>
          </a:p>
          <a:p>
            <a:pPr lvl="1"/>
            <a:r>
              <a:rPr lang="de-DE" dirty="0"/>
              <a:t>Organisationssicht:	Welche Stellen/Abteilungen sind 				an den betrachteten Abläufen 				beteiligt?</a:t>
            </a:r>
          </a:p>
          <a:p>
            <a:pPr lvl="1"/>
            <a:r>
              <a:rPr lang="de-DE" dirty="0"/>
              <a:t>Funktionssicht:		Welche Vorgänge kommen im 				Prozess vor und wie hängen sie 				zusammen?	</a:t>
            </a:r>
          </a:p>
          <a:p>
            <a:pPr lvl="1"/>
            <a:r>
              <a:rPr lang="de-DE" dirty="0"/>
              <a:t>Datensicht:		Welche Informationen werden bei 				den Vorgängen benötigt, welche 				Informationen werden durch diese 				Vorgänge generiert?</a:t>
            </a:r>
          </a:p>
          <a:p>
            <a:pPr lvl="1"/>
            <a:r>
              <a:rPr lang="de-DE" dirty="0"/>
              <a:t>Steuerungssicht:		Welche Beziehungen bestehen 				zwischen Stellen, Funktionen und 				Daten?</a:t>
            </a:r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Beispiel – </a:t>
            </a:r>
            <a:r>
              <a:rPr lang="de-DE" dirty="0" err="1"/>
              <a:t>teilprozess</a:t>
            </a:r>
            <a:r>
              <a:rPr lang="de-DE" dirty="0"/>
              <a:t> „Budgetüberwachung“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Organisationssicht:	Einkauf, Finanzen, 						anfordernde Stelle</a:t>
            </a:r>
          </a:p>
          <a:p>
            <a:r>
              <a:rPr lang="de-DE" dirty="0"/>
              <a:t>Funktionssicht:		Budgetprüfung, 						Erhöhungsantrag, Bewilligung</a:t>
            </a:r>
          </a:p>
          <a:p>
            <a:r>
              <a:rPr lang="de-DE" dirty="0"/>
              <a:t>Datensicht:		</a:t>
            </a:r>
          </a:p>
          <a:p>
            <a:pPr marL="114300" indent="0">
              <a:buNone/>
            </a:pPr>
            <a:r>
              <a:rPr lang="de-DE" dirty="0"/>
              <a:t>				</a:t>
            </a:r>
            <a:r>
              <a:rPr lang="de-DE" b="1" i="1" dirty="0"/>
              <a:t>benötigte Informationen:</a:t>
            </a:r>
          </a:p>
          <a:p>
            <a:pPr marL="114300" indent="0">
              <a:buNone/>
            </a:pPr>
            <a:r>
              <a:rPr lang="de-DE" dirty="0"/>
              <a:t>				Budgetplan, 							Bestellanforderung</a:t>
            </a:r>
          </a:p>
          <a:p>
            <a:pPr marL="114300" indent="0">
              <a:buNone/>
            </a:pPr>
            <a:r>
              <a:rPr lang="de-DE" dirty="0"/>
              <a:t>				</a:t>
            </a:r>
            <a:r>
              <a:rPr lang="de-DE" b="1" i="1" dirty="0"/>
              <a:t>erzeugte Informationen:</a:t>
            </a:r>
          </a:p>
          <a:p>
            <a:pPr marL="114300" indent="0">
              <a:buNone/>
            </a:pPr>
            <a:r>
              <a:rPr lang="de-DE" dirty="0"/>
              <a:t>				Anforderung an 						Finanzabteilung,</a:t>
            </a:r>
          </a:p>
          <a:p>
            <a:pPr marL="114300" indent="0">
              <a:buNone/>
            </a:pPr>
            <a:r>
              <a:rPr lang="de-DE" dirty="0"/>
              <a:t>				Mitteilung an anfordernde Stelle	</a:t>
            </a:r>
          </a:p>
          <a:p>
            <a:pPr marL="11430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0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Synthese von Teilprozessen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Ermittlung von Anfangs- und Endereignis</a:t>
            </a:r>
          </a:p>
          <a:p>
            <a:r>
              <a:rPr lang="de-DE" dirty="0"/>
              <a:t>Bestimmung des Prozessziels</a:t>
            </a:r>
          </a:p>
          <a:p>
            <a:r>
              <a:rPr lang="de-DE" dirty="0"/>
              <a:t>Ermittlung prozessbeeinflussender Faktoren</a:t>
            </a:r>
          </a:p>
          <a:p>
            <a:r>
              <a:rPr lang="de-DE" dirty="0"/>
              <a:t>Ermittlung von Teilprozessen/Tätigkeiten</a:t>
            </a:r>
          </a:p>
          <a:p>
            <a:r>
              <a:rPr lang="de-DE" dirty="0"/>
              <a:t>Ermittlung „kritischer Vorgänge“ (wichtig für Termineinhaltung; hier z.B. Netzpläne nutzen)</a:t>
            </a:r>
          </a:p>
          <a:p>
            <a:r>
              <a:rPr lang="de-DE" dirty="0"/>
              <a:t>Bestimmung des/der Prozessverantwortlichen</a:t>
            </a:r>
          </a:p>
          <a:p>
            <a:r>
              <a:rPr lang="de-DE" dirty="0"/>
              <a:t>Darstellung des Prozesses, z.B. mittels Flussdiagramm etc.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8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Notwendigkeit der Organisation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Aufgabenträger muss Teilaufgaben erfüllen</a:t>
            </a:r>
          </a:p>
          <a:p>
            <a:r>
              <a:rPr lang="de-DE" dirty="0"/>
              <a:t>Teilaufgaben müssen schlüssig zur Gesamtaufgabe passen und zur Erfüllung dieser Gesamtaufgabe beitragen</a:t>
            </a:r>
          </a:p>
          <a:p>
            <a:pPr marL="114300" indent="0">
              <a:buNone/>
            </a:pPr>
            <a:endParaRPr lang="de-DE" dirty="0"/>
          </a:p>
          <a:p>
            <a:r>
              <a:rPr lang="de-DE" dirty="0"/>
              <a:t>Organisation ist</a:t>
            </a:r>
          </a:p>
          <a:p>
            <a:pPr lvl="1"/>
            <a:r>
              <a:rPr lang="de-DE" sz="2400" dirty="0"/>
              <a:t>dauerhaft sowie</a:t>
            </a:r>
          </a:p>
          <a:p>
            <a:pPr lvl="1"/>
            <a:r>
              <a:rPr lang="de-DE" sz="2400" dirty="0"/>
              <a:t>zielorientiert</a:t>
            </a:r>
          </a:p>
          <a:p>
            <a:pPr marL="411480" lvl="1" indent="0">
              <a:buNone/>
            </a:pPr>
            <a:r>
              <a:rPr lang="de-DE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56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Persönliche </a:t>
            </a:r>
            <a:r>
              <a:rPr lang="de-DE" dirty="0" err="1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zu wenig Organisation werden z.B.</a:t>
            </a:r>
          </a:p>
          <a:p>
            <a:pPr lvl="1"/>
            <a:r>
              <a:rPr lang="de-DE" dirty="0"/>
              <a:t>Kundentermine vergessen,</a:t>
            </a:r>
          </a:p>
          <a:p>
            <a:pPr lvl="1"/>
            <a:r>
              <a:rPr lang="de-DE" dirty="0"/>
              <a:t>Rechnungen nicht bezahlt oder</a:t>
            </a:r>
          </a:p>
          <a:p>
            <a:pPr lvl="1"/>
            <a:r>
              <a:rPr lang="de-DE" dirty="0"/>
              <a:t>Verhandlungen uneinheitlich geführt.</a:t>
            </a:r>
          </a:p>
          <a:p>
            <a:pPr lvl="1"/>
            <a:endParaRPr lang="de-DE" dirty="0"/>
          </a:p>
          <a:p>
            <a:r>
              <a:rPr lang="de-DE" dirty="0"/>
              <a:t>Bei zu viel Organisation</a:t>
            </a:r>
          </a:p>
          <a:p>
            <a:pPr lvl="1"/>
            <a:r>
              <a:rPr lang="de-DE" dirty="0"/>
              <a:t>reagiert man zu langsam und zu schwerfällig, </a:t>
            </a:r>
          </a:p>
          <a:p>
            <a:pPr lvl="1"/>
            <a:r>
              <a:rPr lang="de-DE" dirty="0"/>
              <a:t>besteht die Gefahr von Bürokratie.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Für Jung-/Kleinunternehmer besonders wichtig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Dokument-Ablage </a:t>
            </a:r>
          </a:p>
          <a:p>
            <a:r>
              <a:rPr lang="de-DE" sz="3200" dirty="0"/>
              <a:t>Arbeitsabläufe </a:t>
            </a:r>
          </a:p>
          <a:p>
            <a:r>
              <a:rPr lang="de-DE" sz="3200" dirty="0"/>
              <a:t>Persönlicher Arbeitsplatz </a:t>
            </a:r>
          </a:p>
          <a:p>
            <a:r>
              <a:rPr lang="de-DE" sz="3200" dirty="0"/>
              <a:t>EDV </a:t>
            </a:r>
          </a:p>
          <a:p>
            <a:r>
              <a:rPr lang="de-DE" sz="3200" dirty="0"/>
              <a:t>Kommunikation </a:t>
            </a:r>
          </a:p>
          <a:p>
            <a:endParaRPr lang="de-DE" dirty="0"/>
          </a:p>
        </p:txBody>
      </p:sp>
      <p:sp>
        <p:nvSpPr>
          <p:cNvPr id="4" name="Geschweifte Klammer rechts 3"/>
          <p:cNvSpPr/>
          <p:nvPr/>
        </p:nvSpPr>
        <p:spPr>
          <a:xfrm>
            <a:off x="4716016" y="1916832"/>
            <a:ext cx="432048" cy="936104"/>
          </a:xfrm>
          <a:prstGeom prst="rightBrace">
            <a:avLst>
              <a:gd name="adj1" fmla="val 8333"/>
              <a:gd name="adj2" fmla="val 5296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125469" y="2154051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rgbClr val="FF0000"/>
                </a:solidFill>
              </a:rPr>
              <a:t>vielfach größte Probleme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3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Tipps zur Dokumentenablage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 Schuhkarton, in den Alles wandert</a:t>
            </a:r>
          </a:p>
          <a:p>
            <a:r>
              <a:rPr lang="de-DE" dirty="0"/>
              <a:t>Trennung von betriebsinternen Daten</a:t>
            </a:r>
          </a:p>
          <a:p>
            <a:pPr lvl="1"/>
            <a:r>
              <a:rPr lang="de-DE" dirty="0"/>
              <a:t>(z.B. Kreditverträge, Gehaltsabrechnungen, Kontoauszüge, Finanzamt, Versicherungen Ein- und Ausgangsrechnungen) und </a:t>
            </a:r>
          </a:p>
          <a:p>
            <a:r>
              <a:rPr lang="de-DE" dirty="0"/>
              <a:t>kundenbezogenen Daten</a:t>
            </a:r>
          </a:p>
          <a:p>
            <a:pPr lvl="1"/>
            <a:r>
              <a:rPr lang="de-DE" dirty="0"/>
              <a:t>(z.B. Stundenzettel für Auftrag, Angebot, Korrespondenz) </a:t>
            </a:r>
          </a:p>
          <a:p>
            <a:pPr lvl="1"/>
            <a:r>
              <a:rPr lang="de-DE" dirty="0"/>
              <a:t>Für jeden Kunden ein separates Fach/Unterordner; Korrespondenz, Stundenzettel etc. terminlich ordnen</a:t>
            </a:r>
          </a:p>
          <a:p>
            <a:pPr marL="11430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7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Tipps zur Organisation der Arbeitsabläufe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Setzen Sie Prioritäten!</a:t>
            </a:r>
          </a:p>
          <a:p>
            <a:r>
              <a:rPr lang="de-DE" dirty="0"/>
              <a:t>Erledigen Sie ihre Aufgaben möglichst zeitnah!</a:t>
            </a:r>
          </a:p>
          <a:p>
            <a:r>
              <a:rPr lang="de-DE" dirty="0"/>
              <a:t>Bauen Sie in Ihre Terminplanung (v.a. Fertigstellungstermine) entsprechende Puffer ein!</a:t>
            </a:r>
          </a:p>
          <a:p>
            <a:r>
              <a:rPr lang="de-DE" dirty="0"/>
              <a:t>Erstellen Sie eine wöchentliche Agenda!</a:t>
            </a:r>
          </a:p>
          <a:p>
            <a:r>
              <a:rPr lang="de-DE" dirty="0"/>
              <a:t>Kalkulieren Sie die abgeschlossenen Aufträge nach!</a:t>
            </a:r>
          </a:p>
          <a:p>
            <a:pPr lvl="1"/>
            <a:r>
              <a:rPr lang="de-DE" dirty="0"/>
              <a:t>Wie viel Zeit habe ich veranschlagt?</a:t>
            </a:r>
          </a:p>
          <a:p>
            <a:pPr lvl="1"/>
            <a:r>
              <a:rPr lang="de-DE" dirty="0"/>
              <a:t>Wie viel Zeit benötigte ich tatsächlich?</a:t>
            </a:r>
          </a:p>
          <a:p>
            <a:pPr lvl="1"/>
            <a:r>
              <a:rPr lang="de-DE" dirty="0"/>
              <a:t>Wie schlägt sich diese Überschreitung in Kosten nieder?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54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43608" y="1412776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/>
              <a:t>Vielen Dank für Ihre Aufmerksamkeit!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55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Traditionelle Betriebsorganisation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Aufbauorganisation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2438400"/>
            <a:ext cx="4536504" cy="3687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Zuweisung von (Teil-) Aufgaben zu STELLEN(Aufgabenträgern)</a:t>
            </a:r>
          </a:p>
          <a:p>
            <a:pPr lvl="1"/>
            <a:r>
              <a:rPr lang="de-DE" dirty="0" err="1"/>
              <a:t>Einpersonenstellen</a:t>
            </a:r>
            <a:endParaRPr lang="de-DE" dirty="0"/>
          </a:p>
          <a:p>
            <a:pPr lvl="1"/>
            <a:r>
              <a:rPr lang="de-DE" dirty="0"/>
              <a:t>Mehrpersonenstellen</a:t>
            </a:r>
          </a:p>
          <a:p>
            <a:pPr lvl="1"/>
            <a:r>
              <a:rPr lang="de-DE" dirty="0"/>
              <a:t>Maschinenstellen</a:t>
            </a:r>
          </a:p>
          <a:p>
            <a:pPr lvl="1"/>
            <a:r>
              <a:rPr lang="de-DE" dirty="0"/>
              <a:t>Mensch-Maschinen-Stellen</a:t>
            </a:r>
          </a:p>
          <a:p>
            <a:r>
              <a:rPr lang="de-DE" dirty="0"/>
              <a:t>Koordination und hierarchische Strukturierung der Stellen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2. Ablauforganisation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Ordnung der Ablaufprozesse</a:t>
            </a:r>
          </a:p>
          <a:p>
            <a:r>
              <a:rPr lang="de-DE" dirty="0"/>
              <a:t>Ziele:</a:t>
            </a:r>
          </a:p>
          <a:p>
            <a:pPr lvl="1"/>
            <a:r>
              <a:rPr lang="de-DE" dirty="0"/>
              <a:t>Optimale und gleichmäßige Auslastung der Arbeitskräfte und Betriebsmittel</a:t>
            </a:r>
          </a:p>
          <a:p>
            <a:pPr lvl="1"/>
            <a:r>
              <a:rPr lang="de-DE" dirty="0"/>
              <a:t>Optimale Durchlaufzeit für Objekte (Produkte, Projekte etc.)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7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Schritte in der Aufbauorganisation -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1. Schritt: Aufgabenanalyse</a:t>
            </a:r>
          </a:p>
          <a:p>
            <a:pPr lvl="1"/>
            <a:r>
              <a:rPr lang="de-DE" sz="2400" dirty="0"/>
              <a:t>Zerlegung der Gesamtaufgabe in kleine, übersichtliche Teilaufgaben (vielfach äußerst kleinteilige Zerlegung)</a:t>
            </a:r>
          </a:p>
          <a:p>
            <a:pPr lvl="1"/>
            <a:r>
              <a:rPr lang="de-DE" sz="2400" dirty="0"/>
              <a:t>1. Gliederungsstufe z.B. Einkauf, Produktion, Absatz</a:t>
            </a:r>
          </a:p>
          <a:p>
            <a:pPr lvl="1"/>
            <a:r>
              <a:rPr lang="de-DE" sz="2400" dirty="0"/>
              <a:t>2. Gliederungsstufe (im Einkauf) z.B. Angebote einholen, Angebote vergleichen, Lieferant auswählen, Bestellungen abgeben, Ware kontrollieren und einlagern, Mängel reklamieren etc.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39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Schritte in der Aufbauorganisation -II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2. Schritt: Aufgabensynthese </a:t>
            </a:r>
          </a:p>
          <a:p>
            <a:pPr lvl="1"/>
            <a:r>
              <a:rPr lang="de-DE" sz="2800" dirty="0"/>
              <a:t>Bündelung von Teilaufgaben zu begrenzten Arbeitsgebieten (Stellenumfang zugeschnitten auf durchschnittliche Leistung eines Stelleninhabers), danach</a:t>
            </a:r>
          </a:p>
          <a:p>
            <a:pPr lvl="1"/>
            <a:r>
              <a:rPr lang="de-DE" sz="2800" dirty="0"/>
              <a:t>Bündelung von Stellen mit verwandten Aufgaben zu ABTEILUNGEN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22175"/>
            <a:ext cx="7128792" cy="564266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51520" y="6198759"/>
            <a:ext cx="889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http://www.bwl-betriebswirtschaft.de/aufbauorganisation.html, </a:t>
            </a:r>
            <a:r>
              <a:rPr lang="de-DE" sz="1400" dirty="0" err="1"/>
              <a:t>aufger</a:t>
            </a:r>
            <a:r>
              <a:rPr lang="de-DE" sz="1400" dirty="0"/>
              <a:t>. am 29.05.2014 um 12.33 Uhr.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2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Stellen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Linienstellen</a:t>
            </a:r>
          </a:p>
          <a:p>
            <a:pPr lvl="1"/>
            <a:r>
              <a:rPr lang="de-DE" dirty="0"/>
              <a:t>Sind weisungsgebunden gegenüber vorgesetzten Stellen</a:t>
            </a:r>
          </a:p>
          <a:p>
            <a:pPr lvl="1"/>
            <a:r>
              <a:rPr lang="de-DE" dirty="0"/>
              <a:t>Sind weisungsbefugt gegenüber untergeordneten Stellen</a:t>
            </a:r>
          </a:p>
          <a:p>
            <a:pPr lvl="1"/>
            <a:r>
              <a:rPr lang="de-DE" dirty="0"/>
              <a:t>Ergebnis: Weisungskette/“Befehlskette“ von oben nach unten</a:t>
            </a:r>
          </a:p>
          <a:p>
            <a:r>
              <a:rPr lang="de-DE" dirty="0"/>
              <a:t>Stabsstellen</a:t>
            </a:r>
          </a:p>
          <a:p>
            <a:pPr lvl="1"/>
            <a:r>
              <a:rPr lang="de-DE" dirty="0"/>
              <a:t>Sind einer Linieninstanz zugeordnet</a:t>
            </a:r>
          </a:p>
          <a:p>
            <a:pPr lvl="1"/>
            <a:r>
              <a:rPr lang="de-DE" dirty="0"/>
              <a:t>Entlasten Linieninstanz durch informierende, planende und beratende Tätigkeit</a:t>
            </a:r>
          </a:p>
          <a:p>
            <a:pPr lvl="1"/>
            <a:r>
              <a:rPr lang="de-DE" dirty="0"/>
              <a:t>Haben KEIN Weisungsrecht (klass. Beispiel: Controlling)</a:t>
            </a:r>
          </a:p>
          <a:p>
            <a:r>
              <a:rPr lang="de-DE" dirty="0"/>
              <a:t>Zentralstellen</a:t>
            </a:r>
          </a:p>
          <a:p>
            <a:pPr lvl="1"/>
            <a:r>
              <a:rPr lang="de-DE" dirty="0"/>
              <a:t>Bearbeiten Aufgabenbereiche, die alle Linieninstanzen gemeinsam betreffen (Organisation, Personalwesen)</a:t>
            </a:r>
          </a:p>
          <a:p>
            <a:pPr lvl="1"/>
            <a:r>
              <a:rPr lang="de-DE" dirty="0"/>
              <a:t>Sind der Geschäftsleitung zugeordnet</a:t>
            </a:r>
          </a:p>
          <a:p>
            <a:pPr lvl="1"/>
            <a:r>
              <a:rPr lang="de-DE" dirty="0"/>
              <a:t>Begrenzte Weisungsbefugnis gegenüber Linienstellen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49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Einliniensystem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12131"/>
            <a:ext cx="6264696" cy="3612972"/>
          </a:xfrm>
        </p:spPr>
      </p:pic>
      <p:sp>
        <p:nvSpPr>
          <p:cNvPr id="5" name="Textfeld 4"/>
          <p:cNvSpPr txBox="1"/>
          <p:nvPr/>
        </p:nvSpPr>
        <p:spPr>
          <a:xfrm>
            <a:off x="395536" y="6093296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http://www.bwl-betriebswirtschaft.de/leitungssysteme-organigramme.html, aufgerufen am 29.05.2014 um 13.05 Uhr.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1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ke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ke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k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1295</Words>
  <Application>Microsoft Office PowerPoint</Application>
  <PresentationFormat>Bildschirmpräsentation (4:3)</PresentationFormat>
  <Paragraphs>195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9" baseType="lpstr">
      <vt:lpstr>Arial</vt:lpstr>
      <vt:lpstr>Book Antiqua</vt:lpstr>
      <vt:lpstr>Calibri</vt:lpstr>
      <vt:lpstr>Century Gothic</vt:lpstr>
      <vt:lpstr>Apotheke</vt:lpstr>
      <vt:lpstr>Organisation</vt:lpstr>
      <vt:lpstr>Überblick</vt:lpstr>
      <vt:lpstr>Notwendigkeit der Organisation</vt:lpstr>
      <vt:lpstr>Traditionelle Betriebsorganisation</vt:lpstr>
      <vt:lpstr>Schritte in der Aufbauorganisation - I</vt:lpstr>
      <vt:lpstr>Schritte in der Aufbauorganisation -II</vt:lpstr>
      <vt:lpstr>PowerPoint-Präsentation</vt:lpstr>
      <vt:lpstr>Arten von Stellen</vt:lpstr>
      <vt:lpstr>Einliniensystem</vt:lpstr>
      <vt:lpstr>Einliniensystem</vt:lpstr>
      <vt:lpstr>Stabliniensystem</vt:lpstr>
      <vt:lpstr>Stabliniensystem</vt:lpstr>
      <vt:lpstr>Mehrliniensystem</vt:lpstr>
      <vt:lpstr>Mehrliniensystem</vt:lpstr>
      <vt:lpstr>Welches System passt?</vt:lpstr>
      <vt:lpstr>Funktionsorganisation</vt:lpstr>
      <vt:lpstr>Spartenorganisation</vt:lpstr>
      <vt:lpstr>Spartenorganisation</vt:lpstr>
      <vt:lpstr>Matrixorganisation</vt:lpstr>
      <vt:lpstr>Matrixorganisation</vt:lpstr>
      <vt:lpstr>Ablauforganisation</vt:lpstr>
      <vt:lpstr>Kritik an klassischer Organisation</vt:lpstr>
      <vt:lpstr>Prozessbezogenes Reengineering</vt:lpstr>
      <vt:lpstr>Vorteile prozessbezogener Organisation</vt:lpstr>
      <vt:lpstr>Kernprozesse</vt:lpstr>
      <vt:lpstr>Hilfsprozesse</vt:lpstr>
      <vt:lpstr>Prozessanalyse</vt:lpstr>
      <vt:lpstr>Beispiel – teilprozess „Budgetüberwachung“</vt:lpstr>
      <vt:lpstr>Synthese von Teilprozessen</vt:lpstr>
      <vt:lpstr>Persönliche organisation</vt:lpstr>
      <vt:lpstr>Für Jung-/Kleinunternehmer besonders wichtig</vt:lpstr>
      <vt:lpstr>Tipps zur Dokumentenablage</vt:lpstr>
      <vt:lpstr>Tipps zur Organisation der Arbeitsabläufe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</dc:title>
  <dc:creator>oliver</dc:creator>
  <cp:lastModifiedBy>Oliver Hardt</cp:lastModifiedBy>
  <cp:revision>24</cp:revision>
  <dcterms:created xsi:type="dcterms:W3CDTF">2012-05-29T09:45:06Z</dcterms:created>
  <dcterms:modified xsi:type="dcterms:W3CDTF">2021-05-17T10:16:09Z</dcterms:modified>
</cp:coreProperties>
</file>