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36" r:id="rId14"/>
    <p:sldId id="432" r:id="rId15"/>
    <p:sldId id="448" r:id="rId16"/>
  </p:sldIdLst>
  <p:sldSz cx="9144000" cy="6858000" type="screen4x3"/>
  <p:notesSz cx="6797675" cy="9926638"/>
  <p:embeddedFontLst>
    <p:embeddedFont>
      <p:font typeface="Interstate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Agency FB" pitchFamily="34" charset="0"/>
      <p:regular r:id="rId24"/>
      <p:bold r:id="rId25"/>
    </p:embeddedFont>
    <p:embeddedFont>
      <p:font typeface="Verdana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77777"/>
    <a:srgbClr val="663300"/>
    <a:srgbClr val="003300"/>
    <a:srgbClr val="006600"/>
    <a:srgbClr val="CC9900"/>
    <a:srgbClr val="FF00FF"/>
    <a:srgbClr val="CC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 autoAdjust="0"/>
  </p:normalViewPr>
  <p:slideViewPr>
    <p:cSldViewPr>
      <p:cViewPr>
        <p:scale>
          <a:sx n="60" d="100"/>
          <a:sy n="60" d="100"/>
        </p:scale>
        <p:origin x="-165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36" y="-8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56CE273-9245-4B1D-B270-108C804C4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72BDD7E-E27D-437D-B095-94CB9C961C1F}" type="datetimeFigureOut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17FE3E-1D7C-4D3A-B198-CE1CF063E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B70089-4BFC-46CE-AF1D-DC627455C54A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0"/>
            <a:ext cx="925195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E1D554-49E2-4B85-B66F-A8328FFAD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584EE8-8E0B-4625-9B3C-78D66F09C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96975"/>
            <a:ext cx="2057400" cy="518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96975"/>
            <a:ext cx="6019800" cy="518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092982-1DDE-4524-BA17-B3A11A89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C84B75-2666-45C5-9D54-18A9DB528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AD173D-1281-4881-AA35-0BB3A90C8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276475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4850" y="2276475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0A3486B-03A7-4E7C-8D65-1FFAE675F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1297F5-88A4-481C-8D98-D78B9052B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55E97B-70F5-4209-8259-09444E912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7D05BD-8014-4F26-9CAD-AD44D5A36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191E1E-267B-49B2-97B2-24D798834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Bina Nusantara</a:t>
            </a:r>
            <a:endParaRPr lang="id-ID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308725"/>
            <a:ext cx="2122487" cy="72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6AC8FF-8353-48AE-A694-CF1BA0971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header"/>
          <p:cNvPicPr>
            <a:picLocks noChangeAspect="1" noChangeArrowheads="1"/>
          </p:cNvPicPr>
          <p:nvPr/>
        </p:nvPicPr>
        <p:blipFill>
          <a:blip r:embed="rId13" cstate="print"/>
          <a:srcRect l="1167"/>
          <a:stretch>
            <a:fillRect/>
          </a:stretch>
        </p:blipFill>
        <p:spPr bwMode="auto">
          <a:xfrm>
            <a:off x="0" y="0"/>
            <a:ext cx="9144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1196975"/>
            <a:ext cx="820896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id-ID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227647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nterstate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nterstate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nterstate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nterstate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071563" y="2514600"/>
            <a:ext cx="6483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7200">
                <a:solidFill>
                  <a:schemeClr val="bg1"/>
                </a:solidFill>
                <a:latin typeface="Agency FB" pitchFamily="34" charset="0"/>
              </a:rPr>
              <a:t>SOSIALISASI – BP-02 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143000" y="3581400"/>
            <a:ext cx="3848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bg1"/>
                </a:solidFill>
              </a:rPr>
              <a:t>BINUS ENTREPRENEURSHIP CENTRE - ©  082015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95475"/>
            <a:ext cx="8229600" cy="4105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Mata kuliah Embedded adalah mata kuliah jurusan yang di”fusi”kan dengan mata kuliah BP01 – Business Plan 01.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id-ID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Selain materi dari jurusan, dosen juga diminta untuk menyampaikan materi Entrepreneurship sebanyak 6 pertemuan (3 pertemuan sebelum UTS, 3 setelah UTS***)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id-ID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 pengampu BP01 adalah dosen dari jurusan masing-masing.</a:t>
            </a:r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00375" y="214313"/>
            <a:ext cx="3297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Verdana" pitchFamily="34" charset="0"/>
              </a:rPr>
              <a:t>Teknis Pelaksanaan/ </a:t>
            </a:r>
            <a:endParaRPr lang="id-ID" sz="2000" b="1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r>
              <a:rPr lang="en-US" sz="2000" b="1">
                <a:solidFill>
                  <a:schemeClr val="bg1"/>
                </a:solidFill>
                <a:latin typeface="Verdana" pitchFamily="34" charset="0"/>
              </a:rPr>
              <a:t>Role Play</a:t>
            </a:r>
            <a:endParaRPr lang="id-ID" sz="2000" b="1">
              <a:solidFill>
                <a:schemeClr val="bg1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Mahasiswa akan diminta untuk membuat Business Plan yang akan dikompetisikan di BINUS ENTRE EXPO Desember 2015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(Info lengkap ada pada panduan Binus Business Plan Competition BP02).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86000" y="285750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Verdana" pitchFamily="34" charset="0"/>
              </a:rPr>
              <a:t>B</a:t>
            </a:r>
            <a:r>
              <a:rPr lang="id-ID" sz="2400" b="1">
                <a:solidFill>
                  <a:schemeClr val="bg1"/>
                </a:solidFill>
                <a:latin typeface="Verdana" pitchFamily="34" charset="0"/>
              </a:rPr>
              <a:t>inus FESTIVAL</a:t>
            </a:r>
            <a:endParaRPr lang="id-ID" sz="2400" b="1">
              <a:solidFill>
                <a:schemeClr val="bg1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57375"/>
            <a:ext cx="8229600" cy="4105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Penilaian untuk BP02 terdiri atas UTS dan UAS, ditambah dengan Tugas Mandiri.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id-ID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Konsep tugas mandiri ini adalah berbentuk tugas bersama antara jurusan dengan BEC. </a:t>
            </a:r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449638" y="333375"/>
            <a:ext cx="247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800" b="1">
                <a:solidFill>
                  <a:schemeClr val="bg1"/>
                </a:solidFill>
                <a:latin typeface="Verdana" pitchFamily="34" charset="0"/>
              </a:rPr>
              <a:t>PENILAIAN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85775" y="71438"/>
            <a:ext cx="8208963" cy="936625"/>
          </a:xfrm>
        </p:spPr>
        <p:txBody>
          <a:bodyPr/>
          <a:lstStyle/>
          <a:p>
            <a:r>
              <a:rPr lang="en-US" sz="240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UJIAN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85775" y="1928813"/>
            <a:ext cx="8229600" cy="4105275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Verdana" pitchFamily="34" charset="0"/>
                <a:cs typeface="Arial" charset="0"/>
              </a:rPr>
              <a:t>Satu soal pada Ujian Tengah Semester (UTS) sesuai dengan karakteristik mata kuliah ujian jurusan masing-masing . </a:t>
            </a: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Verdana" pitchFamily="34" charset="0"/>
                <a:cs typeface="Arial" charset="0"/>
              </a:rPr>
              <a:t>(ujian tulis, tugas, paper, dsb).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Verdana" pitchFamily="34" charset="0"/>
                <a:cs typeface="Arial" charset="0"/>
              </a:rPr>
              <a:t>Satu soal pada Ujian Akhir Semester (UAS) sesuai dengan karakteristik mata kuliah ujian jurusan masing-masing . </a:t>
            </a: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Verdana" pitchFamily="34" charset="0"/>
                <a:cs typeface="Arial" charset="0"/>
              </a:rPr>
              <a:t>(ujian tulis, tugas, paper, dsb).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Verdana" pitchFamily="34" charset="0"/>
                <a:cs typeface="Arial" charset="0"/>
              </a:rPr>
              <a:t>Fotocopy Hard copy Soal UTS dan UAS dikirimkan ke BEC. 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85775" y="63500"/>
            <a:ext cx="8208963" cy="936625"/>
          </a:xfrm>
        </p:spPr>
        <p:txBody>
          <a:bodyPr/>
          <a:lstStyle/>
          <a:p>
            <a:r>
              <a:rPr lang="en-US" sz="240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Pe-Er Review &amp; Sit In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85775" y="1643063"/>
            <a:ext cx="8229600" cy="4105275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Verdana" pitchFamily="34" charset="0"/>
                <a:cs typeface="Arial" charset="0"/>
              </a:rPr>
              <a:t>Pe Er Review akan dilakukan pada saat pameran </a:t>
            </a: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n-US" sz="2000" smtClean="0">
              <a:latin typeface="Verdana" pitchFamily="34" charset="0"/>
              <a:cs typeface="Arial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Verdana" pitchFamily="34" charset="0"/>
                <a:cs typeface="Arial" charset="0"/>
              </a:rPr>
              <a:t>Sit In akan dilakukan oleh dosen Entrepreneurship, </a:t>
            </a: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Verdana" pitchFamily="34" charset="0"/>
                <a:cs typeface="Arial" charset="0"/>
              </a:rPr>
              <a:t>sesuai dengan kecocokan jadwal  dosen mata kuliah jurusan masing-masing, pada saat topik Entre yang diajarkan. 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208963" cy="936625"/>
          </a:xfrm>
        </p:spPr>
        <p:txBody>
          <a:bodyPr/>
          <a:lstStyle/>
          <a:p>
            <a:r>
              <a:rPr lang="id-ID" sz="200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KUALIFIKASI </a:t>
            </a:r>
            <a:br>
              <a:rPr lang="id-ID" sz="200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</a:br>
            <a:r>
              <a:rPr lang="id-ID" sz="2000" smtClean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DOSEN PENGAMPU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 sudah mengikuti Basic Business Model workshop (diselenggarakan oleh BEC)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id-ID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Dosen sudah mengikuti Basic Entrepreneurship workshop (diselenggarakan oleh BEC)</a:t>
            </a:r>
          </a:p>
          <a:p>
            <a:pPr>
              <a:defRPr/>
            </a:pPr>
            <a:endParaRPr lang="id-ID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3929063" y="404813"/>
            <a:ext cx="1446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4000">
                <a:solidFill>
                  <a:schemeClr val="bg1"/>
                </a:solidFill>
                <a:latin typeface="Agency FB" pitchFamily="34" charset="0"/>
              </a:rPr>
              <a:t>AGENDA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928688" y="1852613"/>
            <a:ext cx="7497762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Interstate"/>
              <a:buAutoNum type="arabicPeriod"/>
            </a:pPr>
            <a:r>
              <a:rPr lang="en-US" sz="2000">
                <a:solidFill>
                  <a:srgbClr val="FFC000"/>
                </a:solidFill>
                <a:latin typeface="Verdana" pitchFamily="34" charset="0"/>
              </a:rPr>
              <a:t>Penjelasan Kurikulum Entrepreneurship Keseluruhan </a:t>
            </a:r>
          </a:p>
          <a:p>
            <a:pPr marL="457200" indent="-457200">
              <a:buFont typeface="Interstate"/>
              <a:buAutoNum type="arabicPeriod"/>
            </a:pPr>
            <a:r>
              <a:rPr lang="en-US" sz="2000">
                <a:solidFill>
                  <a:srgbClr val="FFC000"/>
                </a:solidFill>
                <a:latin typeface="Verdana" pitchFamily="34" charset="0"/>
                <a:hlinkClick r:id="rId2" action="ppaction://hlinksldjump"/>
              </a:rPr>
              <a:t>Topik Materi Entrepreneurship</a:t>
            </a:r>
            <a:endParaRPr lang="en-US" sz="2000">
              <a:solidFill>
                <a:srgbClr val="FFC000"/>
              </a:solidFill>
              <a:latin typeface="Verdana" pitchFamily="34" charset="0"/>
            </a:endParaRPr>
          </a:p>
          <a:p>
            <a:pPr marL="457200" indent="-457200">
              <a:buFont typeface="Interstate"/>
              <a:buAutoNum type="arabicPeriod"/>
            </a:pPr>
            <a:r>
              <a:rPr lang="en-US" sz="2000">
                <a:solidFill>
                  <a:srgbClr val="FFC000"/>
                </a:solidFill>
                <a:latin typeface="Verdana" pitchFamily="34" charset="0"/>
                <a:hlinkClick r:id="rId3" action="ppaction://hlinksldjump"/>
              </a:rPr>
              <a:t>Teknis Pelaksanaan/ Role Play</a:t>
            </a:r>
            <a:endParaRPr lang="en-US" sz="2000">
              <a:solidFill>
                <a:srgbClr val="FFC000"/>
              </a:solidFill>
              <a:latin typeface="Verdana" pitchFamily="34" charset="0"/>
            </a:endParaRPr>
          </a:p>
          <a:p>
            <a:pPr marL="457200" indent="-457200">
              <a:buFont typeface="Interstate"/>
              <a:buAutoNum type="arabicPeriod"/>
            </a:pPr>
            <a:r>
              <a:rPr lang="id-ID" sz="2000">
                <a:solidFill>
                  <a:srgbClr val="FFC000"/>
                </a:solidFill>
                <a:latin typeface="Verdana" pitchFamily="34" charset="0"/>
                <a:hlinkClick r:id="rId4" action="ppaction://hlinksldjump"/>
              </a:rPr>
              <a:t>Binus FESTIVAL</a:t>
            </a:r>
            <a:endParaRPr lang="en-US" sz="2000">
              <a:solidFill>
                <a:srgbClr val="FFC000"/>
              </a:solidFill>
              <a:latin typeface="Verdana" pitchFamily="34" charset="0"/>
            </a:endParaRPr>
          </a:p>
          <a:p>
            <a:pPr marL="457200" indent="-457200">
              <a:buFont typeface="Interstate"/>
              <a:buAutoNum type="arabicPeriod"/>
            </a:pPr>
            <a:r>
              <a:rPr lang="en-US" sz="2000">
                <a:solidFill>
                  <a:srgbClr val="FFC000"/>
                </a:solidFill>
                <a:latin typeface="Verdana" pitchFamily="34" charset="0"/>
                <a:hlinkClick r:id="rId5" action="ppaction://hlinksldjump"/>
              </a:rPr>
              <a:t>Penilaian</a:t>
            </a:r>
            <a:endParaRPr lang="en-US" sz="2000">
              <a:solidFill>
                <a:srgbClr val="FFC000"/>
              </a:solidFill>
              <a:latin typeface="Verdana" pitchFamily="34" charset="0"/>
            </a:endParaRPr>
          </a:p>
          <a:p>
            <a:pPr marL="457200" indent="-457200">
              <a:buFont typeface="Interstate"/>
              <a:buAutoNum type="arabicPeriod"/>
            </a:pPr>
            <a:r>
              <a:rPr lang="en-US" sz="2000">
                <a:solidFill>
                  <a:srgbClr val="FFC000"/>
                </a:solidFill>
                <a:latin typeface="Verdana" pitchFamily="34" charset="0"/>
                <a:hlinkClick r:id="rId6" action="ppaction://hlinksldjump"/>
              </a:rPr>
              <a:t>Ujian UTS dan UAS</a:t>
            </a:r>
            <a:endParaRPr lang="en-US" sz="2000">
              <a:solidFill>
                <a:srgbClr val="FFC000"/>
              </a:solidFill>
              <a:latin typeface="Verdana" pitchFamily="34" charset="0"/>
            </a:endParaRPr>
          </a:p>
          <a:p>
            <a:pPr marL="457200" indent="-457200">
              <a:buFont typeface="Interstate"/>
              <a:buAutoNum type="arabicPeriod"/>
            </a:pPr>
            <a:r>
              <a:rPr lang="en-US" sz="2000">
                <a:solidFill>
                  <a:srgbClr val="FFC000"/>
                </a:solidFill>
                <a:latin typeface="Verdana" pitchFamily="34" charset="0"/>
                <a:hlinkClick r:id="rId7" action="ppaction://hlinksldjump"/>
              </a:rPr>
              <a:t>Peer Review &amp; Sit In </a:t>
            </a:r>
            <a:endParaRPr lang="en-US" sz="2000">
              <a:solidFill>
                <a:srgbClr val="FFC000"/>
              </a:solidFill>
              <a:latin typeface="Verdana" pitchFamily="34" charset="0"/>
            </a:endParaRPr>
          </a:p>
          <a:p>
            <a:pPr marL="457200" indent="-457200">
              <a:buFont typeface="Interstate"/>
              <a:buAutoNum type="arabicPeriod"/>
            </a:pPr>
            <a:r>
              <a:rPr lang="en-US" sz="2000">
                <a:solidFill>
                  <a:srgbClr val="FFC000"/>
                </a:solidFill>
                <a:latin typeface="Verdana" pitchFamily="34" charset="0"/>
                <a:hlinkClick r:id="rId8" action="ppaction://hlinksldjump"/>
              </a:rPr>
              <a:t>Kualifikasi Dosen Pengampu </a:t>
            </a:r>
            <a:endParaRPr lang="id-ID" sz="2000">
              <a:solidFill>
                <a:srgbClr val="FFC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3714750" y="333375"/>
            <a:ext cx="1782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800" b="1">
                <a:solidFill>
                  <a:schemeClr val="bg1"/>
                </a:solidFill>
                <a:latin typeface="Agency FB" pitchFamily="34" charset="0"/>
              </a:rPr>
              <a:t>Materi Kuliah</a:t>
            </a:r>
          </a:p>
        </p:txBody>
      </p:sp>
      <p:sp>
        <p:nvSpPr>
          <p:cNvPr id="15364" name="Text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593850" y="1857375"/>
            <a:ext cx="31781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800">
                <a:latin typeface="Verdana" pitchFamily="34" charset="0"/>
                <a:hlinkClick r:id="rId2" action="ppaction://hlinksldjump"/>
              </a:rPr>
              <a:t>B</a:t>
            </a:r>
            <a:r>
              <a:rPr lang="id-ID" sz="1800">
                <a:latin typeface="Verdana" pitchFamily="34" charset="0"/>
                <a:hlinkClick r:id="rId2" action="ppaction://hlinksldjump"/>
              </a:rPr>
              <a:t>usiness Plan Preparation</a:t>
            </a:r>
            <a:endParaRPr lang="id-ID" sz="1800">
              <a:latin typeface="Verdana" pitchFamily="34" charset="0"/>
            </a:endParaRPr>
          </a:p>
          <a:p>
            <a:endParaRPr lang="id-ID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93850" y="2420938"/>
            <a:ext cx="3568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latin typeface="Verdana" pitchFamily="34" charset="0"/>
                <a:hlinkClick r:id="rId3" action="ppaction://hlinksldjump"/>
              </a:rPr>
              <a:t>Financial Aspects of Business</a:t>
            </a:r>
            <a:endParaRPr lang="id-ID" sz="1800">
              <a:latin typeface="Verdana" pitchFamily="34" charset="0"/>
            </a:endParaRP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1593850" y="2963863"/>
            <a:ext cx="3003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latin typeface="Verdana" pitchFamily="34" charset="0"/>
                <a:hlinkClick r:id="rId4" action="ppaction://hlinksldjump"/>
              </a:rPr>
              <a:t>Develop a Business Plan</a:t>
            </a:r>
            <a:endParaRPr lang="id-ID" sz="1800">
              <a:latin typeface="Verdana" pitchFamily="34" charset="0"/>
            </a:endParaRPr>
          </a:p>
        </p:txBody>
      </p: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1581150" y="3468688"/>
            <a:ext cx="2889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Verdana" pitchFamily="34" charset="0"/>
                <a:hlinkClick r:id="rId5" action="ppaction://hlinksldjump"/>
              </a:rPr>
              <a:t>Strategic Future Plan</a:t>
            </a:r>
            <a:endParaRPr lang="id-ID" sz="2000">
              <a:latin typeface="Verdana" pitchFamily="34" charset="0"/>
            </a:endParaRPr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1593850" y="4048125"/>
            <a:ext cx="2359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800">
                <a:latin typeface="Verdana" pitchFamily="34" charset="0"/>
                <a:hlinkClick r:id="rId6" action="ppaction://hlinksldjump"/>
              </a:rPr>
              <a:t>Y</a:t>
            </a:r>
            <a:r>
              <a:rPr lang="id-ID" sz="1800">
                <a:latin typeface="Verdana" pitchFamily="34" charset="0"/>
                <a:hlinkClick r:id="rId6" action="ppaction://hlinksldjump"/>
              </a:rPr>
              <a:t>our business Now</a:t>
            </a:r>
            <a:endParaRPr lang="id-ID"/>
          </a:p>
        </p:txBody>
      </p:sp>
      <p:sp>
        <p:nvSpPr>
          <p:cNvPr id="15369" name="TextBox 11"/>
          <p:cNvSpPr txBox="1">
            <a:spLocks noChangeArrowheads="1"/>
          </p:cNvSpPr>
          <p:nvPr/>
        </p:nvSpPr>
        <p:spPr bwMode="auto">
          <a:xfrm>
            <a:off x="1593850" y="4508500"/>
            <a:ext cx="305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latin typeface="Verdana" pitchFamily="34" charset="0"/>
                <a:hlinkClick r:id="rId7" action="ppaction://hlinksldjump"/>
              </a:rPr>
              <a:t>Business Plan Evaluation</a:t>
            </a:r>
            <a:endParaRPr lang="id-ID" sz="1800">
              <a:latin typeface="Verdana" pitchFamily="34" charset="0"/>
            </a:endParaRPr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8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827088" y="1754188"/>
            <a:ext cx="78644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d-ID" sz="1800">
                <a:latin typeface="Verdana" pitchFamily="34" charset="0"/>
              </a:rPr>
              <a:t>Mahasiswa akan diminta membuat Business Plan </a:t>
            </a:r>
          </a:p>
          <a:p>
            <a:pPr algn="ctr"/>
            <a:r>
              <a:rPr lang="id-ID" sz="1800">
                <a:latin typeface="Verdana" pitchFamily="34" charset="0"/>
              </a:rPr>
              <a:t>yang akan dikompetisikan.</a:t>
            </a:r>
          </a:p>
          <a:p>
            <a:pPr algn="ctr"/>
            <a:r>
              <a:rPr lang="id-ID" sz="1800">
                <a:latin typeface="Verdana" pitchFamily="34" charset="0"/>
              </a:rPr>
              <a:t> </a:t>
            </a:r>
          </a:p>
          <a:p>
            <a:pPr algn="ctr"/>
            <a:r>
              <a:rPr lang="id-ID" sz="1800">
                <a:latin typeface="Verdana" pitchFamily="34" charset="0"/>
              </a:rPr>
              <a:t>Langkah persiapan untuk itu, maka mahasiswa perlu belajar</a:t>
            </a:r>
          </a:p>
          <a:p>
            <a:pPr algn="ctr"/>
            <a:r>
              <a:rPr lang="id-ID" sz="1800">
                <a:latin typeface="Verdana" pitchFamily="34" charset="0"/>
              </a:rPr>
              <a:t>mengenal businessnya sendiri lebih dalam lagi. </a:t>
            </a:r>
          </a:p>
          <a:p>
            <a:pPr algn="ctr"/>
            <a:r>
              <a:rPr lang="id-ID" sz="1800">
                <a:latin typeface="Verdana" pitchFamily="34" charset="0"/>
              </a:rPr>
              <a:t>Mahasiswa perlu mencari lebih banyak informasi</a:t>
            </a:r>
          </a:p>
          <a:p>
            <a:pPr algn="ctr"/>
            <a:r>
              <a:rPr lang="id-ID" sz="1800">
                <a:latin typeface="Verdana" pitchFamily="34" charset="0"/>
              </a:rPr>
              <a:t>pendukung untuk mensupport bisnis mereka.</a:t>
            </a:r>
          </a:p>
          <a:p>
            <a:pPr algn="ctr"/>
            <a:endParaRPr lang="id-ID" sz="1800">
              <a:latin typeface="Verdana" pitchFamily="34" charset="0"/>
            </a:endParaRPr>
          </a:p>
          <a:p>
            <a:pPr algn="ctr"/>
            <a:r>
              <a:rPr lang="id-ID" sz="1800">
                <a:latin typeface="Verdana" pitchFamily="34" charset="0"/>
              </a:rPr>
              <a:t>Mahasiswa juga akan memantapkan konsep bisnis mereka, </a:t>
            </a:r>
          </a:p>
          <a:p>
            <a:pPr algn="ctr"/>
            <a:r>
              <a:rPr lang="id-ID" sz="1800">
                <a:latin typeface="Verdana" pitchFamily="34" charset="0"/>
              </a:rPr>
              <a:t>Bisnis seperti apa yang benar-benar sesuai dengan mereka, </a:t>
            </a:r>
          </a:p>
          <a:p>
            <a:pPr algn="ctr"/>
            <a:r>
              <a:rPr lang="id-ID" sz="1800">
                <a:latin typeface="Verdana" pitchFamily="34" charset="0"/>
              </a:rPr>
              <a:t>Dan bagaimana mereka bisa menentukan karakter bisnis mereka.</a:t>
            </a:r>
          </a:p>
          <a:p>
            <a:pPr algn="ctr"/>
            <a:endParaRPr lang="id-ID" sz="1800">
              <a:latin typeface="Verdana" pitchFamily="34" charset="0"/>
            </a:endParaRPr>
          </a:p>
          <a:p>
            <a:pPr algn="ctr"/>
            <a:r>
              <a:rPr lang="id-ID" sz="1800">
                <a:latin typeface="Verdana" pitchFamily="34" charset="0"/>
              </a:rPr>
              <a:t>Mahasiswa juga akan diminta mulai belakar tentang </a:t>
            </a:r>
          </a:p>
          <a:p>
            <a:pPr algn="ctr"/>
            <a:r>
              <a:rPr lang="id-ID" sz="1800">
                <a:latin typeface="Verdana" pitchFamily="34" charset="0"/>
              </a:rPr>
              <a:t>Berbagai jenis jenis investasi, berkaitan dengan</a:t>
            </a:r>
          </a:p>
          <a:p>
            <a:pPr algn="ctr"/>
            <a:r>
              <a:rPr lang="id-ID" sz="1800">
                <a:latin typeface="Verdana" pitchFamily="34" charset="0"/>
              </a:rPr>
              <a:t>Kemungkinan masuknya investor ke bisnis mereka</a:t>
            </a:r>
          </a:p>
          <a:p>
            <a:pPr algn="ctr"/>
            <a:endParaRPr lang="id-ID" sz="1800">
              <a:latin typeface="Verdana" pitchFamily="34" charset="0"/>
            </a:endParaRPr>
          </a:p>
        </p:txBody>
      </p:sp>
      <p:sp>
        <p:nvSpPr>
          <p:cNvPr id="16388" name="TextBox 10"/>
          <p:cNvSpPr txBox="1">
            <a:spLocks noChangeArrowheads="1"/>
          </p:cNvSpPr>
          <p:nvPr/>
        </p:nvSpPr>
        <p:spPr bwMode="auto">
          <a:xfrm>
            <a:off x="2771775" y="404813"/>
            <a:ext cx="41814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2400">
                <a:solidFill>
                  <a:schemeClr val="bg1"/>
                </a:solidFill>
                <a:latin typeface="Verdana" pitchFamily="34" charset="0"/>
              </a:rPr>
              <a:t>B</a:t>
            </a:r>
            <a:r>
              <a:rPr lang="id-ID" sz="2400">
                <a:solidFill>
                  <a:schemeClr val="bg1"/>
                </a:solidFill>
                <a:latin typeface="Verdana" pitchFamily="34" charset="0"/>
              </a:rPr>
              <a:t>usiness Plan Preparation</a:t>
            </a:r>
          </a:p>
          <a:p>
            <a:endParaRPr lang="id-ID" sz="240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28625" y="2681288"/>
            <a:ext cx="8229600" cy="4105275"/>
          </a:xfrm>
        </p:spPr>
        <p:txBody>
          <a:bodyPr/>
          <a:lstStyle/>
          <a:p>
            <a:pPr algn="ctr"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   Mahasiswa belajar tentang berbagai aspek keuangan </a:t>
            </a:r>
          </a:p>
          <a:p>
            <a:pPr algn="ctr"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Yang harus mereka ketahui ketika sudah mengelola bisnis.</a:t>
            </a:r>
          </a:p>
          <a:p>
            <a:pPr algn="ctr">
              <a:buFontTx/>
              <a:buNone/>
            </a:pPr>
            <a:endParaRPr lang="id-ID" sz="2000" smtClean="0">
              <a:latin typeface="Verdana" pitchFamily="34" charset="0"/>
              <a:cs typeface="Arial" charset="0"/>
            </a:endParaRPr>
          </a:p>
          <a:p>
            <a:pPr algn="ctr"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Aspek-aspek ini penting diketahui untuk </a:t>
            </a:r>
          </a:p>
          <a:p>
            <a:pPr algn="ctr"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Proses penyusunan Business Plan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648075" y="282575"/>
            <a:ext cx="2435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sz="1800" b="1">
                <a:solidFill>
                  <a:schemeClr val="bg1"/>
                </a:solidFill>
                <a:latin typeface="Verdana" pitchFamily="34" charset="0"/>
              </a:rPr>
              <a:t>F</a:t>
            </a:r>
            <a:r>
              <a:rPr lang="id-ID" sz="1800" b="1">
                <a:solidFill>
                  <a:schemeClr val="bg1"/>
                </a:solidFill>
                <a:latin typeface="Verdana" pitchFamily="34" charset="0"/>
              </a:rPr>
              <a:t>inancial Aspects</a:t>
            </a:r>
          </a:p>
          <a:p>
            <a:pPr algn="ctr"/>
            <a:r>
              <a:rPr lang="id-ID" sz="1800" b="1">
                <a:solidFill>
                  <a:schemeClr val="bg1"/>
                </a:solidFill>
                <a:latin typeface="Verdana" pitchFamily="34" charset="0"/>
              </a:rPr>
              <a:t>of the Business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2071688"/>
            <a:ext cx="8229600" cy="4105275"/>
          </a:xfrm>
        </p:spPr>
        <p:txBody>
          <a:bodyPr/>
          <a:lstStyle/>
          <a:p>
            <a:pPr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 belajar tentang bagaimana mengembangkan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Business Plan mereka.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endParaRPr lang="id-ID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Format Business Plan terpisah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id-ID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668713" y="214313"/>
            <a:ext cx="1978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sz="1800" b="1">
                <a:solidFill>
                  <a:schemeClr val="bg1"/>
                </a:solidFill>
                <a:latin typeface="Verdana" pitchFamily="34" charset="0"/>
              </a:rPr>
              <a:t>D</a:t>
            </a:r>
            <a:r>
              <a:rPr lang="id-ID" sz="1800" b="1">
                <a:solidFill>
                  <a:schemeClr val="bg1"/>
                </a:solidFill>
                <a:latin typeface="Verdana" pitchFamily="34" charset="0"/>
              </a:rPr>
              <a:t>evelop a</a:t>
            </a:r>
          </a:p>
          <a:p>
            <a:pPr algn="ctr"/>
            <a:r>
              <a:rPr lang="id-ID" sz="1800" b="1">
                <a:solidFill>
                  <a:schemeClr val="bg1"/>
                </a:solidFill>
                <a:latin typeface="Verdana" pitchFamily="34" charset="0"/>
              </a:rPr>
              <a:t>Business Plan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 akan belajar tentang pentingnya membuat perencanaan strategis untuk pengembangan bisnis mereka di masa depan.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id-ID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id-ID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Mahasiswa juga akan belajar membuat perencanaan strategis untuk bisa dimasukkan ke dalam Business Plan</a:t>
            </a:r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271838" y="414338"/>
            <a:ext cx="3241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sz="2000" b="1">
                <a:solidFill>
                  <a:schemeClr val="bg1"/>
                </a:solidFill>
                <a:latin typeface="Verdana" pitchFamily="34" charset="0"/>
              </a:rPr>
              <a:t>S</a:t>
            </a:r>
            <a:r>
              <a:rPr lang="id-ID" sz="2000" b="1">
                <a:solidFill>
                  <a:schemeClr val="bg1"/>
                </a:solidFill>
                <a:latin typeface="Verdana" pitchFamily="34" charset="0"/>
              </a:rPr>
              <a:t>trategic Future Plan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85775" y="1928813"/>
            <a:ext cx="8229600" cy="410527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Mahasiswa akan belajar mengenal Bisnis sendiri secara lebih dalam lagi. </a:t>
            </a:r>
          </a:p>
          <a:p>
            <a:pPr marL="0" indent="0" algn="ctr">
              <a:buFontTx/>
              <a:buNone/>
            </a:pP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Penting bagi mereka untuk mengetahui asset2 mereka sendiri, serta mengetahui bagaimana posisi mereka saat ini di market, dan juga mengetahui siapa kompetitor mereka.</a:t>
            </a:r>
          </a:p>
          <a:p>
            <a:pPr marL="0" indent="0" algn="ctr">
              <a:buFontTx/>
              <a:buNone/>
            </a:pPr>
            <a:endParaRPr lang="id-ID" sz="2000" smtClean="0">
              <a:latin typeface="Verdana" pitchFamily="34" charset="0"/>
              <a:cs typeface="Arial" charset="0"/>
            </a:endParaRPr>
          </a:p>
          <a:p>
            <a:pPr marL="0" indent="0" algn="ctr"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Dengan mengetahui posisi di market, mahasiswa akan bisa menentukan strategi apa yang akan dipilih.</a:t>
            </a:r>
          </a:p>
          <a:p>
            <a:pPr marL="0" indent="0" algn="ctr">
              <a:buFontTx/>
              <a:buNone/>
            </a:pPr>
            <a:endParaRPr lang="id-ID" sz="2000" smtClean="0">
              <a:latin typeface="Verdana" pitchFamily="34" charset="0"/>
              <a:cs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487738" y="446088"/>
            <a:ext cx="2679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800" b="1">
                <a:solidFill>
                  <a:schemeClr val="bg1"/>
                </a:solidFill>
                <a:latin typeface="Verdana" pitchFamily="34" charset="0"/>
              </a:rPr>
              <a:t>Y</a:t>
            </a:r>
            <a:r>
              <a:rPr lang="id-ID" sz="1800" b="1">
                <a:solidFill>
                  <a:schemeClr val="bg1"/>
                </a:solidFill>
                <a:latin typeface="Verdana" pitchFamily="34" charset="0"/>
              </a:rPr>
              <a:t>our Business Now</a:t>
            </a:r>
            <a:endParaRPr lang="id-ID" b="1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85775" y="2708275"/>
            <a:ext cx="8229600" cy="410527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id-ID" sz="2000" smtClean="0">
                <a:latin typeface="Verdana" pitchFamily="34" charset="0"/>
                <a:cs typeface="Arial" charset="0"/>
              </a:rPr>
              <a:t>Mahasiswa akan belajar tentang cara mengevaluasi business plan yang telah mereka buat.</a:t>
            </a:r>
          </a:p>
          <a:p>
            <a:pPr marL="0" indent="0" algn="ctr">
              <a:buFontTx/>
              <a:buNone/>
            </a:pPr>
            <a:endParaRPr lang="id-ID" sz="2000" smtClean="0">
              <a:latin typeface="Verdana" pitchFamily="34" charset="0"/>
              <a:cs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Bina Nusantara</a:t>
            </a:r>
            <a:endParaRPr lang="id-ID" smtClean="0">
              <a:latin typeface="Arial" charset="0"/>
              <a:cs typeface="Arial" charset="0"/>
            </a:endParaRP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062288" y="285750"/>
            <a:ext cx="3424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sz="1800" b="1">
                <a:solidFill>
                  <a:schemeClr val="bg1"/>
                </a:solidFill>
                <a:latin typeface="Verdana" pitchFamily="34" charset="0"/>
              </a:rPr>
              <a:t>B</a:t>
            </a:r>
            <a:r>
              <a:rPr lang="id-ID" sz="1800" b="1">
                <a:solidFill>
                  <a:schemeClr val="bg1"/>
                </a:solidFill>
                <a:latin typeface="Verdana" pitchFamily="34" charset="0"/>
              </a:rPr>
              <a:t>usiness Plan Evaluation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075613" y="6410325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bg1"/>
                </a:solidFill>
                <a:latin typeface="Verdana" pitchFamily="34" charset="0"/>
                <a:hlinkClick r:id="rId2" action="ppaction://hlinksldjump"/>
              </a:rPr>
              <a:t>To Top</a:t>
            </a:r>
            <a:endParaRPr lang="id-ID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Interstate"/>
        <a:ea typeface=""/>
        <a:cs typeface=""/>
      </a:majorFont>
      <a:minorFont>
        <a:latin typeface="Intersta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6552</TotalTime>
  <Words>533</Words>
  <Application>Microsoft Office PowerPoint</Application>
  <PresentationFormat>On-screen Show (4:3)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Interstate</vt:lpstr>
      <vt:lpstr>Calibri</vt:lpstr>
      <vt:lpstr>Agency FB</vt:lpstr>
      <vt:lpstr>Verdana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UJIAN </vt:lpstr>
      <vt:lpstr>Pe-Er Review &amp; Sit In</vt:lpstr>
      <vt:lpstr>KUALIFIKASI  DOSEN PENGAMPU</vt:lpstr>
    </vt:vector>
  </TitlesOfParts>
  <Company>fasilkom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ag38018</cp:lastModifiedBy>
  <cp:revision>439</cp:revision>
  <dcterms:created xsi:type="dcterms:W3CDTF">2007-02-22T08:40:35Z</dcterms:created>
  <dcterms:modified xsi:type="dcterms:W3CDTF">2015-09-21T02:54:34Z</dcterms:modified>
</cp:coreProperties>
</file>