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AA27-2CA2-4047-B289-7990DBDC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EE2A9-DB43-448B-90FD-CDC0E0251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0A157-65F6-478D-A78D-37269F24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C7302-F2B4-4B0A-B82D-4A1F8135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2AE7D-EC54-44D1-82B1-37555E6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060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DC1B2-D2B8-4AB9-931A-33CA6E9D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A2D301-4698-4B93-8A54-F5BD207B2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B3982-58B9-49D2-97F4-1EBAD914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517B8-CD25-4AB5-9EF2-C8A2B833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DD0EB-C5C3-4314-B321-75FC4123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73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F53F4B-6BC0-476E-B7C0-DDF9E193B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CB07C-252F-48AE-9B44-AAEF3E1D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765817-80F0-467A-89A9-F157B8AD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8B7F1-27F5-484D-8C00-524721AE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5EB23-661E-4AA0-9C70-FA9795A1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74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FB846-B12A-487A-933A-48DA5C24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8ADC2-84DC-49ED-8A3D-CCBFF33A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F6712-F1D3-4EA9-BD05-FB195939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CD78C-DEDD-4D33-B8DE-F1BC7D63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5354B-463B-410B-85E8-90A4EB43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547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15CD5-C3C9-4951-AF23-E0652C9F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5C079D-CC26-4A05-B50A-5736AE44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8E10C-12A0-4A26-B830-CD1D47E3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BBAFE-F316-4E03-9E01-B941893C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B52C9-AAFA-4C52-8CEB-569AC4B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93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42489-3BCE-47C4-838C-2D03A872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634DE-3006-46BA-890A-FDE4EDFF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EAB1-6CEB-4E38-BD49-F0BC636E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E30B9C-1512-423C-B97B-F2AA122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F15999-F778-48FC-8801-8DCB5023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FF0530-1B54-4ECE-AD97-DE9AD48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4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605D6-0F91-48DB-9758-3F521158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781B12-32AF-4020-920B-89D9CA43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4DD9C1-6995-43BF-B0B2-832BFBE0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4BAAA-502F-4D2C-BD07-1D8924A3F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3077AA-97AF-4B7D-9EB1-BC58C02A3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532E6A-FEF1-4AFC-A5E8-8E316852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DED5BE-0EDA-4BF9-8717-73E1CA4F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FEAF51-E10B-4AFC-B7F5-0EE7127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08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04976-7736-4E59-9D23-A419B24E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D9DEA3-906B-4A85-B12F-5E40FAFE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F60261-A8DB-4258-8689-20AEBD29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7BF855-896E-4BE4-BAA6-D0C1BE0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413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50DEC1-E4B2-413E-8D59-FCB4BCE1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8D92B3-8D13-48A3-849D-9B9289B1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C3ECBB-13BE-4A34-A3F7-5D8B1744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839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6450F-E5E4-41EC-9514-0456C913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57A1F-2C97-456D-BB88-813A81ED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A4A95-91BE-4F6C-A1A0-A7D0182EC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80CE52-5486-44A4-8B61-D53204BD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E09F1-576F-4FB5-9D76-A7E42F9D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C80EA9-3D89-4696-BA14-7865296C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232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57E0-F07D-4432-92F4-F98B5CA3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B8014B-5EE9-4F94-AD28-D509E0A46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1B3B0D-C2F3-4842-86A2-23D5D99B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68F7D8-7E24-48D4-BA2E-4BE7115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15A227-127A-4A05-9944-98244F9F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FC767-41F9-49C6-8797-19F93776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495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32837A-DD28-492E-917B-EDF38BC0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E1F55-DD49-4EC3-85B2-4452D108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F3780-C91C-4340-82A5-A49D70D12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2A9B-B599-4EBE-8396-50C862FC33CF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B1E65-AEE3-49D9-8F12-03D5A16C8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BA2FA-2B3A-44DD-8255-145D67F48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FB20-361E-40CD-96E4-3D9AFED505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328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403D2-23A7-4C53-B149-7436D2F07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AC74C-5AB5-4AB8-96AF-05D21FF9F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E4973C-1BEC-4E00-9AEF-C2A88EFD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0407DF4-901B-474A-83B2-5F802383CA1D}"/>
              </a:ext>
            </a:extLst>
          </p:cNvPr>
          <p:cNvSpPr/>
          <p:nvPr/>
        </p:nvSpPr>
        <p:spPr>
          <a:xfrm>
            <a:off x="8786191" y="6281530"/>
            <a:ext cx="1166192" cy="410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Reporte</a:t>
            </a:r>
            <a:endParaRPr lang="es-AR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ED37861-22B7-4EF2-9A1C-2B826C662F45}"/>
              </a:ext>
            </a:extLst>
          </p:cNvPr>
          <p:cNvSpPr/>
          <p:nvPr/>
        </p:nvSpPr>
        <p:spPr>
          <a:xfrm>
            <a:off x="10104783" y="6281530"/>
            <a:ext cx="1166192" cy="410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256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03EA74-C514-4521-BF4D-F26EC678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7681" cy="1398122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72315EF-6B54-4C85-A1DD-FE5A6E585282}"/>
              </a:ext>
            </a:extLst>
          </p:cNvPr>
          <p:cNvCxnSpPr>
            <a:cxnSpLocks/>
          </p:cNvCxnSpPr>
          <p:nvPr/>
        </p:nvCxnSpPr>
        <p:spPr>
          <a:xfrm flipV="1">
            <a:off x="1157681" y="520054"/>
            <a:ext cx="11034319" cy="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507122-A588-498A-9241-55B6EF983768}"/>
              </a:ext>
            </a:extLst>
          </p:cNvPr>
          <p:cNvSpPr txBox="1"/>
          <p:nvPr/>
        </p:nvSpPr>
        <p:spPr>
          <a:xfrm>
            <a:off x="1157681" y="67112"/>
            <a:ext cx="443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REPORTE FINANCIERO</a:t>
            </a:r>
            <a:endParaRPr lang="es-AR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E1F452-9421-4E6B-AC4D-E2F831F9B03E}"/>
              </a:ext>
            </a:extLst>
          </p:cNvPr>
          <p:cNvSpPr/>
          <p:nvPr/>
        </p:nvSpPr>
        <p:spPr>
          <a:xfrm>
            <a:off x="1157681" y="699061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Ingresos Totales</a:t>
            </a:r>
            <a:endParaRPr lang="es-AR" sz="10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F701EB5-783F-4B7D-9862-E298BCFC6671}"/>
              </a:ext>
            </a:extLst>
          </p:cNvPr>
          <p:cNvSpPr/>
          <p:nvPr/>
        </p:nvSpPr>
        <p:spPr>
          <a:xfrm>
            <a:off x="2630881" y="699060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COGS</a:t>
            </a:r>
            <a:endParaRPr lang="es-AR" sz="1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5E4AC0-0B94-4417-9647-0065F2BC389B}"/>
              </a:ext>
            </a:extLst>
          </p:cNvPr>
          <p:cNvSpPr/>
          <p:nvPr/>
        </p:nvSpPr>
        <p:spPr>
          <a:xfrm>
            <a:off x="4104081" y="699058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Utilidad Bruta</a:t>
            </a:r>
            <a:endParaRPr lang="es-AR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7222B1D-1989-4B2C-B710-B53F169069E3}"/>
              </a:ext>
            </a:extLst>
          </p:cNvPr>
          <p:cNvSpPr/>
          <p:nvPr/>
        </p:nvSpPr>
        <p:spPr>
          <a:xfrm>
            <a:off x="5577281" y="699058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Utilidad Neta</a:t>
            </a:r>
            <a:endParaRPr lang="es-AR" sz="1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954AAA0-99DC-4589-8ED1-84A85A1535D7}"/>
              </a:ext>
            </a:extLst>
          </p:cNvPr>
          <p:cNvSpPr/>
          <p:nvPr/>
        </p:nvSpPr>
        <p:spPr>
          <a:xfrm>
            <a:off x="7050481" y="699057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Costo de Envío</a:t>
            </a:r>
            <a:endParaRPr lang="es-AR" sz="1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3CF4D87-BDAC-419B-BD44-271D254BA7C2}"/>
              </a:ext>
            </a:extLst>
          </p:cNvPr>
          <p:cNvSpPr/>
          <p:nvPr/>
        </p:nvSpPr>
        <p:spPr>
          <a:xfrm>
            <a:off x="8523681" y="699057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Impuestos</a:t>
            </a:r>
            <a:endParaRPr lang="es-AR" sz="1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F7DCB85-133A-49B1-9C3F-E257962E6FDB}"/>
              </a:ext>
            </a:extLst>
          </p:cNvPr>
          <p:cNvSpPr/>
          <p:nvPr/>
        </p:nvSpPr>
        <p:spPr>
          <a:xfrm>
            <a:off x="9996881" y="699056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Cantidad de clientes</a:t>
            </a:r>
            <a:endParaRPr lang="es-AR" sz="1000" dirty="0"/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78B94354-A6F8-4F06-9FA4-B3B5B7A433F8}"/>
              </a:ext>
            </a:extLst>
          </p:cNvPr>
          <p:cNvSpPr/>
          <p:nvPr/>
        </p:nvSpPr>
        <p:spPr>
          <a:xfrm>
            <a:off x="9835245" y="130578"/>
            <a:ext cx="692727" cy="2597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PORTADA</a:t>
            </a:r>
            <a:endParaRPr lang="es-AR" sz="700" dirty="0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4A75F197-C688-4B82-947C-3F639CC70F5D}"/>
              </a:ext>
            </a:extLst>
          </p:cNvPr>
          <p:cNvSpPr/>
          <p:nvPr/>
        </p:nvSpPr>
        <p:spPr>
          <a:xfrm>
            <a:off x="10600381" y="124926"/>
            <a:ext cx="692727" cy="2597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REPORTE</a:t>
            </a:r>
            <a:endParaRPr lang="es-AR" sz="700" dirty="0"/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B3340C20-549F-4278-BE2E-4D339C056B7C}"/>
              </a:ext>
            </a:extLst>
          </p:cNvPr>
          <p:cNvSpPr/>
          <p:nvPr/>
        </p:nvSpPr>
        <p:spPr>
          <a:xfrm>
            <a:off x="11359416" y="124926"/>
            <a:ext cx="692727" cy="2597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USA</a:t>
            </a:r>
            <a:endParaRPr lang="es-AR" sz="7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901640C-E797-4D11-AC20-881131725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81" y="1574286"/>
            <a:ext cx="10252534" cy="206158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F222682-B46C-469A-9EF3-7A1C79CFD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81" y="3812035"/>
            <a:ext cx="3302761" cy="280293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56B67E2-359B-4571-A0A5-144D2B00F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197" y="3986802"/>
            <a:ext cx="4433927" cy="6762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7CBE80C-0A9F-4A51-837E-CD0F7F290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197" y="4824268"/>
            <a:ext cx="4433927" cy="1790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558CA05-7CCB-4FF0-9ADF-87B1AA531C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1879" y="3812036"/>
            <a:ext cx="2238336" cy="280293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6DDB5E1B-1FF5-4D25-ADE0-9AF4CB11A465}"/>
              </a:ext>
            </a:extLst>
          </p:cNvPr>
          <p:cNvSpPr/>
          <p:nvPr/>
        </p:nvSpPr>
        <p:spPr>
          <a:xfrm>
            <a:off x="73933" y="1574286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Año</a:t>
            </a:r>
            <a:endParaRPr lang="es-AR" sz="10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E45D26F-57B7-4995-A524-41836F17D607}"/>
              </a:ext>
            </a:extLst>
          </p:cNvPr>
          <p:cNvSpPr/>
          <p:nvPr/>
        </p:nvSpPr>
        <p:spPr>
          <a:xfrm>
            <a:off x="73933" y="2070940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Categoría</a:t>
            </a:r>
            <a:endParaRPr lang="es-AR" sz="10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91830B2-B43B-4404-8BCF-60EA5578FFF9}"/>
              </a:ext>
            </a:extLst>
          </p:cNvPr>
          <p:cNvSpPr/>
          <p:nvPr/>
        </p:nvSpPr>
        <p:spPr>
          <a:xfrm>
            <a:off x="73933" y="2543180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Subcategoría</a:t>
            </a:r>
            <a:endParaRPr lang="es-AR" sz="10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4B55981-3B8B-4D7E-81AD-FBBA0A539251}"/>
              </a:ext>
            </a:extLst>
          </p:cNvPr>
          <p:cNvSpPr/>
          <p:nvPr/>
        </p:nvSpPr>
        <p:spPr>
          <a:xfrm>
            <a:off x="73933" y="3074568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País</a:t>
            </a:r>
            <a:endParaRPr lang="es-AR" sz="10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BD7247C-0AC4-40A9-A6DD-B064136F40D2}"/>
              </a:ext>
            </a:extLst>
          </p:cNvPr>
          <p:cNvSpPr txBox="1"/>
          <p:nvPr/>
        </p:nvSpPr>
        <p:spPr>
          <a:xfrm>
            <a:off x="1226592" y="1809330"/>
            <a:ext cx="510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Gráfico de columnas y líneas:</a:t>
            </a:r>
          </a:p>
          <a:p>
            <a:r>
              <a:rPr lang="es-MX" sz="1400" dirty="0"/>
              <a:t>Métricas por año y mes con variaciones porcentuales</a:t>
            </a:r>
            <a:endParaRPr lang="es-AR" sz="14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F467967-D697-4629-B39E-6A4E6F3CCF37}"/>
              </a:ext>
            </a:extLst>
          </p:cNvPr>
          <p:cNvSpPr txBox="1"/>
          <p:nvPr/>
        </p:nvSpPr>
        <p:spPr>
          <a:xfrm>
            <a:off x="1157681" y="3986802"/>
            <a:ext cx="316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Mapa de métricas por país</a:t>
            </a:r>
            <a:endParaRPr lang="es-AR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39F685C-9EEF-49A8-AEC3-7E58D912F9D0}"/>
              </a:ext>
            </a:extLst>
          </p:cNvPr>
          <p:cNvSpPr txBox="1"/>
          <p:nvPr/>
        </p:nvSpPr>
        <p:spPr>
          <a:xfrm>
            <a:off x="6096000" y="4063746"/>
            <a:ext cx="316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Medidores Ratio y % Márgenes</a:t>
            </a:r>
            <a:endParaRPr lang="es-AR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15888CE-3D87-455B-9BA5-ABF6B845697E}"/>
              </a:ext>
            </a:extLst>
          </p:cNvPr>
          <p:cNvSpPr txBox="1"/>
          <p:nvPr/>
        </p:nvSpPr>
        <p:spPr>
          <a:xfrm>
            <a:off x="4599197" y="4968868"/>
            <a:ext cx="3199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dirty="0"/>
              <a:t>Gráfico de áreas apiladas:</a:t>
            </a:r>
          </a:p>
          <a:p>
            <a:r>
              <a:rPr lang="es-MX" sz="1000" dirty="0"/>
              <a:t>Métricas por mes</a:t>
            </a:r>
            <a:endParaRPr lang="es-AR" sz="10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768E09A-76E0-4066-BE42-36A8409D774D}"/>
              </a:ext>
            </a:extLst>
          </p:cNvPr>
          <p:cNvSpPr txBox="1"/>
          <p:nvPr/>
        </p:nvSpPr>
        <p:spPr>
          <a:xfrm>
            <a:off x="9160017" y="4014257"/>
            <a:ext cx="2499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dirty="0"/>
              <a:t>Gráfico de barras agrupadas:</a:t>
            </a:r>
          </a:p>
          <a:p>
            <a:r>
              <a:rPr lang="es-MX" sz="1000" dirty="0"/>
              <a:t>Indicadores por categoría y Subcategoría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8568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03EA74-C514-4521-BF4D-F26EC678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7681" cy="1398122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72315EF-6B54-4C85-A1DD-FE5A6E585282}"/>
              </a:ext>
            </a:extLst>
          </p:cNvPr>
          <p:cNvCxnSpPr>
            <a:cxnSpLocks/>
          </p:cNvCxnSpPr>
          <p:nvPr/>
        </p:nvCxnSpPr>
        <p:spPr>
          <a:xfrm flipV="1">
            <a:off x="1157681" y="520054"/>
            <a:ext cx="11034319" cy="28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507122-A588-498A-9241-55B6EF983768}"/>
              </a:ext>
            </a:extLst>
          </p:cNvPr>
          <p:cNvSpPr txBox="1"/>
          <p:nvPr/>
        </p:nvSpPr>
        <p:spPr>
          <a:xfrm>
            <a:off x="1157681" y="67112"/>
            <a:ext cx="443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REPORTE FINANCIERO DE ESTADOS UNIDOS</a:t>
            </a:r>
            <a:endParaRPr lang="es-AR" dirty="0"/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78B94354-A6F8-4F06-9FA4-B3B5B7A433F8}"/>
              </a:ext>
            </a:extLst>
          </p:cNvPr>
          <p:cNvSpPr/>
          <p:nvPr/>
        </p:nvSpPr>
        <p:spPr>
          <a:xfrm>
            <a:off x="9835245" y="130578"/>
            <a:ext cx="692727" cy="2597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PORTADA</a:t>
            </a:r>
            <a:endParaRPr lang="es-AR" sz="700" dirty="0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4A75F197-C688-4B82-947C-3F639CC70F5D}"/>
              </a:ext>
            </a:extLst>
          </p:cNvPr>
          <p:cNvSpPr/>
          <p:nvPr/>
        </p:nvSpPr>
        <p:spPr>
          <a:xfrm>
            <a:off x="10600381" y="124926"/>
            <a:ext cx="692727" cy="2597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REPORTE</a:t>
            </a:r>
            <a:endParaRPr lang="es-AR" sz="700" dirty="0"/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B3340C20-549F-4278-BE2E-4D339C056B7C}"/>
              </a:ext>
            </a:extLst>
          </p:cNvPr>
          <p:cNvSpPr/>
          <p:nvPr/>
        </p:nvSpPr>
        <p:spPr>
          <a:xfrm>
            <a:off x="11359416" y="124926"/>
            <a:ext cx="692727" cy="25974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USA</a:t>
            </a:r>
            <a:endParaRPr lang="es-AR" sz="7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4B55981-3B8B-4D7E-81AD-FBBA0A539251}"/>
              </a:ext>
            </a:extLst>
          </p:cNvPr>
          <p:cNvSpPr/>
          <p:nvPr/>
        </p:nvSpPr>
        <p:spPr>
          <a:xfrm>
            <a:off x="70879" y="3030332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Provincia</a:t>
            </a:r>
            <a:endParaRPr lang="es-AR" sz="10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94A72FA-5F7A-4E87-93A2-134A00F3E5C0}"/>
              </a:ext>
            </a:extLst>
          </p:cNvPr>
          <p:cNvSpPr/>
          <p:nvPr/>
        </p:nvSpPr>
        <p:spPr>
          <a:xfrm>
            <a:off x="70878" y="3512074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Ciudad</a:t>
            </a:r>
            <a:endParaRPr lang="es-AR" sz="10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8E05036-1F06-498E-B7EC-CD4110C56AE7}"/>
              </a:ext>
            </a:extLst>
          </p:cNvPr>
          <p:cNvSpPr/>
          <p:nvPr/>
        </p:nvSpPr>
        <p:spPr>
          <a:xfrm>
            <a:off x="78490" y="3993816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País</a:t>
            </a:r>
            <a:endParaRPr lang="es-AR" sz="1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C54079-49E0-4251-857E-67D4771D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38" y="1413102"/>
            <a:ext cx="7870886" cy="31252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03B905-13D7-46FE-BAAC-3DD69CD3E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463" y="1398123"/>
            <a:ext cx="2872680" cy="51568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A586BB-481F-4EA9-BD1B-8211BEDA1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276" y="4699574"/>
            <a:ext cx="7903847" cy="185824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C3851E3F-81EA-47D6-A8DB-5AAAA3B5F685}"/>
              </a:ext>
            </a:extLst>
          </p:cNvPr>
          <p:cNvSpPr txBox="1"/>
          <p:nvPr/>
        </p:nvSpPr>
        <p:spPr>
          <a:xfrm>
            <a:off x="1230085" y="1617236"/>
            <a:ext cx="316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Matriz:</a:t>
            </a:r>
          </a:p>
          <a:p>
            <a:r>
              <a:rPr lang="es-MX" sz="1000" dirty="0"/>
              <a:t>Métricas por año y mes con variaciones porcentuales</a:t>
            </a:r>
            <a:endParaRPr lang="es-AR" sz="10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0FB346-548B-4A44-94F3-649CB327655A}"/>
              </a:ext>
            </a:extLst>
          </p:cNvPr>
          <p:cNvSpPr txBox="1"/>
          <p:nvPr/>
        </p:nvSpPr>
        <p:spPr>
          <a:xfrm>
            <a:off x="1157681" y="4918688"/>
            <a:ext cx="316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Gráfico de columnas apiladas:</a:t>
            </a:r>
          </a:p>
          <a:p>
            <a:r>
              <a:rPr lang="es-MX" sz="1000" dirty="0"/>
              <a:t>Ingresos por año y mes</a:t>
            </a:r>
            <a:endParaRPr lang="es-AR" sz="10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BA3510-E706-42B8-8506-A6C18D557B97}"/>
              </a:ext>
            </a:extLst>
          </p:cNvPr>
          <p:cNvSpPr txBox="1"/>
          <p:nvPr/>
        </p:nvSpPr>
        <p:spPr>
          <a:xfrm>
            <a:off x="9216323" y="1619722"/>
            <a:ext cx="287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dirty="0"/>
              <a:t>Gráfico de barras agrupadas:</a:t>
            </a:r>
          </a:p>
          <a:p>
            <a:r>
              <a:rPr lang="es-MX" sz="1000" dirty="0"/>
              <a:t>Métricas por ciudad</a:t>
            </a:r>
            <a:endParaRPr lang="es-AR" sz="1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8D5760F-8435-4B0D-B060-A434C370A9B2}"/>
              </a:ext>
            </a:extLst>
          </p:cNvPr>
          <p:cNvSpPr/>
          <p:nvPr/>
        </p:nvSpPr>
        <p:spPr>
          <a:xfrm>
            <a:off x="1157681" y="699061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Ingresos Totales</a:t>
            </a:r>
            <a:endParaRPr lang="es-AR" sz="10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C036E2E-0F51-4E22-8CAB-28B4B6039DD2}"/>
              </a:ext>
            </a:extLst>
          </p:cNvPr>
          <p:cNvSpPr/>
          <p:nvPr/>
        </p:nvSpPr>
        <p:spPr>
          <a:xfrm>
            <a:off x="2630881" y="699060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COGS</a:t>
            </a:r>
            <a:endParaRPr lang="es-AR" sz="10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E22B366-B066-446D-B3F0-EC04A8843FA0}"/>
              </a:ext>
            </a:extLst>
          </p:cNvPr>
          <p:cNvSpPr/>
          <p:nvPr/>
        </p:nvSpPr>
        <p:spPr>
          <a:xfrm>
            <a:off x="4104081" y="699058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Utilidad Bruta</a:t>
            </a:r>
            <a:endParaRPr lang="es-AR" sz="10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AD191F9-FFF9-497D-A07E-C21D5EF58098}"/>
              </a:ext>
            </a:extLst>
          </p:cNvPr>
          <p:cNvSpPr/>
          <p:nvPr/>
        </p:nvSpPr>
        <p:spPr>
          <a:xfrm>
            <a:off x="5577281" y="699058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Utilidad Neta</a:t>
            </a:r>
            <a:endParaRPr lang="es-AR" sz="10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2DF4BB8-537D-469C-8D7B-41B3CBFFF363}"/>
              </a:ext>
            </a:extLst>
          </p:cNvPr>
          <p:cNvSpPr/>
          <p:nvPr/>
        </p:nvSpPr>
        <p:spPr>
          <a:xfrm>
            <a:off x="7050481" y="699057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Costo de Envío</a:t>
            </a:r>
            <a:endParaRPr lang="es-AR" sz="10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F92CA7C-F2E1-42EB-89DE-1355266B1618}"/>
              </a:ext>
            </a:extLst>
          </p:cNvPr>
          <p:cNvSpPr/>
          <p:nvPr/>
        </p:nvSpPr>
        <p:spPr>
          <a:xfrm>
            <a:off x="8523681" y="699057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Impuestos</a:t>
            </a:r>
            <a:endParaRPr lang="es-AR" sz="10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280A6C3-66DC-4CF6-9F28-0C70D572F1DC}"/>
              </a:ext>
            </a:extLst>
          </p:cNvPr>
          <p:cNvSpPr/>
          <p:nvPr/>
        </p:nvSpPr>
        <p:spPr>
          <a:xfrm>
            <a:off x="9996881" y="699056"/>
            <a:ext cx="1311564" cy="5528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Tarjeta</a:t>
            </a:r>
          </a:p>
          <a:p>
            <a:pPr algn="ctr"/>
            <a:r>
              <a:rPr lang="es-MX" sz="1000" dirty="0"/>
              <a:t>Cantidad de clientes</a:t>
            </a:r>
            <a:endParaRPr lang="es-AR" sz="10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172FE0B-A8A7-482A-B7DD-FEE2B43885EA}"/>
              </a:ext>
            </a:extLst>
          </p:cNvPr>
          <p:cNvSpPr/>
          <p:nvPr/>
        </p:nvSpPr>
        <p:spPr>
          <a:xfrm>
            <a:off x="73933" y="1574286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Año</a:t>
            </a:r>
            <a:endParaRPr lang="es-AR" sz="10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46A52750-5076-4FC6-858D-3959E95E49AF}"/>
              </a:ext>
            </a:extLst>
          </p:cNvPr>
          <p:cNvSpPr/>
          <p:nvPr/>
        </p:nvSpPr>
        <p:spPr>
          <a:xfrm>
            <a:off x="73933" y="2070940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Categoría</a:t>
            </a:r>
            <a:endParaRPr lang="es-AR" sz="10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F0AA8C7-81BB-487A-9454-D8B758C235E4}"/>
              </a:ext>
            </a:extLst>
          </p:cNvPr>
          <p:cNvSpPr/>
          <p:nvPr/>
        </p:nvSpPr>
        <p:spPr>
          <a:xfrm>
            <a:off x="73933" y="2543180"/>
            <a:ext cx="1009813" cy="4180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Filtro</a:t>
            </a:r>
          </a:p>
          <a:p>
            <a:pPr algn="ctr"/>
            <a:r>
              <a:rPr lang="es-MX" sz="1000" dirty="0"/>
              <a:t>Subcategoría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86782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147</Words>
  <Application>Microsoft Office PowerPoint</Application>
  <PresentationFormat>Panorámica</PresentationFormat>
  <Paragraphs>72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Constanzo</dc:creator>
  <cp:lastModifiedBy>Laura Constanzo</cp:lastModifiedBy>
  <cp:revision>1</cp:revision>
  <dcterms:created xsi:type="dcterms:W3CDTF">2024-04-18T05:14:33Z</dcterms:created>
  <dcterms:modified xsi:type="dcterms:W3CDTF">2024-04-18T05:56:51Z</dcterms:modified>
</cp:coreProperties>
</file>