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306" r:id="rId4"/>
    <p:sldId id="258" r:id="rId5"/>
    <p:sldId id="259" r:id="rId6"/>
    <p:sldId id="282" r:id="rId7"/>
    <p:sldId id="298" r:id="rId8"/>
    <p:sldId id="297" r:id="rId9"/>
    <p:sldId id="299" r:id="rId10"/>
    <p:sldId id="283" r:id="rId11"/>
    <p:sldId id="284" r:id="rId12"/>
    <p:sldId id="286" r:id="rId13"/>
    <p:sldId id="287" r:id="rId14"/>
    <p:sldId id="290" r:id="rId15"/>
    <p:sldId id="291" r:id="rId16"/>
    <p:sldId id="292" r:id="rId17"/>
    <p:sldId id="293" r:id="rId18"/>
    <p:sldId id="301" r:id="rId19"/>
    <p:sldId id="302" r:id="rId20"/>
    <p:sldId id="303" r:id="rId21"/>
    <p:sldId id="304" r:id="rId22"/>
    <p:sldId id="294" r:id="rId23"/>
    <p:sldId id="295" r:id="rId24"/>
    <p:sldId id="305" r:id="rId25"/>
    <p:sldId id="260" r:id="rId26"/>
    <p:sldId id="261" r:id="rId27"/>
    <p:sldId id="262" r:id="rId28"/>
    <p:sldId id="268" r:id="rId29"/>
    <p:sldId id="267" r:id="rId30"/>
    <p:sldId id="263" r:id="rId31"/>
    <p:sldId id="264" r:id="rId32"/>
    <p:sldId id="265" r:id="rId33"/>
    <p:sldId id="266" r:id="rId34"/>
    <p:sldId id="269" r:id="rId35"/>
    <p:sldId id="270" r:id="rId36"/>
    <p:sldId id="271" r:id="rId37"/>
    <p:sldId id="272" r:id="rId38"/>
    <p:sldId id="273" r:id="rId39"/>
    <p:sldId id="276" r:id="rId40"/>
    <p:sldId id="277" r:id="rId41"/>
    <p:sldId id="278" r:id="rId42"/>
    <p:sldId id="274" r:id="rId43"/>
    <p:sldId id="300" r:id="rId44"/>
    <p:sldId id="279" r:id="rId45"/>
    <p:sldId id="280" r:id="rId46"/>
    <p:sldId id="275" r:id="rId47"/>
    <p:sldId id="296" r:id="rId48"/>
    <p:sldId id="307" r:id="rId49"/>
    <p:sldId id="28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6182DCBA-F4E9-42B3-BDC6-CA6056704A9A}">
          <p14:sldIdLst>
            <p14:sldId id="256"/>
            <p14:sldId id="257"/>
            <p14:sldId id="306"/>
            <p14:sldId id="258"/>
            <p14:sldId id="259"/>
            <p14:sldId id="282"/>
            <p14:sldId id="298"/>
            <p14:sldId id="297"/>
            <p14:sldId id="299"/>
            <p14:sldId id="283"/>
            <p14:sldId id="284"/>
            <p14:sldId id="286"/>
            <p14:sldId id="287"/>
            <p14:sldId id="290"/>
            <p14:sldId id="291"/>
            <p14:sldId id="292"/>
            <p14:sldId id="293"/>
            <p14:sldId id="301"/>
            <p14:sldId id="302"/>
            <p14:sldId id="303"/>
            <p14:sldId id="304"/>
            <p14:sldId id="294"/>
            <p14:sldId id="295"/>
            <p14:sldId id="305"/>
            <p14:sldId id="260"/>
            <p14:sldId id="261"/>
            <p14:sldId id="262"/>
            <p14:sldId id="268"/>
            <p14:sldId id="267"/>
            <p14:sldId id="263"/>
            <p14:sldId id="264"/>
            <p14:sldId id="265"/>
            <p14:sldId id="266"/>
            <p14:sldId id="269"/>
            <p14:sldId id="270"/>
            <p14:sldId id="271"/>
            <p14:sldId id="272"/>
            <p14:sldId id="273"/>
            <p14:sldId id="276"/>
            <p14:sldId id="277"/>
            <p14:sldId id="278"/>
            <p14:sldId id="274"/>
            <p14:sldId id="300"/>
            <p14:sldId id="279"/>
            <p14:sldId id="280"/>
            <p14:sldId id="275"/>
            <p14:sldId id="296"/>
            <p14:sldId id="307"/>
            <p14:sldId id="2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nieszka Góral" initials="AG" lastIdx="1" clrIdx="0">
    <p:extLst>
      <p:ext uri="{19B8F6BF-5375-455C-9EA6-DF929625EA0E}">
        <p15:presenceInfo xmlns:p15="http://schemas.microsoft.com/office/powerpoint/2012/main" userId="a4528f28373b75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97" autoAdjust="0"/>
    <p:restoredTop sz="94660"/>
  </p:normalViewPr>
  <p:slideViewPr>
    <p:cSldViewPr snapToGrid="0">
      <p:cViewPr varScale="1">
        <p:scale>
          <a:sx n="83" d="100"/>
          <a:sy n="83" d="100"/>
        </p:scale>
        <p:origin x="6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4T11:05:52.250"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l-PL"/>
              <a:t>Kliknij, aby edytować styl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A5C710FE-8E6F-4ED8-A689-9CAC250D8995}" type="datetimeFigureOut">
              <a:rPr lang="pl-PL" smtClean="0"/>
              <a:t>17.01.2020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547347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A5C710FE-8E6F-4ED8-A689-9CAC250D8995}" type="datetimeFigureOut">
              <a:rPr lang="pl-PL" smtClean="0"/>
              <a:t>17.01.2020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4191676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l-PL"/>
              <a:t>Kliknij, aby edytować styl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5C710FE-8E6F-4ED8-A689-9CAC250D8995}" type="datetimeFigureOut">
              <a:rPr lang="pl-PL" smtClean="0"/>
              <a:t>17.01.2020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2298668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l-PL"/>
              <a:t>Kliknij, aby edytować styl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l-PL"/>
              <a:t>Kliknij, aby edytować style wzorca tekstu</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5C710FE-8E6F-4ED8-A689-9CAC250D8995}" type="datetimeFigureOut">
              <a:rPr lang="pl-PL" smtClean="0"/>
              <a:t>17.01.2020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F006970-EA4A-4391-81E1-59B9282E442E}" type="slidenum">
              <a:rPr lang="pl-PL" smtClean="0"/>
              <a:t>‹#›</a:t>
            </a:fld>
            <a:endParaRPr lang="pl-P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76817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5C710FE-8E6F-4ED8-A689-9CAC250D8995}" type="datetimeFigureOut">
              <a:rPr lang="pl-PL" smtClean="0"/>
              <a:t>17.01.2020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333535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l-PL"/>
              <a:t>Kliknij, aby edytować styl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C710FE-8E6F-4ED8-A689-9CAC250D8995}" type="datetimeFigureOut">
              <a:rPr lang="pl-PL" smtClean="0"/>
              <a:t>17.01.2020</a:t>
            </a:fld>
            <a:endParaRPr lang="pl-PL"/>
          </a:p>
        </p:txBody>
      </p:sp>
      <p:sp>
        <p:nvSpPr>
          <p:cNvPr id="4"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3971760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l-PL"/>
              <a:t>Kliknij, aby edytować styl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C710FE-8E6F-4ED8-A689-9CAC250D8995}" type="datetimeFigureOut">
              <a:rPr lang="pl-PL" smtClean="0"/>
              <a:t>17.01.2020</a:t>
            </a:fld>
            <a:endParaRPr lang="pl-PL"/>
          </a:p>
        </p:txBody>
      </p:sp>
      <p:sp>
        <p:nvSpPr>
          <p:cNvPr id="4"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1802711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nchorCtr="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5C710FE-8E6F-4ED8-A689-9CAC250D8995}" type="datetimeFigureOut">
              <a:rPr lang="pl-PL" smtClean="0"/>
              <a:t>17.01.2020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3539596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l-PL"/>
              <a:t>Kliknij, aby edytować styl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5C710FE-8E6F-4ED8-A689-9CAC250D8995}" type="datetimeFigureOut">
              <a:rPr lang="pl-PL" smtClean="0"/>
              <a:t>17.01.2020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2786594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3"/>
          <p:cNvSpPr>
            <a:spLocks noGrp="1"/>
          </p:cNvSpPr>
          <p:nvPr>
            <p:ph type="dt" sz="half" idx="10"/>
          </p:nvPr>
        </p:nvSpPr>
        <p:spPr/>
        <p:txBody>
          <a:bodyPr/>
          <a:lstStyle/>
          <a:p>
            <a:fld id="{A5C710FE-8E6F-4ED8-A689-9CAC250D8995}" type="datetimeFigureOut">
              <a:rPr lang="pl-PL" smtClean="0"/>
              <a:t>17.01.2020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3193991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5C710FE-8E6F-4ED8-A689-9CAC250D8995}" type="datetimeFigureOut">
              <a:rPr lang="pl-PL" smtClean="0"/>
              <a:t>17.01.2020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809117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A5C710FE-8E6F-4ED8-A689-9CAC250D8995}" type="datetimeFigureOut">
              <a:rPr lang="pl-PL" smtClean="0"/>
              <a:t>17.01.2020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112744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5C710FE-8E6F-4ED8-A689-9CAC250D8995}" type="datetimeFigureOut">
              <a:rPr lang="pl-PL" smtClean="0"/>
              <a:t>17.01.2020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3056962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7" name="Date Placeholder 2"/>
          <p:cNvSpPr>
            <a:spLocks noGrp="1"/>
          </p:cNvSpPr>
          <p:nvPr>
            <p:ph type="dt" sz="half" idx="10"/>
          </p:nvPr>
        </p:nvSpPr>
        <p:spPr/>
        <p:txBody>
          <a:bodyPr/>
          <a:lstStyle/>
          <a:p>
            <a:fld id="{A5C710FE-8E6F-4ED8-A689-9CAC250D8995}" type="datetimeFigureOut">
              <a:rPr lang="pl-PL" smtClean="0"/>
              <a:t>17.01.2020</a:t>
            </a:fld>
            <a:endParaRPr lang="pl-PL"/>
          </a:p>
        </p:txBody>
      </p:sp>
      <p:sp>
        <p:nvSpPr>
          <p:cNvPr id="5" name="Footer Placeholder 3"/>
          <p:cNvSpPr>
            <a:spLocks noGrp="1"/>
          </p:cNvSpPr>
          <p:nvPr>
            <p:ph type="ftr" sz="quarter" idx="11"/>
          </p:nvPr>
        </p:nvSpPr>
        <p:spPr/>
        <p:txBody>
          <a:bodyPr/>
          <a:lstStyle/>
          <a:p>
            <a:endParaRPr lang="pl-PL"/>
          </a:p>
        </p:txBody>
      </p:sp>
      <p:sp>
        <p:nvSpPr>
          <p:cNvPr id="6" name="Slide Number Placeholder 4"/>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20913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5C710FE-8E6F-4ED8-A689-9CAC250D8995}" type="datetimeFigureOut">
              <a:rPr lang="pl-PL" smtClean="0"/>
              <a:t>17.01.2020</a:t>
            </a:fld>
            <a:endParaRPr lang="pl-PL"/>
          </a:p>
        </p:txBody>
      </p:sp>
      <p:sp>
        <p:nvSpPr>
          <p:cNvPr id="5" name="Footer Placeholder 2"/>
          <p:cNvSpPr>
            <a:spLocks noGrp="1"/>
          </p:cNvSpPr>
          <p:nvPr>
            <p:ph type="ftr" sz="quarter" idx="11"/>
          </p:nvPr>
        </p:nvSpPr>
        <p:spPr/>
        <p:txBody>
          <a:bodyPr/>
          <a:lstStyle/>
          <a:p>
            <a:endParaRPr lang="pl-PL"/>
          </a:p>
        </p:txBody>
      </p:sp>
      <p:sp>
        <p:nvSpPr>
          <p:cNvPr id="6" name="Slide Number Placeholder 3"/>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40380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7" name="Date Placeholder 4"/>
          <p:cNvSpPr>
            <a:spLocks noGrp="1"/>
          </p:cNvSpPr>
          <p:nvPr>
            <p:ph type="dt" sz="half" idx="10"/>
          </p:nvPr>
        </p:nvSpPr>
        <p:spPr/>
        <p:txBody>
          <a:bodyPr/>
          <a:lstStyle/>
          <a:p>
            <a:fld id="{A5C710FE-8E6F-4ED8-A689-9CAC250D8995}" type="datetimeFigureOut">
              <a:rPr lang="pl-PL" smtClean="0"/>
              <a:t>17.01.2020</a:t>
            </a:fld>
            <a:endParaRPr lang="pl-PL"/>
          </a:p>
        </p:txBody>
      </p:sp>
      <p:sp>
        <p:nvSpPr>
          <p:cNvPr id="5" name="Footer Placeholder 5"/>
          <p:cNvSpPr>
            <a:spLocks noGrp="1"/>
          </p:cNvSpPr>
          <p:nvPr>
            <p:ph type="ftr" sz="quarter" idx="11"/>
          </p:nvPr>
        </p:nvSpPr>
        <p:spPr/>
        <p:txBody>
          <a:bodyPr/>
          <a:lstStyle/>
          <a:p>
            <a:endParaRPr lang="pl-PL"/>
          </a:p>
        </p:txBody>
      </p:sp>
      <p:sp>
        <p:nvSpPr>
          <p:cNvPr id="6" name="Slide Number Placeholder 6"/>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2125413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l-PL"/>
              <a:t>Kliknij, aby edytować styl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A5C710FE-8E6F-4ED8-A689-9CAC250D8995}" type="datetimeFigureOut">
              <a:rPr lang="pl-PL" smtClean="0"/>
              <a:t>17.01.2020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F006970-EA4A-4391-81E1-59B9282E442E}" type="slidenum">
              <a:rPr lang="pl-PL" smtClean="0"/>
              <a:t>‹#›</a:t>
            </a:fld>
            <a:endParaRPr lang="pl-PL"/>
          </a:p>
        </p:txBody>
      </p:sp>
    </p:spTree>
    <p:extLst>
      <p:ext uri="{BB962C8B-B14F-4D97-AF65-F5344CB8AC3E}">
        <p14:creationId xmlns:p14="http://schemas.microsoft.com/office/powerpoint/2010/main" val="1182271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l-PL"/>
              <a:t>Kliknij, aby edytować styl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5C710FE-8E6F-4ED8-A689-9CAC250D8995}" type="datetimeFigureOut">
              <a:rPr lang="pl-PL" smtClean="0"/>
              <a:t>17.01.2020</a:t>
            </a:fld>
            <a:endParaRPr lang="pl-P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l-P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006970-EA4A-4391-81E1-59B9282E442E}" type="slidenum">
              <a:rPr lang="pl-PL" smtClean="0"/>
              <a:t>‹#›</a:t>
            </a:fld>
            <a:endParaRPr lang="pl-PL"/>
          </a:p>
        </p:txBody>
      </p:sp>
    </p:spTree>
    <p:extLst>
      <p:ext uri="{BB962C8B-B14F-4D97-AF65-F5344CB8AC3E}">
        <p14:creationId xmlns:p14="http://schemas.microsoft.com/office/powerpoint/2010/main" val="404887774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C8E923-29E7-4AFF-8947-E163D7C5D5D6}"/>
              </a:ext>
            </a:extLst>
          </p:cNvPr>
          <p:cNvSpPr>
            <a:spLocks noGrp="1"/>
          </p:cNvSpPr>
          <p:nvPr>
            <p:ph type="ctrTitle"/>
          </p:nvPr>
        </p:nvSpPr>
        <p:spPr/>
        <p:txBody>
          <a:bodyPr>
            <a:normAutofit/>
          </a:bodyPr>
          <a:lstStyle/>
          <a:p>
            <a:pPr algn="ctr">
              <a:lnSpc>
                <a:spcPct val="150000"/>
              </a:lnSpc>
            </a:pPr>
            <a:r>
              <a:rPr lang="pl-PL" dirty="0"/>
              <a:t>Nabór </a:t>
            </a:r>
            <a:br>
              <a:rPr lang="pl-PL" dirty="0"/>
            </a:br>
            <a:r>
              <a:rPr lang="pl-PL" dirty="0"/>
              <a:t>2019/G/1</a:t>
            </a:r>
          </a:p>
        </p:txBody>
      </p:sp>
      <p:sp>
        <p:nvSpPr>
          <p:cNvPr id="3" name="Podtytuł 2">
            <a:extLst>
              <a:ext uri="{FF2B5EF4-FFF2-40B4-BE49-F238E27FC236}">
                <a16:creationId xmlns:a16="http://schemas.microsoft.com/office/drawing/2014/main" id="{D44D96D4-D1E8-455B-885A-0893E4CDA665}"/>
              </a:ext>
            </a:extLst>
          </p:cNvPr>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1705438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C47C27C3-6B1A-48E5-9719-602805E3FA95}"/>
              </a:ext>
            </a:extLst>
          </p:cNvPr>
          <p:cNvSpPr txBox="1"/>
          <p:nvPr/>
        </p:nvSpPr>
        <p:spPr>
          <a:xfrm>
            <a:off x="603504" y="1509822"/>
            <a:ext cx="10741436" cy="326544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pl-PL" sz="2000" dirty="0"/>
              <a:t>Osoby z niepełnosprawnością – osoby z niepełnosprawnością </a:t>
            </a:r>
            <a:br>
              <a:rPr lang="pl-PL" sz="2000" dirty="0"/>
            </a:br>
            <a:r>
              <a:rPr lang="pl-PL" sz="2000" dirty="0"/>
              <a:t>w rozumieniu Wytycznych w zakresie realizacji zasady równości szans i niedyskryminacji, w tym dostępności dla osób z niepełnosprawnościami oraz zasady równości szans kobiet i mężczyzn w ramach funduszy unijnych na lata 2014-2020 lub uczniowie/dzieci z niepełnosprawnościami w rozumieniu Wytycznych w zakresie realizacji przedsięwzięć z udziałem środków Europejskiego Funduszu Społecznego w obszarze edukacji na lata 2014-2020;</a:t>
            </a:r>
          </a:p>
        </p:txBody>
      </p:sp>
    </p:spTree>
    <p:extLst>
      <p:ext uri="{BB962C8B-B14F-4D97-AF65-F5344CB8AC3E}">
        <p14:creationId xmlns:p14="http://schemas.microsoft.com/office/powerpoint/2010/main" val="2580414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1CD238C9-CE0A-47E8-A76A-2AB637AC3BB5}"/>
              </a:ext>
            </a:extLst>
          </p:cNvPr>
          <p:cNvSpPr txBox="1"/>
          <p:nvPr/>
        </p:nvSpPr>
        <p:spPr>
          <a:xfrm>
            <a:off x="676657" y="1010094"/>
            <a:ext cx="10009064" cy="498598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pl-PL" sz="2000" dirty="0"/>
              <a:t>Członkowie gospodarstw domowych sprawujący opiekę nad osobą z niepełnosprawnością, o ile co najmniej jeden z nich nie pracuje ze względu na konieczność sprawowania opieki nad osobą z niepełnosprawnością;</a:t>
            </a:r>
          </a:p>
          <a:p>
            <a:pPr marL="342900" indent="-342900">
              <a:lnSpc>
                <a:spcPct val="150000"/>
              </a:lnSpc>
              <a:buFont typeface="Wingdings" panose="05000000000000000000" pitchFamily="2" charset="2"/>
              <a:buChar char="Ø"/>
            </a:pPr>
            <a:r>
              <a:rPr lang="pl-PL" sz="2000" dirty="0"/>
              <a:t>Osoby potrzebujące wsparcia w codziennym funkcjonowaniu;</a:t>
            </a:r>
          </a:p>
          <a:p>
            <a:pPr marL="342900" indent="-342900" algn="just">
              <a:lnSpc>
                <a:spcPct val="150000"/>
              </a:lnSpc>
              <a:buFont typeface="Wingdings" panose="05000000000000000000" pitchFamily="2" charset="2"/>
              <a:buChar char="Ø"/>
            </a:pPr>
            <a:r>
              <a:rPr lang="pl-PL" sz="2000" dirty="0"/>
              <a:t>Osoby bezdomne lub dotknięte wykluczeniem z dostępu do mieszkań w rozumieniu Wytycznych w zakresie monitorowania postępu rzeczowego realizacji programów operacyjnych na lata 2014-2020 </a:t>
            </a:r>
          </a:p>
          <a:p>
            <a:pPr marL="342900" indent="-342900">
              <a:lnSpc>
                <a:spcPct val="150000"/>
              </a:lnSpc>
              <a:buFont typeface="Wingdings" panose="05000000000000000000" pitchFamily="2" charset="2"/>
              <a:buChar char="Ø"/>
            </a:pPr>
            <a:r>
              <a:rPr lang="pl-PL" sz="2000" dirty="0"/>
              <a:t>Osoby korzystające z PO PŻ; </a:t>
            </a:r>
          </a:p>
          <a:p>
            <a:pPr marL="342900" indent="-342900">
              <a:lnSpc>
                <a:spcPct val="150000"/>
              </a:lnSpc>
              <a:buFont typeface="Wingdings" panose="05000000000000000000" pitchFamily="2" charset="2"/>
              <a:buChar char="Ø"/>
            </a:pPr>
            <a:r>
              <a:rPr lang="pl-PL" sz="2000" dirty="0"/>
              <a:t>Osoby odbywające kary pozbawienia wolności w formie dozoru elektronicznego; </a:t>
            </a:r>
          </a:p>
          <a:p>
            <a:endParaRPr lang="pl-PL" dirty="0"/>
          </a:p>
        </p:txBody>
      </p:sp>
    </p:spTree>
    <p:extLst>
      <p:ext uri="{BB962C8B-B14F-4D97-AF65-F5344CB8AC3E}">
        <p14:creationId xmlns:p14="http://schemas.microsoft.com/office/powerpoint/2010/main" val="1780986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AB1A5CA-2FD5-4680-BA7C-352677FC2C1A}"/>
              </a:ext>
            </a:extLst>
          </p:cNvPr>
          <p:cNvSpPr>
            <a:spLocks noGrp="1"/>
          </p:cNvSpPr>
          <p:nvPr>
            <p:ph type="title"/>
          </p:nvPr>
        </p:nvSpPr>
        <p:spPr/>
        <p:txBody>
          <a:bodyPr/>
          <a:lstStyle/>
          <a:p>
            <a:pPr algn="ctr"/>
            <a:r>
              <a:rPr lang="pl-PL" sz="3600" dirty="0"/>
              <a:t>Otoczenie osób zagrożonych ubóstwem lub wykluczeniem społecznym</a:t>
            </a:r>
          </a:p>
        </p:txBody>
      </p:sp>
      <p:sp>
        <p:nvSpPr>
          <p:cNvPr id="3" name="Symbol zastępczy zawartości 2">
            <a:extLst>
              <a:ext uri="{FF2B5EF4-FFF2-40B4-BE49-F238E27FC236}">
                <a16:creationId xmlns:a16="http://schemas.microsoft.com/office/drawing/2014/main" id="{BE0E4A32-AA72-4236-BB5F-A30F84262FE9}"/>
              </a:ext>
            </a:extLst>
          </p:cNvPr>
          <p:cNvSpPr>
            <a:spLocks noGrp="1"/>
          </p:cNvSpPr>
          <p:nvPr>
            <p:ph idx="1"/>
          </p:nvPr>
        </p:nvSpPr>
        <p:spPr/>
        <p:txBody>
          <a:bodyPr>
            <a:normAutofit/>
          </a:bodyPr>
          <a:lstStyle/>
          <a:p>
            <a:pPr algn="just"/>
            <a:r>
              <a:rPr lang="pl-PL" dirty="0"/>
              <a:t>osoby spokrewnione lub niespokrewnione z osobami zagrożonymi ubóstwem lub wykluczeniem społecznym, wspólnie zamieszkujące i gospodarujące, a także inne osoby </a:t>
            </a:r>
            <a:br>
              <a:rPr lang="pl-PL" dirty="0"/>
            </a:br>
            <a:r>
              <a:rPr lang="pl-PL" dirty="0"/>
              <a:t>z najbliższego środowiska osób zagrożonych ubóstwem lub wykluczeniem społecznym. </a:t>
            </a:r>
          </a:p>
          <a:p>
            <a:pPr algn="just"/>
            <a:r>
              <a:rPr lang="pl-PL" dirty="0"/>
              <a:t>osoby, których udział w projekcie jest niezbędny dla skutecznego wsparcia osób zagrożonych ubóstwem lub wykluczeniem społecznym. </a:t>
            </a:r>
          </a:p>
          <a:p>
            <a:pPr algn="just"/>
            <a:r>
              <a:rPr lang="pl-PL" dirty="0"/>
              <a:t>osoby sprawujące rodzinną pieczę zastępczą lub kandydaci do sprawowania rodzinnej pieczy zastępczej, </a:t>
            </a:r>
          </a:p>
          <a:p>
            <a:pPr algn="just"/>
            <a:r>
              <a:rPr lang="pl-PL" dirty="0"/>
              <a:t>osoby prowadzące rodzinne domy dziecka i dyrektorzy placówek opiekuńczo-wychowawczych typu rodzinnego.</a:t>
            </a:r>
          </a:p>
        </p:txBody>
      </p:sp>
    </p:spTree>
    <p:extLst>
      <p:ext uri="{BB962C8B-B14F-4D97-AF65-F5344CB8AC3E}">
        <p14:creationId xmlns:p14="http://schemas.microsoft.com/office/powerpoint/2010/main" val="1509717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1F1D530-D291-4165-A1BE-A3F9CE94DAA9}"/>
              </a:ext>
            </a:extLst>
          </p:cNvPr>
          <p:cNvSpPr>
            <a:spLocks noGrp="1"/>
          </p:cNvSpPr>
          <p:nvPr>
            <p:ph type="title"/>
          </p:nvPr>
        </p:nvSpPr>
        <p:spPr>
          <a:xfrm>
            <a:off x="1451580" y="95693"/>
            <a:ext cx="8893899" cy="1010093"/>
          </a:xfrm>
        </p:spPr>
        <p:txBody>
          <a:bodyPr>
            <a:noAutofit/>
          </a:bodyPr>
          <a:lstStyle/>
          <a:p>
            <a:pPr algn="ctr"/>
            <a:r>
              <a:rPr lang="pl-PL" sz="2800" b="1" dirty="0"/>
              <a:t> </a:t>
            </a:r>
            <a:br>
              <a:rPr lang="pl-PL" sz="2800" dirty="0"/>
            </a:br>
            <a:r>
              <a:rPr lang="pl-PL" sz="2800" b="1" dirty="0"/>
              <a:t>Wymagania odnośnie grupy docelowej cd.</a:t>
            </a:r>
            <a:br>
              <a:rPr lang="pl-PL" sz="2800" dirty="0"/>
            </a:br>
            <a:endParaRPr lang="pl-PL" sz="2800" dirty="0"/>
          </a:p>
        </p:txBody>
      </p:sp>
      <p:sp>
        <p:nvSpPr>
          <p:cNvPr id="3" name="Symbol zastępczy zawartości 2">
            <a:extLst>
              <a:ext uri="{FF2B5EF4-FFF2-40B4-BE49-F238E27FC236}">
                <a16:creationId xmlns:a16="http://schemas.microsoft.com/office/drawing/2014/main" id="{990C36FF-B3AD-41BB-BD70-1E1B0CB1BA46}"/>
              </a:ext>
            </a:extLst>
          </p:cNvPr>
          <p:cNvSpPr>
            <a:spLocks noGrp="1"/>
          </p:cNvSpPr>
          <p:nvPr>
            <p:ph idx="1"/>
          </p:nvPr>
        </p:nvSpPr>
        <p:spPr>
          <a:xfrm>
            <a:off x="1103312" y="1233377"/>
            <a:ext cx="9550511" cy="5273749"/>
          </a:xfrm>
        </p:spPr>
        <p:txBody>
          <a:bodyPr>
            <a:normAutofit fontScale="85000" lnSpcReduction="20000"/>
          </a:bodyPr>
          <a:lstStyle/>
          <a:p>
            <a:pPr algn="just"/>
            <a:r>
              <a:rPr lang="pl-PL" dirty="0"/>
              <a:t>Jedna osoba może być uczestnikiem tylko jednego projektu objętego grantem dofinansowanego ze środków LSR Stowarzyszenia LGD Chełmno do roku 2023. W sytuacji stwierdzenia przez LGD, że osoba uczestniczyła/uczestniczy w innym projekcie objętym grantem ze środków LSR, uczestnik taki uznany zostanie jako niekwalifikowalny. </a:t>
            </a:r>
          </a:p>
          <a:p>
            <a:pPr algn="just"/>
            <a:r>
              <a:rPr lang="pl-PL" dirty="0"/>
              <a:t> Minimalna grupa osób objętych wsparciem – min. </a:t>
            </a:r>
            <a:r>
              <a:rPr lang="pl-PL" b="1" dirty="0"/>
              <a:t>8 osób </a:t>
            </a:r>
            <a:r>
              <a:rPr lang="pl-PL" dirty="0"/>
              <a:t>zagrożonych ubóstwem lub wykluczeniem społecznym</a:t>
            </a:r>
          </a:p>
          <a:p>
            <a:pPr algn="just"/>
            <a:r>
              <a:rPr lang="pl-PL" dirty="0"/>
              <a:t> Uczestnikami projektu są osoby fizyczne (bez względu na wiek) bezpośrednio korzystające z interwencji EFS. Bezpośrednie wsparcie uczestnika to wsparcie, na które zostały przeznaczone określone środki, świadczone na rzecz konkretnej osoby, prowadzące do uzyskania korzyści przez uczestnika. Jako uczestników wykazuje się wyłącznie te osoby, które można zidentyfikować i uzyskać od nich dane niezbędne do określenia wspólnych wskaźników produktu i dla których planowane jest poniesienie określonego wydatku. </a:t>
            </a:r>
          </a:p>
          <a:p>
            <a:pPr algn="just"/>
            <a:r>
              <a:rPr lang="pl-PL" dirty="0"/>
              <a:t>Co do zasady wsparcie kierowane tylko do dzieci powinno się odbywać w ramach typu: kluby młodzieżowe. W pozostałych typach projekty nie powinny być skoncentrowane na wsparciu dzieci. Uczestnictwo dzieci w tych projektach powinno być łączone ze wsparciem dorosłych dla zapewnienia kompleksowości wsparcia i realizacji zamierzonych celów. Dzieci mogą być również objęte wsparciem we wszystkich typach jako otoczenie. Oprócz klubów młodzieżowych nie określamy dolnej granicy wieku.</a:t>
            </a:r>
          </a:p>
          <a:p>
            <a:endParaRPr lang="pl-PL" dirty="0"/>
          </a:p>
        </p:txBody>
      </p:sp>
    </p:spTree>
    <p:extLst>
      <p:ext uri="{BB962C8B-B14F-4D97-AF65-F5344CB8AC3E}">
        <p14:creationId xmlns:p14="http://schemas.microsoft.com/office/powerpoint/2010/main" val="1200715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DFAB26C-7DA5-41C6-8F60-DBA3ECD2E03C}"/>
              </a:ext>
            </a:extLst>
          </p:cNvPr>
          <p:cNvSpPr>
            <a:spLocks noGrp="1"/>
          </p:cNvSpPr>
          <p:nvPr>
            <p:ph type="title"/>
          </p:nvPr>
        </p:nvSpPr>
        <p:spPr/>
        <p:txBody>
          <a:bodyPr>
            <a:normAutofit fontScale="90000"/>
          </a:bodyPr>
          <a:lstStyle/>
          <a:p>
            <a:r>
              <a:rPr lang="pl-PL" dirty="0"/>
              <a:t>Warunkiem kwalifikowalności uczestnika projektu jest: </a:t>
            </a:r>
            <a:br>
              <a:rPr lang="pl-PL" dirty="0"/>
            </a:br>
            <a:endParaRPr lang="pl-PL" dirty="0"/>
          </a:p>
        </p:txBody>
      </p:sp>
      <p:sp>
        <p:nvSpPr>
          <p:cNvPr id="3" name="Symbol zastępczy zawartości 2">
            <a:extLst>
              <a:ext uri="{FF2B5EF4-FFF2-40B4-BE49-F238E27FC236}">
                <a16:creationId xmlns:a16="http://schemas.microsoft.com/office/drawing/2014/main" id="{CE8C219D-2C24-4354-BA3F-BF08A51007C6}"/>
              </a:ext>
            </a:extLst>
          </p:cNvPr>
          <p:cNvSpPr>
            <a:spLocks noGrp="1"/>
          </p:cNvSpPr>
          <p:nvPr>
            <p:ph idx="1"/>
          </p:nvPr>
        </p:nvSpPr>
        <p:spPr>
          <a:xfrm>
            <a:off x="1451579" y="2015732"/>
            <a:ext cx="9941845" cy="4037749"/>
          </a:xfrm>
        </p:spPr>
        <p:txBody>
          <a:bodyPr>
            <a:normAutofit fontScale="92500" lnSpcReduction="20000"/>
          </a:bodyPr>
          <a:lstStyle/>
          <a:p>
            <a:pPr algn="just"/>
            <a:r>
              <a:rPr lang="pl-PL" sz="1800" dirty="0"/>
              <a:t>spełnienie przez niego kryteriów kwalifikowalności uprawniających do udziału w projekcie, potwierdzonych odpowiednim dokumentem urzędowym lub zaświadczeniem, a w przypadku braku możliwości uzyskania ww. dokumentu odpowiednim oświadczeniem uczestnika projektu, </a:t>
            </a:r>
          </a:p>
          <a:p>
            <a:pPr algn="just"/>
            <a:r>
              <a:rPr lang="pl-PL" sz="1800" dirty="0"/>
              <a:t>uzyskanie danych o osobie fizycznej, o których mowa w załączniku nr 1 i 2 do rozporządzenia EFS, tj. m.in. płeć, status na rynku pracy, wiek, wykształcenie, potrzebnych do monitorowania wskaźników kluczowych oraz przeprowadzenia ewaluacji, oraz zobowiązanie osoby fizycznej do przekazania informacji na temat jej sytuacji po opuszczeniu projektu (na wzorze udostępnionym przez LGD stanowiącym załącznik do umowy o powierzenie grantu), </a:t>
            </a:r>
          </a:p>
          <a:p>
            <a:pPr algn="just"/>
            <a:r>
              <a:rPr lang="pl-PL" sz="1800" dirty="0"/>
              <a:t>Kwalifikowalność uczestnika projektu potwierdzana jest przez </a:t>
            </a:r>
            <a:r>
              <a:rPr lang="pl-PL" sz="1800" dirty="0" err="1"/>
              <a:t>Grantobiorcę</a:t>
            </a:r>
            <a:r>
              <a:rPr lang="pl-PL" sz="1800" dirty="0"/>
              <a:t> na etapie rekrutacji przed udzieleniem pierwszej formy wsparcia w ramach projektu. </a:t>
            </a:r>
            <a:r>
              <a:rPr lang="pl-PL" sz="1800" dirty="0" err="1"/>
              <a:t>Grantobiorca</a:t>
            </a:r>
            <a:r>
              <a:rPr lang="pl-PL" sz="1800" dirty="0"/>
              <a:t> zobowiązany jest do weryfikacji, czy </a:t>
            </a:r>
            <a:r>
              <a:rPr lang="pl-PL" dirty="0"/>
              <a:t>dana</a:t>
            </a:r>
            <a:r>
              <a:rPr lang="pl-PL" sz="1800" dirty="0"/>
              <a:t> osoba nie została już zrekrutowana w ramach innego projektu objętego grantem. Bazą osób, które już zostały uczestnikami projektu grantowego będzie dysponowała LGD (uczestnicy projektu wykazani </a:t>
            </a:r>
            <a:br>
              <a:rPr lang="pl-PL" sz="1800" dirty="0"/>
            </a:br>
            <a:r>
              <a:rPr lang="pl-PL" sz="1800" dirty="0"/>
              <a:t>w SL2014).</a:t>
            </a:r>
          </a:p>
          <a:p>
            <a:endParaRPr lang="pl-PL" sz="1800" dirty="0"/>
          </a:p>
        </p:txBody>
      </p:sp>
    </p:spTree>
    <p:extLst>
      <p:ext uri="{BB962C8B-B14F-4D97-AF65-F5344CB8AC3E}">
        <p14:creationId xmlns:p14="http://schemas.microsoft.com/office/powerpoint/2010/main" val="3518102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D51751-DC67-42BF-83C2-482DCD667616}"/>
              </a:ext>
            </a:extLst>
          </p:cNvPr>
          <p:cNvSpPr>
            <a:spLocks noGrp="1"/>
          </p:cNvSpPr>
          <p:nvPr>
            <p:ph type="title"/>
          </p:nvPr>
        </p:nvSpPr>
        <p:spPr/>
        <p:txBody>
          <a:bodyPr>
            <a:normAutofit fontScale="90000"/>
          </a:bodyPr>
          <a:lstStyle/>
          <a:p>
            <a:r>
              <a:rPr lang="pl-PL" b="1" dirty="0"/>
              <a:t>Miejsce realizacji zadań w ramach projektu objętego grantem </a:t>
            </a:r>
            <a:br>
              <a:rPr lang="pl-PL" dirty="0"/>
            </a:br>
            <a:endParaRPr lang="pl-PL" dirty="0"/>
          </a:p>
        </p:txBody>
      </p:sp>
      <p:sp>
        <p:nvSpPr>
          <p:cNvPr id="3" name="Symbol zastępczy zawartości 2">
            <a:extLst>
              <a:ext uri="{FF2B5EF4-FFF2-40B4-BE49-F238E27FC236}">
                <a16:creationId xmlns:a16="http://schemas.microsoft.com/office/drawing/2014/main" id="{AE3A617E-B848-455E-9DC4-F74CC54E313B}"/>
              </a:ext>
            </a:extLst>
          </p:cNvPr>
          <p:cNvSpPr>
            <a:spLocks noGrp="1"/>
          </p:cNvSpPr>
          <p:nvPr>
            <p:ph idx="1"/>
          </p:nvPr>
        </p:nvSpPr>
        <p:spPr/>
        <p:txBody>
          <a:bodyPr/>
          <a:lstStyle/>
          <a:p>
            <a:pPr algn="just"/>
            <a:r>
              <a:rPr lang="pl-PL" dirty="0"/>
              <a:t>Działania w ramach projektu realizowane winny być, co do zasady, na obszarze realizacji LSR, tj. miasto Chełmno. W wyjątkowych sytuacjach dopuszcza się możliwość realizowania działań poza obszarem LSR, ale na terenie województwa kujawsko-pomorskiego. Sytuacja taka wymaga każdorazowo szczegółowego uzasadnienia we wniosku o powierzenie grantu</a:t>
            </a:r>
          </a:p>
        </p:txBody>
      </p:sp>
    </p:spTree>
    <p:extLst>
      <p:ext uri="{BB962C8B-B14F-4D97-AF65-F5344CB8AC3E}">
        <p14:creationId xmlns:p14="http://schemas.microsoft.com/office/powerpoint/2010/main" val="1318634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64423A-F213-4D9C-9159-DE43089F0286}"/>
              </a:ext>
            </a:extLst>
          </p:cNvPr>
          <p:cNvSpPr>
            <a:spLocks noGrp="1"/>
          </p:cNvSpPr>
          <p:nvPr>
            <p:ph type="title"/>
          </p:nvPr>
        </p:nvSpPr>
        <p:spPr/>
        <p:txBody>
          <a:bodyPr/>
          <a:lstStyle/>
          <a:p>
            <a:r>
              <a:rPr lang="pl-PL" b="1" dirty="0"/>
              <a:t>Limity i ograniczenia </a:t>
            </a:r>
            <a:br>
              <a:rPr lang="pl-PL" dirty="0"/>
            </a:br>
            <a:endParaRPr lang="pl-PL" dirty="0"/>
          </a:p>
        </p:txBody>
      </p:sp>
      <p:sp>
        <p:nvSpPr>
          <p:cNvPr id="3" name="Symbol zastępczy zawartości 2">
            <a:extLst>
              <a:ext uri="{FF2B5EF4-FFF2-40B4-BE49-F238E27FC236}">
                <a16:creationId xmlns:a16="http://schemas.microsoft.com/office/drawing/2014/main" id="{DD8397A4-B37D-4FEE-B757-EE18B8D37D5A}"/>
              </a:ext>
            </a:extLst>
          </p:cNvPr>
          <p:cNvSpPr>
            <a:spLocks noGrp="1"/>
          </p:cNvSpPr>
          <p:nvPr>
            <p:ph idx="1"/>
          </p:nvPr>
        </p:nvSpPr>
        <p:spPr>
          <a:xfrm>
            <a:off x="382773" y="1520456"/>
            <a:ext cx="11163116" cy="4699592"/>
          </a:xfrm>
        </p:spPr>
        <p:txBody>
          <a:bodyPr>
            <a:normAutofit/>
          </a:bodyPr>
          <a:lstStyle/>
          <a:p>
            <a:pPr algn="just"/>
            <a:r>
              <a:rPr lang="pl-PL" dirty="0"/>
              <a:t>Limity kwotowe: maksymalna wartość grantu w ramach projektu objętego grantem – wynosi 50 000,00 zł; </a:t>
            </a:r>
          </a:p>
          <a:p>
            <a:pPr algn="just"/>
            <a:r>
              <a:rPr lang="pl-PL" dirty="0"/>
              <a:t>Wartość grantu rozumiana jest jako kwota dofinansowania ze środków EFS. </a:t>
            </a:r>
          </a:p>
          <a:p>
            <a:r>
              <a:rPr lang="pl-PL" dirty="0"/>
              <a:t>Maksymalny poziom dofinansowania całkowitych wydatków kwalifikowanych wynosi 95 %. </a:t>
            </a:r>
          </a:p>
          <a:p>
            <a:pPr algn="just"/>
            <a:r>
              <a:rPr lang="pl-PL" dirty="0"/>
              <a:t>Wkład własny może być wniesiony w formie pieniężnej lub niepieniężnej (zalecany finansowy w działaniach merytorycznych). Szczegółowe warunki dotyczące wnoszenia wkładu własnego określają Wytyczne Ministra Rozwoju </a:t>
            </a:r>
            <a:br>
              <a:rPr lang="pl-PL" dirty="0"/>
            </a:br>
            <a:r>
              <a:rPr lang="pl-PL" dirty="0"/>
              <a:t>w zakresie kwalifikowalności wydatków w ramach Europejskiego Funduszu Rozwoju Regionalnego, Europejskiego Funduszu Społecznego oraz Funduszu Spójności na lata 2014-2020. Minimalna kwota wymaganego wkładu własnego wynosi 5%.</a:t>
            </a:r>
          </a:p>
          <a:p>
            <a:r>
              <a:rPr lang="pl-PL" dirty="0"/>
              <a:t>Kwota grantu i wkładu własnego zostanie określona w umowie o powierzeniu grantu. </a:t>
            </a:r>
          </a:p>
          <a:p>
            <a:endParaRPr lang="pl-PL" dirty="0"/>
          </a:p>
        </p:txBody>
      </p:sp>
    </p:spTree>
    <p:extLst>
      <p:ext uri="{BB962C8B-B14F-4D97-AF65-F5344CB8AC3E}">
        <p14:creationId xmlns:p14="http://schemas.microsoft.com/office/powerpoint/2010/main" val="2521213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3AE86196-DFAA-4DCA-B26A-1D5D7759343F}"/>
              </a:ext>
            </a:extLst>
          </p:cNvPr>
          <p:cNvSpPr txBox="1"/>
          <p:nvPr/>
        </p:nvSpPr>
        <p:spPr>
          <a:xfrm>
            <a:off x="987552" y="804672"/>
            <a:ext cx="9368560" cy="563231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pl-PL" dirty="0" err="1"/>
              <a:t>Grantobiorca</a:t>
            </a:r>
            <a:r>
              <a:rPr lang="pl-PL" dirty="0"/>
              <a:t> projektu objętego grantem nie może być podmiotem wykluczonym z możliwości otrzymania dofinansowania. W przypadku projektów grantowych ze środków EFS, realizowanych w formule RLKS </a:t>
            </a:r>
            <a:r>
              <a:rPr lang="pl-PL" dirty="0" err="1"/>
              <a:t>Grantobiorca</a:t>
            </a:r>
            <a:r>
              <a:rPr lang="pl-PL" dirty="0"/>
              <a:t> nie jest jednocześnie uczestnikiem projektu</a:t>
            </a:r>
          </a:p>
          <a:p>
            <a:pPr marL="285750" indent="-285750" algn="just">
              <a:lnSpc>
                <a:spcPct val="150000"/>
              </a:lnSpc>
              <a:buFont typeface="Wingdings" panose="05000000000000000000" pitchFamily="2" charset="2"/>
              <a:buChar char="Ø"/>
            </a:pPr>
            <a:r>
              <a:rPr lang="pl-PL" dirty="0" err="1"/>
              <a:t>Grantobiorca</a:t>
            </a:r>
            <a:r>
              <a:rPr lang="pl-PL" dirty="0"/>
              <a:t> sporządza budżet projektu zgodnie ze wskazaniami we wniosku </a:t>
            </a:r>
            <a:br>
              <a:rPr lang="pl-PL" dirty="0"/>
            </a:br>
            <a:r>
              <a:rPr lang="pl-PL" dirty="0"/>
              <a:t>o powierzenie grantu, zasadami udzielenia wsparcia na projekty objęte grantami oraz wymogami wynikającymi z Wytycznych Ministra Rozwoju w zakresie kwalifikowalności wydatków w ramach Europejskiego Funduszu Rozwoju Regionalnego, Europejskiego Funduszu Społecznego oraz Funduszu Spójności na lata 2014-2020 z wyłączeniem zapisów dotyczących kosztów pośrednich oraz zakupu środków trwałych i </a:t>
            </a:r>
            <a:r>
              <a:rPr lang="pl-PL" dirty="0" err="1"/>
              <a:t>crossfinansingu</a:t>
            </a:r>
            <a:r>
              <a:rPr lang="pl-PL" dirty="0"/>
              <a:t>, które zostały wyłączone przez LGD z projektów objętych grantami.</a:t>
            </a:r>
          </a:p>
          <a:p>
            <a:pPr marL="285750" indent="-285750">
              <a:buFont typeface="Wingdings" panose="05000000000000000000" pitchFamily="2" charset="2"/>
              <a:buChar char="Ø"/>
            </a:pPr>
            <a:endParaRPr lang="pl-PL" dirty="0"/>
          </a:p>
          <a:p>
            <a:pPr marL="285750" indent="-285750">
              <a:buFont typeface="Wingdings" panose="05000000000000000000" pitchFamily="2" charset="2"/>
              <a:buChar char="Ø"/>
            </a:pPr>
            <a:endParaRPr lang="pl-PL" dirty="0"/>
          </a:p>
        </p:txBody>
      </p:sp>
    </p:spTree>
    <p:extLst>
      <p:ext uri="{BB962C8B-B14F-4D97-AF65-F5344CB8AC3E}">
        <p14:creationId xmlns:p14="http://schemas.microsoft.com/office/powerpoint/2010/main" val="2731510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413903B4-D78C-4E2B-A7B0-3CA1C0473921}"/>
              </a:ext>
            </a:extLst>
          </p:cNvPr>
          <p:cNvSpPr>
            <a:spLocks noGrp="1"/>
          </p:cNvSpPr>
          <p:nvPr>
            <p:ph idx="1"/>
          </p:nvPr>
        </p:nvSpPr>
        <p:spPr>
          <a:xfrm>
            <a:off x="1010094" y="818708"/>
            <a:ext cx="9039760" cy="5429692"/>
          </a:xfrm>
        </p:spPr>
        <p:txBody>
          <a:bodyPr>
            <a:normAutofit/>
          </a:bodyPr>
          <a:lstStyle/>
          <a:p>
            <a:pPr algn="just"/>
            <a:r>
              <a:rPr lang="pl-PL" dirty="0"/>
              <a:t>Pierwsza transza w wysokości maksymalnie 30% przyznanego wsparcia zostanie przekazana </a:t>
            </a:r>
            <a:r>
              <a:rPr lang="pl-PL" dirty="0" err="1"/>
              <a:t>grantobiorcy</a:t>
            </a:r>
            <a:r>
              <a:rPr lang="pl-PL" dirty="0"/>
              <a:t> w terminie do 14 dni roboczych po przeprowadzeniu i zakończeniu weryfikacji wniosku o uruchomienie zaliczki pod względem spełniania warunków określonych w Umowie. Wypłata kolejnych transz następować będzie zgodnie z harmonogramem płatności stanowiącym załącznik do umowy o powierzenie grantu. </a:t>
            </a:r>
          </a:p>
          <a:p>
            <a:pPr algn="just"/>
            <a:r>
              <a:rPr lang="pl-PL" dirty="0"/>
              <a:t>Wypłata kolejnej transzy w wysokości do 60 % przyznanego wsparcia  nastąpi po zatwierdzeniu przez LGD wniosku o rozliczenie grantu.</a:t>
            </a:r>
          </a:p>
          <a:p>
            <a:pPr algn="just"/>
            <a:r>
              <a:rPr lang="pl-PL" dirty="0"/>
              <a:t>Płatność końcowa (refundacja – minimum 10%) nastąpi po rozliczeniu przez </a:t>
            </a:r>
            <a:r>
              <a:rPr lang="pl-PL" dirty="0" err="1"/>
              <a:t>Grantobiorcę</a:t>
            </a:r>
            <a:r>
              <a:rPr lang="pl-PL" dirty="0"/>
              <a:t> zrealizowanego projektu objętego grantem, co jest równoznaczne z zatwierdzeniem przez LGD wniosku o rozliczenie grantu (wniosku o płatność końcową).</a:t>
            </a:r>
          </a:p>
          <a:p>
            <a:endParaRPr lang="pl-PL" dirty="0"/>
          </a:p>
        </p:txBody>
      </p:sp>
    </p:spTree>
    <p:extLst>
      <p:ext uri="{BB962C8B-B14F-4D97-AF65-F5344CB8AC3E}">
        <p14:creationId xmlns:p14="http://schemas.microsoft.com/office/powerpoint/2010/main" val="2150178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9EB8AF4-1546-4221-8880-46119727ADF1}"/>
              </a:ext>
            </a:extLst>
          </p:cNvPr>
          <p:cNvSpPr>
            <a:spLocks noGrp="1"/>
          </p:cNvSpPr>
          <p:nvPr>
            <p:ph type="title"/>
          </p:nvPr>
        </p:nvSpPr>
        <p:spPr/>
        <p:txBody>
          <a:bodyPr/>
          <a:lstStyle/>
          <a:p>
            <a:pPr algn="ctr"/>
            <a:r>
              <a:rPr lang="pl-PL" sz="3200" dirty="0"/>
              <a:t>Koszty administracyjne (do 20% dofinansowania) stanowią w szczególności:</a:t>
            </a:r>
            <a:br>
              <a:rPr lang="pl-PL" sz="3200" dirty="0"/>
            </a:br>
            <a:endParaRPr lang="pl-PL" sz="3200" dirty="0"/>
          </a:p>
        </p:txBody>
      </p:sp>
      <p:sp>
        <p:nvSpPr>
          <p:cNvPr id="3" name="Symbol zastępczy zawartości 2">
            <a:extLst>
              <a:ext uri="{FF2B5EF4-FFF2-40B4-BE49-F238E27FC236}">
                <a16:creationId xmlns:a16="http://schemas.microsoft.com/office/drawing/2014/main" id="{FB3A6D42-C1D0-403B-A4BA-20FAC26250C0}"/>
              </a:ext>
            </a:extLst>
          </p:cNvPr>
          <p:cNvSpPr>
            <a:spLocks noGrp="1"/>
          </p:cNvSpPr>
          <p:nvPr>
            <p:ph idx="1"/>
          </p:nvPr>
        </p:nvSpPr>
        <p:spPr>
          <a:xfrm>
            <a:off x="287079" y="1853248"/>
            <a:ext cx="11429999" cy="4802733"/>
          </a:xfrm>
        </p:spPr>
        <p:txBody>
          <a:bodyPr numCol="2">
            <a:normAutofit fontScale="70000" lnSpcReduction="20000"/>
          </a:bodyPr>
          <a:lstStyle/>
          <a:p>
            <a:pPr lvl="0" algn="just"/>
            <a:r>
              <a:rPr lang="pl-PL" dirty="0"/>
              <a:t>koszty koordynatora lub kierownika projektu oraz innego personelu bezpośrednio zaangażowanego w zarządzanie, rozliczanie, monitorowanie projektu lub prowadzenie innych działań administracyjnych w projekcie, w tym w szczególności koszty wynagrodzenia tych osób, ich delegacji służbowych i szkoleń oraz koszty związane z wdrażaniem polityki równych szans przez te osoby,</a:t>
            </a:r>
          </a:p>
          <a:p>
            <a:pPr lvl="0" algn="just"/>
            <a:r>
              <a:rPr lang="pl-PL" dirty="0"/>
              <a:t>koszty zarządu (koszty wynagrodzenia osób uprawnionych do reprezentowania jednostki, których zakresy czynności nie są przypisane wyłącznie do projektu, np. kierownik jednostki),</a:t>
            </a:r>
          </a:p>
          <a:p>
            <a:pPr lvl="0" algn="just"/>
            <a:r>
              <a:rPr lang="pl-PL" dirty="0"/>
              <a:t>koszty personelu obsługowego (obsługa kadrowa, finansowa, administracyjna, sekretariat, kancelaria, obsługa prawna, w tym ta dotycząca zamówień) na potrzeby funkcjonowania jednostki,</a:t>
            </a:r>
          </a:p>
          <a:p>
            <a:pPr lvl="0" algn="just"/>
            <a:r>
              <a:rPr lang="pl-PL" dirty="0"/>
              <a:t>koszty obsługi księgowej (koszty wynagrodzenia osób księgujących wydatki w projekcie, w tym koszty zlecenia prowadzenia obsługi księgowej projektu biuru rachunkowemu),</a:t>
            </a:r>
          </a:p>
          <a:p>
            <a:pPr lvl="0" algn="just"/>
            <a:r>
              <a:rPr lang="pl-PL" dirty="0"/>
              <a:t>koszty utrzymania powierzchni biurowych (czynsz, najem, opłaty administracyjne) związanych z obsługą administracyjną projektu,</a:t>
            </a:r>
          </a:p>
          <a:p>
            <a:pPr lvl="0" algn="just"/>
            <a:r>
              <a:rPr lang="pl-PL" dirty="0"/>
              <a:t>działania informacyjno-promocyjne projektu (np. zakup materiałów promocyjnych i informacyjnych, zakup ogłoszeń prasowych, utworzenie i prowadzenie strony internetowej o projekcie, oznakowanie projektu, plakaty, ulotki, itp.),</a:t>
            </a:r>
          </a:p>
          <a:p>
            <a:pPr lvl="0" algn="just"/>
            <a:r>
              <a:rPr lang="pl-PL" dirty="0"/>
              <a:t>amortyzacja, najem lub zakup aktywów (środków trwałych i wartości niematerialnych i prawnych) używanych na potrzeby osób, o których mowa w lit. a - d,</a:t>
            </a:r>
          </a:p>
          <a:p>
            <a:pPr lvl="0" algn="just"/>
            <a:r>
              <a:rPr lang="pl-PL" dirty="0"/>
              <a:t>opłaty za energię elektryczną, cieplną, gazową i wodę, opłaty przesyłowe, opłaty za odprowadzanie ścieków w zakresie związanym z obsługą administracyjną projektu,</a:t>
            </a:r>
          </a:p>
          <a:p>
            <a:pPr lvl="0" algn="just"/>
            <a:r>
              <a:rPr lang="pl-PL" dirty="0"/>
              <a:t>koszty usług pocztowych, telefonicznych, internetowych, kurierskich związanych z obsługą administracyjną projektu,</a:t>
            </a:r>
          </a:p>
          <a:p>
            <a:pPr lvl="0" algn="just"/>
            <a:r>
              <a:rPr lang="pl-PL" dirty="0"/>
              <a:t>koszty usług powielania dokumentów związanych z obsługą administracyjną projektu,</a:t>
            </a:r>
          </a:p>
          <a:p>
            <a:pPr lvl="0" algn="just"/>
            <a:r>
              <a:rPr lang="pl-PL" dirty="0"/>
              <a:t>koszty materiałów biurowych i artykułów piśmienniczych związanych z obsługą administracyjną projektu,</a:t>
            </a:r>
          </a:p>
          <a:p>
            <a:pPr lvl="0" algn="just"/>
            <a:r>
              <a:rPr lang="pl-PL" dirty="0"/>
              <a:t>koszty sprzątania pomieszczeń związanych z obsługą administracyjną projektu, w tym środki do utrzymania ich czystości oraz dezynsekcję, dezynfekcję, deratyzację tych pomieszczeń.</a:t>
            </a:r>
          </a:p>
          <a:p>
            <a:endParaRPr lang="pl-PL" dirty="0"/>
          </a:p>
        </p:txBody>
      </p:sp>
    </p:spTree>
    <p:extLst>
      <p:ext uri="{BB962C8B-B14F-4D97-AF65-F5344CB8AC3E}">
        <p14:creationId xmlns:p14="http://schemas.microsoft.com/office/powerpoint/2010/main" val="108486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8A8FF21-6674-4B83-96C9-D2643BC9D4A0}"/>
              </a:ext>
            </a:extLst>
          </p:cNvPr>
          <p:cNvSpPr>
            <a:spLocks noGrp="1"/>
          </p:cNvSpPr>
          <p:nvPr>
            <p:ph type="title"/>
          </p:nvPr>
        </p:nvSpPr>
        <p:spPr/>
        <p:txBody>
          <a:bodyPr>
            <a:normAutofit fontScale="90000"/>
          </a:bodyPr>
          <a:lstStyle/>
          <a:p>
            <a:pPr algn="ctr"/>
            <a:r>
              <a:rPr lang="pl-PL" b="1" dirty="0"/>
              <a:t>Kto może ubiegać się o powierzenie grantu?</a:t>
            </a:r>
            <a:br>
              <a:rPr lang="pl-PL" dirty="0"/>
            </a:br>
            <a:endParaRPr lang="pl-PL" dirty="0"/>
          </a:p>
        </p:txBody>
      </p:sp>
      <p:sp>
        <p:nvSpPr>
          <p:cNvPr id="3" name="Symbol zastępczy zawartości 2">
            <a:extLst>
              <a:ext uri="{FF2B5EF4-FFF2-40B4-BE49-F238E27FC236}">
                <a16:creationId xmlns:a16="http://schemas.microsoft.com/office/drawing/2014/main" id="{853E0E8E-755D-46AC-BB83-3A726069D48A}"/>
              </a:ext>
            </a:extLst>
          </p:cNvPr>
          <p:cNvSpPr>
            <a:spLocks noGrp="1"/>
          </p:cNvSpPr>
          <p:nvPr>
            <p:ph idx="1"/>
          </p:nvPr>
        </p:nvSpPr>
        <p:spPr/>
        <p:txBody>
          <a:bodyPr/>
          <a:lstStyle/>
          <a:p>
            <a:pPr algn="just"/>
            <a:r>
              <a:rPr lang="pl-PL" dirty="0"/>
              <a:t>O powierzenie grantu mogą ubiegać się wszystkie podmioty z wyłączeniem osób fizycznych (nie dotyczy osób prowadzących działalność gospodarczą lub oświatową na podstawie odrębnych przepisów). </a:t>
            </a:r>
          </a:p>
          <a:p>
            <a:pPr algn="just"/>
            <a:r>
              <a:rPr lang="pl-PL" dirty="0"/>
              <a:t>W ramach przedmiotowego naboru jeden wnioskodawca nie może złożyć więcej niż 2 wnioski o dofinansowanie. W przypadku złożenia większej liczby wniosków o dofinansowanie wszystkie złożone wnioski pozostaną bez rozpatrzenia. </a:t>
            </a:r>
          </a:p>
          <a:p>
            <a:endParaRPr lang="pl-PL" dirty="0"/>
          </a:p>
        </p:txBody>
      </p:sp>
    </p:spTree>
    <p:extLst>
      <p:ext uri="{BB962C8B-B14F-4D97-AF65-F5344CB8AC3E}">
        <p14:creationId xmlns:p14="http://schemas.microsoft.com/office/powerpoint/2010/main" val="1090302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E1CCF671-A435-448C-8824-27263AB09220}"/>
              </a:ext>
            </a:extLst>
          </p:cNvPr>
          <p:cNvSpPr txBox="1"/>
          <p:nvPr/>
        </p:nvSpPr>
        <p:spPr>
          <a:xfrm>
            <a:off x="418214" y="1137683"/>
            <a:ext cx="10671544" cy="5139869"/>
          </a:xfrm>
          <a:prstGeom prst="rect">
            <a:avLst/>
          </a:prstGeom>
          <a:noFill/>
        </p:spPr>
        <p:txBody>
          <a:bodyPr wrap="square" numCol="1" rtlCol="0">
            <a:spAutoFit/>
          </a:bodyPr>
          <a:lstStyle/>
          <a:p>
            <a:pPr algn="just"/>
            <a:r>
              <a:rPr lang="pl-PL" sz="2000" b="1" dirty="0"/>
              <a:t>Zakup środków trwałych oraz cross-</a:t>
            </a:r>
            <a:r>
              <a:rPr lang="pl-PL" sz="2000" b="1" dirty="0" err="1"/>
              <a:t>financing</a:t>
            </a:r>
            <a:r>
              <a:rPr lang="pl-PL" sz="2000" dirty="0"/>
              <a:t> –w ramach projektów objętych grantami nie przewiduje się finansowania zakupu środków trwałych (o wartości jednostkowej równej i wyższej niż 10 000 zł netto) i cross-</a:t>
            </a:r>
            <a:r>
              <a:rPr lang="pl-PL" sz="2000" dirty="0" err="1"/>
              <a:t>financingu</a:t>
            </a:r>
            <a:r>
              <a:rPr lang="pl-PL" sz="2000" dirty="0"/>
              <a:t> (dot. zarówno kosztów bezpośrednich jak i kosztów administracyjnych).</a:t>
            </a:r>
          </a:p>
          <a:p>
            <a:pPr algn="just"/>
            <a:endParaRPr lang="pl-PL" sz="2000" b="1" dirty="0"/>
          </a:p>
          <a:p>
            <a:r>
              <a:rPr lang="pl-PL" sz="2000" b="1" dirty="0"/>
              <a:t>Koszty racjonalnych usprawnień:</a:t>
            </a:r>
            <a:endParaRPr lang="pl-PL" sz="2000" dirty="0"/>
          </a:p>
          <a:p>
            <a:pPr algn="just"/>
            <a:r>
              <a:rPr lang="pl-PL" sz="2000" dirty="0"/>
              <a:t>Zgodnie z </a:t>
            </a:r>
            <a:r>
              <a:rPr lang="pl-PL" sz="2000" i="1" dirty="0"/>
              <a:t>Wytycznymi w zakresie realizacji zasady równości szans i niedyskryminacji, w tym dostępności dla</a:t>
            </a:r>
            <a:r>
              <a:rPr lang="pl-PL" sz="2000" dirty="0"/>
              <a:t> </a:t>
            </a:r>
            <a:r>
              <a:rPr lang="pl-PL" sz="2000" i="1" dirty="0"/>
              <a:t>osób z niepełnosprawnościami oraz zasady równości szans kobiet i mężczyzn w ramach funduszy unijnych na lata 2014-2020 </a:t>
            </a:r>
            <a:r>
              <a:rPr lang="pl-PL" sz="2000" dirty="0"/>
              <a:t>mechanizm racjonalnych usprawnień to konieczne i odpowiednie zmiany oraz dostosowania,</a:t>
            </a:r>
            <a:r>
              <a:rPr lang="pl-PL" sz="2000" i="1" dirty="0"/>
              <a:t> </a:t>
            </a:r>
            <a:r>
              <a:rPr lang="pl-PL" sz="2000" dirty="0"/>
              <a:t>nienakładające nieproporcjonalnego lub nadmiernego obciążenia, rozpatrywane osobno dla każdego konkretnego przypadku, w celu zapewnienia osobom z niepełnosprawnościami możliwości korzystania z wszelkich praw człowieka i podstawowych wolności oraz ich wykonywania na zasadzie równości z innymi osobami.</a:t>
            </a:r>
          </a:p>
          <a:p>
            <a:endParaRPr lang="pl-PL" sz="1400" dirty="0"/>
          </a:p>
          <a:p>
            <a:endParaRPr lang="pl-PL" sz="1400" dirty="0"/>
          </a:p>
        </p:txBody>
      </p:sp>
    </p:spTree>
    <p:extLst>
      <p:ext uri="{BB962C8B-B14F-4D97-AF65-F5344CB8AC3E}">
        <p14:creationId xmlns:p14="http://schemas.microsoft.com/office/powerpoint/2010/main" val="1548503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A90D68EF-9AE5-492E-90D4-7F4F4327D5DC}"/>
              </a:ext>
            </a:extLst>
          </p:cNvPr>
          <p:cNvSpPr txBox="1"/>
          <p:nvPr/>
        </p:nvSpPr>
        <p:spPr>
          <a:xfrm>
            <a:off x="180753" y="340242"/>
            <a:ext cx="11695813" cy="6678751"/>
          </a:xfrm>
          <a:prstGeom prst="rect">
            <a:avLst/>
          </a:prstGeom>
          <a:noFill/>
        </p:spPr>
        <p:txBody>
          <a:bodyPr wrap="square" rtlCol="0">
            <a:spAutoFit/>
          </a:bodyPr>
          <a:lstStyle/>
          <a:p>
            <a:r>
              <a:rPr lang="pl-PL" sz="1600" dirty="0"/>
              <a:t>Łączny koszt racjonalnych usprawnień na jednego uczestnika w projekcie nie może przekroczyć 12 tys. zł. Koszty racjonalnych usprawnień są przykładowym katalogiem kosztów możliwych do poniesienia w ramach projektu obejmujących:</a:t>
            </a:r>
          </a:p>
          <a:p>
            <a:pPr marL="285750" lvl="0" indent="-285750">
              <a:buFont typeface="Wingdings" panose="05000000000000000000" pitchFamily="2" charset="2"/>
              <a:buChar char="Ø"/>
            </a:pPr>
            <a:r>
              <a:rPr lang="pl-PL" sz="1600" dirty="0"/>
              <a:t>koszt specjalistycznego transportu na miejsce realizacji wsparcia;</a:t>
            </a:r>
          </a:p>
          <a:p>
            <a:pPr marL="285750" lvl="0" indent="-285750">
              <a:buFont typeface="Wingdings" panose="05000000000000000000" pitchFamily="2" charset="2"/>
              <a:buChar char="Ø"/>
            </a:pPr>
            <a:r>
              <a:rPr lang="pl-PL" sz="1600" dirty="0"/>
              <a:t>koszt dostosowania architektonicznego budynków niedostępnych (np. zmiana miejsca realizacji projektu; budowa tymczasowych podjazdów; montaż platform, wind, podnośników; właściwe oznakowanie budynków poprzez wprowadzanie elementów kontrastowych i wypukłych celem właściwego oznakowania dla osób niewidomych i słabowidzących itp.);</a:t>
            </a:r>
          </a:p>
          <a:p>
            <a:pPr marL="285750" lvl="0" indent="-285750">
              <a:buFont typeface="Wingdings" panose="05000000000000000000" pitchFamily="2" charset="2"/>
              <a:buChar char="Ø"/>
            </a:pPr>
            <a:r>
              <a:rPr lang="pl-PL" sz="1600" dirty="0"/>
              <a:t>koszt dostosowania infrastruktury komputerowej (np. wynajęcie lub zakup i instalacja programów powiększających, mówiących, kamer do kontaktu z osobą posługującą się językiem migowym, drukarek materiałów w alfabecie Braille’a);</a:t>
            </a:r>
          </a:p>
          <a:p>
            <a:pPr marL="285750" lvl="0" indent="-285750">
              <a:buFont typeface="Wingdings" panose="05000000000000000000" pitchFamily="2" charset="2"/>
              <a:buChar char="Ø"/>
            </a:pPr>
            <a:r>
              <a:rPr lang="pl-PL" sz="1600" dirty="0"/>
              <a:t>koszt dostosowania akustycznego (wynajęcie lub zakup i montaż systemów wspomagających słyszenie, np. pętli indukcyjnych, systemów FM);</a:t>
            </a:r>
          </a:p>
          <a:p>
            <a:pPr marL="285750" lvl="0" indent="-285750">
              <a:buFont typeface="Wingdings" panose="05000000000000000000" pitchFamily="2" charset="2"/>
              <a:buChar char="Ø"/>
            </a:pPr>
            <a:r>
              <a:rPr lang="pl-PL" sz="1600" dirty="0"/>
              <a:t>koszt asystenta tłumaczącego na język łatwy;</a:t>
            </a:r>
          </a:p>
          <a:p>
            <a:pPr marL="285750" lvl="0" indent="-285750">
              <a:buFont typeface="Wingdings" panose="05000000000000000000" pitchFamily="2" charset="2"/>
              <a:buChar char="Ø"/>
            </a:pPr>
            <a:r>
              <a:rPr lang="pl-PL" sz="1600" dirty="0"/>
              <a:t>koszt asystenta osoby z niepełnosprawnością;</a:t>
            </a:r>
          </a:p>
          <a:p>
            <a:pPr marL="285750" lvl="0" indent="-285750">
              <a:buFont typeface="Wingdings" panose="05000000000000000000" pitchFamily="2" charset="2"/>
              <a:buChar char="Ø"/>
            </a:pPr>
            <a:r>
              <a:rPr lang="pl-PL" sz="1600" dirty="0"/>
              <a:t>koszt tłumacza języka migowego lub tłumacza-przewodnika;</a:t>
            </a:r>
          </a:p>
          <a:p>
            <a:pPr marL="285750" lvl="0" indent="-285750">
              <a:buFont typeface="Wingdings" panose="05000000000000000000" pitchFamily="2" charset="2"/>
              <a:buChar char="Ø"/>
            </a:pPr>
            <a:r>
              <a:rPr lang="pl-PL" sz="1600" dirty="0"/>
              <a:t>koszt przewodnika dla osoby mającej trudności w widzeniu;</a:t>
            </a:r>
          </a:p>
          <a:p>
            <a:pPr marL="285750" lvl="0" indent="-285750">
              <a:buFont typeface="Wingdings" panose="05000000000000000000" pitchFamily="2" charset="2"/>
              <a:buChar char="Ø"/>
            </a:pPr>
            <a:r>
              <a:rPr lang="pl-PL" sz="1600" dirty="0"/>
              <a:t>koszt alternatywnych form przygotowania materiałów projektowych (szkoleniowych, informacyjnych, np. wersje elektroniczne dokumentów, wersje w druku powiększonym, wersje pisane alfabetem Braille’a, wersje w języku łatwym, nagranie tłumaczenia na język migowy na nośniku elektronicznym, itp.);</a:t>
            </a:r>
          </a:p>
          <a:p>
            <a:pPr marL="285750" lvl="0" indent="-285750">
              <a:buFont typeface="Wingdings" panose="05000000000000000000" pitchFamily="2" charset="2"/>
              <a:buChar char="Ø"/>
            </a:pPr>
            <a:r>
              <a:rPr lang="pl-PL" sz="1600" dirty="0"/>
              <a:t>koszt zmiany procedur;</a:t>
            </a:r>
          </a:p>
          <a:p>
            <a:pPr marL="285750" lvl="0" indent="-285750">
              <a:buFont typeface="Wingdings" panose="05000000000000000000" pitchFamily="2" charset="2"/>
              <a:buChar char="Ø"/>
            </a:pPr>
            <a:r>
              <a:rPr lang="pl-PL" sz="1600" dirty="0"/>
              <a:t>koszt wydłużonego czasu wsparcia (wynikającego np. z konieczności wolniejszego tłumaczenia na język migowy, wolnego mówienia, odczytywania komunikatów z ust, stosowania języka łatwego itp.);</a:t>
            </a:r>
          </a:p>
          <a:p>
            <a:pPr marL="285750" lvl="0" indent="-285750">
              <a:buFont typeface="Wingdings" panose="05000000000000000000" pitchFamily="2" charset="2"/>
              <a:buChar char="Ø"/>
            </a:pPr>
            <a:r>
              <a:rPr lang="pl-PL" sz="1600" dirty="0"/>
              <a:t>koszt dostosowania posiłków, uwzględniania specyficznych potrzeb żywieniowych wynikających z niepełnosprawności.</a:t>
            </a:r>
          </a:p>
          <a:p>
            <a:endParaRPr lang="pl-PL" sz="1600" dirty="0"/>
          </a:p>
        </p:txBody>
      </p:sp>
    </p:spTree>
    <p:extLst>
      <p:ext uri="{BB962C8B-B14F-4D97-AF65-F5344CB8AC3E}">
        <p14:creationId xmlns:p14="http://schemas.microsoft.com/office/powerpoint/2010/main" val="2500017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23B0F1-17E9-4105-A515-28ED4927A565}"/>
              </a:ext>
            </a:extLst>
          </p:cNvPr>
          <p:cNvSpPr>
            <a:spLocks noGrp="1"/>
          </p:cNvSpPr>
          <p:nvPr>
            <p:ph type="title"/>
          </p:nvPr>
        </p:nvSpPr>
        <p:spPr/>
        <p:txBody>
          <a:bodyPr/>
          <a:lstStyle/>
          <a:p>
            <a:pPr algn="ctr"/>
            <a:r>
              <a:rPr lang="pl-PL" b="1" dirty="0"/>
              <a:t>Rozliczanie projektu i kwota uproszczona</a:t>
            </a:r>
            <a:endParaRPr lang="pl-PL" dirty="0"/>
          </a:p>
        </p:txBody>
      </p:sp>
      <p:sp>
        <p:nvSpPr>
          <p:cNvPr id="3" name="Symbol zastępczy zawartości 2">
            <a:extLst>
              <a:ext uri="{FF2B5EF4-FFF2-40B4-BE49-F238E27FC236}">
                <a16:creationId xmlns:a16="http://schemas.microsoft.com/office/drawing/2014/main" id="{EB2D3B72-D49B-423D-B49D-AF5099BD123F}"/>
              </a:ext>
            </a:extLst>
          </p:cNvPr>
          <p:cNvSpPr>
            <a:spLocks noGrp="1"/>
          </p:cNvSpPr>
          <p:nvPr>
            <p:ph idx="1"/>
          </p:nvPr>
        </p:nvSpPr>
        <p:spPr/>
        <p:txBody>
          <a:bodyPr>
            <a:normAutofit fontScale="92500"/>
          </a:bodyPr>
          <a:lstStyle/>
          <a:p>
            <a:pPr algn="just"/>
            <a:r>
              <a:rPr lang="pl-PL" dirty="0"/>
              <a:t>LGD rozlicza się z </a:t>
            </a:r>
            <a:r>
              <a:rPr lang="pl-PL" dirty="0" err="1"/>
              <a:t>Grantobiorcami</a:t>
            </a:r>
            <a:r>
              <a:rPr lang="pl-PL" dirty="0"/>
              <a:t> na podstawie kwoty uproszczonej. Kwotą uproszczoną jest kwota uzgodniona za wykonanie całego projektu objętego grantem na etapie zatwierdzenia przez LGD wniosku o powierzenie grantu. Do kwoty uproszczonej należy stosować zapisy Wytycznych w zakresie kwalifikowalności dot. kwot ryczałtowych, </a:t>
            </a:r>
            <a:br>
              <a:rPr lang="pl-PL" dirty="0"/>
            </a:br>
            <a:r>
              <a:rPr lang="pl-PL" dirty="0"/>
              <a:t>z uwzględnieniem przy rozliczaniu reguły proporcjonalności</a:t>
            </a:r>
          </a:p>
          <a:p>
            <a:pPr algn="just"/>
            <a:r>
              <a:rPr lang="pl-PL" dirty="0" err="1"/>
              <a:t>Grantobiorca</a:t>
            </a:r>
            <a:r>
              <a:rPr lang="pl-PL" dirty="0"/>
              <a:t> jest zobowiązany do rozliczenia projektu objętego grantem na etapie końcowego Wniosku o rozliczenie grantu, pod względem finansowym, proporcjonalnie do stopnia osiągnięcia założeń merytorycznych określanych we wniosku o powierzenie grantu, co jest określane jako „reguła proporcjonalności”. Decyzję o zastosowaniu proporcjonalnego rozliczenia grantu w stosunku do osiągniętych wskaźników i kryterium wyboru projektu podejmuje LGD: </a:t>
            </a:r>
          </a:p>
        </p:txBody>
      </p:sp>
    </p:spTree>
    <p:extLst>
      <p:ext uri="{BB962C8B-B14F-4D97-AF65-F5344CB8AC3E}">
        <p14:creationId xmlns:p14="http://schemas.microsoft.com/office/powerpoint/2010/main" val="3363445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D439209B-DA53-426A-8F5D-55D559E14654}"/>
              </a:ext>
            </a:extLst>
          </p:cNvPr>
          <p:cNvSpPr txBox="1"/>
          <p:nvPr/>
        </p:nvSpPr>
        <p:spPr>
          <a:xfrm>
            <a:off x="1424763" y="106327"/>
            <a:ext cx="9229060" cy="65864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pl-PL" sz="1600" dirty="0"/>
              <a:t>w przypadku niezrealizowania wskaźników lub niespełnienia kryteriów wyboru projektów objętych grantami, LGD może uznać wszystkie lub odpowiednią część wydatków dotychczas rozliczonych w ramach projektu objętego grantem za </a:t>
            </a:r>
            <a:r>
              <a:rPr lang="pl-PL" sz="1600" dirty="0" err="1"/>
              <a:t>niekwalikowalne</a:t>
            </a:r>
            <a:r>
              <a:rPr lang="pl-PL" sz="1600" dirty="0"/>
              <a:t>. W takiej sytuacji </a:t>
            </a:r>
            <a:r>
              <a:rPr lang="pl-PL" sz="1600" dirty="0" err="1"/>
              <a:t>Grantobiorca</a:t>
            </a:r>
            <a:r>
              <a:rPr lang="pl-PL" sz="1600" dirty="0"/>
              <a:t> zobowiązany jest do zwrotu niewydatkowanej części grantu na konto wskazane przez LGD. </a:t>
            </a:r>
          </a:p>
          <a:p>
            <a:pPr marL="285750" indent="-285750">
              <a:lnSpc>
                <a:spcPct val="150000"/>
              </a:lnSpc>
              <a:buFont typeface="Wingdings" panose="05000000000000000000" pitchFamily="2" charset="2"/>
              <a:buChar char="Ø"/>
            </a:pPr>
            <a:endParaRPr lang="pl-PL" sz="1600" dirty="0"/>
          </a:p>
          <a:p>
            <a:pPr marL="285750" indent="-285750" algn="just">
              <a:lnSpc>
                <a:spcPct val="150000"/>
              </a:lnSpc>
              <a:buFont typeface="Wingdings" panose="05000000000000000000" pitchFamily="2" charset="2"/>
              <a:buChar char="Ø"/>
            </a:pPr>
            <a:r>
              <a:rPr lang="pl-PL" sz="1600" dirty="0"/>
              <a:t>w przypadku niezrealizowania wskaźników w ramach projektu objętego grantem, </a:t>
            </a:r>
            <a:r>
              <a:rPr lang="pl-PL" sz="1600" dirty="0" err="1"/>
              <a:t>Grantobiorca</a:t>
            </a:r>
            <a:r>
              <a:rPr lang="pl-PL" sz="1600" dirty="0"/>
              <a:t> ma prawo zwrócić się do LGD z wnioskiem o proporcjonalne rozliczenie grantu do poziomu osiągniętych wskaźników. We wniosku </a:t>
            </a:r>
            <a:r>
              <a:rPr lang="pl-PL" sz="1600" dirty="0" err="1"/>
              <a:t>Grantobiorca</a:t>
            </a:r>
            <a:r>
              <a:rPr lang="pl-PL" sz="1600" dirty="0"/>
              <a:t> powinien przedstawić przyczyny nieosiągnięcia w pełni założonych wskaźników oraz wykazać swoje starania zmierzające do osiągnięcia tych założeń lub wykazać wystąpienie tzw. siły wyższej. Decyzję o zastosowaniu proporcjonalnego rozliczenia grantu w stosunku do osiągniętych wskaźników podejmuje </a:t>
            </a:r>
            <a:r>
              <a:rPr lang="pl-PL" sz="1600" dirty="0" err="1"/>
              <a:t>Grantodawca</a:t>
            </a:r>
            <a:r>
              <a:rPr lang="pl-PL" sz="1600" dirty="0"/>
              <a:t>. LGD w takiej sytuacji może podjąć decyzję o uznaniu części wydatków poniesionych przez </a:t>
            </a:r>
            <a:r>
              <a:rPr lang="pl-PL" sz="1600" dirty="0" err="1"/>
              <a:t>Grantobiorcę</a:t>
            </a:r>
            <a:r>
              <a:rPr lang="pl-PL" sz="1600" dirty="0"/>
              <a:t> za niekwalifikowalne i żądać ich zwrotu. </a:t>
            </a:r>
          </a:p>
          <a:p>
            <a:pPr marL="285750" indent="-285750">
              <a:buFont typeface="Wingdings" panose="05000000000000000000" pitchFamily="2" charset="2"/>
              <a:buChar char="Ø"/>
            </a:pPr>
            <a:endParaRPr lang="pl-PL" sz="1600" dirty="0">
              <a:solidFill>
                <a:srgbClr val="C00000"/>
              </a:solidFill>
            </a:endParaRPr>
          </a:p>
          <a:p>
            <a:pPr marL="285750" indent="-285750" algn="just">
              <a:buFont typeface="Wingdings" panose="05000000000000000000" pitchFamily="2" charset="2"/>
              <a:buChar char="Ø"/>
            </a:pPr>
            <a:r>
              <a:rPr lang="pl-PL" sz="1600" b="1" u="sng" dirty="0">
                <a:solidFill>
                  <a:srgbClr val="FFC000"/>
                </a:solidFill>
              </a:rPr>
              <a:t>Wszystkie szczegóły dotyczące zwrotu nienależnie lub nadmiernie wypłaconych środków określa Umowa o powierzenie grantu.</a:t>
            </a:r>
          </a:p>
          <a:p>
            <a:pPr marL="285750" indent="-285750">
              <a:buFont typeface="Arial" panose="020B0604020202020204" pitchFamily="34" charset="0"/>
              <a:buChar char="•"/>
            </a:pPr>
            <a:endParaRPr lang="pl-PL" sz="1400" dirty="0"/>
          </a:p>
        </p:txBody>
      </p:sp>
    </p:spTree>
    <p:extLst>
      <p:ext uri="{BB962C8B-B14F-4D97-AF65-F5344CB8AC3E}">
        <p14:creationId xmlns:p14="http://schemas.microsoft.com/office/powerpoint/2010/main" val="745805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256011-7655-41B8-B2D5-B691BBC5FF3A}"/>
              </a:ext>
            </a:extLst>
          </p:cNvPr>
          <p:cNvSpPr>
            <a:spLocks noGrp="1"/>
          </p:cNvSpPr>
          <p:nvPr>
            <p:ph type="title"/>
          </p:nvPr>
        </p:nvSpPr>
        <p:spPr/>
        <p:txBody>
          <a:bodyPr/>
          <a:lstStyle/>
          <a:p>
            <a:r>
              <a:rPr lang="pl-PL" dirty="0"/>
              <a:t>Typy projektów</a:t>
            </a:r>
            <a:br>
              <a:rPr lang="pl-PL" dirty="0"/>
            </a:br>
            <a:endParaRPr lang="pl-PL" dirty="0"/>
          </a:p>
        </p:txBody>
      </p:sp>
    </p:spTree>
    <p:extLst>
      <p:ext uri="{BB962C8B-B14F-4D97-AF65-F5344CB8AC3E}">
        <p14:creationId xmlns:p14="http://schemas.microsoft.com/office/powerpoint/2010/main" val="4287593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D834D7-FC0E-4975-9926-77926FBA8CDB}"/>
              </a:ext>
            </a:extLst>
          </p:cNvPr>
          <p:cNvSpPr>
            <a:spLocks noGrp="1"/>
          </p:cNvSpPr>
          <p:nvPr>
            <p:ph type="title"/>
          </p:nvPr>
        </p:nvSpPr>
        <p:spPr/>
        <p:txBody>
          <a:bodyPr/>
          <a:lstStyle/>
          <a:p>
            <a:pPr algn="ctr"/>
            <a:r>
              <a:rPr lang="pl-PL" dirty="0"/>
              <a:t>Typ 1 c. </a:t>
            </a:r>
            <a:br>
              <a:rPr lang="pl-PL" dirty="0"/>
            </a:br>
            <a:r>
              <a:rPr lang="pl-PL" dirty="0"/>
              <a:t>Klub młodzieżowy</a:t>
            </a:r>
          </a:p>
        </p:txBody>
      </p:sp>
      <p:sp>
        <p:nvSpPr>
          <p:cNvPr id="3" name="Symbol zastępczy zawartości 2">
            <a:extLst>
              <a:ext uri="{FF2B5EF4-FFF2-40B4-BE49-F238E27FC236}">
                <a16:creationId xmlns:a16="http://schemas.microsoft.com/office/drawing/2014/main" id="{592AFB5D-FD76-4857-8D0E-7D1F008C1B3D}"/>
              </a:ext>
            </a:extLst>
          </p:cNvPr>
          <p:cNvSpPr>
            <a:spLocks noGrp="1"/>
          </p:cNvSpPr>
          <p:nvPr>
            <p:ph idx="1"/>
          </p:nvPr>
        </p:nvSpPr>
        <p:spPr/>
        <p:txBody>
          <a:bodyPr/>
          <a:lstStyle/>
          <a:p>
            <a:pPr marL="0" indent="0">
              <a:buNone/>
            </a:pPr>
            <a:endParaRPr lang="pl-PL" dirty="0"/>
          </a:p>
          <a:p>
            <a:pPr marL="0" indent="0">
              <a:buNone/>
            </a:pPr>
            <a:r>
              <a:rPr lang="pl-PL" dirty="0"/>
              <a:t>Czym jest klub młodzieżowy?</a:t>
            </a:r>
          </a:p>
          <a:p>
            <a:endParaRPr lang="pl-PL" dirty="0"/>
          </a:p>
          <a:p>
            <a:pPr algn="just"/>
            <a:r>
              <a:rPr lang="pl-PL" dirty="0"/>
              <a:t>Klub młodzieżowy to miejsce, w którym młodzież do 18 roku życia (lub do zakończenia  realizacji  obowiązku  szkolnego  i  obowiązku  nauki),  może korzystać  z  wieloaspektowego  wsparcia:  edukacyjnego,  integracyjnego, profilaktycznego i artystyczno-kulturalnego.</a:t>
            </a:r>
          </a:p>
          <a:p>
            <a:endParaRPr lang="pl-PL" dirty="0"/>
          </a:p>
        </p:txBody>
      </p:sp>
    </p:spTree>
    <p:extLst>
      <p:ext uri="{BB962C8B-B14F-4D97-AF65-F5344CB8AC3E}">
        <p14:creationId xmlns:p14="http://schemas.microsoft.com/office/powerpoint/2010/main" val="1966684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E31305-9FC5-4EA6-97D3-781335DC1B4A}"/>
              </a:ext>
            </a:extLst>
          </p:cNvPr>
          <p:cNvSpPr>
            <a:spLocks noGrp="1"/>
          </p:cNvSpPr>
          <p:nvPr>
            <p:ph type="title"/>
          </p:nvPr>
        </p:nvSpPr>
        <p:spPr/>
        <p:txBody>
          <a:bodyPr/>
          <a:lstStyle/>
          <a:p>
            <a:r>
              <a:rPr lang="pl-PL" dirty="0"/>
              <a:t>Klub w swojej działalności zakłada realizację celów, takich jak:</a:t>
            </a:r>
          </a:p>
        </p:txBody>
      </p:sp>
      <p:sp>
        <p:nvSpPr>
          <p:cNvPr id="3" name="Symbol zastępczy zawartości 2">
            <a:extLst>
              <a:ext uri="{FF2B5EF4-FFF2-40B4-BE49-F238E27FC236}">
                <a16:creationId xmlns:a16="http://schemas.microsoft.com/office/drawing/2014/main" id="{15F7AA30-22AC-42F5-AC03-B1ECFC7F5032}"/>
              </a:ext>
            </a:extLst>
          </p:cNvPr>
          <p:cNvSpPr>
            <a:spLocks noGrp="1"/>
          </p:cNvSpPr>
          <p:nvPr>
            <p:ph idx="1"/>
          </p:nvPr>
        </p:nvSpPr>
        <p:spPr/>
        <p:txBody>
          <a:bodyPr>
            <a:normAutofit fontScale="92500" lnSpcReduction="10000"/>
          </a:bodyPr>
          <a:lstStyle/>
          <a:p>
            <a:r>
              <a:rPr lang="pl-PL" dirty="0"/>
              <a:t>wsparcie procesu edukacyjnego przez pomoc w nauce i przezwyciężanie trudności szkolnych;</a:t>
            </a:r>
          </a:p>
          <a:p>
            <a:r>
              <a:rPr lang="pl-PL" dirty="0"/>
              <a:t>pomoc w odkryciu potencjału i predyspozycji zawodowych;</a:t>
            </a:r>
          </a:p>
          <a:p>
            <a:r>
              <a:rPr lang="pl-PL" dirty="0"/>
              <a:t>wzmocnienie procesu integracji ze społeczeństwem;</a:t>
            </a:r>
          </a:p>
          <a:p>
            <a:r>
              <a:rPr lang="pl-PL" dirty="0"/>
              <a:t>kształtowanie umiejętności w zakresie pełnienia ról społecznych, rozwój zdolności</a:t>
            </a:r>
          </a:p>
          <a:p>
            <a:pPr marL="0" indent="0">
              <a:buNone/>
            </a:pPr>
            <a:r>
              <a:rPr lang="pl-PL" dirty="0"/>
              <a:t>interpersonalnych i postaw prospołecznych;</a:t>
            </a:r>
          </a:p>
          <a:p>
            <a:r>
              <a:rPr lang="pl-PL" dirty="0"/>
              <a:t>wzmocnienie poczucia własnej wartości i dostarczenie pozytywnych wzorców zachowań;</a:t>
            </a:r>
          </a:p>
          <a:p>
            <a:r>
              <a:rPr lang="pl-PL" dirty="0"/>
              <a:t>zapewnienie bezpiecznych form spędzanie czasu wolnego, rozwój talentów</a:t>
            </a:r>
          </a:p>
          <a:p>
            <a:r>
              <a:rPr lang="pl-PL" dirty="0"/>
              <a:t>i zainteresowań.</a:t>
            </a:r>
          </a:p>
          <a:p>
            <a:endParaRPr lang="pl-PL" dirty="0"/>
          </a:p>
        </p:txBody>
      </p:sp>
    </p:spTree>
    <p:extLst>
      <p:ext uri="{BB962C8B-B14F-4D97-AF65-F5344CB8AC3E}">
        <p14:creationId xmlns:p14="http://schemas.microsoft.com/office/powerpoint/2010/main" val="4113294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FBEE09-6AD2-4C5C-AEE3-5EA64A98A77D}"/>
              </a:ext>
            </a:extLst>
          </p:cNvPr>
          <p:cNvSpPr>
            <a:spLocks noGrp="1"/>
          </p:cNvSpPr>
          <p:nvPr>
            <p:ph type="title"/>
          </p:nvPr>
        </p:nvSpPr>
        <p:spPr>
          <a:xfrm>
            <a:off x="659219" y="182881"/>
            <a:ext cx="10395635" cy="1847938"/>
          </a:xfrm>
        </p:spPr>
        <p:txBody>
          <a:bodyPr>
            <a:noAutofit/>
          </a:bodyPr>
          <a:lstStyle/>
          <a:p>
            <a:pPr algn="ctr"/>
            <a:r>
              <a:rPr lang="pl-PL" sz="2400" dirty="0"/>
              <a:t>W ramach klubu może być realizowany program rówieśniczy. Program polega na organizowaniu liderów/doradców, którzy pomagają rówieśnikom w różnych sferach ich funkcjonowania, m.in:</a:t>
            </a:r>
            <a:br>
              <a:rPr lang="pl-PL" sz="2400" dirty="0"/>
            </a:br>
            <a:endParaRPr lang="pl-PL" sz="2400" dirty="0"/>
          </a:p>
        </p:txBody>
      </p:sp>
      <p:sp>
        <p:nvSpPr>
          <p:cNvPr id="3" name="Symbol zastępczy zawartości 2">
            <a:extLst>
              <a:ext uri="{FF2B5EF4-FFF2-40B4-BE49-F238E27FC236}">
                <a16:creationId xmlns:a16="http://schemas.microsoft.com/office/drawing/2014/main" id="{3603937E-F431-4E81-9EF3-053046D60E5C}"/>
              </a:ext>
            </a:extLst>
          </p:cNvPr>
          <p:cNvSpPr>
            <a:spLocks noGrp="1"/>
          </p:cNvSpPr>
          <p:nvPr>
            <p:ph idx="1"/>
          </p:nvPr>
        </p:nvSpPr>
        <p:spPr>
          <a:xfrm>
            <a:off x="1103312" y="2179674"/>
            <a:ext cx="8487255" cy="4068725"/>
          </a:xfrm>
        </p:spPr>
        <p:txBody>
          <a:bodyPr>
            <a:normAutofit lnSpcReduction="10000"/>
          </a:bodyPr>
          <a:lstStyle/>
          <a:p>
            <a:pPr algn="just"/>
            <a:r>
              <a:rPr lang="pl-PL" dirty="0"/>
              <a:t>Edukacyjnej (pomoc w nauce) – uczniowie klas starszych pomagają młodszym kolegom w zrozumieniu materiału szkolnego;</a:t>
            </a:r>
          </a:p>
          <a:p>
            <a:pPr algn="just"/>
            <a:r>
              <a:rPr lang="pl-PL" dirty="0"/>
              <a:t>działania o charakterze socjoterapeutycznym – (pomoc w zajęciach o charakterze socjoterapeutycznym)- promowaniu pozytywnych wzorców zachowań, wspieranie kolegów w pokonywaniu trudności w relacjach z innymi;</a:t>
            </a:r>
          </a:p>
          <a:p>
            <a:pPr algn="just"/>
            <a:r>
              <a:rPr lang="pl-PL" dirty="0"/>
              <a:t>profilaktycznej (pomoc w akcjach profilaktycznych) – promowaniu zdrowego stylu życia, przeciwdziałanie uzależnieniom podczas akcji profilaktycznych;</a:t>
            </a:r>
          </a:p>
          <a:p>
            <a:pPr algn="just"/>
            <a:r>
              <a:rPr lang="pl-PL" dirty="0"/>
              <a:t>mediacyjnej (pomoc w mediacjach) – rozwiązywaniu konfliktów rówieśniczych, w sytuacjach problemowych.</a:t>
            </a:r>
          </a:p>
          <a:p>
            <a:endParaRPr lang="pl-PL" dirty="0"/>
          </a:p>
        </p:txBody>
      </p:sp>
    </p:spTree>
    <p:extLst>
      <p:ext uri="{BB962C8B-B14F-4D97-AF65-F5344CB8AC3E}">
        <p14:creationId xmlns:p14="http://schemas.microsoft.com/office/powerpoint/2010/main" val="2750521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D0A0A3-9904-455D-B34D-08EE1A2229DD}"/>
              </a:ext>
            </a:extLst>
          </p:cNvPr>
          <p:cNvSpPr>
            <a:spLocks noGrp="1"/>
          </p:cNvSpPr>
          <p:nvPr>
            <p:ph type="title"/>
          </p:nvPr>
        </p:nvSpPr>
        <p:spPr/>
        <p:txBody>
          <a:bodyPr>
            <a:normAutofit/>
          </a:bodyPr>
          <a:lstStyle/>
          <a:p>
            <a:pPr algn="ctr"/>
            <a:r>
              <a:rPr lang="pl-PL" dirty="0"/>
              <a:t>Przykładowe działania Klubu Młodzieżowego: </a:t>
            </a:r>
          </a:p>
        </p:txBody>
      </p:sp>
      <p:sp>
        <p:nvSpPr>
          <p:cNvPr id="3" name="Symbol zastępczy zawartości 2">
            <a:extLst>
              <a:ext uri="{FF2B5EF4-FFF2-40B4-BE49-F238E27FC236}">
                <a16:creationId xmlns:a16="http://schemas.microsoft.com/office/drawing/2014/main" id="{7593F149-CECC-4161-8026-94E71B2F0F64}"/>
              </a:ext>
            </a:extLst>
          </p:cNvPr>
          <p:cNvSpPr>
            <a:spLocks noGrp="1"/>
          </p:cNvSpPr>
          <p:nvPr>
            <p:ph idx="1"/>
          </p:nvPr>
        </p:nvSpPr>
        <p:spPr>
          <a:xfrm>
            <a:off x="1103312" y="2052918"/>
            <a:ext cx="10320062" cy="4195481"/>
          </a:xfrm>
        </p:spPr>
        <p:txBody>
          <a:bodyPr>
            <a:normAutofit/>
          </a:bodyPr>
          <a:lstStyle/>
          <a:p>
            <a:r>
              <a:rPr lang="pl-PL" dirty="0"/>
              <a:t>Zajęcia opiekuńczo-wychowawcze np. </a:t>
            </a:r>
          </a:p>
          <a:p>
            <a:pPr lvl="1"/>
            <a:r>
              <a:rPr lang="pl-PL" dirty="0"/>
              <a:t>Pomoc w nauce (nauka języków obcych, terapie ułatwiające czytanie i pisanie), </a:t>
            </a:r>
          </a:p>
          <a:p>
            <a:pPr lvl="1"/>
            <a:r>
              <a:rPr lang="pl-PL" dirty="0"/>
              <a:t>Promowanie zdrowego stylu życia, </a:t>
            </a:r>
          </a:p>
          <a:p>
            <a:pPr lvl="1"/>
            <a:r>
              <a:rPr lang="pl-PL" dirty="0"/>
              <a:t>Pogadanki na temat ochrony środowiska, ekologii, odżywiania itp. </a:t>
            </a:r>
          </a:p>
          <a:p>
            <a:r>
              <a:rPr lang="pl-PL" dirty="0"/>
              <a:t>Zajęcia rozwijające zainteresowania tematyczne np. </a:t>
            </a:r>
          </a:p>
          <a:p>
            <a:pPr lvl="1"/>
            <a:r>
              <a:rPr lang="pl-PL" dirty="0"/>
              <a:t>Plastyczne, muzyczne, taneczne itd.,</a:t>
            </a:r>
          </a:p>
          <a:p>
            <a:pPr lvl="1"/>
            <a:r>
              <a:rPr lang="pl-PL" dirty="0"/>
              <a:t>Prowadzenie gazetek okolicznościowych, bloga,</a:t>
            </a:r>
          </a:p>
          <a:p>
            <a:pPr lvl="1"/>
            <a:r>
              <a:rPr lang="pl-PL" dirty="0"/>
              <a:t>Zajęcia z fotografii,</a:t>
            </a:r>
          </a:p>
          <a:p>
            <a:pPr lvl="1"/>
            <a:r>
              <a:rPr lang="pl-PL" dirty="0"/>
              <a:t>Szkółka leśna, leśny </a:t>
            </a:r>
            <a:r>
              <a:rPr lang="pl-PL" dirty="0" err="1"/>
              <a:t>survival</a:t>
            </a:r>
            <a:r>
              <a:rPr lang="pl-PL" dirty="0"/>
              <a:t>, </a:t>
            </a:r>
          </a:p>
          <a:p>
            <a:pPr marL="0" indent="0">
              <a:buNone/>
            </a:pPr>
            <a:endParaRPr lang="pl-PL" dirty="0"/>
          </a:p>
        </p:txBody>
      </p:sp>
    </p:spTree>
    <p:extLst>
      <p:ext uri="{BB962C8B-B14F-4D97-AF65-F5344CB8AC3E}">
        <p14:creationId xmlns:p14="http://schemas.microsoft.com/office/powerpoint/2010/main" val="4017921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BD132F-7FF5-4CE7-8F31-D06585C074C0}"/>
              </a:ext>
            </a:extLst>
          </p:cNvPr>
          <p:cNvSpPr>
            <a:spLocks noGrp="1"/>
          </p:cNvSpPr>
          <p:nvPr>
            <p:ph type="title"/>
          </p:nvPr>
        </p:nvSpPr>
        <p:spPr/>
        <p:txBody>
          <a:bodyPr>
            <a:normAutofit/>
          </a:bodyPr>
          <a:lstStyle/>
          <a:p>
            <a:br>
              <a:rPr lang="pl-PL" dirty="0"/>
            </a:br>
            <a:endParaRPr lang="pl-PL" dirty="0"/>
          </a:p>
        </p:txBody>
      </p:sp>
      <p:sp>
        <p:nvSpPr>
          <p:cNvPr id="3" name="Symbol zastępczy zawartości 2">
            <a:extLst>
              <a:ext uri="{FF2B5EF4-FFF2-40B4-BE49-F238E27FC236}">
                <a16:creationId xmlns:a16="http://schemas.microsoft.com/office/drawing/2014/main" id="{4988C975-56F3-46B2-A228-EDF10084FE1D}"/>
              </a:ext>
            </a:extLst>
          </p:cNvPr>
          <p:cNvSpPr>
            <a:spLocks noGrp="1"/>
          </p:cNvSpPr>
          <p:nvPr>
            <p:ph idx="1"/>
          </p:nvPr>
        </p:nvSpPr>
        <p:spPr>
          <a:xfrm>
            <a:off x="1103313" y="797442"/>
            <a:ext cx="8763702" cy="5450957"/>
          </a:xfrm>
        </p:spPr>
        <p:txBody>
          <a:bodyPr>
            <a:normAutofit/>
          </a:bodyPr>
          <a:lstStyle/>
          <a:p>
            <a:r>
              <a:rPr lang="pl-PL" dirty="0"/>
              <a:t>Zajęcia naukowo-techniczno-badawcze np. </a:t>
            </a:r>
          </a:p>
          <a:p>
            <a:pPr lvl="1"/>
            <a:r>
              <a:rPr lang="pl-PL" dirty="0"/>
              <a:t>Rozbudzanie zainteresowań naukami ścisłymi,</a:t>
            </a:r>
          </a:p>
          <a:p>
            <a:pPr lvl="1"/>
            <a:r>
              <a:rPr lang="pl-PL" dirty="0"/>
              <a:t>Uzupełnianie i ugruntowanie wiedzy m.in. z matematyki, fizyki, chemii i techniki, </a:t>
            </a:r>
          </a:p>
          <a:p>
            <a:pPr lvl="1"/>
            <a:r>
              <a:rPr lang="pl-PL" dirty="0"/>
              <a:t>Rozwijanie zainteresowań poznawczo-naukowych, </a:t>
            </a:r>
          </a:p>
          <a:p>
            <a:pPr lvl="1"/>
            <a:r>
              <a:rPr lang="pl-PL" dirty="0"/>
              <a:t>Zajęcia z robotyki, programowania, zajęcia komputerowe</a:t>
            </a:r>
          </a:p>
          <a:p>
            <a:r>
              <a:rPr lang="pl-PL" dirty="0"/>
              <a:t>Indywidualne lub grupowe poradnictwa </a:t>
            </a:r>
          </a:p>
          <a:p>
            <a:pPr lvl="1"/>
            <a:r>
              <a:rPr lang="pl-PL" dirty="0"/>
              <a:t>Psychologiczne</a:t>
            </a:r>
          </a:p>
          <a:p>
            <a:pPr lvl="1"/>
            <a:r>
              <a:rPr lang="pl-PL" dirty="0"/>
              <a:t>Coaching</a:t>
            </a:r>
          </a:p>
          <a:p>
            <a:pPr lvl="1"/>
            <a:r>
              <a:rPr lang="pl-PL" dirty="0" err="1"/>
              <a:t>Peadagogiczne</a:t>
            </a:r>
            <a:r>
              <a:rPr lang="pl-PL" dirty="0"/>
              <a:t> </a:t>
            </a:r>
          </a:p>
        </p:txBody>
      </p:sp>
    </p:spTree>
    <p:extLst>
      <p:ext uri="{BB962C8B-B14F-4D97-AF65-F5344CB8AC3E}">
        <p14:creationId xmlns:p14="http://schemas.microsoft.com/office/powerpoint/2010/main" val="693695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8A8FF21-6674-4B83-96C9-D2643BC9D4A0}"/>
              </a:ext>
            </a:extLst>
          </p:cNvPr>
          <p:cNvSpPr>
            <a:spLocks noGrp="1"/>
          </p:cNvSpPr>
          <p:nvPr>
            <p:ph type="title"/>
          </p:nvPr>
        </p:nvSpPr>
        <p:spPr/>
        <p:txBody>
          <a:bodyPr>
            <a:normAutofit fontScale="90000"/>
          </a:bodyPr>
          <a:lstStyle/>
          <a:p>
            <a:pPr algn="ctr"/>
            <a:r>
              <a:rPr lang="pl-PL" sz="3200" b="1" dirty="0"/>
              <a:t>Interpretacja do Załącznik nr 1 - Zasady udzielenia wsparcia na projekty grantowe, str. 7 pkt. 2.3</a:t>
            </a:r>
            <a:endParaRPr lang="pl-PL" sz="3200" dirty="0"/>
          </a:p>
        </p:txBody>
      </p:sp>
      <p:sp>
        <p:nvSpPr>
          <p:cNvPr id="3" name="Symbol zastępczy zawartości 2">
            <a:extLst>
              <a:ext uri="{FF2B5EF4-FFF2-40B4-BE49-F238E27FC236}">
                <a16:creationId xmlns:a16="http://schemas.microsoft.com/office/drawing/2014/main" id="{853E0E8E-755D-46AC-BB83-3A726069D48A}"/>
              </a:ext>
            </a:extLst>
          </p:cNvPr>
          <p:cNvSpPr>
            <a:spLocks noGrp="1"/>
          </p:cNvSpPr>
          <p:nvPr>
            <p:ph idx="1"/>
          </p:nvPr>
        </p:nvSpPr>
        <p:spPr/>
        <p:txBody>
          <a:bodyPr>
            <a:normAutofit fontScale="85000" lnSpcReduction="20000"/>
          </a:bodyPr>
          <a:lstStyle/>
          <a:p>
            <a:pPr algn="just"/>
            <a:r>
              <a:rPr lang="pl-PL" dirty="0"/>
              <a:t>Jeden podmiot, w ramach złożonych wniosków o powierzenie grantu, może wystąpić maksymalnie dwa razy. W przypadku wnioskodawcy, którego jednostki/oddziały terenowe posiadają osobowość prawną, jednostki/oddziały te mogą składać wnioski o dofinansowanie projektu niezależnie od jednostki głównej. W przypadku wnioskodawcy, którego jednostki/oddziały terenowe nie posiadają osobowości prawnej, jednostki/oddziały te mogą składać wnioski w ramach niniejszego naboru, po uzyskaniu zgody jednostki głównej tj. pełnomocnictwa szczególnego do działania w ramach niniejszego naboru, w imieniu tej jednostki.</a:t>
            </a:r>
          </a:p>
          <a:p>
            <a:pPr marL="0" indent="0">
              <a:buNone/>
            </a:pPr>
            <a:r>
              <a:rPr lang="pl-PL" b="1" dirty="0"/>
              <a:t>UWAGA:</a:t>
            </a:r>
          </a:p>
          <a:p>
            <a:pPr algn="just"/>
            <a:r>
              <a:rPr lang="pl-PL" dirty="0"/>
              <a:t>Złożenie wniosku o powierzenie grantu przez jednostkę/oddział terenowy nieposiadający osobowości prawnej, które będą wskazane jako realizator we wniosku o powierzenie grantu, nie wyczerpuje limitu 2 wniosków złożonych przez jednostkę główną lub pozostałe jednostki/oddziały terenowe. Każda jednostka główna oraz każda jednostka/oddział terenowy może złożyć maksymalnie po 2 wnioski o powierzenie grantu. Weryfikowane to będzie na podstawie Rejestru wniosków o powierzenie grantu złożonych w odpowiedzi na nabór.</a:t>
            </a:r>
          </a:p>
          <a:p>
            <a:endParaRPr lang="pl-PL" dirty="0"/>
          </a:p>
        </p:txBody>
      </p:sp>
    </p:spTree>
    <p:extLst>
      <p:ext uri="{BB962C8B-B14F-4D97-AF65-F5344CB8AC3E}">
        <p14:creationId xmlns:p14="http://schemas.microsoft.com/office/powerpoint/2010/main" val="3619458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D64B6E-7B61-4C76-8209-9937D9E5CA1E}"/>
              </a:ext>
            </a:extLst>
          </p:cNvPr>
          <p:cNvSpPr>
            <a:spLocks noGrp="1"/>
          </p:cNvSpPr>
          <p:nvPr>
            <p:ph type="title"/>
          </p:nvPr>
        </p:nvSpPr>
        <p:spPr/>
        <p:txBody>
          <a:bodyPr/>
          <a:lstStyle/>
          <a:p>
            <a:r>
              <a:rPr lang="pl-PL" dirty="0"/>
              <a:t>Uwaga!</a:t>
            </a:r>
            <a:br>
              <a:rPr lang="pl-PL" dirty="0"/>
            </a:br>
            <a:endParaRPr lang="pl-PL" dirty="0"/>
          </a:p>
        </p:txBody>
      </p:sp>
      <p:sp>
        <p:nvSpPr>
          <p:cNvPr id="3" name="Symbol zastępczy zawartości 2">
            <a:extLst>
              <a:ext uri="{FF2B5EF4-FFF2-40B4-BE49-F238E27FC236}">
                <a16:creationId xmlns:a16="http://schemas.microsoft.com/office/drawing/2014/main" id="{BE283A6C-8D3E-4407-87C0-6055E318A319}"/>
              </a:ext>
            </a:extLst>
          </p:cNvPr>
          <p:cNvSpPr>
            <a:spLocks noGrp="1"/>
          </p:cNvSpPr>
          <p:nvPr>
            <p:ph idx="1"/>
          </p:nvPr>
        </p:nvSpPr>
        <p:spPr/>
        <p:txBody>
          <a:bodyPr/>
          <a:lstStyle/>
          <a:p>
            <a:pPr algn="just"/>
            <a:r>
              <a:rPr lang="pl-PL" dirty="0"/>
              <a:t>Nie  trzeba  realizować  wszystkich  form  wsparcia, ale powinno ich być jak najwięcej (czyli nie tylko zajęcia   sportowe).   Wsparcie   wieloaspektowe oznacza, że kluby nie mogą być monotematyczne. W  klubie młodzieżowym  otoczeniem  mogą być zarówno dorośli jak i dzieci.  Liczba  osób  z  otoczenia musi   być   maksymalnie   równa   liczbie uczestników projektu.</a:t>
            </a:r>
          </a:p>
          <a:p>
            <a:pPr marL="0" indent="0">
              <a:buNone/>
            </a:pPr>
            <a:r>
              <a:rPr lang="pl-PL" b="1" dirty="0"/>
              <a:t> </a:t>
            </a:r>
            <a:endParaRPr lang="pl-PL" dirty="0"/>
          </a:p>
          <a:p>
            <a:endParaRPr lang="pl-PL" dirty="0"/>
          </a:p>
        </p:txBody>
      </p:sp>
    </p:spTree>
    <p:extLst>
      <p:ext uri="{BB962C8B-B14F-4D97-AF65-F5344CB8AC3E}">
        <p14:creationId xmlns:p14="http://schemas.microsoft.com/office/powerpoint/2010/main" val="50489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64161E-A4C6-4454-88F2-9878BBC7D2E1}"/>
              </a:ext>
            </a:extLst>
          </p:cNvPr>
          <p:cNvSpPr>
            <a:spLocks noGrp="1"/>
          </p:cNvSpPr>
          <p:nvPr>
            <p:ph type="title"/>
          </p:nvPr>
        </p:nvSpPr>
        <p:spPr>
          <a:xfrm>
            <a:off x="1451579" y="164593"/>
            <a:ext cx="9603275" cy="1689162"/>
          </a:xfrm>
        </p:spPr>
        <p:txBody>
          <a:bodyPr>
            <a:noAutofit/>
          </a:bodyPr>
          <a:lstStyle/>
          <a:p>
            <a:pPr algn="ctr"/>
            <a:r>
              <a:rPr lang="pl-PL" sz="2800" dirty="0"/>
              <a:t>W ramach podejmowanych działań kluby rekomendowana jest realizacja co najmniej dwóch</a:t>
            </a:r>
            <a:br>
              <a:rPr lang="pl-PL" sz="2800" dirty="0"/>
            </a:br>
            <a:r>
              <a:rPr lang="pl-PL" sz="2800" dirty="0"/>
              <a:t>z ośmiu kompetencji kluczowych spośród:</a:t>
            </a:r>
            <a:br>
              <a:rPr lang="pl-PL" sz="2800" dirty="0"/>
            </a:br>
            <a:endParaRPr lang="pl-PL" sz="2800" dirty="0"/>
          </a:p>
        </p:txBody>
      </p:sp>
      <p:sp>
        <p:nvSpPr>
          <p:cNvPr id="3" name="Symbol zastępczy zawartości 2">
            <a:extLst>
              <a:ext uri="{FF2B5EF4-FFF2-40B4-BE49-F238E27FC236}">
                <a16:creationId xmlns:a16="http://schemas.microsoft.com/office/drawing/2014/main" id="{2E54AEA8-4A5A-469B-A8E4-1761B5D3F577}"/>
              </a:ext>
            </a:extLst>
          </p:cNvPr>
          <p:cNvSpPr>
            <a:spLocks noGrp="1"/>
          </p:cNvSpPr>
          <p:nvPr>
            <p:ph idx="1"/>
          </p:nvPr>
        </p:nvSpPr>
        <p:spPr/>
        <p:txBody>
          <a:bodyPr>
            <a:normAutofit/>
          </a:bodyPr>
          <a:lstStyle/>
          <a:p>
            <a:r>
              <a:rPr lang="pl-PL" dirty="0"/>
              <a:t>porozumiewanie się w języku ojczystym</a:t>
            </a:r>
          </a:p>
          <a:p>
            <a:r>
              <a:rPr lang="pl-PL" dirty="0"/>
              <a:t>porozumiewanie się w językach obcych;</a:t>
            </a:r>
          </a:p>
          <a:p>
            <a:r>
              <a:rPr lang="pl-PL" dirty="0"/>
              <a:t>kompetencje matematyczne i podstawowe kompetencje naukowo-techniczne;</a:t>
            </a:r>
          </a:p>
          <a:p>
            <a:r>
              <a:rPr lang="pl-PL" dirty="0"/>
              <a:t>kompetencje informatyczne;</a:t>
            </a:r>
          </a:p>
          <a:p>
            <a:r>
              <a:rPr lang="pl-PL" dirty="0"/>
              <a:t>umiejętność uczenia się;</a:t>
            </a:r>
          </a:p>
          <a:p>
            <a:r>
              <a:rPr lang="pl-PL" dirty="0"/>
              <a:t>kompetencje społeczne i obywatelskie;</a:t>
            </a:r>
          </a:p>
          <a:p>
            <a:r>
              <a:rPr lang="pl-PL" dirty="0"/>
              <a:t>inicjatywność i przedsiębiorczość</a:t>
            </a:r>
          </a:p>
          <a:p>
            <a:r>
              <a:rPr lang="pl-PL" dirty="0"/>
              <a:t>świadomość i ekspresja kulturalna.</a:t>
            </a:r>
          </a:p>
          <a:p>
            <a:endParaRPr lang="pl-PL" dirty="0"/>
          </a:p>
        </p:txBody>
      </p:sp>
    </p:spTree>
    <p:extLst>
      <p:ext uri="{BB962C8B-B14F-4D97-AF65-F5344CB8AC3E}">
        <p14:creationId xmlns:p14="http://schemas.microsoft.com/office/powerpoint/2010/main" val="3395670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3A7514-D046-4313-8138-FD77279D45FF}"/>
              </a:ext>
            </a:extLst>
          </p:cNvPr>
          <p:cNvSpPr>
            <a:spLocks noGrp="1"/>
          </p:cNvSpPr>
          <p:nvPr>
            <p:ph type="title"/>
          </p:nvPr>
        </p:nvSpPr>
        <p:spPr/>
        <p:txBody>
          <a:bodyPr>
            <a:normAutofit fontScale="90000"/>
          </a:bodyPr>
          <a:lstStyle/>
          <a:p>
            <a:pPr algn="ctr"/>
            <a:r>
              <a:rPr lang="pl-PL" b="1" dirty="0"/>
              <a:t>Godziny funkcjonowania Klubu Młodzieżowego</a:t>
            </a:r>
            <a:br>
              <a:rPr lang="pl-PL" dirty="0"/>
            </a:br>
            <a:endParaRPr lang="pl-PL" dirty="0"/>
          </a:p>
        </p:txBody>
      </p:sp>
      <p:sp>
        <p:nvSpPr>
          <p:cNvPr id="3" name="Symbol zastępczy zawartości 2">
            <a:extLst>
              <a:ext uri="{FF2B5EF4-FFF2-40B4-BE49-F238E27FC236}">
                <a16:creationId xmlns:a16="http://schemas.microsoft.com/office/drawing/2014/main" id="{523D9AA8-62E9-4270-912F-353244E84691}"/>
              </a:ext>
            </a:extLst>
          </p:cNvPr>
          <p:cNvSpPr>
            <a:spLocks noGrp="1"/>
          </p:cNvSpPr>
          <p:nvPr>
            <p:ph idx="1"/>
          </p:nvPr>
        </p:nvSpPr>
        <p:spPr>
          <a:xfrm>
            <a:off x="1104293" y="2010388"/>
            <a:ext cx="8946541" cy="4195481"/>
          </a:xfrm>
        </p:spPr>
        <p:txBody>
          <a:bodyPr/>
          <a:lstStyle/>
          <a:p>
            <a:pPr marL="0" indent="0">
              <a:buNone/>
            </a:pPr>
            <a:endParaRPr lang="pl-PL" dirty="0"/>
          </a:p>
          <a:p>
            <a:pPr>
              <a:buFont typeface="Wingdings" panose="05000000000000000000" pitchFamily="2" charset="2"/>
              <a:buChar char="Ø"/>
            </a:pPr>
            <a:r>
              <a:rPr lang="pl-PL" dirty="0"/>
              <a:t>Godzinny funkcjonowania klubu nie powinny kolidować z wypełnieniem obowiązku szkolnego dzieci i młodzieży. </a:t>
            </a:r>
          </a:p>
          <a:p>
            <a:pPr>
              <a:buFont typeface="Wingdings" panose="05000000000000000000" pitchFamily="2" charset="2"/>
              <a:buChar char="Ø"/>
            </a:pPr>
            <a:r>
              <a:rPr lang="pl-PL" dirty="0"/>
              <a:t>W dni nauki szkolnej, zajęcia w klubie powinny być realizowane popołudniami, poza planem zajęć szkolnych tak, aby uczestnicy w sposób aktywny mogli skorzystać z oferowanego wsparcia. </a:t>
            </a:r>
          </a:p>
          <a:p>
            <a:pPr>
              <a:buFont typeface="Wingdings" panose="05000000000000000000" pitchFamily="2" charset="2"/>
              <a:buChar char="Ø"/>
            </a:pPr>
            <a:r>
              <a:rPr lang="pl-PL" dirty="0"/>
              <a:t>W dni wolne od nauki szkolnej funkcjonowanie klubu może obywać się również w godzinach przedpołudniowych.</a:t>
            </a:r>
          </a:p>
          <a:p>
            <a:endParaRPr lang="pl-PL" dirty="0"/>
          </a:p>
        </p:txBody>
      </p:sp>
    </p:spTree>
    <p:extLst>
      <p:ext uri="{BB962C8B-B14F-4D97-AF65-F5344CB8AC3E}">
        <p14:creationId xmlns:p14="http://schemas.microsoft.com/office/powerpoint/2010/main" val="3027081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49F7CA-A7A3-4751-809C-F4BF4E95A392}"/>
              </a:ext>
            </a:extLst>
          </p:cNvPr>
          <p:cNvSpPr>
            <a:spLocks noGrp="1"/>
          </p:cNvSpPr>
          <p:nvPr>
            <p:ph type="title"/>
          </p:nvPr>
        </p:nvSpPr>
        <p:spPr/>
        <p:txBody>
          <a:bodyPr/>
          <a:lstStyle/>
          <a:p>
            <a:pPr algn="ctr"/>
            <a:r>
              <a:rPr lang="pl-PL" b="1" dirty="0"/>
              <a:t>Opiekun Klubu Młodzieżowego</a:t>
            </a:r>
            <a:br>
              <a:rPr lang="pl-PL" dirty="0"/>
            </a:br>
            <a:endParaRPr lang="pl-PL" dirty="0"/>
          </a:p>
        </p:txBody>
      </p:sp>
      <p:sp>
        <p:nvSpPr>
          <p:cNvPr id="3" name="Symbol zastępczy zawartości 2">
            <a:extLst>
              <a:ext uri="{FF2B5EF4-FFF2-40B4-BE49-F238E27FC236}">
                <a16:creationId xmlns:a16="http://schemas.microsoft.com/office/drawing/2014/main" id="{AB5444D3-46BE-40DF-BCC2-35B89DA8948A}"/>
              </a:ext>
            </a:extLst>
          </p:cNvPr>
          <p:cNvSpPr>
            <a:spLocks noGrp="1"/>
          </p:cNvSpPr>
          <p:nvPr>
            <p:ph idx="1"/>
          </p:nvPr>
        </p:nvSpPr>
        <p:spPr>
          <a:xfrm>
            <a:off x="1103312" y="1414129"/>
            <a:ext cx="8604214" cy="5124894"/>
          </a:xfrm>
        </p:spPr>
        <p:txBody>
          <a:bodyPr numCol="2">
            <a:normAutofit/>
          </a:bodyPr>
          <a:lstStyle/>
          <a:p>
            <a:pPr algn="ctr"/>
            <a:r>
              <a:rPr lang="pl-PL" dirty="0"/>
              <a:t>Zatrudniona w Klubie Młodzieżowym może być osoba, która spełnia jeden z poniższych warunków:</a:t>
            </a:r>
          </a:p>
          <a:p>
            <a:pPr lvl="1" algn="ctr"/>
            <a:r>
              <a:rPr lang="pl-PL" dirty="0"/>
              <a:t>posiada wykształcenie wyższe na kierunku: pedagogika, psychologia, socjologia, nauki o rodzinie lub praca socjalna lub inne uzupełnione szkoleniem z zakresu pracy z dziećmi lub rodziną;</a:t>
            </a:r>
          </a:p>
          <a:p>
            <a:pPr lvl="1" algn="ctr"/>
            <a:r>
              <a:rPr lang="pl-PL" dirty="0"/>
              <a:t>posiada wykształcenie średnie i szkolenie z zakresu pracy z dziećmi lub rodziną;</a:t>
            </a:r>
          </a:p>
          <a:p>
            <a:pPr lvl="1" algn="ctr"/>
            <a:r>
              <a:rPr lang="pl-PL" dirty="0"/>
              <a:t>posiada wykształcenie średnie oraz udokumentowany co najmniej roczny staż pracy z dziećmi lub rodziną.</a:t>
            </a:r>
          </a:p>
          <a:p>
            <a:endParaRPr lang="pl-PL" dirty="0"/>
          </a:p>
          <a:p>
            <a:pPr algn="ctr"/>
            <a:r>
              <a:rPr lang="pl-PL" dirty="0"/>
              <a:t>Osoba prowadząca Klub Młodzieżowy zobowiązana jest do ewidencjonowania uczestników, w tym założenia karty dla każdego uczestnika.</a:t>
            </a:r>
          </a:p>
          <a:p>
            <a:pPr marL="0" indent="0">
              <a:buNone/>
            </a:pPr>
            <a:r>
              <a:rPr lang="pl-PL" dirty="0"/>
              <a:t> </a:t>
            </a:r>
          </a:p>
          <a:p>
            <a:pPr marL="0" indent="0">
              <a:buNone/>
            </a:pPr>
            <a:endParaRPr lang="pl-PL" dirty="0"/>
          </a:p>
        </p:txBody>
      </p:sp>
    </p:spTree>
    <p:extLst>
      <p:ext uri="{BB962C8B-B14F-4D97-AF65-F5344CB8AC3E}">
        <p14:creationId xmlns:p14="http://schemas.microsoft.com/office/powerpoint/2010/main" val="4105657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57B0B2-FE29-4B73-87CB-7E65C66F58A0}"/>
              </a:ext>
            </a:extLst>
          </p:cNvPr>
          <p:cNvSpPr>
            <a:spLocks noGrp="1"/>
          </p:cNvSpPr>
          <p:nvPr>
            <p:ph type="title"/>
          </p:nvPr>
        </p:nvSpPr>
        <p:spPr>
          <a:xfrm>
            <a:off x="1451579" y="276447"/>
            <a:ext cx="9603275" cy="1609205"/>
          </a:xfrm>
        </p:spPr>
        <p:txBody>
          <a:bodyPr>
            <a:normAutofit fontScale="90000"/>
          </a:bodyPr>
          <a:lstStyle/>
          <a:p>
            <a:pPr algn="ctr"/>
            <a:r>
              <a:rPr lang="pl-PL" b="1" u="sng" dirty="0"/>
              <a:t>Typ 1 f. </a:t>
            </a:r>
            <a:br>
              <a:rPr lang="pl-PL" dirty="0"/>
            </a:br>
            <a:r>
              <a:rPr lang="pl-PL" dirty="0"/>
              <a:t>Inne z obszaru aktywnej integracji o charakterze środowiskowym,</a:t>
            </a:r>
            <a:br>
              <a:rPr lang="pl-PL" dirty="0"/>
            </a:br>
            <a:br>
              <a:rPr lang="pl-PL" dirty="0"/>
            </a:br>
            <a:endParaRPr lang="pl-PL" dirty="0"/>
          </a:p>
        </p:txBody>
      </p:sp>
      <p:sp>
        <p:nvSpPr>
          <p:cNvPr id="3" name="Symbol zastępczy zawartości 2">
            <a:extLst>
              <a:ext uri="{FF2B5EF4-FFF2-40B4-BE49-F238E27FC236}">
                <a16:creationId xmlns:a16="http://schemas.microsoft.com/office/drawing/2014/main" id="{E86B84AD-2E12-4E2C-881E-6D9A7B0F3F9B}"/>
              </a:ext>
            </a:extLst>
          </p:cNvPr>
          <p:cNvSpPr>
            <a:spLocks noGrp="1"/>
          </p:cNvSpPr>
          <p:nvPr>
            <p:ph idx="1"/>
          </p:nvPr>
        </p:nvSpPr>
        <p:spPr/>
        <p:txBody>
          <a:bodyPr>
            <a:normAutofit/>
          </a:bodyPr>
          <a:lstStyle/>
          <a:p>
            <a:pPr algn="just"/>
            <a:r>
              <a:rPr lang="pl-PL" dirty="0"/>
              <a:t>Działania mogą obejmować następujące inne instrumenty aktywnej integracji o charakterze środowiskowym: </a:t>
            </a:r>
          </a:p>
          <a:p>
            <a:pPr lvl="1" algn="just"/>
            <a:r>
              <a:rPr lang="pl-PL" dirty="0"/>
              <a:t>organizację i finansowanie usług wspierających osoby niepełnosprawne, w tym kosztów zatrudnienia tłumacza osoby głuchoniemej, przewodnika osoby niewidomej, asystenta osoby niepełnosprawnej, </a:t>
            </a:r>
            <a:endParaRPr lang="pl-PL" sz="1600" dirty="0"/>
          </a:p>
          <a:p>
            <a:pPr lvl="1" algn="just"/>
            <a:r>
              <a:rPr lang="pl-PL" dirty="0"/>
              <a:t>organizację i finansowanie usług wsparcia i aktywizacji rodzin marginalizowanych, w tym kosztów zatrudnienia asystenta rodziny i koordynatora rodzinnej pieczy zastępczej (zgodnie </a:t>
            </a:r>
            <a:br>
              <a:rPr lang="pl-PL" dirty="0"/>
            </a:br>
            <a:r>
              <a:rPr lang="pl-PL" dirty="0"/>
              <a:t>z zapisami ustawy o wspieraniu rodziny i systemie pieczy zastępczej), konsultantów rodzinnych, mediatorów, itp., </a:t>
            </a:r>
            <a:endParaRPr lang="pl-PL" sz="1600" dirty="0"/>
          </a:p>
          <a:p>
            <a:pPr lvl="1"/>
            <a:r>
              <a:rPr lang="pl-PL" dirty="0"/>
              <a:t>organizację i finansowanie metod pracy w środowisku rodzinnym. </a:t>
            </a:r>
            <a:endParaRPr lang="pl-PL" sz="1600" dirty="0"/>
          </a:p>
          <a:p>
            <a:pPr lvl="1"/>
            <a:endParaRPr lang="pl-PL" dirty="0"/>
          </a:p>
        </p:txBody>
      </p:sp>
    </p:spTree>
    <p:extLst>
      <p:ext uri="{BB962C8B-B14F-4D97-AF65-F5344CB8AC3E}">
        <p14:creationId xmlns:p14="http://schemas.microsoft.com/office/powerpoint/2010/main" val="4251083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3E75735-B25F-4805-8068-F4ACC0EEE22D}"/>
              </a:ext>
            </a:extLst>
          </p:cNvPr>
          <p:cNvSpPr>
            <a:spLocks noGrp="1"/>
          </p:cNvSpPr>
          <p:nvPr>
            <p:ph idx="1"/>
          </p:nvPr>
        </p:nvSpPr>
        <p:spPr/>
        <p:txBody>
          <a:bodyPr/>
          <a:lstStyle/>
          <a:p>
            <a:pPr algn="just"/>
            <a:r>
              <a:rPr lang="pl-PL" dirty="0"/>
              <a:t>Premiowane będą projekty objęte grantem wykorzystujące co najmniej 3 formy wsparcia z zakresu aktywizacji społecznej. </a:t>
            </a:r>
          </a:p>
          <a:p>
            <a:pPr algn="just"/>
            <a:r>
              <a:rPr lang="pl-PL" dirty="0"/>
              <a:t>Ze wsparcia </a:t>
            </a:r>
            <a:r>
              <a:rPr lang="pl-PL" u="sng" dirty="0"/>
              <a:t>wykluczone</a:t>
            </a:r>
            <a:r>
              <a:rPr lang="pl-PL" dirty="0"/>
              <a:t> jest stosowanie takich form jak e-learning oraz </a:t>
            </a:r>
            <a:r>
              <a:rPr lang="pl-PL" dirty="0" err="1"/>
              <a:t>blended</a:t>
            </a:r>
            <a:r>
              <a:rPr lang="pl-PL" dirty="0"/>
              <a:t> learning.</a:t>
            </a:r>
          </a:p>
          <a:p>
            <a:pPr algn="just"/>
            <a:r>
              <a:rPr lang="pl-PL" dirty="0"/>
              <a:t>Wsparcie musi być kompleksowe, zawierające obowiązkowo diagnozę potrzeb, fakultatywne wsparcie specjalistów, treningi/ szkolenia/ warsztaty i usługi wspierające.</a:t>
            </a:r>
            <a:br>
              <a:rPr lang="pl-PL" dirty="0"/>
            </a:br>
            <a:r>
              <a:rPr lang="pl-PL" dirty="0"/>
              <a:t>Nie jest możliwa realizacja pojedynczych form wsparcia, rozwijających tylko jeden obszar, np. tylko terapia. </a:t>
            </a:r>
          </a:p>
          <a:p>
            <a:endParaRPr lang="pl-PL" dirty="0"/>
          </a:p>
        </p:txBody>
      </p:sp>
    </p:spTree>
    <p:extLst>
      <p:ext uri="{BB962C8B-B14F-4D97-AF65-F5344CB8AC3E}">
        <p14:creationId xmlns:p14="http://schemas.microsoft.com/office/powerpoint/2010/main" val="1367779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7FDD732-C02C-479A-96EA-7BBD9E453961}"/>
              </a:ext>
            </a:extLst>
          </p:cNvPr>
          <p:cNvSpPr>
            <a:spLocks noGrp="1"/>
          </p:cNvSpPr>
          <p:nvPr>
            <p:ph type="title"/>
          </p:nvPr>
        </p:nvSpPr>
        <p:spPr/>
        <p:txBody>
          <a:bodyPr/>
          <a:lstStyle/>
          <a:p>
            <a:pPr algn="ctr"/>
            <a:r>
              <a:rPr lang="pl-PL" dirty="0"/>
              <a:t>Przykładowe działania</a:t>
            </a:r>
            <a:br>
              <a:rPr lang="pl-PL" dirty="0"/>
            </a:br>
            <a:endParaRPr lang="pl-PL" dirty="0"/>
          </a:p>
        </p:txBody>
      </p:sp>
      <p:sp>
        <p:nvSpPr>
          <p:cNvPr id="3" name="Symbol zastępczy zawartości 2">
            <a:extLst>
              <a:ext uri="{FF2B5EF4-FFF2-40B4-BE49-F238E27FC236}">
                <a16:creationId xmlns:a16="http://schemas.microsoft.com/office/drawing/2014/main" id="{9DE13D4B-80D3-4455-B582-9E976A412BC0}"/>
              </a:ext>
            </a:extLst>
          </p:cNvPr>
          <p:cNvSpPr>
            <a:spLocks noGrp="1"/>
          </p:cNvSpPr>
          <p:nvPr>
            <p:ph idx="1"/>
          </p:nvPr>
        </p:nvSpPr>
        <p:spPr>
          <a:xfrm>
            <a:off x="1451579" y="2015732"/>
            <a:ext cx="4417593" cy="3450613"/>
          </a:xfrm>
        </p:spPr>
        <p:txBody>
          <a:bodyPr>
            <a:normAutofit/>
          </a:bodyPr>
          <a:lstStyle/>
          <a:p>
            <a:pPr lvl="0" algn="ctr"/>
            <a:r>
              <a:rPr lang="pl-PL" sz="2400" dirty="0"/>
              <a:t>Indywidualne lub grupowe poradnictwo, np.</a:t>
            </a:r>
            <a:br>
              <a:rPr lang="pl-PL" sz="2400" dirty="0"/>
            </a:br>
            <a:r>
              <a:rPr lang="pl-PL" sz="2400" dirty="0"/>
              <a:t>- coaching</a:t>
            </a:r>
            <a:br>
              <a:rPr lang="pl-PL" sz="2400" dirty="0"/>
            </a:br>
            <a:r>
              <a:rPr lang="pl-PL" sz="2400" dirty="0"/>
              <a:t>- pedagogiczne</a:t>
            </a:r>
            <a:br>
              <a:rPr lang="pl-PL" sz="2400" dirty="0"/>
            </a:br>
            <a:r>
              <a:rPr lang="pl-PL" sz="2400" dirty="0"/>
              <a:t>- logopedyczne</a:t>
            </a:r>
            <a:br>
              <a:rPr lang="pl-PL" sz="2400" dirty="0"/>
            </a:br>
            <a:r>
              <a:rPr lang="pl-PL" sz="2400" dirty="0"/>
              <a:t>- psychoterapeutyczne</a:t>
            </a:r>
          </a:p>
        </p:txBody>
      </p:sp>
      <p:sp>
        <p:nvSpPr>
          <p:cNvPr id="4" name="pole tekstowe 3">
            <a:extLst>
              <a:ext uri="{FF2B5EF4-FFF2-40B4-BE49-F238E27FC236}">
                <a16:creationId xmlns:a16="http://schemas.microsoft.com/office/drawing/2014/main" id="{3A78D445-311E-4741-ACCD-49FFC35DB2B3}"/>
              </a:ext>
            </a:extLst>
          </p:cNvPr>
          <p:cNvSpPr txBox="1"/>
          <p:nvPr/>
        </p:nvSpPr>
        <p:spPr>
          <a:xfrm>
            <a:off x="6322829" y="2094614"/>
            <a:ext cx="4203404" cy="2677656"/>
          </a:xfrm>
          <a:prstGeom prst="rect">
            <a:avLst/>
          </a:prstGeom>
          <a:noFill/>
        </p:spPr>
        <p:txBody>
          <a:bodyPr wrap="square" rtlCol="0">
            <a:spAutoFit/>
          </a:bodyPr>
          <a:lstStyle/>
          <a:p>
            <a:pPr marL="342900" indent="-342900" algn="ctr">
              <a:buFont typeface="Wingdings" panose="05000000000000000000" pitchFamily="2" charset="2"/>
              <a:buChar char="Ø"/>
            </a:pPr>
            <a:r>
              <a:rPr lang="pl-PL" sz="2400" dirty="0"/>
              <a:t>Warsztaty/ treningi, np.</a:t>
            </a:r>
            <a:br>
              <a:rPr lang="pl-PL" sz="2400" dirty="0"/>
            </a:br>
            <a:r>
              <a:rPr lang="pl-PL" sz="2400" dirty="0"/>
              <a:t>- trening motywacyjny</a:t>
            </a:r>
            <a:br>
              <a:rPr lang="pl-PL" sz="2400" dirty="0"/>
            </a:br>
            <a:r>
              <a:rPr lang="pl-PL" sz="2400" dirty="0"/>
              <a:t>- warsztaty pedagogiczne</a:t>
            </a:r>
            <a:br>
              <a:rPr lang="pl-PL" sz="2400" dirty="0"/>
            </a:br>
            <a:r>
              <a:rPr lang="pl-PL" sz="2400" dirty="0"/>
              <a:t>- warsztaty z terapeutą</a:t>
            </a:r>
            <a:br>
              <a:rPr lang="pl-PL" sz="2400" dirty="0"/>
            </a:br>
            <a:r>
              <a:rPr lang="pl-PL" sz="2400" dirty="0"/>
              <a:t>- trening radzenia sobie w trudnych sytuacjach</a:t>
            </a:r>
          </a:p>
        </p:txBody>
      </p:sp>
    </p:spTree>
    <p:extLst>
      <p:ext uri="{BB962C8B-B14F-4D97-AF65-F5344CB8AC3E}">
        <p14:creationId xmlns:p14="http://schemas.microsoft.com/office/powerpoint/2010/main" val="3863361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2470E545-967E-4506-B721-2C2FD05BC635}"/>
              </a:ext>
            </a:extLst>
          </p:cNvPr>
          <p:cNvSpPr>
            <a:spLocks noGrp="1"/>
          </p:cNvSpPr>
          <p:nvPr>
            <p:ph idx="1"/>
          </p:nvPr>
        </p:nvSpPr>
        <p:spPr>
          <a:xfrm>
            <a:off x="1220270" y="1331259"/>
            <a:ext cx="8946541" cy="4195481"/>
          </a:xfrm>
        </p:spPr>
        <p:txBody>
          <a:bodyPr numCol="2">
            <a:normAutofit/>
          </a:bodyPr>
          <a:lstStyle/>
          <a:p>
            <a:pPr lvl="0" algn="ctr"/>
            <a:r>
              <a:rPr lang="pl-PL" dirty="0"/>
              <a:t>Formy terapeutyczne dostosowane do potrzeb uczestników</a:t>
            </a:r>
            <a:br>
              <a:rPr lang="pl-PL" dirty="0"/>
            </a:br>
            <a:r>
              <a:rPr lang="pl-PL" dirty="0"/>
              <a:t>- muzykoterapia</a:t>
            </a:r>
            <a:br>
              <a:rPr lang="pl-PL" dirty="0"/>
            </a:br>
            <a:r>
              <a:rPr lang="pl-PL" dirty="0"/>
              <a:t>- </a:t>
            </a:r>
            <a:r>
              <a:rPr lang="pl-PL" dirty="0" err="1"/>
              <a:t>dogoterapia</a:t>
            </a:r>
            <a:br>
              <a:rPr lang="pl-PL" dirty="0"/>
            </a:br>
            <a:r>
              <a:rPr lang="pl-PL" dirty="0"/>
              <a:t>- hipoterapia</a:t>
            </a:r>
            <a:br>
              <a:rPr lang="pl-PL" dirty="0"/>
            </a:br>
            <a:r>
              <a:rPr lang="pl-PL" dirty="0"/>
              <a:t>- </a:t>
            </a:r>
            <a:r>
              <a:rPr lang="pl-PL" dirty="0" err="1"/>
              <a:t>artterapia</a:t>
            </a:r>
            <a:endParaRPr lang="pl-PL" dirty="0"/>
          </a:p>
          <a:p>
            <a:pPr lvl="0"/>
            <a:endParaRPr lang="pl-PL" dirty="0"/>
          </a:p>
          <a:p>
            <a:pPr lvl="0"/>
            <a:endParaRPr lang="pl-PL" dirty="0"/>
          </a:p>
          <a:p>
            <a:pPr lvl="0" algn="ctr"/>
            <a:r>
              <a:rPr lang="pl-PL" dirty="0"/>
              <a:t>Usługi wspierające, np.</a:t>
            </a:r>
            <a:br>
              <a:rPr lang="pl-PL" dirty="0"/>
            </a:br>
            <a:r>
              <a:rPr lang="pl-PL" dirty="0"/>
              <a:t>- asystent rodziny</a:t>
            </a:r>
            <a:br>
              <a:rPr lang="pl-PL" dirty="0"/>
            </a:br>
            <a:r>
              <a:rPr lang="pl-PL" dirty="0"/>
              <a:t>- mediator</a:t>
            </a:r>
          </a:p>
          <a:p>
            <a:pPr marL="0" lvl="0" indent="0">
              <a:buNone/>
            </a:pPr>
            <a:endParaRPr lang="pl-PL" dirty="0"/>
          </a:p>
          <a:p>
            <a:pPr lvl="0" algn="ctr"/>
            <a:r>
              <a:rPr lang="pl-PL" dirty="0"/>
              <a:t>Wizyty studyjne</a:t>
            </a:r>
            <a:br>
              <a:rPr lang="pl-PL" dirty="0"/>
            </a:br>
            <a:r>
              <a:rPr lang="pl-PL" dirty="0"/>
              <a:t>- spółdzielnie socjalne</a:t>
            </a:r>
            <a:br>
              <a:rPr lang="pl-PL" dirty="0"/>
            </a:br>
            <a:r>
              <a:rPr lang="pl-PL" dirty="0"/>
              <a:t>- wioski tematyczne</a:t>
            </a:r>
          </a:p>
          <a:p>
            <a:endParaRPr lang="pl-PL" dirty="0"/>
          </a:p>
        </p:txBody>
      </p:sp>
    </p:spTree>
    <p:extLst>
      <p:ext uri="{BB962C8B-B14F-4D97-AF65-F5344CB8AC3E}">
        <p14:creationId xmlns:p14="http://schemas.microsoft.com/office/powerpoint/2010/main" val="3085578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A2CB89-871F-41A6-BA8C-7AE2CB30F776}"/>
              </a:ext>
            </a:extLst>
          </p:cNvPr>
          <p:cNvSpPr>
            <a:spLocks noGrp="1"/>
          </p:cNvSpPr>
          <p:nvPr>
            <p:ph type="title"/>
          </p:nvPr>
        </p:nvSpPr>
        <p:spPr/>
        <p:txBody>
          <a:bodyPr>
            <a:normAutofit fontScale="90000"/>
          </a:bodyPr>
          <a:lstStyle/>
          <a:p>
            <a:pPr algn="ctr"/>
            <a:r>
              <a:rPr lang="pl-PL" b="1" dirty="0"/>
              <a:t>Typ 2 a</a:t>
            </a:r>
            <a:br>
              <a:rPr lang="pl-PL" dirty="0"/>
            </a:br>
            <a:r>
              <a:rPr lang="pl-PL" dirty="0"/>
              <a:t>Usługi </a:t>
            </a:r>
            <a:r>
              <a:rPr lang="pl-PL" dirty="0" err="1"/>
              <a:t>wzajemnościowe</a:t>
            </a:r>
            <a:r>
              <a:rPr lang="pl-PL" dirty="0"/>
              <a:t>, samopomocowe, </a:t>
            </a:r>
            <a:br>
              <a:rPr lang="pl-PL" dirty="0"/>
            </a:br>
            <a:r>
              <a:rPr lang="pl-PL" dirty="0"/>
              <a:t> </a:t>
            </a:r>
          </a:p>
        </p:txBody>
      </p:sp>
      <p:sp>
        <p:nvSpPr>
          <p:cNvPr id="3" name="Symbol zastępczy zawartości 2">
            <a:extLst>
              <a:ext uri="{FF2B5EF4-FFF2-40B4-BE49-F238E27FC236}">
                <a16:creationId xmlns:a16="http://schemas.microsoft.com/office/drawing/2014/main" id="{A351FA8E-53AB-4DAA-ABBF-E49193EE4B17}"/>
              </a:ext>
            </a:extLst>
          </p:cNvPr>
          <p:cNvSpPr>
            <a:spLocks noGrp="1"/>
          </p:cNvSpPr>
          <p:nvPr>
            <p:ph idx="1"/>
          </p:nvPr>
        </p:nvSpPr>
        <p:spPr>
          <a:xfrm>
            <a:off x="1560512" y="2892056"/>
            <a:ext cx="8019423" cy="3037366"/>
          </a:xfrm>
        </p:spPr>
        <p:txBody>
          <a:bodyPr/>
          <a:lstStyle/>
          <a:p>
            <a:pPr marL="0" indent="0" algn="just">
              <a:buNone/>
            </a:pPr>
            <a:r>
              <a:rPr lang="pl-PL" dirty="0"/>
              <a:t>Usługi te, to tworzenie grup </a:t>
            </a:r>
            <a:r>
              <a:rPr lang="pl-PL" dirty="0" err="1"/>
              <a:t>wzajemnościowych</a:t>
            </a:r>
            <a:r>
              <a:rPr lang="pl-PL" dirty="0"/>
              <a:t>, samopomocowych, których celem nadrzędnym jest pomoc samym sobie w kręgu osób dotkniętych takim samym problemem. Poprzez wspólną pracę w ramach grupy samopomocowej można łatwiej poradzić sobie z obciążeniami socjalnymi, psychicznymi i/lub będącymi wynikiem choroby. </a:t>
            </a:r>
          </a:p>
        </p:txBody>
      </p:sp>
    </p:spTree>
    <p:extLst>
      <p:ext uri="{BB962C8B-B14F-4D97-AF65-F5344CB8AC3E}">
        <p14:creationId xmlns:p14="http://schemas.microsoft.com/office/powerpoint/2010/main" val="220701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44F29B-7AB6-40BF-B59F-90D0064BDCD3}"/>
              </a:ext>
            </a:extLst>
          </p:cNvPr>
          <p:cNvSpPr>
            <a:spLocks noGrp="1"/>
          </p:cNvSpPr>
          <p:nvPr>
            <p:ph type="title"/>
          </p:nvPr>
        </p:nvSpPr>
        <p:spPr/>
        <p:txBody>
          <a:bodyPr>
            <a:normAutofit fontScale="90000"/>
          </a:bodyPr>
          <a:lstStyle/>
          <a:p>
            <a:pPr algn="ctr"/>
            <a:r>
              <a:rPr lang="pl-PL" dirty="0"/>
              <a:t>Członkowie grup samopomocowych mogą: </a:t>
            </a:r>
            <a:br>
              <a:rPr lang="pl-PL" dirty="0"/>
            </a:br>
            <a:endParaRPr lang="pl-PL" dirty="0"/>
          </a:p>
        </p:txBody>
      </p:sp>
      <p:sp>
        <p:nvSpPr>
          <p:cNvPr id="3" name="Symbol zastępczy zawartości 2">
            <a:extLst>
              <a:ext uri="{FF2B5EF4-FFF2-40B4-BE49-F238E27FC236}">
                <a16:creationId xmlns:a16="http://schemas.microsoft.com/office/drawing/2014/main" id="{EA48A24E-AD69-4BBE-A83B-B0DA48A9EE44}"/>
              </a:ext>
            </a:extLst>
          </p:cNvPr>
          <p:cNvSpPr>
            <a:spLocks noGrp="1"/>
          </p:cNvSpPr>
          <p:nvPr>
            <p:ph idx="1"/>
          </p:nvPr>
        </p:nvSpPr>
        <p:spPr/>
        <p:txBody>
          <a:bodyPr>
            <a:normAutofit/>
          </a:bodyPr>
          <a:lstStyle/>
          <a:p>
            <a:r>
              <a:rPr lang="pl-PL" dirty="0"/>
              <a:t>wspierać się wzajemnie przy pokonywaniu trudności, </a:t>
            </a:r>
          </a:p>
          <a:p>
            <a:r>
              <a:rPr lang="pl-PL" dirty="0"/>
              <a:t>zdobywać wiedzę na temat osobistej trudnej sytuacji, </a:t>
            </a:r>
          </a:p>
          <a:p>
            <a:r>
              <a:rPr lang="pl-PL" dirty="0"/>
              <a:t>rozwijać nowe formy radzenia sobie z problemem, </a:t>
            </a:r>
          </a:p>
          <a:p>
            <a:r>
              <a:rPr lang="pl-PL" dirty="0"/>
              <a:t>odrzucić izolację społeczną i fobie, </a:t>
            </a:r>
          </a:p>
          <a:p>
            <a:r>
              <a:rPr lang="pl-PL" dirty="0"/>
              <a:t>przedsiębrać wspólne działania,</a:t>
            </a:r>
          </a:p>
          <a:p>
            <a:r>
              <a:rPr lang="pl-PL" dirty="0"/>
              <a:t>wytworzyć w sobie pewną siebie postawę w kontaktach z profesjonalistami </a:t>
            </a:r>
            <a:br>
              <a:rPr lang="pl-PL" dirty="0"/>
            </a:br>
            <a:r>
              <a:rPr lang="pl-PL" dirty="0"/>
              <a:t>(np. z lekarzami), </a:t>
            </a:r>
          </a:p>
          <a:p>
            <a:r>
              <a:rPr lang="pl-PL" dirty="0"/>
              <a:t>stworzyć nowe perspektywy i życie wypełnić nową treścią, </a:t>
            </a:r>
          </a:p>
          <a:p>
            <a:r>
              <a:rPr lang="pl-PL" dirty="0"/>
              <a:t>dodawać sobie wspólnie odwagi przy dochodzeniu swoich praw. </a:t>
            </a:r>
          </a:p>
          <a:p>
            <a:endParaRPr lang="pl-PL" dirty="0"/>
          </a:p>
        </p:txBody>
      </p:sp>
    </p:spTree>
    <p:extLst>
      <p:ext uri="{BB962C8B-B14F-4D97-AF65-F5344CB8AC3E}">
        <p14:creationId xmlns:p14="http://schemas.microsoft.com/office/powerpoint/2010/main" val="333406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509D1E-BD8C-450D-AD50-FFA0C0AF34AA}"/>
              </a:ext>
            </a:extLst>
          </p:cNvPr>
          <p:cNvSpPr>
            <a:spLocks noGrp="1"/>
          </p:cNvSpPr>
          <p:nvPr>
            <p:ph type="title"/>
          </p:nvPr>
        </p:nvSpPr>
        <p:spPr/>
        <p:txBody>
          <a:bodyPr/>
          <a:lstStyle/>
          <a:p>
            <a:pPr algn="ctr"/>
            <a:r>
              <a:rPr lang="pl-PL" dirty="0"/>
              <a:t>Cel i zakres tematyczny projektów</a:t>
            </a:r>
          </a:p>
        </p:txBody>
      </p:sp>
      <p:sp>
        <p:nvSpPr>
          <p:cNvPr id="3" name="Symbol zastępczy zawartości 2">
            <a:extLst>
              <a:ext uri="{FF2B5EF4-FFF2-40B4-BE49-F238E27FC236}">
                <a16:creationId xmlns:a16="http://schemas.microsoft.com/office/drawing/2014/main" id="{A42CBC4E-F477-4B09-B711-C63E572B2EBD}"/>
              </a:ext>
            </a:extLst>
          </p:cNvPr>
          <p:cNvSpPr>
            <a:spLocks noGrp="1"/>
          </p:cNvSpPr>
          <p:nvPr>
            <p:ph idx="1"/>
          </p:nvPr>
        </p:nvSpPr>
        <p:spPr/>
        <p:txBody>
          <a:bodyPr/>
          <a:lstStyle/>
          <a:p>
            <a:pPr algn="just"/>
            <a:r>
              <a:rPr lang="pl-PL" dirty="0"/>
              <a:t>W cel ogólny Lokalnej Strategii Rozwoju na lata 2016-2023 dla obszaru Lokalnej Grupy Działania Chełmno wpisuje się potrzeba wzmocnienia gospodarki społecznej, aktywizacji społecznej i zawodowej mieszkańców oraz zwiększenie rozpoznawalności obszaru LGD, dlatego też założenia i cele projektów realizowanych przez </a:t>
            </a:r>
            <a:r>
              <a:rPr lang="pl-PL" dirty="0" err="1"/>
              <a:t>grantobiorców</a:t>
            </a:r>
            <a:r>
              <a:rPr lang="pl-PL" dirty="0"/>
              <a:t> ze środków LSR muszą być zgodne i odpowiadać temu celowi.</a:t>
            </a:r>
          </a:p>
          <a:p>
            <a:pPr marL="0" indent="0">
              <a:buNone/>
            </a:pPr>
            <a:endParaRPr lang="pl-PL" dirty="0"/>
          </a:p>
        </p:txBody>
      </p:sp>
    </p:spTree>
    <p:extLst>
      <p:ext uri="{BB962C8B-B14F-4D97-AF65-F5344CB8AC3E}">
        <p14:creationId xmlns:p14="http://schemas.microsoft.com/office/powerpoint/2010/main" val="1860614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3D17AF-FCC8-4391-B70A-6758FBD7695B}"/>
              </a:ext>
            </a:extLst>
          </p:cNvPr>
          <p:cNvSpPr>
            <a:spLocks noGrp="1"/>
          </p:cNvSpPr>
          <p:nvPr>
            <p:ph type="title"/>
          </p:nvPr>
        </p:nvSpPr>
        <p:spPr/>
        <p:txBody>
          <a:bodyPr>
            <a:normAutofit fontScale="90000"/>
          </a:bodyPr>
          <a:lstStyle/>
          <a:p>
            <a:pPr algn="ctr"/>
            <a:r>
              <a:rPr lang="pl-PL" dirty="0"/>
              <a:t>Usługi </a:t>
            </a:r>
            <a:r>
              <a:rPr lang="pl-PL" dirty="0" err="1"/>
              <a:t>wzajemnościowe</a:t>
            </a:r>
            <a:r>
              <a:rPr lang="pl-PL" dirty="0"/>
              <a:t>, samopomocowe mogą dotyczyć: </a:t>
            </a:r>
            <a:br>
              <a:rPr lang="pl-PL" dirty="0"/>
            </a:br>
            <a:endParaRPr lang="pl-PL" dirty="0"/>
          </a:p>
        </p:txBody>
      </p:sp>
      <p:sp>
        <p:nvSpPr>
          <p:cNvPr id="3" name="Symbol zastępczy zawartości 2">
            <a:extLst>
              <a:ext uri="{FF2B5EF4-FFF2-40B4-BE49-F238E27FC236}">
                <a16:creationId xmlns:a16="http://schemas.microsoft.com/office/drawing/2014/main" id="{80BF2932-3162-48AC-979D-AECB1F9F8270}"/>
              </a:ext>
            </a:extLst>
          </p:cNvPr>
          <p:cNvSpPr>
            <a:spLocks noGrp="1"/>
          </p:cNvSpPr>
          <p:nvPr>
            <p:ph idx="1"/>
          </p:nvPr>
        </p:nvSpPr>
        <p:spPr>
          <a:xfrm>
            <a:off x="1451579" y="2015732"/>
            <a:ext cx="9603275" cy="2194761"/>
          </a:xfrm>
        </p:spPr>
        <p:txBody>
          <a:bodyPr/>
          <a:lstStyle/>
          <a:p>
            <a:pPr algn="just"/>
            <a:r>
              <a:rPr lang="pl-PL" dirty="0"/>
              <a:t>organizacji i finansowania kosztów wolontariatu, zgodnie z przepisami o działalności pożytku publicznego i o wolontariacie oraz kosztów zatrudnienia osoby prowadzącej klub wolontariuszy, </a:t>
            </a:r>
          </a:p>
          <a:p>
            <a:pPr algn="just"/>
            <a:r>
              <a:rPr lang="pl-PL" dirty="0"/>
              <a:t>organizacji i finansowanie uczestnictwa w grupach samopomocowych, w tym kosztów zatrudnienia osoby prowadzącej grupę. </a:t>
            </a:r>
          </a:p>
          <a:p>
            <a:endParaRPr lang="pl-PL" dirty="0"/>
          </a:p>
        </p:txBody>
      </p:sp>
      <p:sp>
        <p:nvSpPr>
          <p:cNvPr id="4" name="pole tekstowe 3">
            <a:extLst>
              <a:ext uri="{FF2B5EF4-FFF2-40B4-BE49-F238E27FC236}">
                <a16:creationId xmlns:a16="http://schemas.microsoft.com/office/drawing/2014/main" id="{1CF3A07C-A265-46F2-9AD5-6A714764E9A6}"/>
              </a:ext>
            </a:extLst>
          </p:cNvPr>
          <p:cNvSpPr txBox="1"/>
          <p:nvPr/>
        </p:nvSpPr>
        <p:spPr>
          <a:xfrm>
            <a:off x="2307265" y="4688958"/>
            <a:ext cx="6283842" cy="646331"/>
          </a:xfrm>
          <a:prstGeom prst="rect">
            <a:avLst/>
          </a:prstGeom>
          <a:noFill/>
        </p:spPr>
        <p:txBody>
          <a:bodyPr wrap="square" rtlCol="0">
            <a:spAutoFit/>
          </a:bodyPr>
          <a:lstStyle/>
          <a:p>
            <a:pPr algn="ctr"/>
            <a:r>
              <a:rPr lang="pl-PL" dirty="0"/>
              <a:t>Ze wsparcia </a:t>
            </a:r>
            <a:r>
              <a:rPr lang="pl-PL" u="sng" dirty="0"/>
              <a:t>wykluczone</a:t>
            </a:r>
            <a:r>
              <a:rPr lang="pl-PL" dirty="0"/>
              <a:t> jest stosowanie takich form jak e-learning oraz </a:t>
            </a:r>
            <a:r>
              <a:rPr lang="pl-PL" dirty="0" err="1"/>
              <a:t>blended</a:t>
            </a:r>
            <a:r>
              <a:rPr lang="pl-PL" dirty="0"/>
              <a:t> learning</a:t>
            </a:r>
          </a:p>
        </p:txBody>
      </p:sp>
    </p:spTree>
    <p:extLst>
      <p:ext uri="{BB962C8B-B14F-4D97-AF65-F5344CB8AC3E}">
        <p14:creationId xmlns:p14="http://schemas.microsoft.com/office/powerpoint/2010/main" val="3840115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D002481-9F3E-440B-940A-713E754F15BE}"/>
              </a:ext>
            </a:extLst>
          </p:cNvPr>
          <p:cNvSpPr>
            <a:spLocks noGrp="1"/>
          </p:cNvSpPr>
          <p:nvPr>
            <p:ph type="title"/>
          </p:nvPr>
        </p:nvSpPr>
        <p:spPr/>
        <p:txBody>
          <a:bodyPr/>
          <a:lstStyle/>
          <a:p>
            <a:pPr algn="ctr"/>
            <a:r>
              <a:rPr lang="pl-PL" dirty="0"/>
              <a:t>Przykładowe działania</a:t>
            </a:r>
            <a:br>
              <a:rPr lang="pl-PL" dirty="0"/>
            </a:br>
            <a:endParaRPr lang="pl-PL" dirty="0"/>
          </a:p>
        </p:txBody>
      </p:sp>
      <p:sp>
        <p:nvSpPr>
          <p:cNvPr id="3" name="Symbol zastępczy zawartości 2">
            <a:extLst>
              <a:ext uri="{FF2B5EF4-FFF2-40B4-BE49-F238E27FC236}">
                <a16:creationId xmlns:a16="http://schemas.microsoft.com/office/drawing/2014/main" id="{402127C9-063B-4978-9CD9-3F2EBBECF4E2}"/>
              </a:ext>
            </a:extLst>
          </p:cNvPr>
          <p:cNvSpPr>
            <a:spLocks noGrp="1"/>
          </p:cNvSpPr>
          <p:nvPr>
            <p:ph idx="1"/>
          </p:nvPr>
        </p:nvSpPr>
        <p:spPr/>
        <p:txBody>
          <a:bodyPr/>
          <a:lstStyle/>
          <a:p>
            <a:r>
              <a:rPr lang="pl-PL" dirty="0"/>
              <a:t>Banki Czasu</a:t>
            </a:r>
          </a:p>
          <a:p>
            <a:r>
              <a:rPr lang="pl-PL" dirty="0"/>
              <a:t>Klub wolontariusza</a:t>
            </a:r>
          </a:p>
          <a:p>
            <a:r>
              <a:rPr lang="pl-PL" dirty="0"/>
              <a:t>Grupy wsparcia, grupy samopomocy</a:t>
            </a:r>
          </a:p>
          <a:p>
            <a:r>
              <a:rPr lang="pl-PL" dirty="0"/>
              <a:t>Warsztaty międzypokoleniowe</a:t>
            </a:r>
          </a:p>
        </p:txBody>
      </p:sp>
    </p:spTree>
    <p:extLst>
      <p:ext uri="{BB962C8B-B14F-4D97-AF65-F5344CB8AC3E}">
        <p14:creationId xmlns:p14="http://schemas.microsoft.com/office/powerpoint/2010/main" val="819012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937515-570F-4988-B0BA-714D9DA36D56}"/>
              </a:ext>
            </a:extLst>
          </p:cNvPr>
          <p:cNvSpPr>
            <a:spLocks noGrp="1"/>
          </p:cNvSpPr>
          <p:nvPr>
            <p:ph type="title"/>
          </p:nvPr>
        </p:nvSpPr>
        <p:spPr>
          <a:xfrm>
            <a:off x="1451579" y="499731"/>
            <a:ext cx="9603275" cy="1354024"/>
          </a:xfrm>
        </p:spPr>
        <p:txBody>
          <a:bodyPr>
            <a:noAutofit/>
          </a:bodyPr>
          <a:lstStyle/>
          <a:p>
            <a:pPr algn="ctr"/>
            <a:r>
              <a:rPr lang="pl-PL" sz="3200" b="1" dirty="0"/>
              <a:t>Typ 2 b</a:t>
            </a:r>
            <a:br>
              <a:rPr lang="pl-PL" sz="3200" dirty="0"/>
            </a:br>
            <a:r>
              <a:rPr lang="pl-PL" sz="3200" dirty="0"/>
              <a:t>Lider lub animator aktywności lokalnej oraz obywatelskiej, </a:t>
            </a:r>
            <a:br>
              <a:rPr lang="pl-PL" sz="3200" dirty="0"/>
            </a:br>
            <a:endParaRPr lang="pl-PL" sz="3200" dirty="0"/>
          </a:p>
        </p:txBody>
      </p:sp>
      <p:sp>
        <p:nvSpPr>
          <p:cNvPr id="3" name="Symbol zastępczy zawartości 2">
            <a:extLst>
              <a:ext uri="{FF2B5EF4-FFF2-40B4-BE49-F238E27FC236}">
                <a16:creationId xmlns:a16="http://schemas.microsoft.com/office/drawing/2014/main" id="{17D13B83-3FCF-4E26-8745-D5FC799FA17F}"/>
              </a:ext>
            </a:extLst>
          </p:cNvPr>
          <p:cNvSpPr>
            <a:spLocks noGrp="1"/>
          </p:cNvSpPr>
          <p:nvPr>
            <p:ph idx="1"/>
          </p:nvPr>
        </p:nvSpPr>
        <p:spPr>
          <a:xfrm>
            <a:off x="1294362" y="3174681"/>
            <a:ext cx="9603275" cy="1205933"/>
          </a:xfrm>
        </p:spPr>
        <p:txBody>
          <a:bodyPr/>
          <a:lstStyle/>
          <a:p>
            <a:pPr algn="just"/>
            <a:r>
              <a:rPr lang="pl-PL" dirty="0"/>
              <a:t>W ramach działań wspierających rozwiązania w zakresie organizowana społeczności lokalnej i animacji społecznej można finansować koszty zatrudnienia animatora lub lidera aktywności lokalnej oraz obywatelskiej. </a:t>
            </a:r>
          </a:p>
        </p:txBody>
      </p:sp>
    </p:spTree>
    <p:extLst>
      <p:ext uri="{BB962C8B-B14F-4D97-AF65-F5344CB8AC3E}">
        <p14:creationId xmlns:p14="http://schemas.microsoft.com/office/powerpoint/2010/main" val="1164237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4CF691C9-5C89-4F30-93C3-C7B78C254B90}"/>
              </a:ext>
            </a:extLst>
          </p:cNvPr>
          <p:cNvSpPr>
            <a:spLocks noGrp="1"/>
          </p:cNvSpPr>
          <p:nvPr>
            <p:ph idx="1"/>
          </p:nvPr>
        </p:nvSpPr>
        <p:spPr>
          <a:xfrm>
            <a:off x="911926" y="1085355"/>
            <a:ext cx="8946541" cy="4195481"/>
          </a:xfrm>
        </p:spPr>
        <p:txBody>
          <a:bodyPr/>
          <a:lstStyle/>
          <a:p>
            <a:pPr algn="ctr"/>
            <a:r>
              <a:rPr lang="pl-PL" b="1" i="1" dirty="0"/>
              <a:t>ANIMATOR / LIDER </a:t>
            </a:r>
            <a:r>
              <a:rPr lang="pl-PL" dirty="0"/>
              <a:t>- jest to osoba przyczyniająca się do: </a:t>
            </a:r>
            <a:br>
              <a:rPr lang="pl-PL" dirty="0"/>
            </a:br>
            <a:r>
              <a:rPr lang="pl-PL" dirty="0"/>
              <a:t>• ułatwienia kontaktów oraz lepszego poznania się mieszkańców; </a:t>
            </a:r>
            <a:br>
              <a:rPr lang="pl-PL" dirty="0"/>
            </a:br>
            <a:r>
              <a:rPr lang="pl-PL" dirty="0"/>
              <a:t>• inicjowania powstawania grup obywatelskich; </a:t>
            </a:r>
            <a:br>
              <a:rPr lang="pl-PL" dirty="0"/>
            </a:br>
            <a:r>
              <a:rPr lang="pl-PL" dirty="0"/>
              <a:t>• motywowania grup i środowisk do podejmowania aktywności ukierunkowanych na dobro wspólne;</a:t>
            </a:r>
            <a:br>
              <a:rPr lang="pl-PL" dirty="0"/>
            </a:br>
            <a:r>
              <a:rPr lang="pl-PL" dirty="0"/>
              <a:t>• diagnozowanie potencjału lokalnego środowiska; </a:t>
            </a:r>
            <a:br>
              <a:rPr lang="pl-PL" dirty="0"/>
            </a:br>
            <a:r>
              <a:rPr lang="pl-PL" dirty="0"/>
              <a:t>• wyszukiwanie i wspieranie liderów lokalnych; </a:t>
            </a:r>
            <a:br>
              <a:rPr lang="pl-PL" dirty="0"/>
            </a:br>
            <a:r>
              <a:rPr lang="pl-PL" dirty="0"/>
              <a:t>• budowanie lokalnych koalicji; </a:t>
            </a:r>
            <a:br>
              <a:rPr lang="pl-PL" dirty="0"/>
            </a:br>
            <a:r>
              <a:rPr lang="pl-PL" dirty="0"/>
              <a:t>• moderowanie sytuacji edukacyjnych w środowisku; </a:t>
            </a:r>
            <a:br>
              <a:rPr lang="pl-PL" dirty="0"/>
            </a:br>
            <a:r>
              <a:rPr lang="pl-PL" dirty="0"/>
              <a:t>• pobudzanie energii potrzebnej do podjęcia i podtrzymania działania przez osobę/grupę; </a:t>
            </a:r>
            <a:br>
              <a:rPr lang="pl-PL" dirty="0"/>
            </a:br>
            <a:r>
              <a:rPr lang="pl-PL" dirty="0"/>
              <a:t>• animowanie wśród mieszkańców dyskusji dotyczących ważnych aspektów życia codziennego.</a:t>
            </a:r>
          </a:p>
          <a:p>
            <a:endParaRPr lang="pl-PL" dirty="0"/>
          </a:p>
          <a:p>
            <a:endParaRPr lang="pl-PL" dirty="0"/>
          </a:p>
        </p:txBody>
      </p:sp>
    </p:spTree>
    <p:extLst>
      <p:ext uri="{BB962C8B-B14F-4D97-AF65-F5344CB8AC3E}">
        <p14:creationId xmlns:p14="http://schemas.microsoft.com/office/powerpoint/2010/main" val="3245619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7D28F4A9-24FF-4D4B-80FA-0BC8A0B2E506}"/>
              </a:ext>
            </a:extLst>
          </p:cNvPr>
          <p:cNvSpPr>
            <a:spLocks noGrp="1"/>
          </p:cNvSpPr>
          <p:nvPr>
            <p:ph idx="1"/>
          </p:nvPr>
        </p:nvSpPr>
        <p:spPr/>
        <p:txBody>
          <a:bodyPr/>
          <a:lstStyle/>
          <a:p>
            <a:pPr algn="just"/>
            <a:r>
              <a:rPr lang="pl-PL" dirty="0"/>
              <a:t>Premiowane będą projekty objęte grantem wykorzystujące co najmniej 3 formy wsparcia z zakresu aktywizacji społecznej. </a:t>
            </a:r>
          </a:p>
          <a:p>
            <a:pPr marL="0" indent="0">
              <a:buNone/>
            </a:pPr>
            <a:endParaRPr lang="pl-PL" dirty="0"/>
          </a:p>
          <a:p>
            <a:r>
              <a:rPr lang="pl-PL" dirty="0"/>
              <a:t>Ze wsparcia </a:t>
            </a:r>
            <a:r>
              <a:rPr lang="pl-PL" u="sng" dirty="0"/>
              <a:t>wykluczone</a:t>
            </a:r>
            <a:r>
              <a:rPr lang="pl-PL" dirty="0"/>
              <a:t> jest stosowanie takich form jak e-learning oraz </a:t>
            </a:r>
            <a:r>
              <a:rPr lang="pl-PL" dirty="0" err="1"/>
              <a:t>blended</a:t>
            </a:r>
            <a:r>
              <a:rPr lang="pl-PL" dirty="0"/>
              <a:t> learning.</a:t>
            </a:r>
          </a:p>
          <a:p>
            <a:endParaRPr lang="pl-PL" dirty="0"/>
          </a:p>
        </p:txBody>
      </p:sp>
    </p:spTree>
    <p:extLst>
      <p:ext uri="{BB962C8B-B14F-4D97-AF65-F5344CB8AC3E}">
        <p14:creationId xmlns:p14="http://schemas.microsoft.com/office/powerpoint/2010/main" val="2133276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FF8FBC-D6A8-459C-BC5C-A9878488C76B}"/>
              </a:ext>
            </a:extLst>
          </p:cNvPr>
          <p:cNvSpPr>
            <a:spLocks noGrp="1"/>
          </p:cNvSpPr>
          <p:nvPr>
            <p:ph type="title"/>
          </p:nvPr>
        </p:nvSpPr>
        <p:spPr/>
        <p:txBody>
          <a:bodyPr/>
          <a:lstStyle/>
          <a:p>
            <a:pPr algn="ctr"/>
            <a:r>
              <a:rPr lang="pl-PL" dirty="0"/>
              <a:t>Przykładowe działania:</a:t>
            </a:r>
          </a:p>
        </p:txBody>
      </p:sp>
      <p:sp>
        <p:nvSpPr>
          <p:cNvPr id="3" name="Symbol zastępczy zawartości 2">
            <a:extLst>
              <a:ext uri="{FF2B5EF4-FFF2-40B4-BE49-F238E27FC236}">
                <a16:creationId xmlns:a16="http://schemas.microsoft.com/office/drawing/2014/main" id="{3257E48A-A870-460B-B78B-B6E127F7C62B}"/>
              </a:ext>
            </a:extLst>
          </p:cNvPr>
          <p:cNvSpPr>
            <a:spLocks noGrp="1"/>
          </p:cNvSpPr>
          <p:nvPr>
            <p:ph idx="1"/>
          </p:nvPr>
        </p:nvSpPr>
        <p:spPr/>
        <p:txBody>
          <a:bodyPr/>
          <a:lstStyle/>
          <a:p>
            <a:r>
              <a:rPr lang="pl-PL" dirty="0"/>
              <a:t>Diagnoza potrzeb społeczności lokalnej</a:t>
            </a:r>
          </a:p>
          <a:p>
            <a:r>
              <a:rPr lang="pl-PL" dirty="0"/>
              <a:t>Stworzenie grupowego planu animacji społeczności. </a:t>
            </a:r>
          </a:p>
          <a:p>
            <a:pPr algn="just"/>
            <a:r>
              <a:rPr lang="pl-PL" dirty="0"/>
              <a:t>Konsultacje planowanych działań ze społecznością lokalną, władzami, instytucjami i organizacjami z terenu objętego działaniami. </a:t>
            </a:r>
          </a:p>
          <a:p>
            <a:r>
              <a:rPr lang="pl-PL" dirty="0"/>
              <a:t>Realizacja działań.</a:t>
            </a:r>
          </a:p>
          <a:p>
            <a:pPr algn="just"/>
            <a:r>
              <a:rPr lang="pl-PL" dirty="0"/>
              <a:t>Monitorowanie działań podjętych przez animatora i grupę uczestników. </a:t>
            </a:r>
          </a:p>
        </p:txBody>
      </p:sp>
    </p:spTree>
    <p:extLst>
      <p:ext uri="{BB962C8B-B14F-4D97-AF65-F5344CB8AC3E}">
        <p14:creationId xmlns:p14="http://schemas.microsoft.com/office/powerpoint/2010/main" val="66448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CCE791-DB98-4F59-8047-934830F0D667}"/>
              </a:ext>
            </a:extLst>
          </p:cNvPr>
          <p:cNvSpPr>
            <a:spLocks noGrp="1"/>
          </p:cNvSpPr>
          <p:nvPr>
            <p:ph type="title"/>
          </p:nvPr>
        </p:nvSpPr>
        <p:spPr>
          <a:xfrm>
            <a:off x="1451579" y="287079"/>
            <a:ext cx="9603275" cy="1566675"/>
          </a:xfrm>
        </p:spPr>
        <p:txBody>
          <a:bodyPr>
            <a:noAutofit/>
          </a:bodyPr>
          <a:lstStyle/>
          <a:p>
            <a:pPr algn="ctr"/>
            <a:r>
              <a:rPr lang="pl-PL" sz="3200" b="1" dirty="0"/>
              <a:t>Typ 2 c</a:t>
            </a:r>
            <a:br>
              <a:rPr lang="pl-PL" sz="3200" dirty="0"/>
            </a:br>
            <a:r>
              <a:rPr lang="pl-PL" sz="3200" dirty="0"/>
              <a:t>Inne rozwiązania w zakresie organizowania społeczności lokalnej i animacji społecznej. </a:t>
            </a:r>
            <a:br>
              <a:rPr lang="pl-PL" sz="3200" dirty="0"/>
            </a:br>
            <a:endParaRPr lang="pl-PL" sz="3200" dirty="0"/>
          </a:p>
        </p:txBody>
      </p:sp>
      <p:sp>
        <p:nvSpPr>
          <p:cNvPr id="3" name="Symbol zastępczy zawartości 2">
            <a:extLst>
              <a:ext uri="{FF2B5EF4-FFF2-40B4-BE49-F238E27FC236}">
                <a16:creationId xmlns:a16="http://schemas.microsoft.com/office/drawing/2014/main" id="{C4F8D6B8-120C-4773-892D-66DFEC4AC8B6}"/>
              </a:ext>
            </a:extLst>
          </p:cNvPr>
          <p:cNvSpPr>
            <a:spLocks noGrp="1"/>
          </p:cNvSpPr>
          <p:nvPr>
            <p:ph idx="1"/>
          </p:nvPr>
        </p:nvSpPr>
        <p:spPr/>
        <p:txBody>
          <a:bodyPr/>
          <a:lstStyle/>
          <a:p>
            <a:pPr algn="just"/>
            <a:r>
              <a:rPr lang="pl-PL" dirty="0"/>
              <a:t>edukacja społeczna i obywatelska, w tym organizowanie spotkań, konsultacji, działań edukacyjnych i debat społecznych dla mieszkańców</a:t>
            </a:r>
          </a:p>
          <a:p>
            <a:pPr algn="just"/>
            <a:r>
              <a:rPr lang="pl-PL" dirty="0"/>
              <a:t>organizowanie i inspirowanie udziału mieszkańców w imprezach i spotkaniach, w szczególności o charakterze integracyjnym, edukacyjnym, kulturalnym, sportowym, ekologicznym </a:t>
            </a:r>
          </a:p>
          <a:p>
            <a:pPr algn="just"/>
            <a:r>
              <a:rPr lang="pl-PL" dirty="0"/>
              <a:t>inne działania o charakterze integracyjnym, wynikające, np. z ustawy o wychowaniu w trzeźwości i przeciwdziałaniu alkoholizmowi, w przeciwdziałaniu narkomanii</a:t>
            </a:r>
          </a:p>
        </p:txBody>
      </p:sp>
    </p:spTree>
    <p:extLst>
      <p:ext uri="{BB962C8B-B14F-4D97-AF65-F5344CB8AC3E}">
        <p14:creationId xmlns:p14="http://schemas.microsoft.com/office/powerpoint/2010/main" val="75850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EA436A-F7BC-4298-B559-88FC814C0D81}"/>
              </a:ext>
            </a:extLst>
          </p:cNvPr>
          <p:cNvSpPr>
            <a:spLocks noGrp="1"/>
          </p:cNvSpPr>
          <p:nvPr>
            <p:ph type="title"/>
          </p:nvPr>
        </p:nvSpPr>
        <p:spPr/>
        <p:txBody>
          <a:bodyPr/>
          <a:lstStyle/>
          <a:p>
            <a:pPr algn="ctr"/>
            <a:r>
              <a:rPr lang="pl-PL" dirty="0"/>
              <a:t>Typ 2 c</a:t>
            </a:r>
          </a:p>
        </p:txBody>
      </p:sp>
      <p:sp>
        <p:nvSpPr>
          <p:cNvPr id="3" name="Symbol zastępczy zawartości 2">
            <a:extLst>
              <a:ext uri="{FF2B5EF4-FFF2-40B4-BE49-F238E27FC236}">
                <a16:creationId xmlns:a16="http://schemas.microsoft.com/office/drawing/2014/main" id="{D5C9A82B-A3CC-4332-A9B4-9ECD4D335870}"/>
              </a:ext>
            </a:extLst>
          </p:cNvPr>
          <p:cNvSpPr>
            <a:spLocks noGrp="1"/>
          </p:cNvSpPr>
          <p:nvPr>
            <p:ph idx="1"/>
          </p:nvPr>
        </p:nvSpPr>
        <p:spPr/>
        <p:txBody>
          <a:bodyPr/>
          <a:lstStyle/>
          <a:p>
            <a:r>
              <a:rPr lang="pl-PL" b="1" dirty="0"/>
              <a:t>Działania takie powinny włączać osoby zagrożone wykluczeniem społecznym w działania na rzecz mieszkańców, ale także włączać mieszkańców w działania na rzecz osób zagrożonych wykluczeniem społecznym. Działania np. dla osób niesamodzielnych mogą być realizowane w połączeniu z np. współpracą wolontariuszy czy animowaniem mieszkańców do działań realizowanych przez, i/lub dla osób niesamodzielnych.</a:t>
            </a:r>
            <a:endParaRPr lang="pl-PL" dirty="0"/>
          </a:p>
          <a:p>
            <a:r>
              <a:rPr lang="pl-PL" b="1" dirty="0"/>
              <a:t>Tworzenie „zamkniętych działań” skierowanych tylko do jednej z grup społeczności lokalnej, nie wpisują się w niniejsze rozwiązania, ponieważ nie angażują, nie animują i nie integrują osób zagrożonych wykluczeniem społecznym ze społecznością mieszkańców.</a:t>
            </a:r>
            <a:endParaRPr lang="pl-PL" dirty="0"/>
          </a:p>
          <a:p>
            <a:endParaRPr lang="pl-PL" dirty="0"/>
          </a:p>
        </p:txBody>
      </p:sp>
    </p:spTree>
    <p:extLst>
      <p:ext uri="{BB962C8B-B14F-4D97-AF65-F5344CB8AC3E}">
        <p14:creationId xmlns:p14="http://schemas.microsoft.com/office/powerpoint/2010/main" val="792066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CADC3B-ECB1-4007-A87A-A60671DD3CFC}"/>
              </a:ext>
            </a:extLst>
          </p:cNvPr>
          <p:cNvSpPr>
            <a:spLocks noGrp="1"/>
          </p:cNvSpPr>
          <p:nvPr>
            <p:ph type="title"/>
          </p:nvPr>
        </p:nvSpPr>
        <p:spPr/>
        <p:txBody>
          <a:bodyPr/>
          <a:lstStyle/>
          <a:p>
            <a:pPr algn="ctr"/>
            <a:r>
              <a:rPr lang="pl-PL" dirty="0"/>
              <a:t>Typ 2 c</a:t>
            </a:r>
          </a:p>
        </p:txBody>
      </p:sp>
      <p:sp>
        <p:nvSpPr>
          <p:cNvPr id="3" name="Symbol zastępczy zawartości 2">
            <a:extLst>
              <a:ext uri="{FF2B5EF4-FFF2-40B4-BE49-F238E27FC236}">
                <a16:creationId xmlns:a16="http://schemas.microsoft.com/office/drawing/2014/main" id="{4FCEFF9E-A04F-43CC-B180-7CE075C76FF5}"/>
              </a:ext>
            </a:extLst>
          </p:cNvPr>
          <p:cNvSpPr>
            <a:spLocks noGrp="1"/>
          </p:cNvSpPr>
          <p:nvPr>
            <p:ph idx="1"/>
          </p:nvPr>
        </p:nvSpPr>
        <p:spPr/>
        <p:txBody>
          <a:bodyPr/>
          <a:lstStyle/>
          <a:p>
            <a:pPr marL="0" indent="0">
              <a:buNone/>
            </a:pPr>
            <a:r>
              <a:rPr lang="pl-PL" dirty="0"/>
              <a:t>Podstawowe elementy:</a:t>
            </a:r>
          </a:p>
          <a:p>
            <a:pPr lvl="0"/>
            <a:r>
              <a:rPr lang="pl-PL" dirty="0"/>
              <a:t>Diagnoza potrzeb społeczności lokalnej.</a:t>
            </a:r>
          </a:p>
          <a:p>
            <a:pPr lvl="0"/>
            <a:r>
              <a:rPr lang="pl-PL" dirty="0"/>
              <a:t>Realizacja działań przez poszczególne grupy osób zagrożonych ubóstwem i wykluczeniem społecznym.</a:t>
            </a:r>
          </a:p>
          <a:p>
            <a:pPr lvl="0"/>
            <a:r>
              <a:rPr lang="pl-PL" dirty="0"/>
              <a:t>Angażowanie pozostałych mieszkańców w podejmowane działania. </a:t>
            </a:r>
          </a:p>
          <a:p>
            <a:endParaRPr lang="pl-PL" dirty="0"/>
          </a:p>
        </p:txBody>
      </p:sp>
    </p:spTree>
    <p:extLst>
      <p:ext uri="{BB962C8B-B14F-4D97-AF65-F5344CB8AC3E}">
        <p14:creationId xmlns:p14="http://schemas.microsoft.com/office/powerpoint/2010/main" val="895112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E3F079-2B95-4C71-9A7C-A391407A6E72}"/>
              </a:ext>
            </a:extLst>
          </p:cNvPr>
          <p:cNvSpPr>
            <a:spLocks noGrp="1"/>
          </p:cNvSpPr>
          <p:nvPr>
            <p:ph type="title"/>
          </p:nvPr>
        </p:nvSpPr>
        <p:spPr/>
        <p:txBody>
          <a:bodyPr>
            <a:normAutofit fontScale="90000"/>
          </a:bodyPr>
          <a:lstStyle/>
          <a:p>
            <a:pPr algn="ctr"/>
            <a:r>
              <a:rPr lang="pl-PL" dirty="0"/>
              <a:t>Jednym z elementów wsparcia uczestników i otoczenia możliwe jest realizowanie np. </a:t>
            </a:r>
          </a:p>
        </p:txBody>
      </p:sp>
      <p:sp>
        <p:nvSpPr>
          <p:cNvPr id="3" name="Symbol zastępczy zawartości 2">
            <a:extLst>
              <a:ext uri="{FF2B5EF4-FFF2-40B4-BE49-F238E27FC236}">
                <a16:creationId xmlns:a16="http://schemas.microsoft.com/office/drawing/2014/main" id="{B444DD11-3B9F-47F5-B846-D31A20213D28}"/>
              </a:ext>
            </a:extLst>
          </p:cNvPr>
          <p:cNvSpPr>
            <a:spLocks noGrp="1"/>
          </p:cNvSpPr>
          <p:nvPr>
            <p:ph idx="1"/>
          </p:nvPr>
        </p:nvSpPr>
        <p:spPr>
          <a:xfrm>
            <a:off x="875201" y="2721935"/>
            <a:ext cx="8577143" cy="3898603"/>
          </a:xfrm>
        </p:spPr>
        <p:txBody>
          <a:bodyPr>
            <a:normAutofit/>
          </a:bodyPr>
          <a:lstStyle/>
          <a:p>
            <a:r>
              <a:rPr lang="pl-PL" sz="2400" dirty="0"/>
              <a:t>Wyjazdów, wyjść, wizyt studyjnych, itp.,</a:t>
            </a:r>
          </a:p>
          <a:p>
            <a:r>
              <a:rPr lang="pl-PL" sz="2400" dirty="0"/>
              <a:t>Turniejów, festynów, imprez integracyjnych,</a:t>
            </a:r>
          </a:p>
          <a:p>
            <a:r>
              <a:rPr lang="pl-PL" sz="2400" dirty="0"/>
              <a:t>Zajęć rozwijających zainteresowania, zajęć sportowych, </a:t>
            </a:r>
          </a:p>
          <a:p>
            <a:r>
              <a:rPr lang="pl-PL" sz="2400" dirty="0"/>
              <a:t>Warsztatów tematycznych, spotkań ze specjalistami, treningów.</a:t>
            </a:r>
          </a:p>
          <a:p>
            <a:pPr marL="0" indent="0">
              <a:buNone/>
            </a:pPr>
            <a:r>
              <a:rPr lang="pl-PL" sz="2400" dirty="0"/>
              <a:t>UWAGA! </a:t>
            </a:r>
            <a:r>
              <a:rPr lang="pl-PL" sz="2400" b="1" dirty="0"/>
              <a:t>N</a:t>
            </a:r>
            <a:r>
              <a:rPr lang="pl-PL" b="1" dirty="0"/>
              <a:t>ie mogą być to jedyne działania w grancie/projekcie.</a:t>
            </a:r>
            <a:endParaRPr lang="pl-PL" dirty="0"/>
          </a:p>
          <a:p>
            <a:pPr marL="0" indent="0">
              <a:buNone/>
            </a:pPr>
            <a:endParaRPr lang="pl-PL" sz="2400" dirty="0"/>
          </a:p>
        </p:txBody>
      </p:sp>
    </p:spTree>
    <p:extLst>
      <p:ext uri="{BB962C8B-B14F-4D97-AF65-F5344CB8AC3E}">
        <p14:creationId xmlns:p14="http://schemas.microsoft.com/office/powerpoint/2010/main" val="503632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E2ECDF4-A633-4BA5-B7DC-36F18C9E5520}"/>
              </a:ext>
            </a:extLst>
          </p:cNvPr>
          <p:cNvSpPr>
            <a:spLocks noGrp="1"/>
          </p:cNvSpPr>
          <p:nvPr>
            <p:ph type="title"/>
          </p:nvPr>
        </p:nvSpPr>
        <p:spPr/>
        <p:txBody>
          <a:bodyPr/>
          <a:lstStyle/>
          <a:p>
            <a:pPr algn="ctr"/>
            <a:r>
              <a:rPr lang="pl-PL" dirty="0"/>
              <a:t>Wsparciem mogą zostać objęte następujące typy projektów:</a:t>
            </a:r>
          </a:p>
        </p:txBody>
      </p:sp>
      <p:sp>
        <p:nvSpPr>
          <p:cNvPr id="3" name="Symbol zastępczy zawartości 2">
            <a:extLst>
              <a:ext uri="{FF2B5EF4-FFF2-40B4-BE49-F238E27FC236}">
                <a16:creationId xmlns:a16="http://schemas.microsoft.com/office/drawing/2014/main" id="{8D7213B4-B3EF-4248-A6C1-FB4C4F4FFAB8}"/>
              </a:ext>
            </a:extLst>
          </p:cNvPr>
          <p:cNvSpPr>
            <a:spLocks noGrp="1"/>
          </p:cNvSpPr>
          <p:nvPr>
            <p:ph idx="1"/>
          </p:nvPr>
        </p:nvSpPr>
        <p:spPr>
          <a:xfrm>
            <a:off x="1103313" y="2052919"/>
            <a:ext cx="4212966" cy="3359054"/>
          </a:xfrm>
        </p:spPr>
        <p:txBody>
          <a:bodyPr>
            <a:normAutofit/>
          </a:bodyPr>
          <a:lstStyle/>
          <a:p>
            <a:pPr marL="0" indent="0" algn="just">
              <a:buNone/>
            </a:pPr>
            <a:endParaRPr lang="pl-PL" dirty="0"/>
          </a:p>
          <a:p>
            <a:pPr algn="ctr"/>
            <a:r>
              <a:rPr lang="pl-PL" dirty="0"/>
              <a:t>Typ 1 c. Klub młodzieżowy,</a:t>
            </a:r>
          </a:p>
          <a:p>
            <a:pPr algn="ctr"/>
            <a:r>
              <a:rPr lang="pl-PL" dirty="0"/>
              <a:t>Typ I f. Inne z obszary aktywnej integracji o charakterze środowiskowym,</a:t>
            </a:r>
          </a:p>
        </p:txBody>
      </p:sp>
      <p:sp>
        <p:nvSpPr>
          <p:cNvPr id="4" name="pole tekstowe 3">
            <a:extLst>
              <a:ext uri="{FF2B5EF4-FFF2-40B4-BE49-F238E27FC236}">
                <a16:creationId xmlns:a16="http://schemas.microsoft.com/office/drawing/2014/main" id="{8AB6432F-83C1-416F-9BFA-9973AAD56C65}"/>
              </a:ext>
            </a:extLst>
          </p:cNvPr>
          <p:cNvSpPr txBox="1"/>
          <p:nvPr/>
        </p:nvSpPr>
        <p:spPr>
          <a:xfrm>
            <a:off x="6783572" y="1853248"/>
            <a:ext cx="4051005" cy="4524315"/>
          </a:xfrm>
          <a:prstGeom prst="rect">
            <a:avLst/>
          </a:prstGeom>
          <a:noFill/>
        </p:spPr>
        <p:txBody>
          <a:bodyPr wrap="square" rtlCol="0">
            <a:spAutoFit/>
          </a:bodyPr>
          <a:lstStyle/>
          <a:p>
            <a:pPr algn="ctr"/>
            <a:r>
              <a:rPr lang="pl-PL" dirty="0"/>
              <a:t>2. Działania wspierające rozwiązania w zakresie organizowania społeczności lokalnej i animacji społecznej z wykorzystaniem m.in.:</a:t>
            </a:r>
          </a:p>
          <a:p>
            <a:endParaRPr lang="pl-PL" dirty="0"/>
          </a:p>
          <a:p>
            <a:pPr marL="285750" indent="-285750" algn="ctr">
              <a:buFont typeface="Wingdings" panose="05000000000000000000" pitchFamily="2" charset="2"/>
              <a:buChar char="Ø"/>
            </a:pPr>
            <a:r>
              <a:rPr lang="pl-PL" dirty="0"/>
              <a:t>Typ 2 a. Usługi </a:t>
            </a:r>
            <a:r>
              <a:rPr lang="pl-PL" dirty="0" err="1"/>
              <a:t>wzajemnościowe</a:t>
            </a:r>
            <a:r>
              <a:rPr lang="pl-PL" dirty="0"/>
              <a:t>, samopomocowe, </a:t>
            </a:r>
          </a:p>
          <a:p>
            <a:pPr marL="285750" indent="-285750" algn="ctr">
              <a:buFont typeface="Wingdings" panose="05000000000000000000" pitchFamily="2" charset="2"/>
              <a:buChar char="Ø"/>
            </a:pPr>
            <a:r>
              <a:rPr lang="pl-PL" dirty="0"/>
              <a:t>Typ 2 b. Lidera lub animatora aktywności lokalnej oraz obywatelskiej, </a:t>
            </a:r>
          </a:p>
          <a:p>
            <a:pPr marL="285750" indent="-285750" algn="ctr">
              <a:buFont typeface="Wingdings" panose="05000000000000000000" pitchFamily="2" charset="2"/>
              <a:buChar char="Ø"/>
            </a:pPr>
            <a:r>
              <a:rPr lang="pl-PL" dirty="0"/>
              <a:t>Typ 2 c. Inne rozwiązania w zakresie organizowania społeczności lokalnej i animacji społecznej. </a:t>
            </a:r>
          </a:p>
        </p:txBody>
      </p:sp>
    </p:spTree>
    <p:extLst>
      <p:ext uri="{BB962C8B-B14F-4D97-AF65-F5344CB8AC3E}">
        <p14:creationId xmlns:p14="http://schemas.microsoft.com/office/powerpoint/2010/main" val="117401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5A522D-F376-4A79-897F-DD849F4DB27F}"/>
              </a:ext>
            </a:extLst>
          </p:cNvPr>
          <p:cNvSpPr>
            <a:spLocks noGrp="1"/>
          </p:cNvSpPr>
          <p:nvPr>
            <p:ph type="title"/>
          </p:nvPr>
        </p:nvSpPr>
        <p:spPr>
          <a:xfrm>
            <a:off x="1451579" y="365761"/>
            <a:ext cx="9603275" cy="1487994"/>
          </a:xfrm>
        </p:spPr>
        <p:txBody>
          <a:bodyPr>
            <a:noAutofit/>
          </a:bodyPr>
          <a:lstStyle/>
          <a:p>
            <a:pPr algn="ctr"/>
            <a:r>
              <a:rPr lang="pl-PL" sz="3200" b="1" dirty="0"/>
              <a:t>Wymagania odnośnie grupy docelowej</a:t>
            </a:r>
            <a:r>
              <a:rPr lang="pl-PL" sz="3200" dirty="0"/>
              <a:t>:</a:t>
            </a:r>
            <a:br>
              <a:rPr lang="pl-PL" sz="3200" dirty="0"/>
            </a:br>
            <a:r>
              <a:rPr lang="pl-PL" sz="3200" dirty="0"/>
              <a:t>Projekt objęty grantem musi być skierowany do następujących grup odbiorców: </a:t>
            </a:r>
          </a:p>
        </p:txBody>
      </p:sp>
      <p:sp>
        <p:nvSpPr>
          <p:cNvPr id="3" name="Symbol zastępczy zawartości 2">
            <a:extLst>
              <a:ext uri="{FF2B5EF4-FFF2-40B4-BE49-F238E27FC236}">
                <a16:creationId xmlns:a16="http://schemas.microsoft.com/office/drawing/2014/main" id="{2C9E01EE-1FD5-48E5-8C92-91B4550E61A9}"/>
              </a:ext>
            </a:extLst>
          </p:cNvPr>
          <p:cNvSpPr>
            <a:spLocks noGrp="1"/>
          </p:cNvSpPr>
          <p:nvPr>
            <p:ph idx="1"/>
          </p:nvPr>
        </p:nvSpPr>
        <p:spPr/>
        <p:txBody>
          <a:bodyPr>
            <a:normAutofit/>
          </a:bodyPr>
          <a:lstStyle/>
          <a:p>
            <a:pPr algn="ctr"/>
            <a:r>
              <a:rPr lang="pl-PL" dirty="0"/>
              <a:t>Osoby zagrożone ubóstwem </a:t>
            </a:r>
          </a:p>
          <a:p>
            <a:pPr algn="just"/>
            <a:r>
              <a:rPr lang="pl-PL" dirty="0"/>
              <a:t>osoby lub rodziny korzystające ze świadczeń z pomocy społecznej zgodnie z ustawą z dnia 12 marca 2004 r. o pomocy społecznej lub kwalifikujące się do objęcia wsparciem pomocy społecznej, tj. spełniające co najmniej jedną z przesłanek określonych w art. 7 ustawy z dnia 12 marca 2004 r. o pomocy społecznej;</a:t>
            </a:r>
          </a:p>
          <a:p>
            <a:pPr marL="0" indent="0">
              <a:buNone/>
            </a:pPr>
            <a:endParaRPr lang="pl-PL" dirty="0"/>
          </a:p>
          <a:p>
            <a:endParaRPr lang="pl-PL" i="1" dirty="0"/>
          </a:p>
        </p:txBody>
      </p:sp>
    </p:spTree>
    <p:extLst>
      <p:ext uri="{BB962C8B-B14F-4D97-AF65-F5344CB8AC3E}">
        <p14:creationId xmlns:p14="http://schemas.microsoft.com/office/powerpoint/2010/main" val="3869186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C24E5A25-A766-44CC-932A-F93661204DBF}"/>
              </a:ext>
            </a:extLst>
          </p:cNvPr>
          <p:cNvSpPr txBox="1"/>
          <p:nvPr/>
        </p:nvSpPr>
        <p:spPr>
          <a:xfrm>
            <a:off x="414669" y="836094"/>
            <a:ext cx="11578548" cy="5447645"/>
          </a:xfrm>
          <a:prstGeom prst="rect">
            <a:avLst/>
          </a:prstGeom>
          <a:noFill/>
        </p:spPr>
        <p:txBody>
          <a:bodyPr wrap="square" numCol="2" rtlCol="0">
            <a:spAutoFit/>
          </a:bodyPr>
          <a:lstStyle/>
          <a:p>
            <a:r>
              <a:rPr lang="pl-PL" b="1" i="1" dirty="0"/>
              <a:t>Art. 7. pomoc społ.</a:t>
            </a:r>
          </a:p>
          <a:p>
            <a:br>
              <a:rPr lang="pl-PL" i="1" dirty="0"/>
            </a:br>
            <a:r>
              <a:rPr lang="pl-PL" b="1" i="1" dirty="0"/>
              <a:t>Przesłanki udzielania pomocy społecznej</a:t>
            </a:r>
          </a:p>
          <a:p>
            <a:r>
              <a:rPr lang="pl-PL" i="1" dirty="0"/>
              <a:t>Pomocy społecznej udziela się osobom i rodzinom w szczególności z powodu:</a:t>
            </a:r>
            <a:br>
              <a:rPr lang="pl-PL" i="1" dirty="0"/>
            </a:br>
            <a:r>
              <a:rPr lang="pl-PL" i="1" dirty="0"/>
              <a:t>1)ubóstwa;</a:t>
            </a:r>
            <a:br>
              <a:rPr lang="pl-PL" i="1" dirty="0"/>
            </a:br>
            <a:r>
              <a:rPr lang="pl-PL" i="1" dirty="0"/>
              <a:t>2)sieroctwa;</a:t>
            </a:r>
            <a:br>
              <a:rPr lang="pl-PL" i="1" dirty="0"/>
            </a:br>
            <a:r>
              <a:rPr lang="pl-PL" i="1" dirty="0"/>
              <a:t>3)bezdomności;</a:t>
            </a:r>
            <a:br>
              <a:rPr lang="pl-PL" i="1" dirty="0"/>
            </a:br>
            <a:r>
              <a:rPr lang="pl-PL" i="1" dirty="0"/>
              <a:t>4)bezrobocia;</a:t>
            </a:r>
            <a:br>
              <a:rPr lang="pl-PL" i="1" dirty="0"/>
            </a:br>
            <a:r>
              <a:rPr lang="pl-PL" i="1" dirty="0"/>
              <a:t>5)niepełnosprawności;</a:t>
            </a:r>
            <a:br>
              <a:rPr lang="pl-PL" i="1" dirty="0"/>
            </a:br>
            <a:r>
              <a:rPr lang="pl-PL" i="1" dirty="0"/>
              <a:t>6)długotrwałej lub ciężkiej choroby;</a:t>
            </a:r>
            <a:br>
              <a:rPr lang="pl-PL" i="1" dirty="0"/>
            </a:br>
            <a:r>
              <a:rPr lang="pl-PL" i="1" dirty="0"/>
              <a:t>7)przemocy w rodzinie;</a:t>
            </a:r>
            <a:br>
              <a:rPr lang="pl-PL" i="1" dirty="0"/>
            </a:br>
            <a:r>
              <a:rPr lang="pl-PL" i="1" dirty="0"/>
              <a:t>7a)potrzeby ochrony ofiar handlu ludźmi;</a:t>
            </a:r>
            <a:br>
              <a:rPr lang="pl-PL" i="1" dirty="0"/>
            </a:br>
            <a:r>
              <a:rPr lang="pl-PL" i="1" dirty="0"/>
              <a:t>8)potrzeby ochrony macierzyństwa lub wielodzietności;</a:t>
            </a:r>
            <a:br>
              <a:rPr lang="pl-PL" i="1" dirty="0"/>
            </a:br>
            <a:r>
              <a:rPr lang="pl-PL" i="1" dirty="0"/>
              <a:t>9)bezradności w sprawach opiekuńczo-wychowawczych i prowadzenia gospodarstwa domowego, zwłaszcza w rodzinach niepełnych lub wielodzietnych;</a:t>
            </a:r>
            <a:br>
              <a:rPr lang="pl-PL" i="1" dirty="0"/>
            </a:br>
            <a:r>
              <a:rPr lang="pl-PL" i="1" dirty="0"/>
              <a:t>10)(uchylony)</a:t>
            </a:r>
          </a:p>
          <a:p>
            <a:r>
              <a:rPr lang="pl-PL" i="1" dirty="0"/>
              <a:t>11) trudności w integracji cudzoziemców, którzy uzyskali w Rzeczypospolitej Polskiej status uchodźcy, ochronę uzupełniającą lub zezwolenie na pobyt czasowy udzielone w związku z okolicznością, o której mowa w</a:t>
            </a:r>
            <a:r>
              <a:rPr lang="pl-PL" b="1" i="1" dirty="0"/>
              <a:t> art. 159</a:t>
            </a:r>
            <a:r>
              <a:rPr lang="pl-PL" i="1" dirty="0"/>
              <a:t> przesłanki obligatoryjnego udzielenia zezwolenia na pobyt czasowy w celu połączenia się z rodziną ust. 1 pkt 1 lit. c lub d ustawy z dnia 12 grudnia 2013 r. o cudzoziemcach;</a:t>
            </a:r>
          </a:p>
          <a:p>
            <a:r>
              <a:rPr lang="pl-PL" i="1" dirty="0"/>
              <a:t>12)trudności w przystosowaniu do życia po zwolnieniu z zakładu karnego;</a:t>
            </a:r>
            <a:br>
              <a:rPr lang="pl-PL" i="1" dirty="0"/>
            </a:br>
            <a:r>
              <a:rPr lang="pl-PL" i="1" dirty="0"/>
              <a:t>13)alkoholizmu lub narkomanii;</a:t>
            </a:r>
            <a:br>
              <a:rPr lang="pl-PL" i="1" dirty="0"/>
            </a:br>
            <a:r>
              <a:rPr lang="pl-PL" i="1" dirty="0"/>
              <a:t>14)zdarzenia losowego i sytuacji kryzysowej;</a:t>
            </a:r>
            <a:br>
              <a:rPr lang="pl-PL" i="1" dirty="0"/>
            </a:br>
            <a:r>
              <a:rPr lang="pl-PL" i="1" dirty="0"/>
              <a:t>15)klęski żywiołowej lub ekologicznej.</a:t>
            </a:r>
          </a:p>
          <a:p>
            <a:endParaRPr lang="pl-PL" sz="1200" i="1" dirty="0"/>
          </a:p>
        </p:txBody>
      </p:sp>
    </p:spTree>
    <p:extLst>
      <p:ext uri="{BB962C8B-B14F-4D97-AF65-F5344CB8AC3E}">
        <p14:creationId xmlns:p14="http://schemas.microsoft.com/office/powerpoint/2010/main" val="466241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27418D73-FAC7-4D70-A746-926905A7260F}"/>
              </a:ext>
            </a:extLst>
          </p:cNvPr>
          <p:cNvSpPr txBox="1"/>
          <p:nvPr/>
        </p:nvSpPr>
        <p:spPr>
          <a:xfrm>
            <a:off x="134679" y="1084521"/>
            <a:ext cx="12057321" cy="4688958"/>
          </a:xfrm>
          <a:prstGeom prst="rect">
            <a:avLst/>
          </a:prstGeom>
          <a:noFill/>
        </p:spPr>
        <p:txBody>
          <a:bodyPr wrap="square" numCol="2" rtlCol="0">
            <a:spAutoFit/>
          </a:bodyPr>
          <a:lstStyle/>
          <a:p>
            <a:pPr marL="285750" indent="-285750">
              <a:buFont typeface="Wingdings" panose="05000000000000000000" pitchFamily="2" charset="2"/>
              <a:buChar char="Ø"/>
            </a:pPr>
            <a:r>
              <a:rPr lang="pl-PL" sz="1600" b="1" dirty="0"/>
              <a:t>osoby, o których mowa w art. 1 ust. 2 ustawy z dnia 13 czerwca 2003 r. o zatrudnieniu socjalnym</a:t>
            </a:r>
          </a:p>
          <a:p>
            <a:r>
              <a:rPr lang="pl-PL" sz="1600" b="1" i="1" dirty="0"/>
              <a:t>Art. 1. </a:t>
            </a:r>
            <a:r>
              <a:rPr lang="pl-PL" sz="1600" b="1" i="1" dirty="0" err="1"/>
              <a:t>zatr</a:t>
            </a:r>
            <a:r>
              <a:rPr lang="pl-PL" sz="1600" b="1" i="1" dirty="0"/>
              <a:t>. </a:t>
            </a:r>
            <a:r>
              <a:rPr lang="pl-PL" sz="1600" b="1" i="1" dirty="0" err="1"/>
              <a:t>socj</a:t>
            </a:r>
            <a:r>
              <a:rPr lang="pl-PL" sz="1600" b="1" i="1" dirty="0"/>
              <a:t>.</a:t>
            </a:r>
            <a:br>
              <a:rPr lang="pl-PL" sz="1600" i="1" dirty="0"/>
            </a:br>
            <a:r>
              <a:rPr lang="pl-PL" sz="1600" b="1" i="1" dirty="0"/>
              <a:t>Zakres podmiotowy ustawy</a:t>
            </a:r>
          </a:p>
          <a:p>
            <a:r>
              <a:rPr lang="pl-PL" sz="1600" i="1" dirty="0"/>
              <a:t>1. Ustawa określa zasady zatrudnienia socjalnego.</a:t>
            </a:r>
            <a:br>
              <a:rPr lang="pl-PL" sz="1600" i="1" dirty="0"/>
            </a:br>
            <a:r>
              <a:rPr lang="pl-PL" sz="1600" i="1" dirty="0"/>
              <a:t>2. Przepisy ustawy stosuje się w szczególności do:</a:t>
            </a:r>
            <a:br>
              <a:rPr lang="pl-PL" sz="1600" i="1" dirty="0"/>
            </a:br>
            <a:r>
              <a:rPr lang="pl-PL" sz="1600" i="1" dirty="0"/>
              <a:t>1) bezdomnych realizujących indywidualny program wychodzenia z bezdomności, w rozumieniu przepisów o pomocy społecznej,</a:t>
            </a:r>
            <a:br>
              <a:rPr lang="pl-PL" sz="1600" i="1" dirty="0"/>
            </a:br>
            <a:r>
              <a:rPr lang="pl-PL" sz="1600" i="1" dirty="0"/>
              <a:t>2) uzależnionych od alkoholu,</a:t>
            </a:r>
            <a:br>
              <a:rPr lang="pl-PL" sz="1600" i="1" dirty="0"/>
            </a:br>
            <a:r>
              <a:rPr lang="pl-PL" sz="1600" i="1" dirty="0"/>
              <a:t>3) uzależnionych od narkotyków lub innych środków odurzających,</a:t>
            </a:r>
            <a:br>
              <a:rPr lang="pl-PL" sz="1600" i="1" dirty="0"/>
            </a:br>
            <a:r>
              <a:rPr lang="pl-PL" sz="1600" i="1" dirty="0"/>
              <a:t>4) chorych psychicznie, w rozumieniu przepisów o ochronie zdrowia psychicznego,</a:t>
            </a:r>
            <a:br>
              <a:rPr lang="pl-PL" sz="1600" i="1" dirty="0"/>
            </a:br>
            <a:r>
              <a:rPr lang="pl-PL" sz="1600" i="1" dirty="0"/>
              <a:t>5) długotrwale bezrobotnych w rozumieniu przepisów o promocji zatrudnienia i instytucjach rynku pracy,</a:t>
            </a:r>
          </a:p>
          <a:p>
            <a:r>
              <a:rPr lang="pl-PL" sz="1600" i="1" dirty="0"/>
              <a:t>6) zwalnianych z zakładów karnych, mających trudności w integracji ze środowiskiem, w rozumieniu przepisów o pomocy społecznej,</a:t>
            </a:r>
          </a:p>
          <a:p>
            <a:r>
              <a:rPr lang="pl-PL" sz="1600" i="1" dirty="0"/>
              <a:t>7) uchodźców realizujących indywidualny program integracji, w rozumieniu przepisów o pomocy społecznej,</a:t>
            </a:r>
            <a:br>
              <a:rPr lang="pl-PL" sz="1600" i="1" dirty="0"/>
            </a:br>
            <a:r>
              <a:rPr lang="pl-PL" sz="1600" i="1" dirty="0"/>
              <a:t>8) osób niepełnosprawnych, w rozumieniu przepisów o rehabilitacji zawodowej i społecznej oraz zatrudnianiu osób niepełnosprawnych,</a:t>
            </a:r>
            <a:br>
              <a:rPr lang="pl-PL" sz="1600" i="1" dirty="0"/>
            </a:br>
            <a:r>
              <a:rPr lang="pl-PL" sz="1600" i="1" dirty="0"/>
              <a:t>którzy podlegają wykluczeniu społecznemu i ze względu na swoją sytuację życiową nie są w stanie własnym staraniem zaspokoić swoich podstawowych potrzeb życiowych i znajdują się w sytuacji powodującej ubóstwo oraz uniemożliwiającej lub ograniczającej uczestnictwo w życiu zawodowym, społecznym i rodzinnym.</a:t>
            </a:r>
          </a:p>
          <a:p>
            <a:pPr marL="285750" indent="-285750">
              <a:buFont typeface="Arial" panose="020B0604020202020204" pitchFamily="34" charset="0"/>
              <a:buChar char="•"/>
            </a:pPr>
            <a:endParaRPr lang="pl-PL" sz="1600" i="1" dirty="0"/>
          </a:p>
          <a:p>
            <a:endParaRPr lang="pl-PL" sz="1600" dirty="0"/>
          </a:p>
        </p:txBody>
      </p:sp>
    </p:spTree>
    <p:extLst>
      <p:ext uri="{BB962C8B-B14F-4D97-AF65-F5344CB8AC3E}">
        <p14:creationId xmlns:p14="http://schemas.microsoft.com/office/powerpoint/2010/main" val="3054331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81162A54-4438-4D0A-9C8C-5263CF355D23}"/>
              </a:ext>
            </a:extLst>
          </p:cNvPr>
          <p:cNvSpPr txBox="1"/>
          <p:nvPr/>
        </p:nvSpPr>
        <p:spPr>
          <a:xfrm>
            <a:off x="712381" y="1073887"/>
            <a:ext cx="9750055" cy="45243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pl-PL" dirty="0"/>
              <a:t>Osoby przebywające w pieczy zastępczej lub opuszczające pieczę zastępczą oraz rodziny przeżywające trudności w pełnieniu funkcji opiekuńczo-wychowawczych, o których mowa w ustawie z dnia 9 czerwca 2011 r. o wspieraniu rodziny i systemie pieczy zastępczej</a:t>
            </a:r>
          </a:p>
          <a:p>
            <a:pPr marL="285750" indent="-285750" algn="just">
              <a:lnSpc>
                <a:spcPct val="150000"/>
              </a:lnSpc>
              <a:buFont typeface="Wingdings" panose="05000000000000000000" pitchFamily="2" charset="2"/>
              <a:buChar char="Ø"/>
            </a:pPr>
            <a:r>
              <a:rPr lang="pl-PL" dirty="0"/>
              <a:t>Osoby nieletnie, wobec których zastosowano środki zapobiegania i zwalczania demoralizacji i przestępczości zgodnie z ustawą z dnia 26 października 1982 r. </a:t>
            </a:r>
            <a:br>
              <a:rPr lang="pl-PL" dirty="0"/>
            </a:br>
            <a:r>
              <a:rPr lang="pl-PL" dirty="0"/>
              <a:t>o postępowaniu w sprawach nieletnich.</a:t>
            </a:r>
          </a:p>
          <a:p>
            <a:pPr marL="285750" indent="-285750" algn="just">
              <a:lnSpc>
                <a:spcPct val="150000"/>
              </a:lnSpc>
              <a:buFont typeface="Wingdings" panose="05000000000000000000" pitchFamily="2" charset="2"/>
              <a:buChar char="Ø"/>
            </a:pPr>
            <a:r>
              <a:rPr lang="pl-PL" dirty="0"/>
              <a:t>Osoby przebywające w młodzieżowych ośrodkach wychowawczych i młodzieżowych ośrodkach socjoterapii, o których mowa w ustawie z dnia 7 września 1991 r. o systemie oświaty.</a:t>
            </a:r>
          </a:p>
          <a:p>
            <a:pPr marL="285750" indent="-285750">
              <a:buFont typeface="Arial" panose="020B0604020202020204" pitchFamily="34" charset="0"/>
              <a:buChar char="•"/>
            </a:pPr>
            <a:endParaRPr lang="pl-PL" dirty="0"/>
          </a:p>
        </p:txBody>
      </p:sp>
    </p:spTree>
    <p:extLst>
      <p:ext uri="{BB962C8B-B14F-4D97-AF65-F5344CB8AC3E}">
        <p14:creationId xmlns:p14="http://schemas.microsoft.com/office/powerpoint/2010/main" val="673473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
  <a:themeElements>
    <a:clrScheme name="J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J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J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305</TotalTime>
  <Words>4536</Words>
  <Application>Microsoft Office PowerPoint</Application>
  <PresentationFormat>Panoramiczny</PresentationFormat>
  <Paragraphs>238</Paragraphs>
  <Slides>49</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49</vt:i4>
      </vt:variant>
    </vt:vector>
  </HeadingPairs>
  <TitlesOfParts>
    <vt:vector size="54" baseType="lpstr">
      <vt:lpstr>Arial</vt:lpstr>
      <vt:lpstr>Century Gothic</vt:lpstr>
      <vt:lpstr>Wingdings</vt:lpstr>
      <vt:lpstr>Wingdings 3</vt:lpstr>
      <vt:lpstr>Jon</vt:lpstr>
      <vt:lpstr>Nabór  2019/G/1</vt:lpstr>
      <vt:lpstr>Kto może ubiegać się o powierzenie grantu? </vt:lpstr>
      <vt:lpstr>Interpretacja do Załącznik nr 1 - Zasady udzielenia wsparcia na projekty grantowe, str. 7 pkt. 2.3</vt:lpstr>
      <vt:lpstr>Cel i zakres tematyczny projektów</vt:lpstr>
      <vt:lpstr>Wsparciem mogą zostać objęte następujące typy projektów:</vt:lpstr>
      <vt:lpstr>Wymagania odnośnie grupy docelowej: Projekt objęty grantem musi być skierowany do następujących grup odbiorców: </vt:lpstr>
      <vt:lpstr>Prezentacja programu PowerPoint</vt:lpstr>
      <vt:lpstr>Prezentacja programu PowerPoint</vt:lpstr>
      <vt:lpstr>Prezentacja programu PowerPoint</vt:lpstr>
      <vt:lpstr>Prezentacja programu PowerPoint</vt:lpstr>
      <vt:lpstr>Prezentacja programu PowerPoint</vt:lpstr>
      <vt:lpstr>Otoczenie osób zagrożonych ubóstwem lub wykluczeniem społecznym</vt:lpstr>
      <vt:lpstr>  Wymagania odnośnie grupy docelowej cd. </vt:lpstr>
      <vt:lpstr>Warunkiem kwalifikowalności uczestnika projektu jest:  </vt:lpstr>
      <vt:lpstr>Miejsce realizacji zadań w ramach projektu objętego grantem  </vt:lpstr>
      <vt:lpstr>Limity i ograniczenia  </vt:lpstr>
      <vt:lpstr>Prezentacja programu PowerPoint</vt:lpstr>
      <vt:lpstr>Prezentacja programu PowerPoint</vt:lpstr>
      <vt:lpstr>Koszty administracyjne (do 20% dofinansowania) stanowią w szczególności: </vt:lpstr>
      <vt:lpstr>Prezentacja programu PowerPoint</vt:lpstr>
      <vt:lpstr>Prezentacja programu PowerPoint</vt:lpstr>
      <vt:lpstr>Rozliczanie projektu i kwota uproszczona</vt:lpstr>
      <vt:lpstr>Prezentacja programu PowerPoint</vt:lpstr>
      <vt:lpstr>Typy projektów </vt:lpstr>
      <vt:lpstr>Typ 1 c.  Klub młodzieżowy</vt:lpstr>
      <vt:lpstr>Klub w swojej działalności zakłada realizację celów, takich jak:</vt:lpstr>
      <vt:lpstr>W ramach klubu może być realizowany program rówieśniczy. Program polega na organizowaniu liderów/doradców, którzy pomagają rówieśnikom w różnych sferach ich funkcjonowania, m.in: </vt:lpstr>
      <vt:lpstr>Przykładowe działania Klubu Młodzieżowego: </vt:lpstr>
      <vt:lpstr> </vt:lpstr>
      <vt:lpstr>Uwaga! </vt:lpstr>
      <vt:lpstr>W ramach podejmowanych działań kluby rekomendowana jest realizacja co najmniej dwóch z ośmiu kompetencji kluczowych spośród: </vt:lpstr>
      <vt:lpstr>Godziny funkcjonowania Klubu Młodzieżowego </vt:lpstr>
      <vt:lpstr>Opiekun Klubu Młodzieżowego </vt:lpstr>
      <vt:lpstr>Typ 1 f.  Inne z obszaru aktywnej integracji o charakterze środowiskowym,  </vt:lpstr>
      <vt:lpstr>Prezentacja programu PowerPoint</vt:lpstr>
      <vt:lpstr>Przykładowe działania </vt:lpstr>
      <vt:lpstr>Prezentacja programu PowerPoint</vt:lpstr>
      <vt:lpstr>Typ 2 a Usługi wzajemnościowe, samopomocowe,   </vt:lpstr>
      <vt:lpstr>Członkowie grup samopomocowych mogą:  </vt:lpstr>
      <vt:lpstr>Usługi wzajemnościowe, samopomocowe mogą dotyczyć:  </vt:lpstr>
      <vt:lpstr>Przykładowe działania </vt:lpstr>
      <vt:lpstr>Typ 2 b Lider lub animator aktywności lokalnej oraz obywatelskiej,  </vt:lpstr>
      <vt:lpstr>Prezentacja programu PowerPoint</vt:lpstr>
      <vt:lpstr>Prezentacja programu PowerPoint</vt:lpstr>
      <vt:lpstr>Przykładowe działania:</vt:lpstr>
      <vt:lpstr>Typ 2 c Inne rozwiązania w zakresie organizowania społeczności lokalnej i animacji społecznej.  </vt:lpstr>
      <vt:lpstr>Typ 2 c</vt:lpstr>
      <vt:lpstr>Typ 2 c</vt:lpstr>
      <vt:lpstr>Jednym z elementów wsparcia uczestników i otoczenia możliwe jest realizowanie np.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Nabór  2019/G/1</dc:title>
  <dc:creator>Agnieszka Góral</dc:creator>
  <cp:lastModifiedBy>LGDChełmno</cp:lastModifiedBy>
  <cp:revision>35</cp:revision>
  <dcterms:created xsi:type="dcterms:W3CDTF">2020-01-14T09:02:34Z</dcterms:created>
  <dcterms:modified xsi:type="dcterms:W3CDTF">2020-01-17T11:35:02Z</dcterms:modified>
</cp:coreProperties>
</file>