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2" r:id="rId2"/>
    <p:sldMasterId id="2147483784" r:id="rId3"/>
    <p:sldMasterId id="2147483796" r:id="rId4"/>
  </p:sldMasterIdLst>
  <p:notesMasterIdLst>
    <p:notesMasterId r:id="rId27"/>
  </p:notesMasterIdLst>
  <p:sldIdLst>
    <p:sldId id="256" r:id="rId5"/>
    <p:sldId id="261" r:id="rId6"/>
    <p:sldId id="260" r:id="rId7"/>
    <p:sldId id="284" r:id="rId8"/>
    <p:sldId id="285" r:id="rId9"/>
    <p:sldId id="297" r:id="rId10"/>
    <p:sldId id="286" r:id="rId11"/>
    <p:sldId id="288" r:id="rId12"/>
    <p:sldId id="289" r:id="rId13"/>
    <p:sldId id="291" r:id="rId14"/>
    <p:sldId id="290" r:id="rId15"/>
    <p:sldId id="292" r:id="rId16"/>
    <p:sldId id="293" r:id="rId17"/>
    <p:sldId id="294" r:id="rId18"/>
    <p:sldId id="295" r:id="rId19"/>
    <p:sldId id="296" r:id="rId20"/>
    <p:sldId id="298" r:id="rId21"/>
    <p:sldId id="300" r:id="rId22"/>
    <p:sldId id="301" r:id="rId23"/>
    <p:sldId id="302" r:id="rId24"/>
    <p:sldId id="303" r:id="rId25"/>
    <p:sldId id="281" r:id="rId2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37" userDrawn="1">
          <p15:clr>
            <a:srgbClr val="A4A3A4"/>
          </p15:clr>
        </p15:guide>
        <p15:guide id="2" pos="28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75" autoAdjust="0"/>
    <p:restoredTop sz="94660" autoAdjust="0"/>
  </p:normalViewPr>
  <p:slideViewPr>
    <p:cSldViewPr snapToGrid="0">
      <p:cViewPr varScale="1">
        <p:scale>
          <a:sx n="68" d="100"/>
          <a:sy n="68" d="100"/>
        </p:scale>
        <p:origin x="564" y="72"/>
      </p:cViewPr>
      <p:guideLst>
        <p:guide orient="horz" pos="2137"/>
        <p:guide pos="2865"/>
      </p:guideLst>
    </p:cSldViewPr>
  </p:slideViewPr>
  <p:notesTextViewPr>
    <p:cViewPr>
      <p:scale>
        <a:sx n="1" d="1"/>
        <a:sy n="1" d="1"/>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t>‹#›</a:t>
            </a:fld>
            <a:endParaRPr lang="zh-CN" altLang="en-US"/>
          </a:p>
        </p:txBody>
      </p:sp>
    </p:spTree>
    <p:extLst>
      <p:ext uri="{BB962C8B-B14F-4D97-AF65-F5344CB8AC3E}">
        <p14:creationId xmlns:p14="http://schemas.microsoft.com/office/powerpoint/2010/main" val="147313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8E337AA5-012B-44E7-8575-150AE8DC525F}"/>
              </a:ext>
            </a:extLst>
          </p:cNvPr>
          <p:cNvSpPr>
            <a:spLocks noGrp="1"/>
          </p:cNvSpPr>
          <p:nvPr>
            <p:ph type="dt" sz="half" idx="10"/>
          </p:nvPr>
        </p:nvSpPr>
        <p:spPr/>
        <p:txBody>
          <a:bodyPr/>
          <a:lstStyle>
            <a:lvl1pPr>
              <a:defRPr/>
            </a:lvl1pPr>
          </a:lstStyle>
          <a:p>
            <a:pPr>
              <a:defRPr/>
            </a:pPr>
            <a:fld id="{E96EC1F9-23AE-46C2-9F9A-EB678431C4E9}" type="datetimeFigureOut">
              <a:rPr lang="zh-CN" altLang="en-US"/>
              <a:pPr>
                <a:defRPr/>
              </a:pPr>
              <a:t>2020/6/3</a:t>
            </a:fld>
            <a:endParaRPr lang="zh-CN" altLang="en-US"/>
          </a:p>
        </p:txBody>
      </p:sp>
      <p:sp>
        <p:nvSpPr>
          <p:cNvPr id="5" name="页脚占位符 4">
            <a:extLst>
              <a:ext uri="{FF2B5EF4-FFF2-40B4-BE49-F238E27FC236}">
                <a16:creationId xmlns:a16="http://schemas.microsoft.com/office/drawing/2014/main" id="{67188F6A-E77B-4F78-B123-940ABADA47B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F379E67-3A17-438A-A38E-F8B512D1F6A2}"/>
              </a:ext>
            </a:extLst>
          </p:cNvPr>
          <p:cNvSpPr>
            <a:spLocks noGrp="1"/>
          </p:cNvSpPr>
          <p:nvPr>
            <p:ph type="sldNum" sz="quarter" idx="12"/>
          </p:nvPr>
        </p:nvSpPr>
        <p:spPr/>
        <p:txBody>
          <a:bodyPr/>
          <a:lstStyle>
            <a:lvl1pPr>
              <a:defRPr/>
            </a:lvl1pPr>
          </a:lstStyle>
          <a:p>
            <a:pPr>
              <a:defRPr/>
            </a:pPr>
            <a:fld id="{2FB68061-4C23-45A5-8B50-17361C9305FA}" type="slidenum">
              <a:rPr lang="zh-CN" altLang="en-US"/>
              <a:pPr>
                <a:defRPr/>
              </a:pPr>
              <a:t>‹#›</a:t>
            </a:fld>
            <a:endParaRPr lang="zh-CN" altLang="en-US"/>
          </a:p>
        </p:txBody>
      </p:sp>
    </p:spTree>
    <p:extLst>
      <p:ext uri="{BB962C8B-B14F-4D97-AF65-F5344CB8AC3E}">
        <p14:creationId xmlns:p14="http://schemas.microsoft.com/office/powerpoint/2010/main" val="148767193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A7080A9F-FDCA-40A8-B195-7CF800FD7480}"/>
              </a:ext>
            </a:extLst>
          </p:cNvPr>
          <p:cNvSpPr>
            <a:spLocks noGrp="1"/>
          </p:cNvSpPr>
          <p:nvPr>
            <p:ph type="dt" sz="half" idx="10"/>
          </p:nvPr>
        </p:nvSpPr>
        <p:spPr/>
        <p:txBody>
          <a:bodyPr/>
          <a:lstStyle>
            <a:lvl1pPr>
              <a:defRPr/>
            </a:lvl1pPr>
          </a:lstStyle>
          <a:p>
            <a:pPr>
              <a:defRPr/>
            </a:pPr>
            <a:fld id="{62206DFD-FF14-4E71-B6B1-F326971755E6}" type="datetimeFigureOut">
              <a:rPr lang="zh-CN" altLang="en-US"/>
              <a:pPr>
                <a:defRPr/>
              </a:pPr>
              <a:t>2020/6/3</a:t>
            </a:fld>
            <a:endParaRPr lang="zh-CN" altLang="en-US"/>
          </a:p>
        </p:txBody>
      </p:sp>
      <p:sp>
        <p:nvSpPr>
          <p:cNvPr id="3" name="页脚占位符 4">
            <a:extLst>
              <a:ext uri="{FF2B5EF4-FFF2-40B4-BE49-F238E27FC236}">
                <a16:creationId xmlns:a16="http://schemas.microsoft.com/office/drawing/2014/main" id="{648EF1B9-F6E2-4982-A50B-89BBD4758BA7}"/>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9170386-EEB9-4C8C-B61B-031119471292}"/>
              </a:ext>
            </a:extLst>
          </p:cNvPr>
          <p:cNvSpPr>
            <a:spLocks noGrp="1"/>
          </p:cNvSpPr>
          <p:nvPr>
            <p:ph type="sldNum" sz="quarter" idx="12"/>
          </p:nvPr>
        </p:nvSpPr>
        <p:spPr/>
        <p:txBody>
          <a:bodyPr/>
          <a:lstStyle>
            <a:lvl1pPr>
              <a:defRPr/>
            </a:lvl1pPr>
          </a:lstStyle>
          <a:p>
            <a:pPr>
              <a:defRPr/>
            </a:pPr>
            <a:fld id="{5C5220C9-5398-427F-A013-579C55CC2E91}" type="slidenum">
              <a:rPr lang="zh-CN" altLang="en-US"/>
              <a:pPr>
                <a:defRPr/>
              </a:pPr>
              <a:t>‹#›</a:t>
            </a:fld>
            <a:endParaRPr lang="zh-CN" altLang="en-US"/>
          </a:p>
        </p:txBody>
      </p:sp>
    </p:spTree>
    <p:extLst>
      <p:ext uri="{BB962C8B-B14F-4D97-AF65-F5344CB8AC3E}">
        <p14:creationId xmlns:p14="http://schemas.microsoft.com/office/powerpoint/2010/main" val="327817103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A34ADD6B-8C02-4ECE-B5CE-22A596E24DFE}"/>
              </a:ext>
            </a:extLst>
          </p:cNvPr>
          <p:cNvSpPr>
            <a:spLocks noGrp="1"/>
          </p:cNvSpPr>
          <p:nvPr>
            <p:ph type="dt" sz="half" idx="10"/>
          </p:nvPr>
        </p:nvSpPr>
        <p:spPr/>
        <p:txBody>
          <a:bodyPr/>
          <a:lstStyle>
            <a:lvl1pPr>
              <a:defRPr/>
            </a:lvl1pPr>
          </a:lstStyle>
          <a:p>
            <a:pPr>
              <a:defRPr/>
            </a:pPr>
            <a:fld id="{0AAE50F9-2A0E-49BA-8A1C-835C098BFE7B}" type="datetimeFigureOut">
              <a:rPr lang="zh-CN" altLang="en-US"/>
              <a:pPr>
                <a:defRPr/>
              </a:pPr>
              <a:t>2020/6/3</a:t>
            </a:fld>
            <a:endParaRPr lang="zh-CN" altLang="en-US"/>
          </a:p>
        </p:txBody>
      </p:sp>
      <p:sp>
        <p:nvSpPr>
          <p:cNvPr id="3" name="页脚占位符 4">
            <a:extLst>
              <a:ext uri="{FF2B5EF4-FFF2-40B4-BE49-F238E27FC236}">
                <a16:creationId xmlns:a16="http://schemas.microsoft.com/office/drawing/2014/main" id="{8847BC2D-F6B4-40C6-ABC7-CC30592CA1C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F8F1E621-6DD6-4741-898D-FD0EBEE30E31}"/>
              </a:ext>
            </a:extLst>
          </p:cNvPr>
          <p:cNvSpPr>
            <a:spLocks noGrp="1"/>
          </p:cNvSpPr>
          <p:nvPr>
            <p:ph type="sldNum" sz="quarter" idx="12"/>
          </p:nvPr>
        </p:nvSpPr>
        <p:spPr/>
        <p:txBody>
          <a:bodyPr/>
          <a:lstStyle>
            <a:lvl1pPr>
              <a:defRPr/>
            </a:lvl1pPr>
          </a:lstStyle>
          <a:p>
            <a:pPr>
              <a:defRPr/>
            </a:pPr>
            <a:fld id="{6539BC37-D643-4620-903A-0D018C61960A}" type="slidenum">
              <a:rPr lang="zh-CN" altLang="en-US"/>
              <a:pPr>
                <a:defRPr/>
              </a:pPr>
              <a:t>‹#›</a:t>
            </a:fld>
            <a:endParaRPr lang="zh-CN" altLang="en-US"/>
          </a:p>
        </p:txBody>
      </p:sp>
    </p:spTree>
    <p:extLst>
      <p:ext uri="{BB962C8B-B14F-4D97-AF65-F5344CB8AC3E}">
        <p14:creationId xmlns:p14="http://schemas.microsoft.com/office/powerpoint/2010/main" val="1579659849"/>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2020/6/3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321204076"/>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2020/6/3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1883356185"/>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2020/6/3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203022496"/>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2020/6/3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2360085765"/>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2020/6/3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95464154"/>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2020/6/3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101456095"/>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2020/6/3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2254949366"/>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2020/6/3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123976010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A1BF856-C8E3-4482-AEF3-518F32BBDBCA}"/>
              </a:ext>
            </a:extLst>
          </p:cNvPr>
          <p:cNvSpPr>
            <a:spLocks noGrp="1"/>
          </p:cNvSpPr>
          <p:nvPr>
            <p:ph type="dt" sz="half" idx="10"/>
          </p:nvPr>
        </p:nvSpPr>
        <p:spPr/>
        <p:txBody>
          <a:bodyPr/>
          <a:lstStyle>
            <a:lvl1pPr>
              <a:defRPr/>
            </a:lvl1pPr>
          </a:lstStyle>
          <a:p>
            <a:pPr>
              <a:defRPr/>
            </a:pPr>
            <a:fld id="{F1A4365A-F0CB-4D46-8A01-6D126008A2D6}" type="datetimeFigureOut">
              <a:rPr lang="zh-CN" altLang="en-US"/>
              <a:pPr>
                <a:defRPr/>
              </a:pPr>
              <a:t>2020/6/3</a:t>
            </a:fld>
            <a:endParaRPr lang="zh-CN" altLang="en-US"/>
          </a:p>
        </p:txBody>
      </p:sp>
      <p:sp>
        <p:nvSpPr>
          <p:cNvPr id="5" name="页脚占位符 4">
            <a:extLst>
              <a:ext uri="{FF2B5EF4-FFF2-40B4-BE49-F238E27FC236}">
                <a16:creationId xmlns:a16="http://schemas.microsoft.com/office/drawing/2014/main" id="{76E9559E-AF9C-4F93-9019-98D834E4561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BD02425-476B-4AFC-B60D-03D2F7C0AC54}"/>
              </a:ext>
            </a:extLst>
          </p:cNvPr>
          <p:cNvSpPr>
            <a:spLocks noGrp="1"/>
          </p:cNvSpPr>
          <p:nvPr>
            <p:ph type="sldNum" sz="quarter" idx="12"/>
          </p:nvPr>
        </p:nvSpPr>
        <p:spPr/>
        <p:txBody>
          <a:bodyPr/>
          <a:lstStyle>
            <a:lvl1pPr>
              <a:defRPr/>
            </a:lvl1pPr>
          </a:lstStyle>
          <a:p>
            <a:pPr>
              <a:defRPr/>
            </a:pPr>
            <a:fld id="{9BA9615E-16E4-4680-8014-51B3946DD454}" type="slidenum">
              <a:rPr lang="zh-CN" altLang="en-US"/>
              <a:pPr>
                <a:defRPr/>
              </a:pPr>
              <a:t>‹#›</a:t>
            </a:fld>
            <a:endParaRPr lang="zh-CN" altLang="en-US"/>
          </a:p>
        </p:txBody>
      </p:sp>
    </p:spTree>
    <p:extLst>
      <p:ext uri="{BB962C8B-B14F-4D97-AF65-F5344CB8AC3E}">
        <p14:creationId xmlns:p14="http://schemas.microsoft.com/office/powerpoint/2010/main" val="2375571445"/>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2020/6/3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1420114387"/>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2020/6/3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395267463"/>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2020/6/3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452501440"/>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1617109873"/>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2204471170"/>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3959490262"/>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E6E560-ADEC-41E6-854E-DAC06D5AFEC8}"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3763021590"/>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E6E560-ADEC-41E6-854E-DAC06D5AFEC8}" type="datetimeFigureOut">
              <a:rPr lang="zh-CN" altLang="en-US" smtClean="0"/>
              <a:t>2020/6/3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440757463"/>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CE6E560-ADEC-41E6-854E-DAC06D5AFEC8}" type="datetimeFigureOut">
              <a:rPr lang="zh-CN" altLang="en-US" smtClean="0"/>
              <a:t>2020/6/3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1624972610"/>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E6E560-ADEC-41E6-854E-DAC06D5AFEC8}" type="datetimeFigureOut">
              <a:rPr lang="zh-CN" altLang="en-US" smtClean="0"/>
              <a:t>2020/6/3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249305786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B532DBC6-11F1-4FCE-BA44-BF8CB0D52A21}"/>
              </a:ext>
            </a:extLst>
          </p:cNvPr>
          <p:cNvSpPr>
            <a:spLocks noGrp="1"/>
          </p:cNvSpPr>
          <p:nvPr>
            <p:ph type="dt" sz="half" idx="10"/>
          </p:nvPr>
        </p:nvSpPr>
        <p:spPr/>
        <p:txBody>
          <a:bodyPr/>
          <a:lstStyle>
            <a:lvl1pPr>
              <a:defRPr/>
            </a:lvl1pPr>
          </a:lstStyle>
          <a:p>
            <a:pPr>
              <a:defRPr/>
            </a:pPr>
            <a:fld id="{6853EE98-342B-4370-8BAE-BB21091FA911}" type="datetimeFigureOut">
              <a:rPr lang="zh-CN" altLang="en-US"/>
              <a:pPr>
                <a:defRPr/>
              </a:pPr>
              <a:t>2020/6/3</a:t>
            </a:fld>
            <a:endParaRPr lang="zh-CN" altLang="en-US"/>
          </a:p>
        </p:txBody>
      </p:sp>
      <p:sp>
        <p:nvSpPr>
          <p:cNvPr id="5" name="页脚占位符 4">
            <a:extLst>
              <a:ext uri="{FF2B5EF4-FFF2-40B4-BE49-F238E27FC236}">
                <a16:creationId xmlns:a16="http://schemas.microsoft.com/office/drawing/2014/main" id="{CEA764B4-ECBA-42D2-AB18-BF79AD09E9B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8DCBAC9-B03E-4988-BDE0-3F630C192010}"/>
              </a:ext>
            </a:extLst>
          </p:cNvPr>
          <p:cNvSpPr>
            <a:spLocks noGrp="1"/>
          </p:cNvSpPr>
          <p:nvPr>
            <p:ph type="sldNum" sz="quarter" idx="12"/>
          </p:nvPr>
        </p:nvSpPr>
        <p:spPr/>
        <p:txBody>
          <a:bodyPr/>
          <a:lstStyle>
            <a:lvl1pPr>
              <a:defRPr/>
            </a:lvl1pPr>
          </a:lstStyle>
          <a:p>
            <a:pPr>
              <a:defRPr/>
            </a:pPr>
            <a:fld id="{4E10049C-5E59-424C-94EE-5C1C2C0F458C}" type="slidenum">
              <a:rPr lang="zh-CN" altLang="en-US"/>
              <a:pPr>
                <a:defRPr/>
              </a:pPr>
              <a:t>‹#›</a:t>
            </a:fld>
            <a:endParaRPr lang="zh-CN" altLang="en-US"/>
          </a:p>
        </p:txBody>
      </p:sp>
    </p:spTree>
    <p:extLst>
      <p:ext uri="{BB962C8B-B14F-4D97-AF65-F5344CB8AC3E}">
        <p14:creationId xmlns:p14="http://schemas.microsoft.com/office/powerpoint/2010/main" val="2405382784"/>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E6E560-ADEC-41E6-854E-DAC06D5AFEC8}"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38729560"/>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E6E560-ADEC-41E6-854E-DAC06D5AFEC8}"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182079955"/>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3449339933"/>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1874531153"/>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2020/6/3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203419469"/>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2020/6/3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3871899947"/>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2020/6/3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1010277316"/>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2020/6/3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995285614"/>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2020/6/3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4089265005"/>
      </p:ext>
    </p:extLst>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2020/6/3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232909387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B8C4AA40-E426-44CD-87F3-5B8126C93E76}"/>
              </a:ext>
            </a:extLst>
          </p:cNvPr>
          <p:cNvSpPr>
            <a:spLocks noGrp="1"/>
          </p:cNvSpPr>
          <p:nvPr>
            <p:ph type="dt" sz="half" idx="10"/>
          </p:nvPr>
        </p:nvSpPr>
        <p:spPr/>
        <p:txBody>
          <a:bodyPr/>
          <a:lstStyle>
            <a:lvl1pPr>
              <a:defRPr/>
            </a:lvl1pPr>
          </a:lstStyle>
          <a:p>
            <a:pPr>
              <a:defRPr/>
            </a:pPr>
            <a:fld id="{21396011-453D-4BE7-9436-1188581E2634}" type="datetimeFigureOut">
              <a:rPr lang="zh-CN" altLang="en-US"/>
              <a:pPr>
                <a:defRPr/>
              </a:pPr>
              <a:t>2020/6/3</a:t>
            </a:fld>
            <a:endParaRPr lang="zh-CN" altLang="en-US"/>
          </a:p>
        </p:txBody>
      </p:sp>
      <p:sp>
        <p:nvSpPr>
          <p:cNvPr id="6" name="页脚占位符 4">
            <a:extLst>
              <a:ext uri="{FF2B5EF4-FFF2-40B4-BE49-F238E27FC236}">
                <a16:creationId xmlns:a16="http://schemas.microsoft.com/office/drawing/2014/main" id="{DD5BC875-DAD6-4908-B4DC-31DBCF1D413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2F35910-5CFC-4AA4-8F3D-B5401E1CFC9A}"/>
              </a:ext>
            </a:extLst>
          </p:cNvPr>
          <p:cNvSpPr>
            <a:spLocks noGrp="1"/>
          </p:cNvSpPr>
          <p:nvPr>
            <p:ph type="sldNum" sz="quarter" idx="12"/>
          </p:nvPr>
        </p:nvSpPr>
        <p:spPr/>
        <p:txBody>
          <a:bodyPr/>
          <a:lstStyle>
            <a:lvl1pPr>
              <a:defRPr/>
            </a:lvl1pPr>
          </a:lstStyle>
          <a:p>
            <a:pPr>
              <a:defRPr/>
            </a:pPr>
            <a:fld id="{62EAA43E-4E42-41FD-95EB-1864143DCD8C}" type="slidenum">
              <a:rPr lang="zh-CN" altLang="en-US"/>
              <a:pPr>
                <a:defRPr/>
              </a:pPr>
              <a:t>‹#›</a:t>
            </a:fld>
            <a:endParaRPr lang="zh-CN" altLang="en-US"/>
          </a:p>
        </p:txBody>
      </p:sp>
    </p:spTree>
    <p:extLst>
      <p:ext uri="{BB962C8B-B14F-4D97-AF65-F5344CB8AC3E}">
        <p14:creationId xmlns:p14="http://schemas.microsoft.com/office/powerpoint/2010/main" val="2536698248"/>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2020/6/3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496467535"/>
      </p:ext>
    </p:extLst>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2020/6/3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1455958482"/>
      </p:ext>
    </p:extLst>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2020/6/3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1936876477"/>
      </p:ext>
    </p:extLst>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2020/6/3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2735626405"/>
      </p:ext>
    </p:extLst>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2020/6/3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1104761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A9584C3A-53FA-4E72-8590-DFE0CED0F68C}"/>
              </a:ext>
            </a:extLst>
          </p:cNvPr>
          <p:cNvSpPr>
            <a:spLocks noGrp="1"/>
          </p:cNvSpPr>
          <p:nvPr>
            <p:ph type="dt" sz="half" idx="10"/>
          </p:nvPr>
        </p:nvSpPr>
        <p:spPr/>
        <p:txBody>
          <a:bodyPr/>
          <a:lstStyle>
            <a:lvl1pPr>
              <a:defRPr/>
            </a:lvl1pPr>
          </a:lstStyle>
          <a:p>
            <a:pPr>
              <a:defRPr/>
            </a:pPr>
            <a:fld id="{2DB1EC62-347D-4A98-921E-5479D47C56BC}" type="datetimeFigureOut">
              <a:rPr lang="zh-CN" altLang="en-US"/>
              <a:pPr>
                <a:defRPr/>
              </a:pPr>
              <a:t>2020/6/3</a:t>
            </a:fld>
            <a:endParaRPr lang="zh-CN" altLang="en-US"/>
          </a:p>
        </p:txBody>
      </p:sp>
      <p:sp>
        <p:nvSpPr>
          <p:cNvPr id="8" name="页脚占位符 4">
            <a:extLst>
              <a:ext uri="{FF2B5EF4-FFF2-40B4-BE49-F238E27FC236}">
                <a16:creationId xmlns:a16="http://schemas.microsoft.com/office/drawing/2014/main" id="{7CAB477E-6A3E-4E13-9E6B-4A9818E2D70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BF56E63-652D-4973-AAD9-E7EDE4330EE7}"/>
              </a:ext>
            </a:extLst>
          </p:cNvPr>
          <p:cNvSpPr>
            <a:spLocks noGrp="1"/>
          </p:cNvSpPr>
          <p:nvPr>
            <p:ph type="sldNum" sz="quarter" idx="12"/>
          </p:nvPr>
        </p:nvSpPr>
        <p:spPr/>
        <p:txBody>
          <a:bodyPr/>
          <a:lstStyle>
            <a:lvl1pPr>
              <a:defRPr/>
            </a:lvl1pPr>
          </a:lstStyle>
          <a:p>
            <a:pPr>
              <a:defRPr/>
            </a:pPr>
            <a:fld id="{AC6C5647-07D8-4AFC-B347-73DA68F3AADD}" type="slidenum">
              <a:rPr lang="zh-CN" altLang="en-US"/>
              <a:pPr>
                <a:defRPr/>
              </a:pPr>
              <a:t>‹#›</a:t>
            </a:fld>
            <a:endParaRPr lang="zh-CN" altLang="en-US"/>
          </a:p>
        </p:txBody>
      </p:sp>
    </p:spTree>
    <p:extLst>
      <p:ext uri="{BB962C8B-B14F-4D97-AF65-F5344CB8AC3E}">
        <p14:creationId xmlns:p14="http://schemas.microsoft.com/office/powerpoint/2010/main" val="101206588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7AA686C4-323C-45C1-A8AF-4F3CD4E6F0D4}"/>
              </a:ext>
            </a:extLst>
          </p:cNvPr>
          <p:cNvSpPr>
            <a:spLocks noGrp="1"/>
          </p:cNvSpPr>
          <p:nvPr>
            <p:ph type="dt" sz="half" idx="10"/>
          </p:nvPr>
        </p:nvSpPr>
        <p:spPr/>
        <p:txBody>
          <a:bodyPr/>
          <a:lstStyle>
            <a:lvl1pPr>
              <a:defRPr/>
            </a:lvl1pPr>
          </a:lstStyle>
          <a:p>
            <a:pPr>
              <a:defRPr/>
            </a:pPr>
            <a:fld id="{35EBAAC5-2BFE-4A0C-9A02-E5E659A03C10}" type="datetimeFigureOut">
              <a:rPr lang="zh-CN" altLang="en-US"/>
              <a:pPr>
                <a:defRPr/>
              </a:pPr>
              <a:t>2020/6/3</a:t>
            </a:fld>
            <a:endParaRPr lang="zh-CN" altLang="en-US"/>
          </a:p>
        </p:txBody>
      </p:sp>
      <p:sp>
        <p:nvSpPr>
          <p:cNvPr id="4" name="页脚占位符 4">
            <a:extLst>
              <a:ext uri="{FF2B5EF4-FFF2-40B4-BE49-F238E27FC236}">
                <a16:creationId xmlns:a16="http://schemas.microsoft.com/office/drawing/2014/main" id="{5793467F-B963-4B8D-BC58-3C705BEAC40C}"/>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A414C2B-BBBB-45DF-8603-FCD86CEC7E05}"/>
              </a:ext>
            </a:extLst>
          </p:cNvPr>
          <p:cNvSpPr>
            <a:spLocks noGrp="1"/>
          </p:cNvSpPr>
          <p:nvPr>
            <p:ph type="sldNum" sz="quarter" idx="12"/>
          </p:nvPr>
        </p:nvSpPr>
        <p:spPr/>
        <p:txBody>
          <a:bodyPr/>
          <a:lstStyle>
            <a:lvl1pPr>
              <a:defRPr/>
            </a:lvl1pPr>
          </a:lstStyle>
          <a:p>
            <a:pPr>
              <a:defRPr/>
            </a:pPr>
            <a:fld id="{9AE887F6-2C8B-4822-A827-641DC9AD62B5}" type="slidenum">
              <a:rPr lang="zh-CN" altLang="en-US"/>
              <a:pPr>
                <a:defRPr/>
              </a:pPr>
              <a:t>‹#›</a:t>
            </a:fld>
            <a:endParaRPr lang="zh-CN" altLang="en-US"/>
          </a:p>
        </p:txBody>
      </p:sp>
    </p:spTree>
    <p:extLst>
      <p:ext uri="{BB962C8B-B14F-4D97-AF65-F5344CB8AC3E}">
        <p14:creationId xmlns:p14="http://schemas.microsoft.com/office/powerpoint/2010/main" val="350286348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BBDD63D-AB4C-46A5-97E0-3D1AD8FB19F2}"/>
              </a:ext>
            </a:extLst>
          </p:cNvPr>
          <p:cNvSpPr>
            <a:spLocks noGrp="1"/>
          </p:cNvSpPr>
          <p:nvPr>
            <p:ph type="dt" sz="half" idx="10"/>
          </p:nvPr>
        </p:nvSpPr>
        <p:spPr/>
        <p:txBody>
          <a:bodyPr/>
          <a:lstStyle>
            <a:lvl1pPr>
              <a:defRPr/>
            </a:lvl1pPr>
          </a:lstStyle>
          <a:p>
            <a:pPr>
              <a:defRPr/>
            </a:pPr>
            <a:fld id="{C69A6973-B181-4F3B-82E4-3F8DC806D93F}" type="datetimeFigureOut">
              <a:rPr lang="zh-CN" altLang="en-US"/>
              <a:pPr>
                <a:defRPr/>
              </a:pPr>
              <a:t>2020/6/3</a:t>
            </a:fld>
            <a:endParaRPr lang="zh-CN" altLang="en-US"/>
          </a:p>
        </p:txBody>
      </p:sp>
      <p:sp>
        <p:nvSpPr>
          <p:cNvPr id="3" name="页脚占位符 4">
            <a:extLst>
              <a:ext uri="{FF2B5EF4-FFF2-40B4-BE49-F238E27FC236}">
                <a16:creationId xmlns:a16="http://schemas.microsoft.com/office/drawing/2014/main" id="{F21B5375-8F0D-4433-B5D7-3CEC4A4BB4D0}"/>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3BDC694D-4698-47BF-B224-FA4BAA8467F4}"/>
              </a:ext>
            </a:extLst>
          </p:cNvPr>
          <p:cNvSpPr>
            <a:spLocks noGrp="1"/>
          </p:cNvSpPr>
          <p:nvPr>
            <p:ph type="sldNum" sz="quarter" idx="12"/>
          </p:nvPr>
        </p:nvSpPr>
        <p:spPr/>
        <p:txBody>
          <a:bodyPr/>
          <a:lstStyle>
            <a:lvl1pPr>
              <a:defRPr/>
            </a:lvl1pPr>
          </a:lstStyle>
          <a:p>
            <a:pPr>
              <a:defRPr/>
            </a:pPr>
            <a:fld id="{F068435F-9FE8-418C-990F-B94AB6383485}" type="slidenum">
              <a:rPr lang="zh-CN" altLang="en-US"/>
              <a:pPr>
                <a:defRPr/>
              </a:pPr>
              <a:t>‹#›</a:t>
            </a:fld>
            <a:endParaRPr lang="zh-CN" altLang="en-US"/>
          </a:p>
        </p:txBody>
      </p:sp>
    </p:spTree>
    <p:extLst>
      <p:ext uri="{BB962C8B-B14F-4D97-AF65-F5344CB8AC3E}">
        <p14:creationId xmlns:p14="http://schemas.microsoft.com/office/powerpoint/2010/main" val="332736702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735D9E8-E0F0-4EB1-AAE4-5CD6C3241159}"/>
              </a:ext>
            </a:extLst>
          </p:cNvPr>
          <p:cNvSpPr>
            <a:spLocks noGrp="1"/>
          </p:cNvSpPr>
          <p:nvPr>
            <p:ph type="dt" sz="half" idx="10"/>
          </p:nvPr>
        </p:nvSpPr>
        <p:spPr/>
        <p:txBody>
          <a:bodyPr/>
          <a:lstStyle>
            <a:lvl1pPr>
              <a:defRPr/>
            </a:lvl1pPr>
          </a:lstStyle>
          <a:p>
            <a:pPr>
              <a:defRPr/>
            </a:pPr>
            <a:fld id="{127C6611-C4CB-4BA6-B035-A55273F25979}" type="datetimeFigureOut">
              <a:rPr lang="zh-CN" altLang="en-US"/>
              <a:pPr>
                <a:defRPr/>
              </a:pPr>
              <a:t>2020/6/3</a:t>
            </a:fld>
            <a:endParaRPr lang="zh-CN" altLang="en-US"/>
          </a:p>
        </p:txBody>
      </p:sp>
      <p:sp>
        <p:nvSpPr>
          <p:cNvPr id="3" name="页脚占位符 4">
            <a:extLst>
              <a:ext uri="{FF2B5EF4-FFF2-40B4-BE49-F238E27FC236}">
                <a16:creationId xmlns:a16="http://schemas.microsoft.com/office/drawing/2014/main" id="{0C352B22-210C-45B4-BB61-C7744802D37C}"/>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42CBF046-B4F4-444E-97E1-60C7ED358505}"/>
              </a:ext>
            </a:extLst>
          </p:cNvPr>
          <p:cNvSpPr>
            <a:spLocks noGrp="1"/>
          </p:cNvSpPr>
          <p:nvPr>
            <p:ph type="sldNum" sz="quarter" idx="12"/>
          </p:nvPr>
        </p:nvSpPr>
        <p:spPr/>
        <p:txBody>
          <a:bodyPr/>
          <a:lstStyle>
            <a:lvl1pPr>
              <a:defRPr/>
            </a:lvl1pPr>
          </a:lstStyle>
          <a:p>
            <a:pPr>
              <a:defRPr/>
            </a:pPr>
            <a:fld id="{6ED60EC5-1F68-43A4-8033-85A1E47CD70C}" type="slidenum">
              <a:rPr lang="zh-CN" altLang="en-US"/>
              <a:pPr>
                <a:defRPr/>
              </a:pPr>
              <a:t>‹#›</a:t>
            </a:fld>
            <a:endParaRPr lang="zh-CN" altLang="en-US"/>
          </a:p>
        </p:txBody>
      </p:sp>
    </p:spTree>
    <p:extLst>
      <p:ext uri="{BB962C8B-B14F-4D97-AF65-F5344CB8AC3E}">
        <p14:creationId xmlns:p14="http://schemas.microsoft.com/office/powerpoint/2010/main" val="248814474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033C0E7-C2D0-4514-ACC1-BFBD181E42B9}"/>
              </a:ext>
            </a:extLst>
          </p:cNvPr>
          <p:cNvSpPr>
            <a:spLocks noGrp="1"/>
          </p:cNvSpPr>
          <p:nvPr>
            <p:ph type="dt" sz="half" idx="10"/>
          </p:nvPr>
        </p:nvSpPr>
        <p:spPr/>
        <p:txBody>
          <a:bodyPr/>
          <a:lstStyle>
            <a:lvl1pPr>
              <a:defRPr/>
            </a:lvl1pPr>
          </a:lstStyle>
          <a:p>
            <a:pPr>
              <a:defRPr/>
            </a:pPr>
            <a:fld id="{9A91152E-3773-4828-A481-3BBADD8182E6}" type="datetimeFigureOut">
              <a:rPr lang="zh-CN" altLang="en-US"/>
              <a:pPr>
                <a:defRPr/>
              </a:pPr>
              <a:t>2020/6/3</a:t>
            </a:fld>
            <a:endParaRPr lang="zh-CN" altLang="en-US"/>
          </a:p>
        </p:txBody>
      </p:sp>
      <p:sp>
        <p:nvSpPr>
          <p:cNvPr id="3" name="页脚占位符 4">
            <a:extLst>
              <a:ext uri="{FF2B5EF4-FFF2-40B4-BE49-F238E27FC236}">
                <a16:creationId xmlns:a16="http://schemas.microsoft.com/office/drawing/2014/main" id="{0966F2D8-210D-439F-92F1-EEB1856E54D1}"/>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72772863-E515-4AE9-9C02-34A88FA6CB8E}"/>
              </a:ext>
            </a:extLst>
          </p:cNvPr>
          <p:cNvSpPr>
            <a:spLocks noGrp="1"/>
          </p:cNvSpPr>
          <p:nvPr>
            <p:ph type="sldNum" sz="quarter" idx="12"/>
          </p:nvPr>
        </p:nvSpPr>
        <p:spPr/>
        <p:txBody>
          <a:bodyPr/>
          <a:lstStyle>
            <a:lvl1pPr>
              <a:defRPr/>
            </a:lvl1pPr>
          </a:lstStyle>
          <a:p>
            <a:pPr>
              <a:defRPr/>
            </a:pPr>
            <a:fld id="{98252C27-6C02-449A-826C-B06AD7EC37CC}" type="slidenum">
              <a:rPr lang="zh-CN" altLang="en-US"/>
              <a:pPr>
                <a:defRPr/>
              </a:pPr>
              <a:t>‹#›</a:t>
            </a:fld>
            <a:endParaRPr lang="zh-CN" altLang="en-US"/>
          </a:p>
        </p:txBody>
      </p:sp>
    </p:spTree>
    <p:extLst>
      <p:ext uri="{BB962C8B-B14F-4D97-AF65-F5344CB8AC3E}">
        <p14:creationId xmlns:p14="http://schemas.microsoft.com/office/powerpoint/2010/main" val="225455307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s://wenku.baidu.com/p/cir201?from=wenku"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hyperlink" Target="http://gzccidtr.yanj.cn/"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4.jpg"/><Relationship Id="rId2" Type="http://schemas.openxmlformats.org/officeDocument/2006/relationships/slideLayout" Target="../slideLayouts/slideLayout24.xml"/><Relationship Id="rId16"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hyperlink" Target="https://wenku.baidu.com/p/cir201?from=wenku" TargetMode="Externa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hyperlink" Target="http://gzccidtr.yanj.cn/" TargetMode="Externa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4.jpg"/><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hyperlink" Target="https://wenku.baidu.com/p/cir201?from=wenku" TargetMode="Externa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hyperlink" Target="http://gzccidtr.yanj.c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D153501F-CA3E-47DB-9106-540AA3E21881}"/>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05736078-2EC3-4E4F-B626-371642E322DF}"/>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DA06860-A6B7-4CE9-8CB1-6AD95E21A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pPr>
                <a:defRPr/>
              </a:pPr>
              <a:t>2020/6/3</a:t>
            </a:fld>
            <a:endParaRPr lang="zh-CN" altLang="en-US"/>
          </a:p>
        </p:txBody>
      </p:sp>
      <p:sp>
        <p:nvSpPr>
          <p:cNvPr id="5" name="页脚占位符 4">
            <a:extLst>
              <a:ext uri="{FF2B5EF4-FFF2-40B4-BE49-F238E27FC236}">
                <a16:creationId xmlns:a16="http://schemas.microsoft.com/office/drawing/2014/main" id="{6C7EFAB1-BDFA-4503-A421-ED46BD3C9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3382242A-247C-40EF-8CF0-896B794F3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BE5DE4F-9B67-4806-B3E3-17D94004781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1138"/>
            <a:ext cx="12192000" cy="6858000"/>
          </a:xfrm>
          <a:prstGeom prst="rect">
            <a:avLst/>
          </a:prstGeom>
        </p:spPr>
      </p:pic>
      <p:sp>
        <p:nvSpPr>
          <p:cNvPr id="27" name="Rectangle 4">
            <a:extLst>
              <a:ext uri="{FF2B5EF4-FFF2-40B4-BE49-F238E27FC236}">
                <a16:creationId xmlns:a16="http://schemas.microsoft.com/office/drawing/2014/main" id="{85F99949-5A5A-48EB-A99B-7FE0EC2D9893}"/>
              </a:ext>
            </a:extLst>
          </p:cNvPr>
          <p:cNvSpPr/>
          <p:nvPr userDrawn="1"/>
        </p:nvSpPr>
        <p:spPr>
          <a:xfrm>
            <a:off x="16591" y="4869160"/>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4"/>
              </a:rPr>
              <a:t>http://gzccidtr.yanj.cn/</a:t>
            </a:r>
            <a:r>
              <a:rPr lang="en-US" altLang="zh-CN" sz="2400" dirty="0">
                <a:solidFill>
                  <a:schemeClr val="tx1"/>
                </a:solidFill>
              </a:rPr>
              <a:t>   </a:t>
            </a:r>
            <a:r>
              <a:rPr lang="en-US" altLang="zh-CN" sz="2400" dirty="0">
                <a:solidFill>
                  <a:schemeClr val="tx1"/>
                </a:solidFill>
                <a:hlinkClick r:id="rId15"/>
              </a:rPr>
              <a:t>https://wenku.baidu.com/p/cir201?from=wenku</a:t>
            </a:r>
            <a:endParaRPr lang="zh-CN" altLang="en-US" sz="2400" dirty="0">
              <a:solidFill>
                <a:schemeClr val="tx1"/>
              </a:solidFill>
            </a:endParaRPr>
          </a:p>
        </p:txBody>
      </p:sp>
    </p:spTree>
    <p:extLst>
      <p:ext uri="{BB962C8B-B14F-4D97-AF65-F5344CB8AC3E}">
        <p14:creationId xmlns:p14="http://schemas.microsoft.com/office/powerpoint/2010/main" val="69184558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6E560-ADEC-41E6-854E-DAC06D5AFEC8}" type="datetimeFigureOut">
              <a:rPr lang="zh-CN" altLang="en-US" smtClean="0"/>
              <a:t>2020/6/3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4D1AA-1B48-4F17-8DC6-3D113FDD2CC1}" type="slidenum">
              <a:rPr lang="zh-CN" altLang="en-US" smtClean="0"/>
              <a:t>‹#›</a:t>
            </a:fld>
            <a:endParaRPr lang="zh-CN" altLang="en-US"/>
          </a:p>
        </p:txBody>
      </p:sp>
      <p:pic>
        <p:nvPicPr>
          <p:cNvPr id="10" name="图片 9" descr="图片包含 地图, 文字&#10;&#10;已生成极高可信度的说明">
            <a:extLst>
              <a:ext uri="{FF2B5EF4-FFF2-40B4-BE49-F238E27FC236}">
                <a16:creationId xmlns:a16="http://schemas.microsoft.com/office/drawing/2014/main" id="{A7C9D9C3-639B-428A-B344-F8EDE625218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590" y="0"/>
            <a:ext cx="12216660" cy="6137413"/>
          </a:xfrm>
          <a:prstGeom prst="rect">
            <a:avLst/>
          </a:prstGeom>
        </p:spPr>
      </p:pic>
      <p:sp>
        <p:nvSpPr>
          <p:cNvPr id="11" name="Rectangle 4">
            <a:extLst>
              <a:ext uri="{FF2B5EF4-FFF2-40B4-BE49-F238E27FC236}">
                <a16:creationId xmlns:a16="http://schemas.microsoft.com/office/drawing/2014/main" id="{7E467637-0C2B-424B-AB21-09B930DE044A}"/>
              </a:ext>
            </a:extLst>
          </p:cNvPr>
          <p:cNvSpPr/>
          <p:nvPr userDrawn="1"/>
        </p:nvSpPr>
        <p:spPr>
          <a:xfrm>
            <a:off x="16591" y="5805264"/>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4"/>
              </a:rPr>
              <a:t>http://gzccidtr.yanj.cn/</a:t>
            </a:r>
            <a:r>
              <a:rPr lang="en-US" altLang="zh-CN" sz="2400" dirty="0">
                <a:solidFill>
                  <a:schemeClr val="tx1"/>
                </a:solidFill>
              </a:rPr>
              <a:t>   </a:t>
            </a:r>
            <a:r>
              <a:rPr lang="en-US" altLang="zh-CN" sz="2400" dirty="0">
                <a:solidFill>
                  <a:schemeClr val="tx1"/>
                </a:solidFill>
                <a:hlinkClick r:id="rId15"/>
              </a:rPr>
              <a:t>https://wenku.baidu.com/p/cir201?from=wenku</a:t>
            </a:r>
            <a:endParaRPr lang="zh-CN" altLang="en-US" sz="2400" dirty="0">
              <a:solidFill>
                <a:schemeClr val="tx1"/>
              </a:solidFill>
            </a:endParaRPr>
          </a:p>
        </p:txBody>
      </p:sp>
      <p:pic>
        <p:nvPicPr>
          <p:cNvPr id="13" name="图片 12">
            <a:extLst>
              <a:ext uri="{FF2B5EF4-FFF2-40B4-BE49-F238E27FC236}">
                <a16:creationId xmlns:a16="http://schemas.microsoft.com/office/drawing/2014/main" id="{E5AFA694-6785-4633-8470-12BA3E71F180}"/>
              </a:ext>
            </a:extLst>
          </p:cNvPr>
          <p:cNvPicPr>
            <a:picLocks noChangeAspect="1"/>
          </p:cNvPicPr>
          <p:nvPr userDrawn="1"/>
        </p:nvPicPr>
        <p:blipFill>
          <a:blip r:embed="rId1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03912" y="331914"/>
            <a:ext cx="1358774" cy="1358774"/>
          </a:xfrm>
          <a:prstGeom prst="rect">
            <a:avLst/>
          </a:prstGeom>
        </p:spPr>
      </p:pic>
      <p:pic>
        <p:nvPicPr>
          <p:cNvPr id="14" name="图片 13">
            <a:extLst>
              <a:ext uri="{FF2B5EF4-FFF2-40B4-BE49-F238E27FC236}">
                <a16:creationId xmlns:a16="http://schemas.microsoft.com/office/drawing/2014/main" id="{397DB0E8-32A8-4CAB-90D5-A1D55080A505}"/>
              </a:ext>
            </a:extLst>
          </p:cNvPr>
          <p:cNvPicPr>
            <a:picLocks noChangeAspect="1"/>
          </p:cNvPicPr>
          <p:nvPr userDrawn="1"/>
        </p:nvPicPr>
        <p:blipFill rotWithShape="1">
          <a:blip r:embed="rId17">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p:blipFill>
        <p:spPr>
          <a:xfrm>
            <a:off x="5303912" y="4081762"/>
            <a:ext cx="1728192" cy="1588565"/>
          </a:xfrm>
          <a:prstGeom prst="rect">
            <a:avLst/>
          </a:prstGeom>
        </p:spPr>
      </p:pic>
    </p:spTree>
    <p:extLst>
      <p:ext uri="{BB962C8B-B14F-4D97-AF65-F5344CB8AC3E}">
        <p14:creationId xmlns:p14="http://schemas.microsoft.com/office/powerpoint/2010/main" val="73406391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3" name="图片 22" descr="图片包含 文字, 屏幕截图&#10;&#10;已生成高可信度的说明">
            <a:extLst>
              <a:ext uri="{FF2B5EF4-FFF2-40B4-BE49-F238E27FC236}">
                <a16:creationId xmlns:a16="http://schemas.microsoft.com/office/drawing/2014/main" id="{2FD2FDE6-3952-4790-A588-AB4A52DCFBA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12107609" cy="6858000"/>
          </a:xfrm>
          <a:prstGeom prst="rect">
            <a:avLst/>
          </a:prstGeom>
        </p:spPr>
      </p:pic>
      <p:sp>
        <p:nvSpPr>
          <p:cNvPr id="24" name="Rectangle 4">
            <a:extLst>
              <a:ext uri="{FF2B5EF4-FFF2-40B4-BE49-F238E27FC236}">
                <a16:creationId xmlns:a16="http://schemas.microsoft.com/office/drawing/2014/main" id="{CAD54E5E-15FF-4E0E-9110-193CC2BF8CE9}"/>
              </a:ext>
            </a:extLst>
          </p:cNvPr>
          <p:cNvSpPr/>
          <p:nvPr userDrawn="1"/>
        </p:nvSpPr>
        <p:spPr>
          <a:xfrm>
            <a:off x="16591" y="6165304"/>
            <a:ext cx="12175410" cy="686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4"/>
              </a:rPr>
              <a:t>http://gzccidtr.yanj.cn/</a:t>
            </a:r>
            <a:r>
              <a:rPr lang="en-US" altLang="zh-CN" sz="2400" dirty="0">
                <a:solidFill>
                  <a:schemeClr val="tx1"/>
                </a:solidFill>
              </a:rPr>
              <a:t>         </a:t>
            </a:r>
            <a:r>
              <a:rPr lang="en-US" altLang="zh-CN" sz="2400" dirty="0">
                <a:solidFill>
                  <a:schemeClr val="tx1"/>
                </a:solidFill>
                <a:hlinkClick r:id="rId15"/>
              </a:rPr>
              <a:t>https://wenku.baidu.com/p/cir201?from=wenku</a:t>
            </a:r>
            <a:endParaRPr lang="zh-CN" altLang="en-US" sz="2400" dirty="0">
              <a:solidFill>
                <a:schemeClr val="tx1"/>
              </a:solidFill>
            </a:endParaRPr>
          </a:p>
        </p:txBody>
      </p:sp>
      <p:pic>
        <p:nvPicPr>
          <p:cNvPr id="25" name="图片 24">
            <a:extLst>
              <a:ext uri="{FF2B5EF4-FFF2-40B4-BE49-F238E27FC236}">
                <a16:creationId xmlns:a16="http://schemas.microsoft.com/office/drawing/2014/main" id="{08B5CDB4-464F-4748-99FB-0BBAEB7F5AB8}"/>
              </a:ext>
            </a:extLst>
          </p:cNvPr>
          <p:cNvPicPr>
            <a:picLocks noChangeAspect="1"/>
          </p:cNvPicPr>
          <p:nvPr userDrawn="1"/>
        </p:nvPicPr>
        <p:blipFill>
          <a:blip r:embed="rId1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93810" y="4522887"/>
            <a:ext cx="1358774" cy="1358774"/>
          </a:xfrm>
          <a:prstGeom prst="rect">
            <a:avLst/>
          </a:prstGeom>
        </p:spPr>
      </p:pic>
      <p:pic>
        <p:nvPicPr>
          <p:cNvPr id="26" name="图片 25">
            <a:extLst>
              <a:ext uri="{FF2B5EF4-FFF2-40B4-BE49-F238E27FC236}">
                <a16:creationId xmlns:a16="http://schemas.microsoft.com/office/drawing/2014/main" id="{9E9B77B7-4875-451A-BA9C-4EBD2360CD18}"/>
              </a:ext>
            </a:extLst>
          </p:cNvPr>
          <p:cNvPicPr>
            <a:picLocks noChangeAspect="1"/>
          </p:cNvPicPr>
          <p:nvPr userDrawn="1"/>
        </p:nvPicPr>
        <p:blipFill rotWithShape="1">
          <a:blip r:embed="rId17">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p:blipFill>
        <p:spPr>
          <a:xfrm>
            <a:off x="7977586" y="4425476"/>
            <a:ext cx="1584176" cy="1456185"/>
          </a:xfrm>
          <a:prstGeom prst="rect">
            <a:avLst/>
          </a:prstGeom>
        </p:spPr>
      </p:pic>
    </p:spTree>
    <p:extLst>
      <p:ext uri="{BB962C8B-B14F-4D97-AF65-F5344CB8AC3E}">
        <p14:creationId xmlns:p14="http://schemas.microsoft.com/office/powerpoint/2010/main" val="3885374319"/>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6">
            <a:extLst>
              <a:ext uri="{FF2B5EF4-FFF2-40B4-BE49-F238E27FC236}">
                <a16:creationId xmlns:a16="http://schemas.microsoft.com/office/drawing/2014/main" id="{E53122B0-A61B-4B07-A4B2-5757934AC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a:extLst>
              <a:ext uri="{FF2B5EF4-FFF2-40B4-BE49-F238E27FC236}">
                <a16:creationId xmlns:a16="http://schemas.microsoft.com/office/drawing/2014/main" id="{21FC8025-173C-41CB-92FB-B9F17405F3BA}"/>
              </a:ext>
            </a:extLst>
          </p:cNvPr>
          <p:cNvSpPr/>
          <p:nvPr/>
        </p:nvSpPr>
        <p:spPr>
          <a:xfrm rot="5400000">
            <a:off x="1935931" y="-1478731"/>
            <a:ext cx="914400" cy="478626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630" name="文本框 62">
            <a:extLst>
              <a:ext uri="{FF2B5EF4-FFF2-40B4-BE49-F238E27FC236}">
                <a16:creationId xmlns:a16="http://schemas.microsoft.com/office/drawing/2014/main" id="{ADDEA167-56BD-4511-BF87-6987091B6276}"/>
              </a:ext>
            </a:extLst>
          </p:cNvPr>
          <p:cNvSpPr txBox="1">
            <a:spLocks noChangeArrowheads="1"/>
          </p:cNvSpPr>
          <p:nvPr/>
        </p:nvSpPr>
        <p:spPr bwMode="auto">
          <a:xfrm>
            <a:off x="1818954" y="2633663"/>
            <a:ext cx="918713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5400" b="1" dirty="0">
                <a:solidFill>
                  <a:srgbClr val="4B649F"/>
                </a:solidFill>
              </a:rPr>
              <a:t>多功能盲人拐杖的设计和实现</a:t>
            </a:r>
          </a:p>
        </p:txBody>
      </p:sp>
      <p:grpSp>
        <p:nvGrpSpPr>
          <p:cNvPr id="6" name="组合 5">
            <a:extLst>
              <a:ext uri="{FF2B5EF4-FFF2-40B4-BE49-F238E27FC236}">
                <a16:creationId xmlns:a16="http://schemas.microsoft.com/office/drawing/2014/main" id="{C808B973-395A-4448-BFDF-84C2C171BA6D}"/>
              </a:ext>
            </a:extLst>
          </p:cNvPr>
          <p:cNvGrpSpPr/>
          <p:nvPr/>
        </p:nvGrpSpPr>
        <p:grpSpPr>
          <a:xfrm>
            <a:off x="1912616" y="3846513"/>
            <a:ext cx="2116406" cy="369887"/>
            <a:chOff x="2095500" y="3846513"/>
            <a:chExt cx="2116406" cy="369887"/>
          </a:xfrm>
        </p:grpSpPr>
        <p:grpSp>
          <p:nvGrpSpPr>
            <p:cNvPr id="26631" name="组合 1026">
              <a:extLst>
                <a:ext uri="{FF2B5EF4-FFF2-40B4-BE49-F238E27FC236}">
                  <a16:creationId xmlns:a16="http://schemas.microsoft.com/office/drawing/2014/main" id="{712A554A-7D16-4898-96E8-0F8C796F052E}"/>
                </a:ext>
              </a:extLst>
            </p:cNvPr>
            <p:cNvGrpSpPr>
              <a:grpSpLocks/>
            </p:cNvGrpSpPr>
            <p:nvPr/>
          </p:nvGrpSpPr>
          <p:grpSpPr bwMode="auto">
            <a:xfrm>
              <a:off x="2095500" y="3898900"/>
              <a:ext cx="315913" cy="317500"/>
              <a:chOff x="2724480" y="3856218"/>
              <a:chExt cx="317004" cy="317004"/>
            </a:xfrm>
          </p:grpSpPr>
          <p:sp>
            <p:nvSpPr>
              <p:cNvPr id="1024" name="椭圆 1023">
                <a:extLst>
                  <a:ext uri="{FF2B5EF4-FFF2-40B4-BE49-F238E27FC236}">
                    <a16:creationId xmlns:a16="http://schemas.microsoft.com/office/drawing/2014/main" id="{74DA71F5-1759-4760-A88B-2BAF9B111C00}"/>
                  </a:ext>
                </a:extLst>
              </p:cNvPr>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a:extLst>
                  <a:ext uri="{FF2B5EF4-FFF2-40B4-BE49-F238E27FC236}">
                    <a16:creationId xmlns:a16="http://schemas.microsoft.com/office/drawing/2014/main" id="{B1530B21-583B-4794-B3BC-7B90D9CF030D}"/>
                  </a:ext>
                </a:extLst>
              </p:cNvPr>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26633" name="文本框 1027">
              <a:extLst>
                <a:ext uri="{FF2B5EF4-FFF2-40B4-BE49-F238E27FC236}">
                  <a16:creationId xmlns:a16="http://schemas.microsoft.com/office/drawing/2014/main" id="{B1A05911-7286-4668-90FB-C267428B695F}"/>
                </a:ext>
              </a:extLst>
            </p:cNvPr>
            <p:cNvSpPr txBox="1">
              <a:spLocks noChangeArrowheads="1"/>
            </p:cNvSpPr>
            <p:nvPr/>
          </p:nvSpPr>
          <p:spPr bwMode="auto">
            <a:xfrm>
              <a:off x="2411413" y="3846513"/>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t>答辩人：林广海</a:t>
              </a:r>
            </a:p>
          </p:txBody>
        </p:sp>
      </p:grpSp>
      <p:grpSp>
        <p:nvGrpSpPr>
          <p:cNvPr id="5" name="组合 4">
            <a:extLst>
              <a:ext uri="{FF2B5EF4-FFF2-40B4-BE49-F238E27FC236}">
                <a16:creationId xmlns:a16="http://schemas.microsoft.com/office/drawing/2014/main" id="{444A520F-E0CB-47ED-8014-FFA0B04E7B30}"/>
              </a:ext>
            </a:extLst>
          </p:cNvPr>
          <p:cNvGrpSpPr/>
          <p:nvPr/>
        </p:nvGrpSpPr>
        <p:grpSpPr>
          <a:xfrm>
            <a:off x="4343028" y="3846513"/>
            <a:ext cx="2339223" cy="369887"/>
            <a:chOff x="4624388" y="3846513"/>
            <a:chExt cx="2339223" cy="369887"/>
          </a:xfrm>
        </p:grpSpPr>
        <p:grpSp>
          <p:nvGrpSpPr>
            <p:cNvPr id="26632" name="组合 1025">
              <a:extLst>
                <a:ext uri="{FF2B5EF4-FFF2-40B4-BE49-F238E27FC236}">
                  <a16:creationId xmlns:a16="http://schemas.microsoft.com/office/drawing/2014/main" id="{05F85094-F76C-455D-964C-5ABA615D1BBF}"/>
                </a:ext>
              </a:extLst>
            </p:cNvPr>
            <p:cNvGrpSpPr>
              <a:grpSpLocks/>
            </p:cNvGrpSpPr>
            <p:nvPr/>
          </p:nvGrpSpPr>
          <p:grpSpPr bwMode="auto">
            <a:xfrm>
              <a:off x="4624388" y="3898900"/>
              <a:ext cx="315912" cy="317500"/>
              <a:chOff x="5253802" y="3856218"/>
              <a:chExt cx="317004" cy="317004"/>
            </a:xfrm>
          </p:grpSpPr>
          <p:sp>
            <p:nvSpPr>
              <p:cNvPr id="104" name="椭圆 103">
                <a:extLst>
                  <a:ext uri="{FF2B5EF4-FFF2-40B4-BE49-F238E27FC236}">
                    <a16:creationId xmlns:a16="http://schemas.microsoft.com/office/drawing/2014/main" id="{25E592D0-FE26-47C6-84E4-23117B9A179E}"/>
                  </a:ext>
                </a:extLst>
              </p:cNvPr>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 name="KSO_Shape">
                <a:extLst>
                  <a:ext uri="{FF2B5EF4-FFF2-40B4-BE49-F238E27FC236}">
                    <a16:creationId xmlns:a16="http://schemas.microsoft.com/office/drawing/2014/main" id="{7939CF24-4DCB-458B-B4F1-0959E3EA360C}"/>
                  </a:ext>
                </a:extLst>
              </p:cNvPr>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26634" name="文本框 112">
              <a:extLst>
                <a:ext uri="{FF2B5EF4-FFF2-40B4-BE49-F238E27FC236}">
                  <a16:creationId xmlns:a16="http://schemas.microsoft.com/office/drawing/2014/main" id="{EBF7E833-BCE1-41B2-873D-355B8AA93460}"/>
                </a:ext>
              </a:extLst>
            </p:cNvPr>
            <p:cNvSpPr txBox="1">
              <a:spLocks noChangeArrowheads="1"/>
            </p:cNvSpPr>
            <p:nvPr/>
          </p:nvSpPr>
          <p:spPr bwMode="auto">
            <a:xfrm>
              <a:off x="4940300" y="3846513"/>
              <a:ext cx="20233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t>指导教师：田秀云</a:t>
              </a:r>
            </a:p>
          </p:txBody>
        </p:sp>
      </p:grpSp>
      <p:sp>
        <p:nvSpPr>
          <p:cNvPr id="26635" name="文本框 1066">
            <a:extLst>
              <a:ext uri="{FF2B5EF4-FFF2-40B4-BE49-F238E27FC236}">
                <a16:creationId xmlns:a16="http://schemas.microsoft.com/office/drawing/2014/main" id="{13964E5D-9B20-42CF-A4E7-8419602FB145}"/>
              </a:ext>
            </a:extLst>
          </p:cNvPr>
          <p:cNvSpPr txBox="1">
            <a:spLocks noChangeArrowheads="1"/>
          </p:cNvSpPr>
          <p:nvPr/>
        </p:nvSpPr>
        <p:spPr bwMode="auto">
          <a:xfrm>
            <a:off x="1766888" y="598488"/>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dirty="0">
                <a:solidFill>
                  <a:schemeClr val="bg1"/>
                </a:solidFill>
              </a:rPr>
              <a:t>广东海洋大学</a:t>
            </a:r>
          </a:p>
        </p:txBody>
      </p:sp>
      <p:sp>
        <p:nvSpPr>
          <p:cNvPr id="1068" name="矩形 1067">
            <a:extLst>
              <a:ext uri="{FF2B5EF4-FFF2-40B4-BE49-F238E27FC236}">
                <a16:creationId xmlns:a16="http://schemas.microsoft.com/office/drawing/2014/main" id="{A8D44B89-E37B-4873-83AF-3D5E616AD15E}"/>
              </a:ext>
            </a:extLst>
          </p:cNvPr>
          <p:cNvSpPr/>
          <p:nvPr/>
        </p:nvSpPr>
        <p:spPr>
          <a:xfrm>
            <a:off x="1283966"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a:extLst>
              <a:ext uri="{FF2B5EF4-FFF2-40B4-BE49-F238E27FC236}">
                <a16:creationId xmlns:a16="http://schemas.microsoft.com/office/drawing/2014/main" id="{E5230864-CDEA-4818-B7F5-8617837C022B}"/>
              </a:ext>
            </a:extLst>
          </p:cNvPr>
          <p:cNvSpPr/>
          <p:nvPr/>
        </p:nvSpPr>
        <p:spPr>
          <a:xfrm>
            <a:off x="10723241"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a:extLst>
              <a:ext uri="{FF2B5EF4-FFF2-40B4-BE49-F238E27FC236}">
                <a16:creationId xmlns:a16="http://schemas.microsoft.com/office/drawing/2014/main" id="{74ADE4ED-DF30-4527-BCF1-333990566E41}"/>
              </a:ext>
            </a:extLst>
          </p:cNvPr>
          <p:cNvSpPr/>
          <p:nvPr/>
        </p:nvSpPr>
        <p:spPr>
          <a:xfrm>
            <a:off x="10454954"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a:extLst>
              <a:ext uri="{FF2B5EF4-FFF2-40B4-BE49-F238E27FC236}">
                <a16:creationId xmlns:a16="http://schemas.microsoft.com/office/drawing/2014/main" id="{C997E3C0-00AE-4EFC-92B3-F77DA918533B}"/>
              </a:ext>
            </a:extLst>
          </p:cNvPr>
          <p:cNvSpPr/>
          <p:nvPr/>
        </p:nvSpPr>
        <p:spPr>
          <a:xfrm>
            <a:off x="1125216"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a:extLst>
              <a:ext uri="{FF2B5EF4-FFF2-40B4-BE49-F238E27FC236}">
                <a16:creationId xmlns:a16="http://schemas.microsoft.com/office/drawing/2014/main" id="{D4C6DB80-BA07-4BD9-9EE6-ED0AC7F54E9B}"/>
              </a:ext>
            </a:extLst>
          </p:cNvPr>
          <p:cNvSpPr/>
          <p:nvPr/>
        </p:nvSpPr>
        <p:spPr>
          <a:xfrm>
            <a:off x="1277616"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 name="组合 3">
            <a:extLst>
              <a:ext uri="{FF2B5EF4-FFF2-40B4-BE49-F238E27FC236}">
                <a16:creationId xmlns:a16="http://schemas.microsoft.com/office/drawing/2014/main" id="{DF0A1D41-E418-4F34-B4B2-1C117CEEFECD}"/>
              </a:ext>
            </a:extLst>
          </p:cNvPr>
          <p:cNvGrpSpPr/>
          <p:nvPr/>
        </p:nvGrpSpPr>
        <p:grpSpPr>
          <a:xfrm>
            <a:off x="6908146" y="3846513"/>
            <a:ext cx="3359878" cy="369805"/>
            <a:chOff x="7569333" y="3846513"/>
            <a:chExt cx="3359878" cy="369805"/>
          </a:xfrm>
        </p:grpSpPr>
        <p:pic>
          <p:nvPicPr>
            <p:cNvPr id="3" name="图片 2">
              <a:extLst>
                <a:ext uri="{FF2B5EF4-FFF2-40B4-BE49-F238E27FC236}">
                  <a16:creationId xmlns:a16="http://schemas.microsoft.com/office/drawing/2014/main" id="{D2C327A5-0DF0-4B0E-994D-E785C9560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9333" y="3899518"/>
              <a:ext cx="316800" cy="316800"/>
            </a:xfrm>
            <a:prstGeom prst="rect">
              <a:avLst/>
            </a:prstGeom>
          </p:spPr>
        </p:pic>
        <p:sp>
          <p:nvSpPr>
            <p:cNvPr id="30" name="文本框 112">
              <a:extLst>
                <a:ext uri="{FF2B5EF4-FFF2-40B4-BE49-F238E27FC236}">
                  <a16:creationId xmlns:a16="http://schemas.microsoft.com/office/drawing/2014/main" id="{F63C5F2C-DAD4-455A-83F6-8AE020A4CD6B}"/>
                </a:ext>
              </a:extLst>
            </p:cNvPr>
            <p:cNvSpPr txBox="1">
              <a:spLocks noChangeArrowheads="1"/>
            </p:cNvSpPr>
            <p:nvPr/>
          </p:nvSpPr>
          <p:spPr bwMode="auto">
            <a:xfrm>
              <a:off x="7871964" y="3846513"/>
              <a:ext cx="30572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t>答辩日期：</a:t>
              </a:r>
              <a:r>
                <a:rPr lang="en-US" altLang="zh-CN" sz="1800" dirty="0"/>
                <a:t>2020</a:t>
              </a:r>
              <a:r>
                <a:rPr lang="zh-CN" altLang="en-US" sz="1800" dirty="0"/>
                <a:t>年</a:t>
              </a:r>
              <a:r>
                <a:rPr lang="en-US" altLang="zh-CN" sz="1800" dirty="0"/>
                <a:t>06</a:t>
              </a:r>
              <a:r>
                <a:rPr lang="zh-CN" altLang="en-US" sz="1800" dirty="0"/>
                <a:t>月</a:t>
              </a:r>
              <a:r>
                <a:rPr lang="en-US" altLang="zh-CN" sz="1800" dirty="0"/>
                <a:t>06</a:t>
              </a:r>
              <a:r>
                <a:rPr lang="zh-CN" altLang="en-US" sz="1800" dirty="0"/>
                <a:t>日</a:t>
              </a:r>
            </a:p>
          </p:txBody>
        </p:sp>
      </p:grpSp>
      <p:pic>
        <p:nvPicPr>
          <p:cNvPr id="26" name="图片 25">
            <a:extLst>
              <a:ext uri="{FF2B5EF4-FFF2-40B4-BE49-F238E27FC236}">
                <a16:creationId xmlns:a16="http://schemas.microsoft.com/office/drawing/2014/main" id="{2C3559AC-E765-45B8-B2D8-F53FCB3B7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30" y="296029"/>
            <a:ext cx="1246735" cy="1246735"/>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455" y="26506"/>
            <a:ext cx="3581400" cy="78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913238" y="4123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硬件系统</a:t>
            </a:r>
            <a:r>
              <a:rPr lang="en-US" altLang="zh-CN" b="1" dirty="0">
                <a:solidFill>
                  <a:srgbClr val="4B649F"/>
                </a:solidFill>
              </a:rPr>
              <a:t>-</a:t>
            </a:r>
            <a:r>
              <a:rPr lang="zh-CN" altLang="en-US" b="1" dirty="0">
                <a:solidFill>
                  <a:srgbClr val="4B649F"/>
                </a:solidFill>
              </a:rPr>
              <a:t>语音播放模块</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96432A-CE76-44B2-81CE-0D5837EE72D5}"/>
              </a:ext>
            </a:extLst>
          </p:cNvPr>
          <p:cNvGrpSpPr/>
          <p:nvPr/>
        </p:nvGrpSpPr>
        <p:grpSpPr>
          <a:xfrm>
            <a:off x="130996" y="113009"/>
            <a:ext cx="674783" cy="674783"/>
            <a:chOff x="1341350" y="3644901"/>
            <a:chExt cx="737367" cy="737367"/>
          </a:xfrm>
        </p:grpSpPr>
        <p:pic>
          <p:nvPicPr>
            <p:cNvPr id="32" name="图片 31">
              <a:extLst>
                <a:ext uri="{FF2B5EF4-FFF2-40B4-BE49-F238E27FC236}">
                  <a16:creationId xmlns:a16="http://schemas.microsoft.com/office/drawing/2014/main" id="{71CAB8D2-5DA0-497A-9B45-5AFD8D850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350" y="3644901"/>
              <a:ext cx="737367" cy="737367"/>
            </a:xfrm>
            <a:prstGeom prst="rect">
              <a:avLst/>
            </a:prstGeom>
          </p:spPr>
        </p:pic>
        <p:pic>
          <p:nvPicPr>
            <p:cNvPr id="33" name="图片 32">
              <a:extLst>
                <a:ext uri="{FF2B5EF4-FFF2-40B4-BE49-F238E27FC236}">
                  <a16:creationId xmlns:a16="http://schemas.microsoft.com/office/drawing/2014/main" id="{4C771B7C-D546-4189-9A9F-42E66ED398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8775" y="3761021"/>
              <a:ext cx="496634" cy="496634"/>
            </a:xfrm>
            <a:prstGeom prst="rect">
              <a:avLst/>
            </a:prstGeom>
          </p:spPr>
        </p:pic>
      </p:grpSp>
      <p:sp>
        <p:nvSpPr>
          <p:cNvPr id="6" name="文本框 5">
            <a:extLst>
              <a:ext uri="{FF2B5EF4-FFF2-40B4-BE49-F238E27FC236}">
                <a16:creationId xmlns:a16="http://schemas.microsoft.com/office/drawing/2014/main" id="{89396B73-60E4-4C8D-A2CF-DBB01EBCED19}"/>
              </a:ext>
            </a:extLst>
          </p:cNvPr>
          <p:cNvSpPr txBox="1"/>
          <p:nvPr/>
        </p:nvSpPr>
        <p:spPr>
          <a:xfrm>
            <a:off x="194255" y="823119"/>
            <a:ext cx="11803490" cy="1705403"/>
          </a:xfrm>
          <a:prstGeom prst="rect">
            <a:avLst/>
          </a:prstGeom>
          <a:noFill/>
        </p:spPr>
        <p:txBody>
          <a:bodyPr wrap="square" rtlCol="0">
            <a:spAutoFit/>
          </a:bodyPr>
          <a:lstStyle/>
          <a:p>
            <a:pPr algn="just">
              <a:lnSpc>
                <a:spcPct val="150000"/>
              </a:lnSpc>
            </a:pPr>
            <a:r>
              <a:rPr lang="zh-CN" altLang="en-US" dirty="0">
                <a:solidFill>
                  <a:srgbClr val="4B649F"/>
                </a:solidFill>
                <a:latin typeface="微软雅黑" panose="020B0503020204020204" pitchFamily="34" charset="-122"/>
              </a:rPr>
              <a:t>为了实现在遇到障碍物或外部光线强度发生变化时播放语音提示的功能，我们需要一个能够通过串口指令控制的语音播放模块。我们所使用的语音播放模块如图</a:t>
            </a:r>
            <a:r>
              <a:rPr lang="en-US" altLang="zh-CN" dirty="0">
                <a:solidFill>
                  <a:srgbClr val="4B649F"/>
                </a:solidFill>
                <a:latin typeface="微软雅黑" panose="020B0503020204020204" pitchFamily="34" charset="-122"/>
              </a:rPr>
              <a:t>7</a:t>
            </a:r>
            <a:r>
              <a:rPr lang="zh-CN" altLang="en-US" dirty="0">
                <a:solidFill>
                  <a:srgbClr val="4B649F"/>
                </a:solidFill>
                <a:latin typeface="微软雅黑" panose="020B0503020204020204" pitchFamily="34" charset="-122"/>
              </a:rPr>
              <a:t>所示，该模块集成了 </a:t>
            </a:r>
            <a:r>
              <a:rPr lang="en-US" altLang="zh-CN" dirty="0">
                <a:solidFill>
                  <a:srgbClr val="4B649F"/>
                </a:solidFill>
                <a:latin typeface="微软雅黑" panose="020B0503020204020204" pitchFamily="34" charset="-122"/>
              </a:rPr>
              <a:t>MP3</a:t>
            </a:r>
            <a:r>
              <a:rPr lang="zh-CN" altLang="en-US" dirty="0">
                <a:solidFill>
                  <a:srgbClr val="4B649F"/>
                </a:solidFill>
                <a:latin typeface="微软雅黑" panose="020B0503020204020204" pitchFamily="34" charset="-122"/>
              </a:rPr>
              <a:t>、</a:t>
            </a:r>
            <a:r>
              <a:rPr lang="en-US" altLang="zh-CN" dirty="0">
                <a:solidFill>
                  <a:srgbClr val="4B649F"/>
                </a:solidFill>
                <a:latin typeface="微软雅黑" panose="020B0503020204020204" pitchFamily="34" charset="-122"/>
              </a:rPr>
              <a:t>WAV </a:t>
            </a:r>
            <a:r>
              <a:rPr lang="zh-CN" altLang="en-US" dirty="0">
                <a:solidFill>
                  <a:srgbClr val="4B649F"/>
                </a:solidFill>
                <a:latin typeface="微软雅黑" panose="020B0503020204020204" pitchFamily="34" charset="-122"/>
              </a:rPr>
              <a:t>音频文件的硬解码，同时软件支持工业级别的串口通信协议。其以</a:t>
            </a:r>
            <a:r>
              <a:rPr lang="en-US" altLang="zh-CN" dirty="0">
                <a:solidFill>
                  <a:srgbClr val="4B649F"/>
                </a:solidFill>
                <a:latin typeface="微软雅黑" panose="020B0503020204020204" pitchFamily="34" charset="-122"/>
              </a:rPr>
              <a:t>TF</a:t>
            </a:r>
            <a:r>
              <a:rPr lang="zh-CN" altLang="en-US" dirty="0">
                <a:solidFill>
                  <a:srgbClr val="4B649F"/>
                </a:solidFill>
                <a:latin typeface="微软雅黑" panose="020B0503020204020204" pitchFamily="34" charset="-122"/>
              </a:rPr>
              <a:t>卡为存储介质，通过简单的串口指令，不需要繁琐的底层操作即可完成播放指定语音等功能。我们常用到的指令如表</a:t>
            </a:r>
            <a:r>
              <a:rPr lang="en-US" altLang="zh-CN" dirty="0">
                <a:solidFill>
                  <a:srgbClr val="4B649F"/>
                </a:solidFill>
                <a:latin typeface="微软雅黑" panose="020B0503020204020204" pitchFamily="34" charset="-122"/>
              </a:rPr>
              <a:t>1</a:t>
            </a:r>
            <a:r>
              <a:rPr lang="zh-CN" altLang="en-US" dirty="0">
                <a:solidFill>
                  <a:srgbClr val="4B649F"/>
                </a:solidFill>
                <a:latin typeface="微软雅黑" panose="020B0503020204020204" pitchFamily="34" charset="-122"/>
              </a:rPr>
              <a:t>所示。</a:t>
            </a:r>
          </a:p>
        </p:txBody>
      </p:sp>
      <p:grpSp>
        <p:nvGrpSpPr>
          <p:cNvPr id="8" name="组合 7">
            <a:extLst>
              <a:ext uri="{FF2B5EF4-FFF2-40B4-BE49-F238E27FC236}">
                <a16:creationId xmlns:a16="http://schemas.microsoft.com/office/drawing/2014/main" id="{F617B6D7-00A7-49AF-AC27-BB5981630E11}"/>
              </a:ext>
            </a:extLst>
          </p:cNvPr>
          <p:cNvGrpSpPr/>
          <p:nvPr/>
        </p:nvGrpSpPr>
        <p:grpSpPr>
          <a:xfrm>
            <a:off x="913238" y="3279947"/>
            <a:ext cx="3081987" cy="2283275"/>
            <a:chOff x="913238" y="3279947"/>
            <a:chExt cx="3081987" cy="2283275"/>
          </a:xfrm>
        </p:grpSpPr>
        <p:pic>
          <p:nvPicPr>
            <p:cNvPr id="2" name="图片 1">
              <a:extLst>
                <a:ext uri="{FF2B5EF4-FFF2-40B4-BE49-F238E27FC236}">
                  <a16:creationId xmlns:a16="http://schemas.microsoft.com/office/drawing/2014/main" id="{565A58CE-50AC-4557-9055-21336EA676E5}"/>
                </a:ext>
              </a:extLst>
            </p:cNvPr>
            <p:cNvPicPr>
              <a:picLocks noChangeAspect="1"/>
            </p:cNvPicPr>
            <p:nvPr/>
          </p:nvPicPr>
          <p:blipFill>
            <a:blip r:embed="rId5"/>
            <a:stretch>
              <a:fillRect/>
            </a:stretch>
          </p:blipFill>
          <p:spPr>
            <a:xfrm>
              <a:off x="913238" y="3279947"/>
              <a:ext cx="3081987" cy="1923058"/>
            </a:xfrm>
            <a:prstGeom prst="rect">
              <a:avLst/>
            </a:prstGeom>
          </p:spPr>
        </p:pic>
        <p:sp>
          <p:nvSpPr>
            <p:cNvPr id="12" name="文本框 11">
              <a:extLst>
                <a:ext uri="{FF2B5EF4-FFF2-40B4-BE49-F238E27FC236}">
                  <a16:creationId xmlns:a16="http://schemas.microsoft.com/office/drawing/2014/main" id="{D513D285-F296-42D7-B05C-06A3EFD27007}"/>
                </a:ext>
              </a:extLst>
            </p:cNvPr>
            <p:cNvSpPr txBox="1"/>
            <p:nvPr/>
          </p:nvSpPr>
          <p:spPr>
            <a:xfrm>
              <a:off x="2165843" y="5193890"/>
              <a:ext cx="576776" cy="369332"/>
            </a:xfrm>
            <a:prstGeom prst="rect">
              <a:avLst/>
            </a:prstGeom>
            <a:noFill/>
          </p:spPr>
          <p:txBody>
            <a:bodyPr wrap="square" rtlCol="0">
              <a:spAutoFit/>
            </a:bodyPr>
            <a:lstStyle/>
            <a:p>
              <a:r>
                <a:rPr lang="zh-CN" altLang="en-US" dirty="0"/>
                <a:t>图</a:t>
              </a:r>
              <a:r>
                <a:rPr lang="en-US" altLang="zh-CN" dirty="0"/>
                <a:t>7</a:t>
              </a:r>
              <a:endParaRPr lang="zh-CN" altLang="en-US" dirty="0"/>
            </a:p>
          </p:txBody>
        </p:sp>
      </p:grpSp>
      <p:grpSp>
        <p:nvGrpSpPr>
          <p:cNvPr id="10" name="组合 9">
            <a:extLst>
              <a:ext uri="{FF2B5EF4-FFF2-40B4-BE49-F238E27FC236}">
                <a16:creationId xmlns:a16="http://schemas.microsoft.com/office/drawing/2014/main" id="{7B716B7E-DA1E-4295-8A5F-0B645374E653}"/>
              </a:ext>
            </a:extLst>
          </p:cNvPr>
          <p:cNvGrpSpPr/>
          <p:nvPr/>
        </p:nvGrpSpPr>
        <p:grpSpPr>
          <a:xfrm>
            <a:off x="5455075" y="2912362"/>
            <a:ext cx="5005250" cy="3071994"/>
            <a:chOff x="5455075" y="2912362"/>
            <a:chExt cx="5005250" cy="3071994"/>
          </a:xfrm>
        </p:grpSpPr>
        <p:sp>
          <p:nvSpPr>
            <p:cNvPr id="13" name="文本框 12">
              <a:extLst>
                <a:ext uri="{FF2B5EF4-FFF2-40B4-BE49-F238E27FC236}">
                  <a16:creationId xmlns:a16="http://schemas.microsoft.com/office/drawing/2014/main" id="{7EB81BF6-6878-4DF7-ADBC-387A4A489D88}"/>
                </a:ext>
              </a:extLst>
            </p:cNvPr>
            <p:cNvSpPr txBox="1"/>
            <p:nvPr/>
          </p:nvSpPr>
          <p:spPr>
            <a:xfrm>
              <a:off x="7821055" y="5615024"/>
              <a:ext cx="576776" cy="369332"/>
            </a:xfrm>
            <a:prstGeom prst="rect">
              <a:avLst/>
            </a:prstGeom>
            <a:noFill/>
          </p:spPr>
          <p:txBody>
            <a:bodyPr wrap="square" rtlCol="0">
              <a:spAutoFit/>
            </a:bodyPr>
            <a:lstStyle/>
            <a:p>
              <a:r>
                <a:rPr lang="zh-CN" altLang="en-US" dirty="0"/>
                <a:t>表</a:t>
              </a:r>
              <a:r>
                <a:rPr lang="en-US" altLang="zh-CN" dirty="0"/>
                <a:t>1</a:t>
              </a:r>
              <a:endParaRPr lang="zh-CN" altLang="en-US" dirty="0"/>
            </a:p>
          </p:txBody>
        </p:sp>
        <p:pic>
          <p:nvPicPr>
            <p:cNvPr id="9" name="图片 8">
              <a:extLst>
                <a:ext uri="{FF2B5EF4-FFF2-40B4-BE49-F238E27FC236}">
                  <a16:creationId xmlns:a16="http://schemas.microsoft.com/office/drawing/2014/main" id="{0CF911E5-C64B-4C2E-BCAD-3E7119B53851}"/>
                </a:ext>
              </a:extLst>
            </p:cNvPr>
            <p:cNvPicPr>
              <a:picLocks noChangeAspect="1"/>
            </p:cNvPicPr>
            <p:nvPr/>
          </p:nvPicPr>
          <p:blipFill>
            <a:blip r:embed="rId6"/>
            <a:stretch>
              <a:fillRect/>
            </a:stretch>
          </p:blipFill>
          <p:spPr>
            <a:xfrm>
              <a:off x="5455075" y="2912362"/>
              <a:ext cx="5005250" cy="2816596"/>
            </a:xfrm>
            <a:prstGeom prst="rect">
              <a:avLst/>
            </a:prstGeom>
          </p:spPr>
        </p:pic>
      </p:grpSp>
    </p:spTree>
    <p:extLst>
      <p:ext uri="{BB962C8B-B14F-4D97-AF65-F5344CB8AC3E}">
        <p14:creationId xmlns:p14="http://schemas.microsoft.com/office/powerpoint/2010/main" val="84369028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
            <a:ext cx="3581400" cy="82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913238" y="4123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硬件系统</a:t>
            </a:r>
            <a:r>
              <a:rPr lang="en-US" altLang="zh-CN" b="1" dirty="0">
                <a:solidFill>
                  <a:srgbClr val="4B649F"/>
                </a:solidFill>
              </a:rPr>
              <a:t>-GPS</a:t>
            </a:r>
            <a:r>
              <a:rPr lang="zh-CN" altLang="en-US" b="1" dirty="0">
                <a:solidFill>
                  <a:srgbClr val="4B649F"/>
                </a:solidFill>
              </a:rPr>
              <a:t>定位模块</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96432A-CE76-44B2-81CE-0D5837EE72D5}"/>
              </a:ext>
            </a:extLst>
          </p:cNvPr>
          <p:cNvGrpSpPr/>
          <p:nvPr/>
        </p:nvGrpSpPr>
        <p:grpSpPr>
          <a:xfrm>
            <a:off x="130996" y="113009"/>
            <a:ext cx="674783" cy="674783"/>
            <a:chOff x="1341350" y="3644901"/>
            <a:chExt cx="737367" cy="737367"/>
          </a:xfrm>
        </p:grpSpPr>
        <p:pic>
          <p:nvPicPr>
            <p:cNvPr id="32" name="图片 31">
              <a:extLst>
                <a:ext uri="{FF2B5EF4-FFF2-40B4-BE49-F238E27FC236}">
                  <a16:creationId xmlns:a16="http://schemas.microsoft.com/office/drawing/2014/main" id="{71CAB8D2-5DA0-497A-9B45-5AFD8D850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350" y="3644901"/>
              <a:ext cx="737367" cy="737367"/>
            </a:xfrm>
            <a:prstGeom prst="rect">
              <a:avLst/>
            </a:prstGeom>
          </p:spPr>
        </p:pic>
        <p:pic>
          <p:nvPicPr>
            <p:cNvPr id="33" name="图片 32">
              <a:extLst>
                <a:ext uri="{FF2B5EF4-FFF2-40B4-BE49-F238E27FC236}">
                  <a16:creationId xmlns:a16="http://schemas.microsoft.com/office/drawing/2014/main" id="{4C771B7C-D546-4189-9A9F-42E66ED398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8775" y="3761021"/>
              <a:ext cx="496634" cy="496634"/>
            </a:xfrm>
            <a:prstGeom prst="rect">
              <a:avLst/>
            </a:prstGeom>
          </p:spPr>
        </p:pic>
      </p:grpSp>
      <p:sp>
        <p:nvSpPr>
          <p:cNvPr id="6" name="文本框 5">
            <a:extLst>
              <a:ext uri="{FF2B5EF4-FFF2-40B4-BE49-F238E27FC236}">
                <a16:creationId xmlns:a16="http://schemas.microsoft.com/office/drawing/2014/main" id="{89396B73-60E4-4C8D-A2CF-DBB01EBCED19}"/>
              </a:ext>
            </a:extLst>
          </p:cNvPr>
          <p:cNvSpPr txBox="1"/>
          <p:nvPr/>
        </p:nvSpPr>
        <p:spPr>
          <a:xfrm>
            <a:off x="215404" y="857973"/>
            <a:ext cx="11747219" cy="1289905"/>
          </a:xfrm>
          <a:prstGeom prst="rect">
            <a:avLst/>
          </a:prstGeom>
          <a:noFill/>
        </p:spPr>
        <p:txBody>
          <a:bodyPr wrap="square" rtlCol="0">
            <a:spAutoFit/>
          </a:bodyPr>
          <a:lstStyle/>
          <a:p>
            <a:pPr>
              <a:lnSpc>
                <a:spcPct val="150000"/>
              </a:lnSpc>
            </a:pPr>
            <a:r>
              <a:rPr lang="zh-CN" altLang="en-US" dirty="0">
                <a:solidFill>
                  <a:srgbClr val="4B649F"/>
                </a:solidFill>
                <a:latin typeface="微软雅黑" panose="020B0503020204020204" pitchFamily="34" charset="-122"/>
              </a:rPr>
              <a:t>为了实现远程定位的功能，我们需要使用</a:t>
            </a:r>
            <a:r>
              <a:rPr lang="en-US" altLang="zh-CN" dirty="0">
                <a:solidFill>
                  <a:srgbClr val="4B649F"/>
                </a:solidFill>
                <a:latin typeface="微软雅黑" panose="020B0503020204020204" pitchFamily="34" charset="-122"/>
              </a:rPr>
              <a:t>GPS</a:t>
            </a:r>
            <a:r>
              <a:rPr lang="zh-CN" altLang="en-US" dirty="0">
                <a:solidFill>
                  <a:srgbClr val="4B649F"/>
                </a:solidFill>
                <a:latin typeface="微软雅黑" panose="020B0503020204020204" pitchFamily="34" charset="-122"/>
              </a:rPr>
              <a:t>定位模块来获取如经度、纬度、海拔高度等这些地理信息。我们所使用的</a:t>
            </a:r>
            <a:r>
              <a:rPr lang="en-US" altLang="zh-CN" dirty="0">
                <a:solidFill>
                  <a:srgbClr val="4B649F"/>
                </a:solidFill>
                <a:latin typeface="微软雅黑" panose="020B0503020204020204" pitchFamily="34" charset="-122"/>
              </a:rPr>
              <a:t>GPS</a:t>
            </a:r>
            <a:r>
              <a:rPr lang="zh-CN" altLang="en-US" dirty="0">
                <a:solidFill>
                  <a:srgbClr val="4B649F"/>
                </a:solidFill>
                <a:latin typeface="微软雅黑" panose="020B0503020204020204" pitchFamily="34" charset="-122"/>
              </a:rPr>
              <a:t>定位模块如图</a:t>
            </a:r>
            <a:r>
              <a:rPr lang="en-US" altLang="zh-CN" dirty="0">
                <a:solidFill>
                  <a:srgbClr val="4B649F"/>
                </a:solidFill>
                <a:latin typeface="微软雅黑" panose="020B0503020204020204" pitchFamily="34" charset="-122"/>
              </a:rPr>
              <a:t>8</a:t>
            </a:r>
            <a:r>
              <a:rPr lang="zh-CN" altLang="en-US" dirty="0">
                <a:solidFill>
                  <a:srgbClr val="4B649F"/>
                </a:solidFill>
                <a:latin typeface="微软雅黑" panose="020B0503020204020204" pitchFamily="34" charset="-122"/>
              </a:rPr>
              <a:t>所示，该模块支持我国的 </a:t>
            </a:r>
            <a:r>
              <a:rPr lang="en-US" altLang="zh-CN" dirty="0">
                <a:solidFill>
                  <a:srgbClr val="4B649F"/>
                </a:solidFill>
                <a:latin typeface="微软雅黑" panose="020B0503020204020204" pitchFamily="34" charset="-122"/>
              </a:rPr>
              <a:t>BDS</a:t>
            </a:r>
            <a:r>
              <a:rPr lang="zh-CN" altLang="en-US" dirty="0">
                <a:solidFill>
                  <a:srgbClr val="4B649F"/>
                </a:solidFill>
                <a:latin typeface="微软雅黑" panose="020B0503020204020204" pitchFamily="34" charset="-122"/>
              </a:rPr>
              <a:t>北斗导航系统和美国的 </a:t>
            </a:r>
            <a:r>
              <a:rPr lang="en-US" altLang="zh-CN" dirty="0">
                <a:solidFill>
                  <a:srgbClr val="4B649F"/>
                </a:solidFill>
                <a:latin typeface="微软雅黑" panose="020B0503020204020204" pitchFamily="34" charset="-122"/>
              </a:rPr>
              <a:t>GPS</a:t>
            </a:r>
            <a:r>
              <a:rPr lang="zh-CN" altLang="en-US" dirty="0">
                <a:solidFill>
                  <a:srgbClr val="4B649F"/>
                </a:solidFill>
                <a:latin typeface="微软雅黑" panose="020B0503020204020204" pitchFamily="34" charset="-122"/>
              </a:rPr>
              <a:t>导航系统，其以</a:t>
            </a:r>
            <a:r>
              <a:rPr lang="en-US" altLang="zh-CN" dirty="0">
                <a:solidFill>
                  <a:srgbClr val="4B649F"/>
                </a:solidFill>
                <a:latin typeface="微软雅黑" panose="020B0503020204020204" pitchFamily="34" charset="-122"/>
              </a:rPr>
              <a:t>1Hz</a:t>
            </a:r>
            <a:r>
              <a:rPr lang="zh-CN" altLang="en-US" dirty="0">
                <a:solidFill>
                  <a:srgbClr val="4B649F"/>
                </a:solidFill>
                <a:latin typeface="微软雅黑" panose="020B0503020204020204" pitchFamily="34" charset="-122"/>
              </a:rPr>
              <a:t>的固定频率向串口发送定位数据，无需额外的触发操作。其测试输出结果如图</a:t>
            </a:r>
            <a:r>
              <a:rPr lang="en-US" altLang="zh-CN" dirty="0">
                <a:solidFill>
                  <a:srgbClr val="4B649F"/>
                </a:solidFill>
                <a:latin typeface="微软雅黑" panose="020B0503020204020204" pitchFamily="34" charset="-122"/>
              </a:rPr>
              <a:t>9</a:t>
            </a:r>
            <a:r>
              <a:rPr lang="zh-CN" altLang="en-US" dirty="0">
                <a:solidFill>
                  <a:srgbClr val="4B649F"/>
                </a:solidFill>
                <a:latin typeface="微软雅黑" panose="020B0503020204020204" pitchFamily="34" charset="-122"/>
              </a:rPr>
              <a:t>所示。</a:t>
            </a:r>
          </a:p>
        </p:txBody>
      </p:sp>
      <p:grpSp>
        <p:nvGrpSpPr>
          <p:cNvPr id="7" name="组合 6">
            <a:extLst>
              <a:ext uri="{FF2B5EF4-FFF2-40B4-BE49-F238E27FC236}">
                <a16:creationId xmlns:a16="http://schemas.microsoft.com/office/drawing/2014/main" id="{6243BC43-A1FC-49FA-8032-D88D6FE8E412}"/>
              </a:ext>
            </a:extLst>
          </p:cNvPr>
          <p:cNvGrpSpPr/>
          <p:nvPr/>
        </p:nvGrpSpPr>
        <p:grpSpPr>
          <a:xfrm>
            <a:off x="1095716" y="2927930"/>
            <a:ext cx="2545525" cy="2316712"/>
            <a:chOff x="1095716" y="2927930"/>
            <a:chExt cx="2545525" cy="2316712"/>
          </a:xfrm>
        </p:grpSpPr>
        <p:pic>
          <p:nvPicPr>
            <p:cNvPr id="12" name="图片 11">
              <a:extLst>
                <a:ext uri="{FF2B5EF4-FFF2-40B4-BE49-F238E27FC236}">
                  <a16:creationId xmlns:a16="http://schemas.microsoft.com/office/drawing/2014/main" id="{44AFF478-BC67-4B7D-9B31-2A636AE47ECC}"/>
                </a:ext>
              </a:extLst>
            </p:cNvPr>
            <p:cNvPicPr/>
            <p:nvPr/>
          </p:nvPicPr>
          <p:blipFill>
            <a:blip r:embed="rId5" cstate="print">
              <a:extLst>
                <a:ext uri="{28A0092B-C50C-407E-A947-70E740481C1C}">
                  <a14:useLocalDpi xmlns:a14="http://schemas.microsoft.com/office/drawing/2010/main" val="0"/>
                </a:ext>
              </a:extLst>
            </a:blip>
            <a:srcRect/>
            <a:stretch/>
          </p:blipFill>
          <p:spPr bwMode="auto">
            <a:xfrm>
              <a:off x="1095716" y="2927930"/>
              <a:ext cx="2545525" cy="1944468"/>
            </a:xfrm>
            <a:prstGeom prst="rect">
              <a:avLst/>
            </a:prstGeom>
            <a:noFill/>
            <a:ln>
              <a:noFill/>
            </a:ln>
          </p:spPr>
        </p:pic>
        <p:sp>
          <p:nvSpPr>
            <p:cNvPr id="13" name="文本框 12">
              <a:extLst>
                <a:ext uri="{FF2B5EF4-FFF2-40B4-BE49-F238E27FC236}">
                  <a16:creationId xmlns:a16="http://schemas.microsoft.com/office/drawing/2014/main" id="{BF6D78EF-6993-471A-988E-204AD55E4C4D}"/>
                </a:ext>
              </a:extLst>
            </p:cNvPr>
            <p:cNvSpPr txBox="1"/>
            <p:nvPr/>
          </p:nvSpPr>
          <p:spPr>
            <a:xfrm>
              <a:off x="2080090" y="4875310"/>
              <a:ext cx="576776" cy="369332"/>
            </a:xfrm>
            <a:prstGeom prst="rect">
              <a:avLst/>
            </a:prstGeom>
            <a:noFill/>
          </p:spPr>
          <p:txBody>
            <a:bodyPr wrap="square" rtlCol="0">
              <a:spAutoFit/>
            </a:bodyPr>
            <a:lstStyle/>
            <a:p>
              <a:r>
                <a:rPr lang="zh-CN" altLang="en-US" dirty="0"/>
                <a:t>图</a:t>
              </a:r>
              <a:r>
                <a:rPr lang="en-US" altLang="zh-CN" dirty="0"/>
                <a:t>8</a:t>
              </a:r>
              <a:endParaRPr lang="zh-CN" altLang="en-US" dirty="0"/>
            </a:p>
          </p:txBody>
        </p:sp>
      </p:grpSp>
      <p:grpSp>
        <p:nvGrpSpPr>
          <p:cNvPr id="8" name="组合 7">
            <a:extLst>
              <a:ext uri="{FF2B5EF4-FFF2-40B4-BE49-F238E27FC236}">
                <a16:creationId xmlns:a16="http://schemas.microsoft.com/office/drawing/2014/main" id="{CBA6A3D6-5FF7-41F2-9459-08BB46A8445D}"/>
              </a:ext>
            </a:extLst>
          </p:cNvPr>
          <p:cNvGrpSpPr/>
          <p:nvPr/>
        </p:nvGrpSpPr>
        <p:grpSpPr>
          <a:xfrm>
            <a:off x="5238967" y="2555330"/>
            <a:ext cx="5339938" cy="3159813"/>
            <a:chOff x="5238967" y="2555330"/>
            <a:chExt cx="5339938" cy="3159813"/>
          </a:xfrm>
        </p:grpSpPr>
        <p:pic>
          <p:nvPicPr>
            <p:cNvPr id="2" name="图片 1">
              <a:extLst>
                <a:ext uri="{FF2B5EF4-FFF2-40B4-BE49-F238E27FC236}">
                  <a16:creationId xmlns:a16="http://schemas.microsoft.com/office/drawing/2014/main" id="{8478B4B3-FAE0-4D80-91C0-92962316D48B}"/>
                </a:ext>
              </a:extLst>
            </p:cNvPr>
            <p:cNvPicPr>
              <a:picLocks noChangeAspect="1"/>
            </p:cNvPicPr>
            <p:nvPr/>
          </p:nvPicPr>
          <p:blipFill>
            <a:blip r:embed="rId6"/>
            <a:stretch>
              <a:fillRect/>
            </a:stretch>
          </p:blipFill>
          <p:spPr>
            <a:xfrm>
              <a:off x="5238967" y="2555330"/>
              <a:ext cx="5339938" cy="2681364"/>
            </a:xfrm>
            <a:prstGeom prst="rect">
              <a:avLst/>
            </a:prstGeom>
          </p:spPr>
        </p:pic>
        <p:sp>
          <p:nvSpPr>
            <p:cNvPr id="14" name="文本框 13">
              <a:extLst>
                <a:ext uri="{FF2B5EF4-FFF2-40B4-BE49-F238E27FC236}">
                  <a16:creationId xmlns:a16="http://schemas.microsoft.com/office/drawing/2014/main" id="{85A054C5-B832-41B2-963D-D9008EC831D9}"/>
                </a:ext>
              </a:extLst>
            </p:cNvPr>
            <p:cNvSpPr txBox="1"/>
            <p:nvPr/>
          </p:nvSpPr>
          <p:spPr>
            <a:xfrm>
              <a:off x="7620548" y="5345811"/>
              <a:ext cx="576776" cy="369332"/>
            </a:xfrm>
            <a:prstGeom prst="rect">
              <a:avLst/>
            </a:prstGeom>
            <a:noFill/>
          </p:spPr>
          <p:txBody>
            <a:bodyPr wrap="square" rtlCol="0">
              <a:spAutoFit/>
            </a:bodyPr>
            <a:lstStyle/>
            <a:p>
              <a:r>
                <a:rPr lang="zh-CN" altLang="en-US" dirty="0"/>
                <a:t>图</a:t>
              </a:r>
              <a:r>
                <a:rPr lang="en-US" altLang="zh-CN" dirty="0"/>
                <a:t>9</a:t>
              </a:r>
              <a:endParaRPr lang="zh-CN" altLang="en-US" dirty="0"/>
            </a:p>
          </p:txBody>
        </p:sp>
      </p:grpSp>
    </p:spTree>
    <p:extLst>
      <p:ext uri="{BB962C8B-B14F-4D97-AF65-F5344CB8AC3E}">
        <p14:creationId xmlns:p14="http://schemas.microsoft.com/office/powerpoint/2010/main" val="162983511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
            <a:ext cx="3581400" cy="817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913238" y="41230"/>
            <a:ext cx="6233150"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硬件系统</a:t>
            </a:r>
            <a:r>
              <a:rPr lang="en-US" altLang="zh-CN" b="1" dirty="0">
                <a:solidFill>
                  <a:srgbClr val="4B649F"/>
                </a:solidFill>
              </a:rPr>
              <a:t>-GSM</a:t>
            </a:r>
            <a:r>
              <a:rPr lang="zh-CN" altLang="en-US" b="1" dirty="0">
                <a:solidFill>
                  <a:srgbClr val="4B649F"/>
                </a:solidFill>
              </a:rPr>
              <a:t>无线通讯模块</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96432A-CE76-44B2-81CE-0D5837EE72D5}"/>
              </a:ext>
            </a:extLst>
          </p:cNvPr>
          <p:cNvGrpSpPr/>
          <p:nvPr/>
        </p:nvGrpSpPr>
        <p:grpSpPr>
          <a:xfrm>
            <a:off x="130996" y="113009"/>
            <a:ext cx="674783" cy="674783"/>
            <a:chOff x="1341350" y="3644901"/>
            <a:chExt cx="737367" cy="737367"/>
          </a:xfrm>
        </p:grpSpPr>
        <p:pic>
          <p:nvPicPr>
            <p:cNvPr id="32" name="图片 31">
              <a:extLst>
                <a:ext uri="{FF2B5EF4-FFF2-40B4-BE49-F238E27FC236}">
                  <a16:creationId xmlns:a16="http://schemas.microsoft.com/office/drawing/2014/main" id="{71CAB8D2-5DA0-497A-9B45-5AFD8D850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350" y="3644901"/>
              <a:ext cx="737367" cy="737367"/>
            </a:xfrm>
            <a:prstGeom prst="rect">
              <a:avLst/>
            </a:prstGeom>
          </p:spPr>
        </p:pic>
        <p:pic>
          <p:nvPicPr>
            <p:cNvPr id="33" name="图片 32">
              <a:extLst>
                <a:ext uri="{FF2B5EF4-FFF2-40B4-BE49-F238E27FC236}">
                  <a16:creationId xmlns:a16="http://schemas.microsoft.com/office/drawing/2014/main" id="{4C771B7C-D546-4189-9A9F-42E66ED398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8775" y="3761021"/>
              <a:ext cx="496634" cy="496634"/>
            </a:xfrm>
            <a:prstGeom prst="rect">
              <a:avLst/>
            </a:prstGeom>
          </p:spPr>
        </p:pic>
      </p:grpSp>
      <p:sp>
        <p:nvSpPr>
          <p:cNvPr id="6" name="文本框 5">
            <a:extLst>
              <a:ext uri="{FF2B5EF4-FFF2-40B4-BE49-F238E27FC236}">
                <a16:creationId xmlns:a16="http://schemas.microsoft.com/office/drawing/2014/main" id="{89396B73-60E4-4C8D-A2CF-DBB01EBCED19}"/>
              </a:ext>
            </a:extLst>
          </p:cNvPr>
          <p:cNvSpPr txBox="1"/>
          <p:nvPr/>
        </p:nvSpPr>
        <p:spPr>
          <a:xfrm>
            <a:off x="238455" y="858447"/>
            <a:ext cx="11705016" cy="1705403"/>
          </a:xfrm>
          <a:prstGeom prst="rect">
            <a:avLst/>
          </a:prstGeom>
          <a:noFill/>
        </p:spPr>
        <p:txBody>
          <a:bodyPr wrap="square" rtlCol="0">
            <a:spAutoFit/>
          </a:bodyPr>
          <a:lstStyle/>
          <a:p>
            <a:pPr algn="just">
              <a:lnSpc>
                <a:spcPct val="150000"/>
              </a:lnSpc>
            </a:pPr>
            <a:r>
              <a:rPr lang="zh-CN" altLang="en-US" dirty="0">
                <a:solidFill>
                  <a:srgbClr val="4B649F"/>
                </a:solidFill>
                <a:latin typeface="微软雅黑" panose="020B0503020204020204" pitchFamily="34" charset="-122"/>
              </a:rPr>
              <a:t>为了实现远程定位功能，除了需要使用</a:t>
            </a:r>
            <a:r>
              <a:rPr lang="en-US" altLang="zh-CN" dirty="0">
                <a:solidFill>
                  <a:srgbClr val="4B649F"/>
                </a:solidFill>
                <a:latin typeface="微软雅黑" panose="020B0503020204020204" pitchFamily="34" charset="-122"/>
              </a:rPr>
              <a:t>GPS</a:t>
            </a:r>
            <a:r>
              <a:rPr lang="zh-CN" altLang="en-US" dirty="0">
                <a:solidFill>
                  <a:srgbClr val="4B649F"/>
                </a:solidFill>
                <a:latin typeface="微软雅黑" panose="020B0503020204020204" pitchFamily="34" charset="-122"/>
              </a:rPr>
              <a:t>定位模块获得定位数据外，还需要使用</a:t>
            </a:r>
            <a:r>
              <a:rPr lang="en-US" altLang="zh-CN" dirty="0">
                <a:solidFill>
                  <a:srgbClr val="4B649F"/>
                </a:solidFill>
                <a:latin typeface="微软雅黑" panose="020B0503020204020204" pitchFamily="34" charset="-122"/>
              </a:rPr>
              <a:t>GSM</a:t>
            </a:r>
            <a:r>
              <a:rPr lang="zh-CN" altLang="en-US" dirty="0">
                <a:solidFill>
                  <a:srgbClr val="4B649F"/>
                </a:solidFill>
                <a:latin typeface="微软雅黑" panose="020B0503020204020204" pitchFamily="34" charset="-122"/>
              </a:rPr>
              <a:t>无线通讯模块把数据发送到服务器。我们所使用的</a:t>
            </a:r>
            <a:r>
              <a:rPr lang="en-US" altLang="zh-CN" dirty="0">
                <a:solidFill>
                  <a:srgbClr val="4B649F"/>
                </a:solidFill>
                <a:latin typeface="微软雅黑" panose="020B0503020204020204" pitchFamily="34" charset="-122"/>
              </a:rPr>
              <a:t>GSM</a:t>
            </a:r>
            <a:r>
              <a:rPr lang="zh-CN" altLang="en-US" dirty="0">
                <a:solidFill>
                  <a:srgbClr val="4B649F"/>
                </a:solidFill>
                <a:latin typeface="微软雅黑" panose="020B0503020204020204" pitchFamily="34" charset="-122"/>
              </a:rPr>
              <a:t>无线通讯模块如图</a:t>
            </a:r>
            <a:r>
              <a:rPr lang="en-US" altLang="zh-CN" dirty="0">
                <a:solidFill>
                  <a:srgbClr val="4B649F"/>
                </a:solidFill>
                <a:latin typeface="微软雅黑" panose="020B0503020204020204" pitchFamily="34" charset="-122"/>
              </a:rPr>
              <a:t>10</a:t>
            </a:r>
            <a:r>
              <a:rPr lang="zh-CN" altLang="en-US" dirty="0">
                <a:solidFill>
                  <a:srgbClr val="4B649F"/>
                </a:solidFill>
                <a:latin typeface="微软雅黑" panose="020B0503020204020204" pitchFamily="34" charset="-122"/>
              </a:rPr>
              <a:t>所示，该模块支持移动和联通的</a:t>
            </a:r>
            <a:r>
              <a:rPr lang="en-US" altLang="zh-CN" dirty="0">
                <a:solidFill>
                  <a:srgbClr val="4B649F"/>
                </a:solidFill>
                <a:latin typeface="微软雅黑" panose="020B0503020204020204" pitchFamily="34" charset="-122"/>
              </a:rPr>
              <a:t>2G</a:t>
            </a:r>
            <a:r>
              <a:rPr lang="zh-CN" altLang="en-US" dirty="0">
                <a:solidFill>
                  <a:srgbClr val="4B649F"/>
                </a:solidFill>
                <a:latin typeface="微软雅黑" panose="020B0503020204020204" pitchFamily="34" charset="-122"/>
              </a:rPr>
              <a:t>网络，可通过</a:t>
            </a:r>
            <a:r>
              <a:rPr lang="en-US" altLang="zh-CN" dirty="0">
                <a:solidFill>
                  <a:srgbClr val="4B649F"/>
                </a:solidFill>
                <a:latin typeface="微软雅黑" panose="020B0503020204020204" pitchFamily="34" charset="-122"/>
              </a:rPr>
              <a:t>AT</a:t>
            </a:r>
            <a:r>
              <a:rPr lang="zh-CN" altLang="en-US" dirty="0">
                <a:solidFill>
                  <a:srgbClr val="4B649F"/>
                </a:solidFill>
                <a:latin typeface="微软雅黑" panose="020B0503020204020204" pitchFamily="34" charset="-122"/>
              </a:rPr>
              <a:t>命令集进行网络业务的交互，实现呼叫、短信、电话本、数据业务、传真等方面的控制。我们主要使用的是该模块的</a:t>
            </a:r>
            <a:r>
              <a:rPr lang="en-US" altLang="zh-CN" dirty="0">
                <a:solidFill>
                  <a:srgbClr val="4B649F"/>
                </a:solidFill>
                <a:latin typeface="微软雅黑" panose="020B0503020204020204" pitchFamily="34" charset="-122"/>
              </a:rPr>
              <a:t>TCP/IP</a:t>
            </a:r>
            <a:r>
              <a:rPr lang="zh-CN" altLang="en-US" dirty="0">
                <a:solidFill>
                  <a:srgbClr val="4B649F"/>
                </a:solidFill>
                <a:latin typeface="微软雅黑" panose="020B0503020204020204" pitchFamily="34" charset="-122"/>
              </a:rPr>
              <a:t>通讯功能，图</a:t>
            </a:r>
            <a:r>
              <a:rPr lang="en-US" altLang="zh-CN" dirty="0">
                <a:solidFill>
                  <a:srgbClr val="4B649F"/>
                </a:solidFill>
                <a:latin typeface="微软雅黑" panose="020B0503020204020204" pitchFamily="34" charset="-122"/>
              </a:rPr>
              <a:t>11</a:t>
            </a:r>
            <a:r>
              <a:rPr lang="zh-CN" altLang="en-US" dirty="0">
                <a:solidFill>
                  <a:srgbClr val="4B649F"/>
                </a:solidFill>
                <a:latin typeface="微软雅黑" panose="020B0503020204020204" pitchFamily="34" charset="-122"/>
              </a:rPr>
              <a:t>为完成一次</a:t>
            </a:r>
            <a:r>
              <a:rPr lang="en-US" altLang="zh-CN" dirty="0">
                <a:solidFill>
                  <a:srgbClr val="4B649F"/>
                </a:solidFill>
                <a:latin typeface="微软雅黑" panose="020B0503020204020204" pitchFamily="34" charset="-122"/>
              </a:rPr>
              <a:t>TCP</a:t>
            </a:r>
            <a:r>
              <a:rPr lang="zh-CN" altLang="en-US" dirty="0">
                <a:solidFill>
                  <a:srgbClr val="4B649F"/>
                </a:solidFill>
                <a:latin typeface="微软雅黑" panose="020B0503020204020204" pitchFamily="34" charset="-122"/>
              </a:rPr>
              <a:t>连接的过程，以及此过程所需要用到的</a:t>
            </a:r>
            <a:r>
              <a:rPr lang="en-US" altLang="zh-CN" dirty="0">
                <a:solidFill>
                  <a:srgbClr val="4B649F"/>
                </a:solidFill>
                <a:latin typeface="微软雅黑" panose="020B0503020204020204" pitchFamily="34" charset="-122"/>
              </a:rPr>
              <a:t>AT</a:t>
            </a:r>
            <a:r>
              <a:rPr lang="zh-CN" altLang="en-US" dirty="0">
                <a:solidFill>
                  <a:srgbClr val="4B649F"/>
                </a:solidFill>
                <a:latin typeface="微软雅黑" panose="020B0503020204020204" pitchFamily="34" charset="-122"/>
              </a:rPr>
              <a:t>命令。</a:t>
            </a:r>
          </a:p>
        </p:txBody>
      </p:sp>
      <p:grpSp>
        <p:nvGrpSpPr>
          <p:cNvPr id="2" name="组合 1">
            <a:extLst>
              <a:ext uri="{FF2B5EF4-FFF2-40B4-BE49-F238E27FC236}">
                <a16:creationId xmlns:a16="http://schemas.microsoft.com/office/drawing/2014/main" id="{897EEB4F-3513-43CB-AE8C-63AE748944DB}"/>
              </a:ext>
            </a:extLst>
          </p:cNvPr>
          <p:cNvGrpSpPr/>
          <p:nvPr/>
        </p:nvGrpSpPr>
        <p:grpSpPr>
          <a:xfrm>
            <a:off x="1016000" y="3017582"/>
            <a:ext cx="3226191" cy="3073571"/>
            <a:chOff x="1016000" y="2961310"/>
            <a:chExt cx="3226191" cy="3073571"/>
          </a:xfrm>
        </p:grpSpPr>
        <p:pic>
          <p:nvPicPr>
            <p:cNvPr id="7" name="图片 6">
              <a:extLst>
                <a:ext uri="{FF2B5EF4-FFF2-40B4-BE49-F238E27FC236}">
                  <a16:creationId xmlns:a16="http://schemas.microsoft.com/office/drawing/2014/main" id="{0611F5FA-A850-464B-942D-6A29FDA8EA2D}"/>
                </a:ext>
              </a:extLst>
            </p:cNvPr>
            <p:cNvPicPr>
              <a:picLocks noChangeAspect="1"/>
            </p:cNvPicPr>
            <p:nvPr/>
          </p:nvPicPr>
          <p:blipFill>
            <a:blip r:embed="rId5"/>
            <a:stretch>
              <a:fillRect/>
            </a:stretch>
          </p:blipFill>
          <p:spPr>
            <a:xfrm>
              <a:off x="1016000" y="2961310"/>
              <a:ext cx="3226191" cy="2688494"/>
            </a:xfrm>
            <a:prstGeom prst="rect">
              <a:avLst/>
            </a:prstGeom>
          </p:spPr>
        </p:pic>
        <p:sp>
          <p:nvSpPr>
            <p:cNvPr id="12" name="文本框 11">
              <a:extLst>
                <a:ext uri="{FF2B5EF4-FFF2-40B4-BE49-F238E27FC236}">
                  <a16:creationId xmlns:a16="http://schemas.microsoft.com/office/drawing/2014/main" id="{C47F5166-968C-4805-9F0A-F5A7329D9666}"/>
                </a:ext>
              </a:extLst>
            </p:cNvPr>
            <p:cNvSpPr txBox="1"/>
            <p:nvPr/>
          </p:nvSpPr>
          <p:spPr>
            <a:xfrm>
              <a:off x="2216833" y="5665549"/>
              <a:ext cx="824524" cy="369332"/>
            </a:xfrm>
            <a:prstGeom prst="rect">
              <a:avLst/>
            </a:prstGeom>
            <a:noFill/>
          </p:spPr>
          <p:txBody>
            <a:bodyPr wrap="square" rtlCol="0">
              <a:spAutoFit/>
            </a:bodyPr>
            <a:lstStyle/>
            <a:p>
              <a:r>
                <a:rPr lang="zh-CN" altLang="en-US" dirty="0"/>
                <a:t>图</a:t>
              </a:r>
              <a:r>
                <a:rPr lang="en-US" altLang="zh-CN" dirty="0"/>
                <a:t>10</a:t>
              </a:r>
              <a:endParaRPr lang="zh-CN" altLang="en-US" dirty="0"/>
            </a:p>
          </p:txBody>
        </p:sp>
      </p:grpSp>
      <p:grpSp>
        <p:nvGrpSpPr>
          <p:cNvPr id="9" name="组合 8">
            <a:extLst>
              <a:ext uri="{FF2B5EF4-FFF2-40B4-BE49-F238E27FC236}">
                <a16:creationId xmlns:a16="http://schemas.microsoft.com/office/drawing/2014/main" id="{FD9DE801-2D77-449A-9447-0A756911069E}"/>
              </a:ext>
            </a:extLst>
          </p:cNvPr>
          <p:cNvGrpSpPr/>
          <p:nvPr/>
        </p:nvGrpSpPr>
        <p:grpSpPr>
          <a:xfrm>
            <a:off x="6142673" y="2716970"/>
            <a:ext cx="4935853" cy="3967130"/>
            <a:chOff x="6142673" y="2660698"/>
            <a:chExt cx="4935853" cy="3967130"/>
          </a:xfrm>
        </p:grpSpPr>
        <p:pic>
          <p:nvPicPr>
            <p:cNvPr id="8" name="图片 7">
              <a:extLst>
                <a:ext uri="{FF2B5EF4-FFF2-40B4-BE49-F238E27FC236}">
                  <a16:creationId xmlns:a16="http://schemas.microsoft.com/office/drawing/2014/main" id="{3223AD3A-6DFC-4CB1-A1C1-475929B51FB9}"/>
                </a:ext>
              </a:extLst>
            </p:cNvPr>
            <p:cNvPicPr>
              <a:picLocks noChangeAspect="1"/>
            </p:cNvPicPr>
            <p:nvPr/>
          </p:nvPicPr>
          <p:blipFill>
            <a:blip r:embed="rId6"/>
            <a:stretch>
              <a:fillRect/>
            </a:stretch>
          </p:blipFill>
          <p:spPr>
            <a:xfrm>
              <a:off x="6142673" y="2660698"/>
              <a:ext cx="4935853" cy="3526529"/>
            </a:xfrm>
            <a:prstGeom prst="rect">
              <a:avLst/>
            </a:prstGeom>
          </p:spPr>
        </p:pic>
        <p:sp>
          <p:nvSpPr>
            <p:cNvPr id="14" name="文本框 13">
              <a:extLst>
                <a:ext uri="{FF2B5EF4-FFF2-40B4-BE49-F238E27FC236}">
                  <a16:creationId xmlns:a16="http://schemas.microsoft.com/office/drawing/2014/main" id="{351BF3CE-DD3E-4F42-A95C-96A3222DB004}"/>
                </a:ext>
              </a:extLst>
            </p:cNvPr>
            <p:cNvSpPr txBox="1"/>
            <p:nvPr/>
          </p:nvSpPr>
          <p:spPr>
            <a:xfrm>
              <a:off x="8520329" y="6258496"/>
              <a:ext cx="764347" cy="369332"/>
            </a:xfrm>
            <a:prstGeom prst="rect">
              <a:avLst/>
            </a:prstGeom>
            <a:noFill/>
          </p:spPr>
          <p:txBody>
            <a:bodyPr wrap="square" rtlCol="0">
              <a:spAutoFit/>
            </a:bodyPr>
            <a:lstStyle/>
            <a:p>
              <a:r>
                <a:rPr lang="zh-CN" altLang="en-US" dirty="0"/>
                <a:t>图</a:t>
              </a:r>
              <a:r>
                <a:rPr lang="en-US" altLang="zh-CN" dirty="0"/>
                <a:t>11</a:t>
              </a:r>
              <a:endParaRPr lang="zh-CN" altLang="en-US" dirty="0"/>
            </a:p>
          </p:txBody>
        </p:sp>
      </p:grpSp>
    </p:spTree>
    <p:extLst>
      <p:ext uri="{BB962C8B-B14F-4D97-AF65-F5344CB8AC3E}">
        <p14:creationId xmlns:p14="http://schemas.microsoft.com/office/powerpoint/2010/main" val="367305008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
            <a:ext cx="3581400" cy="82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913238" y="41230"/>
            <a:ext cx="6233150"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硬件系统</a:t>
            </a:r>
            <a:r>
              <a:rPr lang="en-US" altLang="zh-CN" b="1" dirty="0">
                <a:solidFill>
                  <a:srgbClr val="4B649F"/>
                </a:solidFill>
              </a:rPr>
              <a:t>-</a:t>
            </a:r>
            <a:r>
              <a:rPr lang="zh-CN" altLang="en-US" b="1" dirty="0">
                <a:solidFill>
                  <a:srgbClr val="4B649F"/>
                </a:solidFill>
              </a:rPr>
              <a:t>完整电路图及实物完成图</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96432A-CE76-44B2-81CE-0D5837EE72D5}"/>
              </a:ext>
            </a:extLst>
          </p:cNvPr>
          <p:cNvGrpSpPr/>
          <p:nvPr/>
        </p:nvGrpSpPr>
        <p:grpSpPr>
          <a:xfrm>
            <a:off x="130996" y="113009"/>
            <a:ext cx="674783" cy="674783"/>
            <a:chOff x="1341350" y="3644901"/>
            <a:chExt cx="737367" cy="737367"/>
          </a:xfrm>
        </p:grpSpPr>
        <p:pic>
          <p:nvPicPr>
            <p:cNvPr id="32" name="图片 31">
              <a:extLst>
                <a:ext uri="{FF2B5EF4-FFF2-40B4-BE49-F238E27FC236}">
                  <a16:creationId xmlns:a16="http://schemas.microsoft.com/office/drawing/2014/main" id="{71CAB8D2-5DA0-497A-9B45-5AFD8D850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350" y="3644901"/>
              <a:ext cx="737367" cy="737367"/>
            </a:xfrm>
            <a:prstGeom prst="rect">
              <a:avLst/>
            </a:prstGeom>
          </p:spPr>
        </p:pic>
        <p:pic>
          <p:nvPicPr>
            <p:cNvPr id="33" name="图片 32">
              <a:extLst>
                <a:ext uri="{FF2B5EF4-FFF2-40B4-BE49-F238E27FC236}">
                  <a16:creationId xmlns:a16="http://schemas.microsoft.com/office/drawing/2014/main" id="{4C771B7C-D546-4189-9A9F-42E66ED398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8775" y="3761021"/>
              <a:ext cx="496634" cy="496634"/>
            </a:xfrm>
            <a:prstGeom prst="rect">
              <a:avLst/>
            </a:prstGeom>
          </p:spPr>
        </p:pic>
      </p:grpSp>
      <p:sp>
        <p:nvSpPr>
          <p:cNvPr id="28" name="文本框 27">
            <a:extLst>
              <a:ext uri="{FF2B5EF4-FFF2-40B4-BE49-F238E27FC236}">
                <a16:creationId xmlns:a16="http://schemas.microsoft.com/office/drawing/2014/main" id="{6E4D8372-6FD7-4271-A32E-7BCFF2A92543}"/>
              </a:ext>
            </a:extLst>
          </p:cNvPr>
          <p:cNvSpPr txBox="1"/>
          <p:nvPr/>
        </p:nvSpPr>
        <p:spPr>
          <a:xfrm>
            <a:off x="130996" y="881244"/>
            <a:ext cx="11910949" cy="1289905"/>
          </a:xfrm>
          <a:prstGeom prst="rect">
            <a:avLst/>
          </a:prstGeom>
          <a:noFill/>
        </p:spPr>
        <p:txBody>
          <a:bodyPr wrap="square" rtlCol="0">
            <a:spAutoFit/>
          </a:bodyPr>
          <a:lstStyle/>
          <a:p>
            <a:pPr algn="just">
              <a:lnSpc>
                <a:spcPct val="150000"/>
              </a:lnSpc>
            </a:pPr>
            <a:r>
              <a:rPr lang="zh-CN" altLang="en-US" dirty="0">
                <a:solidFill>
                  <a:srgbClr val="4B649F"/>
                </a:solidFill>
                <a:latin typeface="微软雅黑" panose="020B0503020204020204" pitchFamily="34" charset="-122"/>
              </a:rPr>
              <a:t>最终的完整电路图和实物图如图和图</a:t>
            </a:r>
            <a:r>
              <a:rPr lang="en-US" altLang="zh-CN" dirty="0">
                <a:solidFill>
                  <a:srgbClr val="4B649F"/>
                </a:solidFill>
                <a:latin typeface="微软雅黑" panose="020B0503020204020204" pitchFamily="34" charset="-122"/>
              </a:rPr>
              <a:t>12</a:t>
            </a:r>
            <a:r>
              <a:rPr lang="zh-CN" altLang="en-US" dirty="0">
                <a:solidFill>
                  <a:srgbClr val="4B649F"/>
                </a:solidFill>
                <a:latin typeface="微软雅黑" panose="020B0503020204020204" pitchFamily="34" charset="-122"/>
              </a:rPr>
              <a:t>所示，按图</a:t>
            </a:r>
            <a:r>
              <a:rPr lang="en-US" altLang="zh-CN" dirty="0">
                <a:solidFill>
                  <a:srgbClr val="4B649F"/>
                </a:solidFill>
                <a:latin typeface="微软雅黑" panose="020B0503020204020204" pitchFamily="34" charset="-122"/>
              </a:rPr>
              <a:t>13</a:t>
            </a:r>
            <a:r>
              <a:rPr lang="zh-CN" altLang="en-US" dirty="0">
                <a:solidFill>
                  <a:srgbClr val="4B649F"/>
                </a:solidFill>
                <a:latin typeface="微软雅黑" panose="020B0503020204020204" pitchFamily="34" charset="-122"/>
              </a:rPr>
              <a:t>中的标号，对应的模块分别为：①单片机控制器模块、②</a:t>
            </a:r>
            <a:r>
              <a:rPr lang="en-US" altLang="zh-CN" dirty="0">
                <a:solidFill>
                  <a:srgbClr val="4B649F"/>
                </a:solidFill>
                <a:latin typeface="微软雅黑" panose="020B0503020204020204" pitchFamily="34" charset="-122"/>
              </a:rPr>
              <a:t>GSM</a:t>
            </a:r>
            <a:r>
              <a:rPr lang="zh-CN" altLang="en-US" dirty="0">
                <a:solidFill>
                  <a:srgbClr val="4B649F"/>
                </a:solidFill>
                <a:latin typeface="微软雅黑" panose="020B0503020204020204" pitchFamily="34" charset="-122"/>
              </a:rPr>
              <a:t>无线通讯模块、③</a:t>
            </a:r>
            <a:r>
              <a:rPr lang="en-US" altLang="zh-CN" dirty="0">
                <a:solidFill>
                  <a:srgbClr val="4B649F"/>
                </a:solidFill>
                <a:latin typeface="微软雅黑" panose="020B0503020204020204" pitchFamily="34" charset="-122"/>
              </a:rPr>
              <a:t>GPS</a:t>
            </a:r>
            <a:r>
              <a:rPr lang="zh-CN" altLang="en-US" dirty="0">
                <a:solidFill>
                  <a:srgbClr val="4B649F"/>
                </a:solidFill>
                <a:latin typeface="微软雅黑" panose="020B0503020204020204" pitchFamily="34" charset="-122"/>
              </a:rPr>
              <a:t>定位模块、④语音播放模块、⑤超声波测距模块、⑥光线亮度感应模块、⑦提示灯、⑧音量加减键、⑨电源线。</a:t>
            </a:r>
          </a:p>
        </p:txBody>
      </p:sp>
      <p:grpSp>
        <p:nvGrpSpPr>
          <p:cNvPr id="7" name="组合 6">
            <a:extLst>
              <a:ext uri="{FF2B5EF4-FFF2-40B4-BE49-F238E27FC236}">
                <a16:creationId xmlns:a16="http://schemas.microsoft.com/office/drawing/2014/main" id="{BEDC4947-C6E3-43E0-A61F-86F09EC479D1}"/>
              </a:ext>
            </a:extLst>
          </p:cNvPr>
          <p:cNvGrpSpPr/>
          <p:nvPr/>
        </p:nvGrpSpPr>
        <p:grpSpPr>
          <a:xfrm>
            <a:off x="379134" y="2643381"/>
            <a:ext cx="6682850" cy="3702707"/>
            <a:chOff x="379134" y="2643381"/>
            <a:chExt cx="6682850" cy="3702707"/>
          </a:xfrm>
        </p:grpSpPr>
        <p:pic>
          <p:nvPicPr>
            <p:cNvPr id="2" name="图片 1">
              <a:extLst>
                <a:ext uri="{FF2B5EF4-FFF2-40B4-BE49-F238E27FC236}">
                  <a16:creationId xmlns:a16="http://schemas.microsoft.com/office/drawing/2014/main" id="{13DDFFC0-D694-4035-B8C1-6BDA0DD7BA59}"/>
                </a:ext>
              </a:extLst>
            </p:cNvPr>
            <p:cNvPicPr>
              <a:picLocks noChangeAspect="1"/>
            </p:cNvPicPr>
            <p:nvPr/>
          </p:nvPicPr>
          <p:blipFill>
            <a:blip r:embed="rId5"/>
            <a:stretch>
              <a:fillRect/>
            </a:stretch>
          </p:blipFill>
          <p:spPr>
            <a:xfrm>
              <a:off x="379134" y="2643381"/>
              <a:ext cx="6682850" cy="3301167"/>
            </a:xfrm>
            <a:prstGeom prst="rect">
              <a:avLst/>
            </a:prstGeom>
          </p:spPr>
        </p:pic>
        <p:sp>
          <p:nvSpPr>
            <p:cNvPr id="12" name="文本框 11">
              <a:extLst>
                <a:ext uri="{FF2B5EF4-FFF2-40B4-BE49-F238E27FC236}">
                  <a16:creationId xmlns:a16="http://schemas.microsoft.com/office/drawing/2014/main" id="{925F7B2B-9DF2-4D3F-955D-A697064507EC}"/>
                </a:ext>
              </a:extLst>
            </p:cNvPr>
            <p:cNvSpPr txBox="1"/>
            <p:nvPr/>
          </p:nvSpPr>
          <p:spPr>
            <a:xfrm>
              <a:off x="3338385" y="5976756"/>
              <a:ext cx="764347" cy="369332"/>
            </a:xfrm>
            <a:prstGeom prst="rect">
              <a:avLst/>
            </a:prstGeom>
            <a:noFill/>
          </p:spPr>
          <p:txBody>
            <a:bodyPr wrap="square" rtlCol="0">
              <a:spAutoFit/>
            </a:bodyPr>
            <a:lstStyle/>
            <a:p>
              <a:r>
                <a:rPr lang="zh-CN" altLang="en-US" dirty="0"/>
                <a:t>图</a:t>
              </a:r>
              <a:r>
                <a:rPr lang="en-US" altLang="zh-CN" dirty="0"/>
                <a:t>12</a:t>
              </a:r>
              <a:endParaRPr lang="zh-CN" altLang="en-US" dirty="0"/>
            </a:p>
          </p:txBody>
        </p:sp>
      </p:grpSp>
      <p:grpSp>
        <p:nvGrpSpPr>
          <p:cNvPr id="6" name="组合 5">
            <a:extLst>
              <a:ext uri="{FF2B5EF4-FFF2-40B4-BE49-F238E27FC236}">
                <a16:creationId xmlns:a16="http://schemas.microsoft.com/office/drawing/2014/main" id="{5BB12325-6AB8-471E-98F1-B10B780B7A3E}"/>
              </a:ext>
            </a:extLst>
          </p:cNvPr>
          <p:cNvGrpSpPr/>
          <p:nvPr/>
        </p:nvGrpSpPr>
        <p:grpSpPr>
          <a:xfrm>
            <a:off x="7849913" y="2643381"/>
            <a:ext cx="3962953" cy="3702707"/>
            <a:chOff x="7849913" y="2643381"/>
            <a:chExt cx="3962953" cy="3702707"/>
          </a:xfrm>
        </p:grpSpPr>
        <p:pic>
          <p:nvPicPr>
            <p:cNvPr id="9" name="图片 8">
              <a:extLst>
                <a:ext uri="{FF2B5EF4-FFF2-40B4-BE49-F238E27FC236}">
                  <a16:creationId xmlns:a16="http://schemas.microsoft.com/office/drawing/2014/main" id="{4F26A040-84A1-4740-B3CE-484F9182982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849913" y="2643381"/>
              <a:ext cx="3962953" cy="3429479"/>
            </a:xfrm>
            <a:prstGeom prst="rect">
              <a:avLst/>
            </a:prstGeom>
          </p:spPr>
        </p:pic>
        <p:sp>
          <p:nvSpPr>
            <p:cNvPr id="13" name="文本框 12">
              <a:extLst>
                <a:ext uri="{FF2B5EF4-FFF2-40B4-BE49-F238E27FC236}">
                  <a16:creationId xmlns:a16="http://schemas.microsoft.com/office/drawing/2014/main" id="{8CFD3DB9-9825-452A-B03C-C3812B4AC50A}"/>
                </a:ext>
              </a:extLst>
            </p:cNvPr>
            <p:cNvSpPr txBox="1"/>
            <p:nvPr/>
          </p:nvSpPr>
          <p:spPr>
            <a:xfrm>
              <a:off x="9449215" y="5976756"/>
              <a:ext cx="764347" cy="369332"/>
            </a:xfrm>
            <a:prstGeom prst="rect">
              <a:avLst/>
            </a:prstGeom>
            <a:noFill/>
          </p:spPr>
          <p:txBody>
            <a:bodyPr wrap="square" rtlCol="0">
              <a:spAutoFit/>
            </a:bodyPr>
            <a:lstStyle/>
            <a:p>
              <a:r>
                <a:rPr lang="zh-CN" altLang="en-US" dirty="0"/>
                <a:t>图</a:t>
              </a:r>
              <a:r>
                <a:rPr lang="en-US" altLang="zh-CN" dirty="0"/>
                <a:t>13</a:t>
              </a:r>
              <a:endParaRPr lang="zh-CN" altLang="en-US" dirty="0"/>
            </a:p>
          </p:txBody>
        </p:sp>
      </p:grpSp>
    </p:spTree>
    <p:extLst>
      <p:ext uri="{BB962C8B-B14F-4D97-AF65-F5344CB8AC3E}">
        <p14:creationId xmlns:p14="http://schemas.microsoft.com/office/powerpoint/2010/main" val="97226056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
            <a:ext cx="3581400" cy="82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913238" y="41230"/>
            <a:ext cx="6233150"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软件系统</a:t>
            </a:r>
            <a:r>
              <a:rPr lang="en-US" altLang="zh-CN" b="1" dirty="0">
                <a:solidFill>
                  <a:srgbClr val="4B649F"/>
                </a:solidFill>
              </a:rPr>
              <a:t>-</a:t>
            </a:r>
            <a:r>
              <a:rPr lang="zh-CN" altLang="en-US" b="1" dirty="0">
                <a:solidFill>
                  <a:srgbClr val="4B649F"/>
                </a:solidFill>
              </a:rPr>
              <a:t>语音避障功能设计</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文本框 27">
            <a:extLst>
              <a:ext uri="{FF2B5EF4-FFF2-40B4-BE49-F238E27FC236}">
                <a16:creationId xmlns:a16="http://schemas.microsoft.com/office/drawing/2014/main" id="{6E4D8372-6FD7-4271-A32E-7BCFF2A92543}"/>
              </a:ext>
            </a:extLst>
          </p:cNvPr>
          <p:cNvSpPr txBox="1"/>
          <p:nvPr/>
        </p:nvSpPr>
        <p:spPr>
          <a:xfrm>
            <a:off x="460885" y="1357289"/>
            <a:ext cx="5993999" cy="4994765"/>
          </a:xfrm>
          <a:prstGeom prst="rect">
            <a:avLst/>
          </a:prstGeom>
          <a:noFill/>
        </p:spPr>
        <p:txBody>
          <a:bodyPr wrap="square" rtlCol="0">
            <a:spAutoFit/>
          </a:bodyPr>
          <a:lstStyle/>
          <a:p>
            <a:pPr algn="just">
              <a:lnSpc>
                <a:spcPct val="200000"/>
              </a:lnSpc>
            </a:pPr>
            <a:r>
              <a:rPr lang="zh-CN" altLang="en-US" dirty="0">
                <a:solidFill>
                  <a:srgbClr val="4B649F"/>
                </a:solidFill>
                <a:latin typeface="微软雅黑" panose="020B0503020204020204" pitchFamily="34" charset="-122"/>
              </a:rPr>
              <a:t>实现该功能需要用到超声波测距模块和语音播放模块，超声波测距模块负责判断前方是否有障碍物以及与障碍物的距离，语音播放模块负责播放指定的语音提示。该功能的程序流程图如右图所示，单片机会以固定的频率触发超声波测距模块发出测距信号，并在接收到返回脉冲后计算出与障碍物的距离，如果经过一系列的判断后认为前方确实存在障碍物且还没有被提示过，则驱动语音模块播放相关的语音提示，否则直接在延迟一定的时间后开始下一轮的障碍物测量。</a:t>
            </a:r>
          </a:p>
        </p:txBody>
      </p:sp>
      <p:grpSp>
        <p:nvGrpSpPr>
          <p:cNvPr id="6" name="组合 5">
            <a:extLst>
              <a:ext uri="{FF2B5EF4-FFF2-40B4-BE49-F238E27FC236}">
                <a16:creationId xmlns:a16="http://schemas.microsoft.com/office/drawing/2014/main" id="{8C2321A1-BAAE-4EE8-9B85-18E36E1BAE18}"/>
              </a:ext>
            </a:extLst>
          </p:cNvPr>
          <p:cNvGrpSpPr/>
          <p:nvPr/>
        </p:nvGrpSpPr>
        <p:grpSpPr>
          <a:xfrm>
            <a:off x="145064" y="111570"/>
            <a:ext cx="648000" cy="648000"/>
            <a:chOff x="6034131" y="3640906"/>
            <a:chExt cx="737111" cy="737111"/>
          </a:xfrm>
        </p:grpSpPr>
        <p:pic>
          <p:nvPicPr>
            <p:cNvPr id="12" name="图片 11">
              <a:extLst>
                <a:ext uri="{FF2B5EF4-FFF2-40B4-BE49-F238E27FC236}">
                  <a16:creationId xmlns:a16="http://schemas.microsoft.com/office/drawing/2014/main" id="{9EA44405-7993-4797-B405-9C9BD673A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131" y="3640906"/>
              <a:ext cx="737111" cy="737111"/>
            </a:xfrm>
            <a:prstGeom prst="rect">
              <a:avLst/>
            </a:prstGeom>
          </p:spPr>
        </p:pic>
        <p:pic>
          <p:nvPicPr>
            <p:cNvPr id="13" name="图片 12">
              <a:extLst>
                <a:ext uri="{FF2B5EF4-FFF2-40B4-BE49-F238E27FC236}">
                  <a16:creationId xmlns:a16="http://schemas.microsoft.com/office/drawing/2014/main" id="{FEDED931-7500-4A32-B420-DB94B2CFED0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65462" y="3773651"/>
              <a:ext cx="458486" cy="458486"/>
            </a:xfrm>
            <a:prstGeom prst="rect">
              <a:avLst/>
            </a:prstGeom>
          </p:spPr>
        </p:pic>
      </p:grpSp>
      <p:pic>
        <p:nvPicPr>
          <p:cNvPr id="7" name="图片 6">
            <a:extLst>
              <a:ext uri="{FF2B5EF4-FFF2-40B4-BE49-F238E27FC236}">
                <a16:creationId xmlns:a16="http://schemas.microsoft.com/office/drawing/2014/main" id="{BD8C409A-7E75-4790-9543-CA3C2932D441}"/>
              </a:ext>
            </a:extLst>
          </p:cNvPr>
          <p:cNvPicPr>
            <a:picLocks noChangeAspect="1"/>
          </p:cNvPicPr>
          <p:nvPr/>
        </p:nvPicPr>
        <p:blipFill>
          <a:blip r:embed="rId5"/>
          <a:stretch>
            <a:fillRect/>
          </a:stretch>
        </p:blipFill>
        <p:spPr>
          <a:xfrm>
            <a:off x="7624689" y="886668"/>
            <a:ext cx="3356646" cy="5837975"/>
          </a:xfrm>
          <a:prstGeom prst="rect">
            <a:avLst/>
          </a:prstGeom>
        </p:spPr>
      </p:pic>
    </p:spTree>
    <p:extLst>
      <p:ext uri="{BB962C8B-B14F-4D97-AF65-F5344CB8AC3E}">
        <p14:creationId xmlns:p14="http://schemas.microsoft.com/office/powerpoint/2010/main" val="238517367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
            <a:ext cx="3581400" cy="82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913237" y="41230"/>
            <a:ext cx="7077211"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软件系统</a:t>
            </a:r>
            <a:r>
              <a:rPr lang="en-US" altLang="zh-CN" b="1" dirty="0">
                <a:solidFill>
                  <a:srgbClr val="4B649F"/>
                </a:solidFill>
              </a:rPr>
              <a:t>-</a:t>
            </a:r>
            <a:r>
              <a:rPr lang="zh-CN" altLang="en-US" b="1" dirty="0">
                <a:solidFill>
                  <a:srgbClr val="4B649F"/>
                </a:solidFill>
              </a:rPr>
              <a:t>自动亮灯提醒路人避让功能设计</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文本框 27">
            <a:extLst>
              <a:ext uri="{FF2B5EF4-FFF2-40B4-BE49-F238E27FC236}">
                <a16:creationId xmlns:a16="http://schemas.microsoft.com/office/drawing/2014/main" id="{6E4D8372-6FD7-4271-A32E-7BCFF2A92543}"/>
              </a:ext>
            </a:extLst>
          </p:cNvPr>
          <p:cNvSpPr txBox="1"/>
          <p:nvPr/>
        </p:nvSpPr>
        <p:spPr>
          <a:xfrm>
            <a:off x="1118162" y="1433459"/>
            <a:ext cx="4977838" cy="4440767"/>
          </a:xfrm>
          <a:prstGeom prst="rect">
            <a:avLst/>
          </a:prstGeom>
          <a:noFill/>
        </p:spPr>
        <p:txBody>
          <a:bodyPr wrap="square" rtlCol="0">
            <a:spAutoFit/>
          </a:bodyPr>
          <a:lstStyle/>
          <a:p>
            <a:pPr algn="just">
              <a:lnSpc>
                <a:spcPct val="200000"/>
              </a:lnSpc>
            </a:pPr>
            <a:r>
              <a:rPr lang="zh-CN" altLang="en-US" dirty="0">
                <a:solidFill>
                  <a:srgbClr val="4B649F"/>
                </a:solidFill>
                <a:latin typeface="微软雅黑" panose="020B0503020204020204" pitchFamily="34" charset="-122"/>
              </a:rPr>
              <a:t>实现该功能需要用到光线亮度感应模块和语音播放模块，光线亮度感应模块负责感应当前环境光线亮度的变化，语音播放模块负责播放指定的语音提示。该功能的程序流程图如右图所示，该程序会以循环的方式检查外部光线亮度的变化，如果认为外部环境的光线亮度确实是发生了变化，则会根据实际情况将提示灯的状态设置为开或关，并播放相关的语音提示。</a:t>
            </a:r>
          </a:p>
        </p:txBody>
      </p:sp>
      <p:grpSp>
        <p:nvGrpSpPr>
          <p:cNvPr id="6" name="组合 5">
            <a:extLst>
              <a:ext uri="{FF2B5EF4-FFF2-40B4-BE49-F238E27FC236}">
                <a16:creationId xmlns:a16="http://schemas.microsoft.com/office/drawing/2014/main" id="{8C2321A1-BAAE-4EE8-9B85-18E36E1BAE18}"/>
              </a:ext>
            </a:extLst>
          </p:cNvPr>
          <p:cNvGrpSpPr/>
          <p:nvPr/>
        </p:nvGrpSpPr>
        <p:grpSpPr>
          <a:xfrm>
            <a:off x="145064" y="111570"/>
            <a:ext cx="648000" cy="648000"/>
            <a:chOff x="6034131" y="3640906"/>
            <a:chExt cx="737111" cy="737111"/>
          </a:xfrm>
        </p:grpSpPr>
        <p:pic>
          <p:nvPicPr>
            <p:cNvPr id="12" name="图片 11">
              <a:extLst>
                <a:ext uri="{FF2B5EF4-FFF2-40B4-BE49-F238E27FC236}">
                  <a16:creationId xmlns:a16="http://schemas.microsoft.com/office/drawing/2014/main" id="{9EA44405-7993-4797-B405-9C9BD673A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131" y="3640906"/>
              <a:ext cx="737111" cy="737111"/>
            </a:xfrm>
            <a:prstGeom prst="rect">
              <a:avLst/>
            </a:prstGeom>
          </p:spPr>
        </p:pic>
        <p:pic>
          <p:nvPicPr>
            <p:cNvPr id="13" name="图片 12">
              <a:extLst>
                <a:ext uri="{FF2B5EF4-FFF2-40B4-BE49-F238E27FC236}">
                  <a16:creationId xmlns:a16="http://schemas.microsoft.com/office/drawing/2014/main" id="{FEDED931-7500-4A32-B420-DB94B2CFED0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65462" y="3773651"/>
              <a:ext cx="458486" cy="458486"/>
            </a:xfrm>
            <a:prstGeom prst="rect">
              <a:avLst/>
            </a:prstGeom>
          </p:spPr>
        </p:pic>
      </p:grpSp>
      <p:pic>
        <p:nvPicPr>
          <p:cNvPr id="2" name="图片 1">
            <a:extLst>
              <a:ext uri="{FF2B5EF4-FFF2-40B4-BE49-F238E27FC236}">
                <a16:creationId xmlns:a16="http://schemas.microsoft.com/office/drawing/2014/main" id="{9FE4AC5C-8DEA-47D5-99A8-C114022150F8}"/>
              </a:ext>
            </a:extLst>
          </p:cNvPr>
          <p:cNvPicPr>
            <a:picLocks noChangeAspect="1"/>
          </p:cNvPicPr>
          <p:nvPr/>
        </p:nvPicPr>
        <p:blipFill>
          <a:blip r:embed="rId5"/>
          <a:stretch>
            <a:fillRect/>
          </a:stretch>
        </p:blipFill>
        <p:spPr>
          <a:xfrm>
            <a:off x="7990448" y="900638"/>
            <a:ext cx="3167421" cy="5746491"/>
          </a:xfrm>
          <a:prstGeom prst="rect">
            <a:avLst/>
          </a:prstGeom>
        </p:spPr>
      </p:pic>
    </p:spTree>
    <p:extLst>
      <p:ext uri="{BB962C8B-B14F-4D97-AF65-F5344CB8AC3E}">
        <p14:creationId xmlns:p14="http://schemas.microsoft.com/office/powerpoint/2010/main" val="143998715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
            <a:ext cx="3581400" cy="82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913238" y="41230"/>
            <a:ext cx="6233150"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软件系统</a:t>
            </a:r>
            <a:r>
              <a:rPr lang="en-US" altLang="zh-CN" b="1" dirty="0">
                <a:solidFill>
                  <a:srgbClr val="4B649F"/>
                </a:solidFill>
              </a:rPr>
              <a:t>-</a:t>
            </a:r>
            <a:r>
              <a:rPr lang="zh-CN" altLang="en-US" b="1" dirty="0">
                <a:solidFill>
                  <a:srgbClr val="4B649F"/>
                </a:solidFill>
              </a:rPr>
              <a:t>远程定位功能设计</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 name="组合 5">
            <a:extLst>
              <a:ext uri="{FF2B5EF4-FFF2-40B4-BE49-F238E27FC236}">
                <a16:creationId xmlns:a16="http://schemas.microsoft.com/office/drawing/2014/main" id="{8C2321A1-BAAE-4EE8-9B85-18E36E1BAE18}"/>
              </a:ext>
            </a:extLst>
          </p:cNvPr>
          <p:cNvGrpSpPr/>
          <p:nvPr/>
        </p:nvGrpSpPr>
        <p:grpSpPr>
          <a:xfrm>
            <a:off x="145064" y="111570"/>
            <a:ext cx="648000" cy="648000"/>
            <a:chOff x="6034131" y="3640906"/>
            <a:chExt cx="737111" cy="737111"/>
          </a:xfrm>
        </p:grpSpPr>
        <p:pic>
          <p:nvPicPr>
            <p:cNvPr id="12" name="图片 11">
              <a:extLst>
                <a:ext uri="{FF2B5EF4-FFF2-40B4-BE49-F238E27FC236}">
                  <a16:creationId xmlns:a16="http://schemas.microsoft.com/office/drawing/2014/main" id="{9EA44405-7993-4797-B405-9C9BD673A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131" y="3640906"/>
              <a:ext cx="737111" cy="737111"/>
            </a:xfrm>
            <a:prstGeom prst="rect">
              <a:avLst/>
            </a:prstGeom>
          </p:spPr>
        </p:pic>
        <p:pic>
          <p:nvPicPr>
            <p:cNvPr id="13" name="图片 12">
              <a:extLst>
                <a:ext uri="{FF2B5EF4-FFF2-40B4-BE49-F238E27FC236}">
                  <a16:creationId xmlns:a16="http://schemas.microsoft.com/office/drawing/2014/main" id="{FEDED931-7500-4A32-B420-DB94B2CFED0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65462" y="3773651"/>
              <a:ext cx="458486" cy="458486"/>
            </a:xfrm>
            <a:prstGeom prst="rect">
              <a:avLst/>
            </a:prstGeom>
          </p:spPr>
        </p:pic>
      </p:grpSp>
      <p:sp>
        <p:nvSpPr>
          <p:cNvPr id="3" name="文本框 2">
            <a:extLst>
              <a:ext uri="{FF2B5EF4-FFF2-40B4-BE49-F238E27FC236}">
                <a16:creationId xmlns:a16="http://schemas.microsoft.com/office/drawing/2014/main" id="{C1D0A347-4592-44C6-89EC-F361AB2B0B8F}"/>
              </a:ext>
            </a:extLst>
          </p:cNvPr>
          <p:cNvSpPr txBox="1"/>
          <p:nvPr/>
        </p:nvSpPr>
        <p:spPr>
          <a:xfrm>
            <a:off x="793064" y="1552277"/>
            <a:ext cx="5233181" cy="4440767"/>
          </a:xfrm>
          <a:prstGeom prst="rect">
            <a:avLst/>
          </a:prstGeom>
          <a:noFill/>
        </p:spPr>
        <p:txBody>
          <a:bodyPr wrap="square" rtlCol="0">
            <a:spAutoFit/>
          </a:bodyPr>
          <a:lstStyle/>
          <a:p>
            <a:pPr>
              <a:lnSpc>
                <a:spcPct val="200000"/>
              </a:lnSpc>
            </a:pPr>
            <a:r>
              <a:rPr lang="zh-CN" altLang="en-US" dirty="0">
                <a:solidFill>
                  <a:srgbClr val="4B649F"/>
                </a:solidFill>
                <a:latin typeface="微软雅黑" panose="020B0503020204020204" pitchFamily="34" charset="-122"/>
              </a:rPr>
              <a:t>为了实现远程定位功能，除了需要本系统外，还需要用到</a:t>
            </a:r>
            <a:r>
              <a:rPr lang="en-US" altLang="zh-CN" dirty="0">
                <a:solidFill>
                  <a:srgbClr val="4B649F"/>
                </a:solidFill>
                <a:latin typeface="微软雅黑" panose="020B0503020204020204" pitchFamily="34" charset="-122"/>
              </a:rPr>
              <a:t>TCP</a:t>
            </a:r>
            <a:r>
              <a:rPr lang="zh-CN" altLang="en-US" dirty="0">
                <a:solidFill>
                  <a:srgbClr val="4B649F"/>
                </a:solidFill>
                <a:latin typeface="微软雅黑" panose="020B0503020204020204" pitchFamily="34" charset="-122"/>
              </a:rPr>
              <a:t>服务器和手机端的应用软件。它们的关系如右图所示，</a:t>
            </a:r>
            <a:r>
              <a:rPr lang="en-US" altLang="zh-CN" dirty="0">
                <a:solidFill>
                  <a:srgbClr val="4B649F"/>
                </a:solidFill>
                <a:latin typeface="微软雅黑" panose="020B0503020204020204" pitchFamily="34" charset="-122"/>
              </a:rPr>
              <a:t>GSM</a:t>
            </a:r>
            <a:r>
              <a:rPr lang="zh-CN" altLang="en-US" dirty="0">
                <a:solidFill>
                  <a:srgbClr val="4B649F"/>
                </a:solidFill>
                <a:latin typeface="微软雅黑" panose="020B0503020204020204" pitchFamily="34" charset="-122"/>
              </a:rPr>
              <a:t>无线通讯模块负责把</a:t>
            </a:r>
            <a:r>
              <a:rPr lang="en-US" altLang="zh-CN" dirty="0">
                <a:solidFill>
                  <a:srgbClr val="4B649F"/>
                </a:solidFill>
                <a:latin typeface="微软雅黑" panose="020B0503020204020204" pitchFamily="34" charset="-122"/>
              </a:rPr>
              <a:t>GPS</a:t>
            </a:r>
            <a:r>
              <a:rPr lang="zh-CN" altLang="en-US" dirty="0">
                <a:solidFill>
                  <a:srgbClr val="4B649F"/>
                </a:solidFill>
                <a:latin typeface="微软雅黑" panose="020B0503020204020204" pitchFamily="34" charset="-122"/>
              </a:rPr>
              <a:t>定位数据发送到服务器，服务器在接收到</a:t>
            </a:r>
            <a:r>
              <a:rPr lang="en-US" altLang="zh-CN" dirty="0">
                <a:solidFill>
                  <a:srgbClr val="4B649F"/>
                </a:solidFill>
                <a:latin typeface="微软雅黑" panose="020B0503020204020204" pitchFamily="34" charset="-122"/>
              </a:rPr>
              <a:t>GSM</a:t>
            </a:r>
            <a:r>
              <a:rPr lang="zh-CN" altLang="en-US" dirty="0">
                <a:solidFill>
                  <a:srgbClr val="4B649F"/>
                </a:solidFill>
                <a:latin typeface="微软雅黑" panose="020B0503020204020204" pitchFamily="34" charset="-122"/>
              </a:rPr>
              <a:t>无线通讯模块发送的数据后，将其保存起来，当手机端向服务器请求</a:t>
            </a:r>
            <a:r>
              <a:rPr lang="en-US" altLang="zh-CN" dirty="0">
                <a:solidFill>
                  <a:srgbClr val="4B649F"/>
                </a:solidFill>
                <a:latin typeface="微软雅黑" panose="020B0503020204020204" pitchFamily="34" charset="-122"/>
              </a:rPr>
              <a:t>GPS</a:t>
            </a:r>
            <a:r>
              <a:rPr lang="zh-CN" altLang="en-US" dirty="0">
                <a:solidFill>
                  <a:srgbClr val="4B649F"/>
                </a:solidFill>
                <a:latin typeface="微软雅黑" panose="020B0503020204020204" pitchFamily="34" charset="-122"/>
              </a:rPr>
              <a:t>定位数据时，服务器把保存的</a:t>
            </a:r>
            <a:r>
              <a:rPr lang="en-US" altLang="zh-CN" dirty="0">
                <a:solidFill>
                  <a:srgbClr val="4B649F"/>
                </a:solidFill>
                <a:latin typeface="微软雅黑" panose="020B0503020204020204" pitchFamily="34" charset="-122"/>
              </a:rPr>
              <a:t>GPS</a:t>
            </a:r>
            <a:r>
              <a:rPr lang="zh-CN" altLang="en-US" dirty="0">
                <a:solidFill>
                  <a:srgbClr val="4B649F"/>
                </a:solidFill>
                <a:latin typeface="微软雅黑" panose="020B0503020204020204" pitchFamily="34" charset="-122"/>
              </a:rPr>
              <a:t>定位数据发送给手机端。它们共同实现了远程定位功能。</a:t>
            </a:r>
          </a:p>
        </p:txBody>
      </p:sp>
      <p:pic>
        <p:nvPicPr>
          <p:cNvPr id="14" name="图片 13">
            <a:extLst>
              <a:ext uri="{FF2B5EF4-FFF2-40B4-BE49-F238E27FC236}">
                <a16:creationId xmlns:a16="http://schemas.microsoft.com/office/drawing/2014/main" id="{8093F49A-6766-44CC-A7A4-35CFA7054EC8}"/>
              </a:ext>
            </a:extLst>
          </p:cNvPr>
          <p:cNvPicPr/>
          <p:nvPr/>
        </p:nvPicPr>
        <p:blipFill>
          <a:blip r:embed="rId5" cstate="print">
            <a:extLst>
              <a:ext uri="{28A0092B-C50C-407E-A947-70E740481C1C}">
                <a14:useLocalDpi xmlns:a14="http://schemas.microsoft.com/office/drawing/2010/main" val="0"/>
              </a:ext>
            </a:extLst>
          </a:blip>
          <a:srcRect/>
          <a:stretch/>
        </p:blipFill>
        <p:spPr bwMode="auto">
          <a:xfrm>
            <a:off x="6696222" y="1706886"/>
            <a:ext cx="4679226" cy="4133996"/>
          </a:xfrm>
          <a:prstGeom prst="rect">
            <a:avLst/>
          </a:prstGeom>
          <a:noFill/>
          <a:ln>
            <a:noFill/>
          </a:ln>
        </p:spPr>
      </p:pic>
    </p:spTree>
    <p:extLst>
      <p:ext uri="{BB962C8B-B14F-4D97-AF65-F5344CB8AC3E}">
        <p14:creationId xmlns:p14="http://schemas.microsoft.com/office/powerpoint/2010/main" val="336514354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
            <a:ext cx="3581400" cy="82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913238" y="41230"/>
            <a:ext cx="6233150"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软件系统</a:t>
            </a:r>
            <a:r>
              <a:rPr lang="en-US" altLang="zh-CN" b="1" dirty="0">
                <a:solidFill>
                  <a:srgbClr val="4B649F"/>
                </a:solidFill>
              </a:rPr>
              <a:t>-</a:t>
            </a:r>
            <a:r>
              <a:rPr lang="zh-CN" altLang="en-US" b="1" dirty="0">
                <a:solidFill>
                  <a:srgbClr val="4B649F"/>
                </a:solidFill>
              </a:rPr>
              <a:t>远程定位功能设计</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 name="组合 5">
            <a:extLst>
              <a:ext uri="{FF2B5EF4-FFF2-40B4-BE49-F238E27FC236}">
                <a16:creationId xmlns:a16="http://schemas.microsoft.com/office/drawing/2014/main" id="{8C2321A1-BAAE-4EE8-9B85-18E36E1BAE18}"/>
              </a:ext>
            </a:extLst>
          </p:cNvPr>
          <p:cNvGrpSpPr/>
          <p:nvPr/>
        </p:nvGrpSpPr>
        <p:grpSpPr>
          <a:xfrm>
            <a:off x="145064" y="111570"/>
            <a:ext cx="648000" cy="648000"/>
            <a:chOff x="6034131" y="3640906"/>
            <a:chExt cx="737111" cy="737111"/>
          </a:xfrm>
        </p:grpSpPr>
        <p:pic>
          <p:nvPicPr>
            <p:cNvPr id="12" name="图片 11">
              <a:extLst>
                <a:ext uri="{FF2B5EF4-FFF2-40B4-BE49-F238E27FC236}">
                  <a16:creationId xmlns:a16="http://schemas.microsoft.com/office/drawing/2014/main" id="{9EA44405-7993-4797-B405-9C9BD673A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131" y="3640906"/>
              <a:ext cx="737111" cy="737111"/>
            </a:xfrm>
            <a:prstGeom prst="rect">
              <a:avLst/>
            </a:prstGeom>
          </p:spPr>
        </p:pic>
        <p:pic>
          <p:nvPicPr>
            <p:cNvPr id="13" name="图片 12">
              <a:extLst>
                <a:ext uri="{FF2B5EF4-FFF2-40B4-BE49-F238E27FC236}">
                  <a16:creationId xmlns:a16="http://schemas.microsoft.com/office/drawing/2014/main" id="{FEDED931-7500-4A32-B420-DB94B2CFED0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65462" y="3773651"/>
              <a:ext cx="458486" cy="458486"/>
            </a:xfrm>
            <a:prstGeom prst="rect">
              <a:avLst/>
            </a:prstGeom>
          </p:spPr>
        </p:pic>
      </p:grpSp>
      <p:sp>
        <p:nvSpPr>
          <p:cNvPr id="3" name="文本框 2">
            <a:extLst>
              <a:ext uri="{FF2B5EF4-FFF2-40B4-BE49-F238E27FC236}">
                <a16:creationId xmlns:a16="http://schemas.microsoft.com/office/drawing/2014/main" id="{C1D0A347-4592-44C6-89EC-F361AB2B0B8F}"/>
              </a:ext>
            </a:extLst>
          </p:cNvPr>
          <p:cNvSpPr txBox="1"/>
          <p:nvPr/>
        </p:nvSpPr>
        <p:spPr>
          <a:xfrm>
            <a:off x="913238" y="1040116"/>
            <a:ext cx="4831987" cy="4994765"/>
          </a:xfrm>
          <a:prstGeom prst="rect">
            <a:avLst/>
          </a:prstGeom>
          <a:noFill/>
        </p:spPr>
        <p:txBody>
          <a:bodyPr wrap="square" rtlCol="0">
            <a:spAutoFit/>
          </a:bodyPr>
          <a:lstStyle/>
          <a:p>
            <a:pPr>
              <a:lnSpc>
                <a:spcPct val="200000"/>
              </a:lnSpc>
            </a:pPr>
            <a:r>
              <a:rPr lang="zh-CN" altLang="en-US" dirty="0">
                <a:solidFill>
                  <a:srgbClr val="4B649F"/>
                </a:solidFill>
                <a:latin typeface="微软雅黑" panose="020B0503020204020204" pitchFamily="34" charset="-122"/>
              </a:rPr>
              <a:t>在单片机端的程序主要处理的是接收和保存来自</a:t>
            </a:r>
            <a:r>
              <a:rPr lang="en-US" altLang="zh-CN" dirty="0">
                <a:solidFill>
                  <a:srgbClr val="4B649F"/>
                </a:solidFill>
                <a:latin typeface="微软雅黑" panose="020B0503020204020204" pitchFamily="34" charset="-122"/>
              </a:rPr>
              <a:t>GPS</a:t>
            </a:r>
            <a:r>
              <a:rPr lang="zh-CN" altLang="en-US" dirty="0">
                <a:solidFill>
                  <a:srgbClr val="4B649F"/>
                </a:solidFill>
                <a:latin typeface="微软雅黑" panose="020B0503020204020204" pitchFamily="34" charset="-122"/>
              </a:rPr>
              <a:t>定位模块的定位数据，并把定位数据通过</a:t>
            </a:r>
            <a:r>
              <a:rPr lang="en-US" altLang="zh-CN" dirty="0">
                <a:solidFill>
                  <a:srgbClr val="4B649F"/>
                </a:solidFill>
                <a:latin typeface="微软雅黑" panose="020B0503020204020204" pitchFamily="34" charset="-122"/>
              </a:rPr>
              <a:t>GSM</a:t>
            </a:r>
            <a:r>
              <a:rPr lang="zh-CN" altLang="en-US" dirty="0">
                <a:solidFill>
                  <a:srgbClr val="4B649F"/>
                </a:solidFill>
                <a:latin typeface="微软雅黑" panose="020B0503020204020204" pitchFamily="34" charset="-122"/>
              </a:rPr>
              <a:t>无线通讯模块发送到</a:t>
            </a:r>
            <a:r>
              <a:rPr lang="en-US" altLang="zh-CN" dirty="0">
                <a:solidFill>
                  <a:srgbClr val="4B649F"/>
                </a:solidFill>
                <a:latin typeface="微软雅黑" panose="020B0503020204020204" pitchFamily="34" charset="-122"/>
              </a:rPr>
              <a:t>TCP</a:t>
            </a:r>
            <a:r>
              <a:rPr lang="zh-CN" altLang="en-US" dirty="0">
                <a:solidFill>
                  <a:srgbClr val="4B649F"/>
                </a:solidFill>
                <a:latin typeface="微软雅黑" panose="020B0503020204020204" pitchFamily="34" charset="-122"/>
              </a:rPr>
              <a:t>服务器。服务器端的程序则根据发送过来的数据判断当前的连接是来自</a:t>
            </a:r>
            <a:r>
              <a:rPr lang="en-US" altLang="zh-CN" dirty="0">
                <a:solidFill>
                  <a:srgbClr val="4B649F"/>
                </a:solidFill>
                <a:latin typeface="微软雅黑" panose="020B0503020204020204" pitchFamily="34" charset="-122"/>
              </a:rPr>
              <a:t>GSM</a:t>
            </a:r>
            <a:r>
              <a:rPr lang="zh-CN" altLang="en-US" dirty="0">
                <a:solidFill>
                  <a:srgbClr val="4B649F"/>
                </a:solidFill>
                <a:latin typeface="微软雅黑" panose="020B0503020204020204" pitchFamily="34" charset="-122"/>
              </a:rPr>
              <a:t>无线通讯模块还是来自手机应用端，并以此做出相应的响应。这里我们约定</a:t>
            </a:r>
            <a:r>
              <a:rPr lang="en-US" altLang="zh-CN" dirty="0">
                <a:solidFill>
                  <a:srgbClr val="4B649F"/>
                </a:solidFill>
                <a:latin typeface="微软雅黑" panose="020B0503020204020204" pitchFamily="34" charset="-122"/>
              </a:rPr>
              <a:t>GSM</a:t>
            </a:r>
            <a:r>
              <a:rPr lang="zh-CN" altLang="en-US" dirty="0">
                <a:solidFill>
                  <a:srgbClr val="4B649F"/>
                </a:solidFill>
                <a:latin typeface="微软雅黑" panose="020B0503020204020204" pitchFamily="34" charset="-122"/>
              </a:rPr>
              <a:t>模块发送的定位数据以“</a:t>
            </a:r>
            <a:r>
              <a:rPr lang="en-US" altLang="zh-CN" dirty="0">
                <a:solidFill>
                  <a:srgbClr val="4B649F"/>
                </a:solidFill>
                <a:latin typeface="微软雅黑" panose="020B0503020204020204" pitchFamily="34" charset="-122"/>
              </a:rPr>
              <a:t>$”</a:t>
            </a:r>
            <a:r>
              <a:rPr lang="zh-CN" altLang="en-US" dirty="0">
                <a:solidFill>
                  <a:srgbClr val="4B649F"/>
                </a:solidFill>
                <a:latin typeface="微软雅黑" panose="020B0503020204020204" pitchFamily="34" charset="-122"/>
              </a:rPr>
              <a:t>字符开头，手机应用端发送的请求数据以“</a:t>
            </a:r>
            <a:r>
              <a:rPr lang="en-US" altLang="zh-CN" dirty="0">
                <a:solidFill>
                  <a:srgbClr val="4B649F"/>
                </a:solidFill>
                <a:latin typeface="微软雅黑" panose="020B0503020204020204" pitchFamily="34" charset="-122"/>
              </a:rPr>
              <a:t>@”</a:t>
            </a:r>
            <a:r>
              <a:rPr lang="zh-CN" altLang="en-US" dirty="0">
                <a:solidFill>
                  <a:srgbClr val="4B649F"/>
                </a:solidFill>
                <a:latin typeface="微软雅黑" panose="020B0503020204020204" pitchFamily="34" charset="-122"/>
              </a:rPr>
              <a:t>字符开头。服务器端的程序流程图如右图所示。</a:t>
            </a:r>
          </a:p>
        </p:txBody>
      </p:sp>
      <p:pic>
        <p:nvPicPr>
          <p:cNvPr id="7" name="图片 6">
            <a:extLst>
              <a:ext uri="{FF2B5EF4-FFF2-40B4-BE49-F238E27FC236}">
                <a16:creationId xmlns:a16="http://schemas.microsoft.com/office/drawing/2014/main" id="{B1954D08-D58B-4CA5-886E-78D842C43926}"/>
              </a:ext>
            </a:extLst>
          </p:cNvPr>
          <p:cNvPicPr>
            <a:picLocks noChangeAspect="1"/>
          </p:cNvPicPr>
          <p:nvPr/>
        </p:nvPicPr>
        <p:blipFill>
          <a:blip r:embed="rId5"/>
          <a:stretch>
            <a:fillRect/>
          </a:stretch>
        </p:blipFill>
        <p:spPr>
          <a:xfrm>
            <a:off x="6331273" y="1040116"/>
            <a:ext cx="4844727" cy="5492453"/>
          </a:xfrm>
          <a:prstGeom prst="rect">
            <a:avLst/>
          </a:prstGeom>
        </p:spPr>
      </p:pic>
    </p:spTree>
    <p:extLst>
      <p:ext uri="{BB962C8B-B14F-4D97-AF65-F5344CB8AC3E}">
        <p14:creationId xmlns:p14="http://schemas.microsoft.com/office/powerpoint/2010/main" val="428046613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
            <a:ext cx="3581400" cy="82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913238" y="41230"/>
            <a:ext cx="6233150"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软件系统</a:t>
            </a:r>
            <a:r>
              <a:rPr lang="en-US" altLang="zh-CN" b="1" dirty="0">
                <a:solidFill>
                  <a:srgbClr val="4B649F"/>
                </a:solidFill>
              </a:rPr>
              <a:t>-</a:t>
            </a:r>
            <a:r>
              <a:rPr lang="zh-CN" altLang="en-US" b="1" dirty="0">
                <a:solidFill>
                  <a:srgbClr val="4B649F"/>
                </a:solidFill>
              </a:rPr>
              <a:t>远程定位功能设计</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 name="组合 5">
            <a:extLst>
              <a:ext uri="{FF2B5EF4-FFF2-40B4-BE49-F238E27FC236}">
                <a16:creationId xmlns:a16="http://schemas.microsoft.com/office/drawing/2014/main" id="{8C2321A1-BAAE-4EE8-9B85-18E36E1BAE18}"/>
              </a:ext>
            </a:extLst>
          </p:cNvPr>
          <p:cNvGrpSpPr/>
          <p:nvPr/>
        </p:nvGrpSpPr>
        <p:grpSpPr>
          <a:xfrm>
            <a:off x="145064" y="111570"/>
            <a:ext cx="648000" cy="648000"/>
            <a:chOff x="6034131" y="3640906"/>
            <a:chExt cx="737111" cy="737111"/>
          </a:xfrm>
        </p:grpSpPr>
        <p:pic>
          <p:nvPicPr>
            <p:cNvPr id="12" name="图片 11">
              <a:extLst>
                <a:ext uri="{FF2B5EF4-FFF2-40B4-BE49-F238E27FC236}">
                  <a16:creationId xmlns:a16="http://schemas.microsoft.com/office/drawing/2014/main" id="{9EA44405-7993-4797-B405-9C9BD673A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131" y="3640906"/>
              <a:ext cx="737111" cy="737111"/>
            </a:xfrm>
            <a:prstGeom prst="rect">
              <a:avLst/>
            </a:prstGeom>
          </p:spPr>
        </p:pic>
        <p:pic>
          <p:nvPicPr>
            <p:cNvPr id="13" name="图片 12">
              <a:extLst>
                <a:ext uri="{FF2B5EF4-FFF2-40B4-BE49-F238E27FC236}">
                  <a16:creationId xmlns:a16="http://schemas.microsoft.com/office/drawing/2014/main" id="{FEDED931-7500-4A32-B420-DB94B2CFED0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65462" y="3773651"/>
              <a:ext cx="458486" cy="458486"/>
            </a:xfrm>
            <a:prstGeom prst="rect">
              <a:avLst/>
            </a:prstGeom>
          </p:spPr>
        </p:pic>
      </p:grpSp>
      <p:sp>
        <p:nvSpPr>
          <p:cNvPr id="3" name="文本框 2">
            <a:extLst>
              <a:ext uri="{FF2B5EF4-FFF2-40B4-BE49-F238E27FC236}">
                <a16:creationId xmlns:a16="http://schemas.microsoft.com/office/drawing/2014/main" id="{C1D0A347-4592-44C6-89EC-F361AB2B0B8F}"/>
              </a:ext>
            </a:extLst>
          </p:cNvPr>
          <p:cNvSpPr txBox="1"/>
          <p:nvPr/>
        </p:nvSpPr>
        <p:spPr>
          <a:xfrm>
            <a:off x="145064" y="828168"/>
            <a:ext cx="11643662" cy="1289905"/>
          </a:xfrm>
          <a:prstGeom prst="rect">
            <a:avLst/>
          </a:prstGeom>
          <a:noFill/>
        </p:spPr>
        <p:txBody>
          <a:bodyPr wrap="square" rtlCol="0">
            <a:spAutoFit/>
          </a:bodyPr>
          <a:lstStyle/>
          <a:p>
            <a:pPr algn="just">
              <a:lnSpc>
                <a:spcPct val="150000"/>
              </a:lnSpc>
            </a:pPr>
            <a:r>
              <a:rPr lang="zh-CN" altLang="en-US" dirty="0">
                <a:solidFill>
                  <a:srgbClr val="4B649F"/>
                </a:solidFill>
                <a:latin typeface="微软雅黑" panose="020B0503020204020204" pitchFamily="34" charset="-122"/>
              </a:rPr>
              <a:t>通过手机应用端，我们可以向服务器查询拐杖的最新定位信息，并把查询到的数据解析后可视化地在地图上显示出来，定位软件的实现截图如图</a:t>
            </a:r>
            <a:r>
              <a:rPr lang="en-US" altLang="zh-CN" dirty="0">
                <a:solidFill>
                  <a:srgbClr val="4B649F"/>
                </a:solidFill>
                <a:latin typeface="微软雅黑" panose="020B0503020204020204" pitchFamily="34" charset="-122"/>
              </a:rPr>
              <a:t>14</a:t>
            </a:r>
            <a:r>
              <a:rPr lang="zh-CN" altLang="en-US" dirty="0">
                <a:solidFill>
                  <a:srgbClr val="4B649F"/>
                </a:solidFill>
                <a:latin typeface="微软雅黑" panose="020B0503020204020204" pitchFamily="34" charset="-122"/>
              </a:rPr>
              <a:t>和图</a:t>
            </a:r>
            <a:r>
              <a:rPr lang="en-US" altLang="zh-CN" dirty="0">
                <a:solidFill>
                  <a:srgbClr val="4B649F"/>
                </a:solidFill>
                <a:latin typeface="微软雅黑" panose="020B0503020204020204" pitchFamily="34" charset="-122"/>
              </a:rPr>
              <a:t>15</a:t>
            </a:r>
            <a:r>
              <a:rPr lang="zh-CN" altLang="en-US" dirty="0">
                <a:solidFill>
                  <a:srgbClr val="4B649F"/>
                </a:solidFill>
                <a:latin typeface="微软雅黑" panose="020B0503020204020204" pitchFamily="34" charset="-122"/>
              </a:rPr>
              <a:t>所示。其中图</a:t>
            </a:r>
            <a:r>
              <a:rPr lang="en-US" altLang="zh-CN" dirty="0">
                <a:solidFill>
                  <a:srgbClr val="4B649F"/>
                </a:solidFill>
                <a:latin typeface="微软雅黑" panose="020B0503020204020204" pitchFamily="34" charset="-122"/>
              </a:rPr>
              <a:t>14</a:t>
            </a:r>
            <a:r>
              <a:rPr lang="zh-CN" altLang="en-US" dirty="0">
                <a:solidFill>
                  <a:srgbClr val="4B649F"/>
                </a:solidFill>
                <a:latin typeface="微软雅黑" panose="020B0503020204020204" pitchFamily="34" charset="-122"/>
              </a:rPr>
              <a:t>为定位成功的截图，图</a:t>
            </a:r>
            <a:r>
              <a:rPr lang="en-US" altLang="zh-CN" dirty="0">
                <a:solidFill>
                  <a:srgbClr val="4B649F"/>
                </a:solidFill>
                <a:latin typeface="微软雅黑" panose="020B0503020204020204" pitchFamily="34" charset="-122"/>
              </a:rPr>
              <a:t>15</a:t>
            </a:r>
            <a:r>
              <a:rPr lang="zh-CN" altLang="en-US" dirty="0">
                <a:solidFill>
                  <a:srgbClr val="4B649F"/>
                </a:solidFill>
                <a:latin typeface="微软雅黑" panose="020B0503020204020204" pitchFamily="34" charset="-122"/>
              </a:rPr>
              <a:t>为设置</a:t>
            </a:r>
            <a:r>
              <a:rPr lang="en-US" altLang="zh-CN" dirty="0">
                <a:solidFill>
                  <a:srgbClr val="4B649F"/>
                </a:solidFill>
                <a:latin typeface="微软雅黑" panose="020B0503020204020204" pitchFamily="34" charset="-122"/>
              </a:rPr>
              <a:t>ID</a:t>
            </a:r>
            <a:r>
              <a:rPr lang="zh-CN" altLang="en-US" dirty="0">
                <a:solidFill>
                  <a:srgbClr val="4B649F"/>
                </a:solidFill>
                <a:latin typeface="微软雅黑" panose="020B0503020204020204" pitchFamily="34" charset="-122"/>
              </a:rPr>
              <a:t>编号的窗口截图，唯有该</a:t>
            </a:r>
            <a:r>
              <a:rPr lang="en-US" altLang="zh-CN" dirty="0">
                <a:solidFill>
                  <a:srgbClr val="4B649F"/>
                </a:solidFill>
                <a:latin typeface="微软雅黑" panose="020B0503020204020204" pitchFamily="34" charset="-122"/>
              </a:rPr>
              <a:t>ID</a:t>
            </a:r>
            <a:r>
              <a:rPr lang="zh-CN" altLang="en-US" dirty="0">
                <a:solidFill>
                  <a:srgbClr val="4B649F"/>
                </a:solidFill>
                <a:latin typeface="微软雅黑" panose="020B0503020204020204" pitchFamily="34" charset="-122"/>
              </a:rPr>
              <a:t>编号正确才能从服务器获取到对应的定位数据。</a:t>
            </a:r>
          </a:p>
        </p:txBody>
      </p:sp>
      <p:grpSp>
        <p:nvGrpSpPr>
          <p:cNvPr id="2" name="组合 1">
            <a:extLst>
              <a:ext uri="{FF2B5EF4-FFF2-40B4-BE49-F238E27FC236}">
                <a16:creationId xmlns:a16="http://schemas.microsoft.com/office/drawing/2014/main" id="{50FB7BF3-CB3B-4A79-B334-443808E24F7E}"/>
              </a:ext>
            </a:extLst>
          </p:cNvPr>
          <p:cNvGrpSpPr/>
          <p:nvPr/>
        </p:nvGrpSpPr>
        <p:grpSpPr>
          <a:xfrm>
            <a:off x="2470405" y="2180443"/>
            <a:ext cx="2362192" cy="4431288"/>
            <a:chOff x="2152357" y="2180443"/>
            <a:chExt cx="2362192" cy="4431288"/>
          </a:xfrm>
        </p:grpSpPr>
        <p:pic>
          <p:nvPicPr>
            <p:cNvPr id="11" name="图片 10">
              <a:extLst>
                <a:ext uri="{FF2B5EF4-FFF2-40B4-BE49-F238E27FC236}">
                  <a16:creationId xmlns:a16="http://schemas.microsoft.com/office/drawing/2014/main" id="{7BEC5903-DAFC-4348-BDF6-1067400B0E5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2152357" y="2180443"/>
              <a:ext cx="2362192" cy="3949038"/>
            </a:xfrm>
            <a:prstGeom prst="rect">
              <a:avLst/>
            </a:prstGeom>
          </p:spPr>
        </p:pic>
        <p:sp>
          <p:nvSpPr>
            <p:cNvPr id="15" name="文本框 14">
              <a:extLst>
                <a:ext uri="{FF2B5EF4-FFF2-40B4-BE49-F238E27FC236}">
                  <a16:creationId xmlns:a16="http://schemas.microsoft.com/office/drawing/2014/main" id="{CD92EAC5-CE2B-415B-A67D-6180786348CF}"/>
                </a:ext>
              </a:extLst>
            </p:cNvPr>
            <p:cNvSpPr txBox="1"/>
            <p:nvPr/>
          </p:nvSpPr>
          <p:spPr>
            <a:xfrm>
              <a:off x="2951279" y="6242399"/>
              <a:ext cx="764347" cy="369332"/>
            </a:xfrm>
            <a:prstGeom prst="rect">
              <a:avLst/>
            </a:prstGeom>
            <a:noFill/>
          </p:spPr>
          <p:txBody>
            <a:bodyPr wrap="square" rtlCol="0">
              <a:spAutoFit/>
            </a:bodyPr>
            <a:lstStyle/>
            <a:p>
              <a:r>
                <a:rPr lang="zh-CN" altLang="en-US" dirty="0"/>
                <a:t>图</a:t>
              </a:r>
              <a:r>
                <a:rPr lang="en-US" altLang="zh-CN" dirty="0"/>
                <a:t>14</a:t>
              </a:r>
              <a:endParaRPr lang="zh-CN" altLang="en-US" dirty="0"/>
            </a:p>
          </p:txBody>
        </p:sp>
      </p:grpSp>
      <p:grpSp>
        <p:nvGrpSpPr>
          <p:cNvPr id="7" name="组合 6">
            <a:extLst>
              <a:ext uri="{FF2B5EF4-FFF2-40B4-BE49-F238E27FC236}">
                <a16:creationId xmlns:a16="http://schemas.microsoft.com/office/drawing/2014/main" id="{176A2249-1BA3-4404-AF1E-075E6C5C62EF}"/>
              </a:ext>
            </a:extLst>
          </p:cNvPr>
          <p:cNvGrpSpPr/>
          <p:nvPr/>
        </p:nvGrpSpPr>
        <p:grpSpPr>
          <a:xfrm>
            <a:off x="6361043" y="2180442"/>
            <a:ext cx="2391650" cy="4424166"/>
            <a:chOff x="6096001" y="2180442"/>
            <a:chExt cx="2391650" cy="4424166"/>
          </a:xfrm>
        </p:grpSpPr>
        <p:pic>
          <p:nvPicPr>
            <p:cNvPr id="14" name="图片 13">
              <a:extLst>
                <a:ext uri="{FF2B5EF4-FFF2-40B4-BE49-F238E27FC236}">
                  <a16:creationId xmlns:a16="http://schemas.microsoft.com/office/drawing/2014/main" id="{DFBC4F26-D71F-4FD8-8426-B46BD80A67CA}"/>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6096001" y="2180442"/>
              <a:ext cx="2391650" cy="3954073"/>
            </a:xfrm>
            <a:prstGeom prst="rect">
              <a:avLst/>
            </a:prstGeom>
            <a:noFill/>
            <a:ln>
              <a:noFill/>
            </a:ln>
          </p:spPr>
        </p:pic>
        <p:sp>
          <p:nvSpPr>
            <p:cNvPr id="16" name="文本框 15">
              <a:extLst>
                <a:ext uri="{FF2B5EF4-FFF2-40B4-BE49-F238E27FC236}">
                  <a16:creationId xmlns:a16="http://schemas.microsoft.com/office/drawing/2014/main" id="{737AC843-5963-48DC-8632-AA01173DE775}"/>
                </a:ext>
              </a:extLst>
            </p:cNvPr>
            <p:cNvSpPr txBox="1"/>
            <p:nvPr/>
          </p:nvSpPr>
          <p:spPr>
            <a:xfrm>
              <a:off x="6909652" y="6235276"/>
              <a:ext cx="764347" cy="369332"/>
            </a:xfrm>
            <a:prstGeom prst="rect">
              <a:avLst/>
            </a:prstGeom>
            <a:noFill/>
          </p:spPr>
          <p:txBody>
            <a:bodyPr wrap="square" rtlCol="0">
              <a:spAutoFit/>
            </a:bodyPr>
            <a:lstStyle/>
            <a:p>
              <a:r>
                <a:rPr lang="zh-CN" altLang="en-US" dirty="0"/>
                <a:t>图</a:t>
              </a:r>
              <a:r>
                <a:rPr lang="en-US" altLang="zh-CN" dirty="0"/>
                <a:t>15</a:t>
              </a:r>
              <a:endParaRPr lang="zh-CN" altLang="en-US" dirty="0"/>
            </a:p>
          </p:txBody>
        </p:sp>
      </p:grpSp>
    </p:spTree>
    <p:extLst>
      <p:ext uri="{BB962C8B-B14F-4D97-AF65-F5344CB8AC3E}">
        <p14:creationId xmlns:p14="http://schemas.microsoft.com/office/powerpoint/2010/main" val="48110205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
            <a:ext cx="3581400" cy="82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913238" y="41230"/>
            <a:ext cx="6233150"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软件系统</a:t>
            </a:r>
            <a:r>
              <a:rPr lang="en-US" altLang="zh-CN" b="1" dirty="0">
                <a:solidFill>
                  <a:srgbClr val="4B649F"/>
                </a:solidFill>
              </a:rPr>
              <a:t>-</a:t>
            </a:r>
            <a:r>
              <a:rPr lang="zh-CN" altLang="en-US" b="1" dirty="0">
                <a:solidFill>
                  <a:srgbClr val="4B649F"/>
                </a:solidFill>
              </a:rPr>
              <a:t>完整的程序运行结果</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 name="组合 5">
            <a:extLst>
              <a:ext uri="{FF2B5EF4-FFF2-40B4-BE49-F238E27FC236}">
                <a16:creationId xmlns:a16="http://schemas.microsoft.com/office/drawing/2014/main" id="{8C2321A1-BAAE-4EE8-9B85-18E36E1BAE18}"/>
              </a:ext>
            </a:extLst>
          </p:cNvPr>
          <p:cNvGrpSpPr/>
          <p:nvPr/>
        </p:nvGrpSpPr>
        <p:grpSpPr>
          <a:xfrm>
            <a:off x="145064" y="111570"/>
            <a:ext cx="648000" cy="648000"/>
            <a:chOff x="6034131" y="3640906"/>
            <a:chExt cx="737111" cy="737111"/>
          </a:xfrm>
        </p:grpSpPr>
        <p:pic>
          <p:nvPicPr>
            <p:cNvPr id="12" name="图片 11">
              <a:extLst>
                <a:ext uri="{FF2B5EF4-FFF2-40B4-BE49-F238E27FC236}">
                  <a16:creationId xmlns:a16="http://schemas.microsoft.com/office/drawing/2014/main" id="{9EA44405-7993-4797-B405-9C9BD673A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131" y="3640906"/>
              <a:ext cx="737111" cy="737111"/>
            </a:xfrm>
            <a:prstGeom prst="rect">
              <a:avLst/>
            </a:prstGeom>
          </p:spPr>
        </p:pic>
        <p:pic>
          <p:nvPicPr>
            <p:cNvPr id="13" name="图片 12">
              <a:extLst>
                <a:ext uri="{FF2B5EF4-FFF2-40B4-BE49-F238E27FC236}">
                  <a16:creationId xmlns:a16="http://schemas.microsoft.com/office/drawing/2014/main" id="{FEDED931-7500-4A32-B420-DB94B2CFED0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65462" y="3773651"/>
              <a:ext cx="458486" cy="458486"/>
            </a:xfrm>
            <a:prstGeom prst="rect">
              <a:avLst/>
            </a:prstGeom>
          </p:spPr>
        </p:pic>
      </p:grpSp>
      <p:sp>
        <p:nvSpPr>
          <p:cNvPr id="3" name="文本框 2">
            <a:extLst>
              <a:ext uri="{FF2B5EF4-FFF2-40B4-BE49-F238E27FC236}">
                <a16:creationId xmlns:a16="http://schemas.microsoft.com/office/drawing/2014/main" id="{C1D0A347-4592-44C6-89EC-F361AB2B0B8F}"/>
              </a:ext>
            </a:extLst>
          </p:cNvPr>
          <p:cNvSpPr txBox="1"/>
          <p:nvPr/>
        </p:nvSpPr>
        <p:spPr>
          <a:xfrm>
            <a:off x="124264" y="873028"/>
            <a:ext cx="11943471" cy="1289905"/>
          </a:xfrm>
          <a:prstGeom prst="rect">
            <a:avLst/>
          </a:prstGeom>
          <a:noFill/>
        </p:spPr>
        <p:txBody>
          <a:bodyPr wrap="square" rtlCol="0">
            <a:spAutoFit/>
          </a:bodyPr>
          <a:lstStyle/>
          <a:p>
            <a:pPr>
              <a:lnSpc>
                <a:spcPct val="150000"/>
              </a:lnSpc>
            </a:pPr>
            <a:r>
              <a:rPr lang="zh-CN" altLang="en-US" dirty="0">
                <a:solidFill>
                  <a:srgbClr val="4B649F"/>
                </a:solidFill>
                <a:latin typeface="微软雅黑" panose="020B0503020204020204" pitchFamily="34" charset="-122"/>
              </a:rPr>
              <a:t>为了能够比较直观的了解程序的运行状态，我们在程序代码中的关键部位加入了相应的打印代码。图</a:t>
            </a:r>
            <a:r>
              <a:rPr lang="en-US" altLang="zh-CN" dirty="0">
                <a:solidFill>
                  <a:srgbClr val="4B649F"/>
                </a:solidFill>
                <a:latin typeface="微软雅黑" panose="020B0503020204020204" pitchFamily="34" charset="-122"/>
              </a:rPr>
              <a:t>16</a:t>
            </a:r>
            <a:r>
              <a:rPr lang="zh-CN" altLang="en-US" dirty="0">
                <a:solidFill>
                  <a:srgbClr val="4B649F"/>
                </a:solidFill>
                <a:latin typeface="微软雅黑" panose="020B0503020204020204" pitchFamily="34" charset="-122"/>
              </a:rPr>
              <a:t>为单片机程序通过串口调试助手打印出的运行过程。图</a:t>
            </a:r>
            <a:r>
              <a:rPr lang="en-US" altLang="zh-CN" dirty="0">
                <a:solidFill>
                  <a:srgbClr val="4B649F"/>
                </a:solidFill>
                <a:latin typeface="微软雅黑" panose="020B0503020204020204" pitchFamily="34" charset="-122"/>
              </a:rPr>
              <a:t>17</a:t>
            </a:r>
            <a:r>
              <a:rPr lang="zh-CN" altLang="en-US" dirty="0">
                <a:solidFill>
                  <a:srgbClr val="4B649F"/>
                </a:solidFill>
                <a:latin typeface="微软雅黑" panose="020B0503020204020204" pitchFamily="34" charset="-122"/>
              </a:rPr>
              <a:t>为</a:t>
            </a:r>
            <a:r>
              <a:rPr lang="en-US" altLang="zh-CN" dirty="0">
                <a:solidFill>
                  <a:srgbClr val="4B649F"/>
                </a:solidFill>
                <a:latin typeface="微软雅黑" panose="020B0503020204020204" pitchFamily="34" charset="-122"/>
              </a:rPr>
              <a:t>Windows</a:t>
            </a:r>
            <a:r>
              <a:rPr lang="zh-CN" altLang="en-US" dirty="0">
                <a:solidFill>
                  <a:srgbClr val="4B649F"/>
                </a:solidFill>
                <a:latin typeface="微软雅黑" panose="020B0503020204020204" pitchFamily="34" charset="-122"/>
              </a:rPr>
              <a:t>系统里的</a:t>
            </a:r>
            <a:r>
              <a:rPr lang="en-US" altLang="zh-CN" dirty="0">
                <a:solidFill>
                  <a:srgbClr val="4B649F"/>
                </a:solidFill>
                <a:latin typeface="微软雅黑" panose="020B0503020204020204" pitchFamily="34" charset="-122"/>
              </a:rPr>
              <a:t>Power Shell</a:t>
            </a:r>
            <a:r>
              <a:rPr lang="zh-CN" altLang="en-US" dirty="0">
                <a:solidFill>
                  <a:srgbClr val="4B649F"/>
                </a:solidFill>
                <a:latin typeface="微软雅黑" panose="020B0503020204020204" pitchFamily="34" charset="-122"/>
              </a:rPr>
              <a:t>终端，我们通过它登陆阿里云的</a:t>
            </a:r>
            <a:r>
              <a:rPr lang="en-US" altLang="zh-CN" dirty="0">
                <a:solidFill>
                  <a:srgbClr val="4B649F"/>
                </a:solidFill>
                <a:latin typeface="微软雅黑" panose="020B0503020204020204" pitchFamily="34" charset="-122"/>
              </a:rPr>
              <a:t>ESC</a:t>
            </a:r>
            <a:r>
              <a:rPr lang="zh-CN" altLang="en-US" dirty="0">
                <a:solidFill>
                  <a:srgbClr val="4B649F"/>
                </a:solidFill>
                <a:latin typeface="微软雅黑" panose="020B0503020204020204" pitchFamily="34" charset="-122"/>
              </a:rPr>
              <a:t>服务器，并在服务器端的程序启动后打印出相关运行的过程。</a:t>
            </a:r>
          </a:p>
        </p:txBody>
      </p:sp>
      <p:grpSp>
        <p:nvGrpSpPr>
          <p:cNvPr id="14" name="组合 13">
            <a:extLst>
              <a:ext uri="{FF2B5EF4-FFF2-40B4-BE49-F238E27FC236}">
                <a16:creationId xmlns:a16="http://schemas.microsoft.com/office/drawing/2014/main" id="{A5ECE6AA-DBB1-404F-B43D-E1CE65FA0E0A}"/>
              </a:ext>
            </a:extLst>
          </p:cNvPr>
          <p:cNvGrpSpPr/>
          <p:nvPr/>
        </p:nvGrpSpPr>
        <p:grpSpPr>
          <a:xfrm>
            <a:off x="522897" y="2327232"/>
            <a:ext cx="4925995" cy="4368655"/>
            <a:chOff x="663577" y="2327232"/>
            <a:chExt cx="4925995" cy="4368655"/>
          </a:xfrm>
        </p:grpSpPr>
        <p:pic>
          <p:nvPicPr>
            <p:cNvPr id="11" name="图片 10">
              <a:extLst>
                <a:ext uri="{FF2B5EF4-FFF2-40B4-BE49-F238E27FC236}">
                  <a16:creationId xmlns:a16="http://schemas.microsoft.com/office/drawing/2014/main" id="{A129560C-4F2F-43D5-9E0B-D1B50D963306}"/>
                </a:ext>
              </a:extLst>
            </p:cNvPr>
            <p:cNvPicPr>
              <a:picLocks noChangeAspect="1"/>
            </p:cNvPicPr>
            <p:nvPr/>
          </p:nvPicPr>
          <p:blipFill>
            <a:blip r:embed="rId5"/>
            <a:stretch>
              <a:fillRect/>
            </a:stretch>
          </p:blipFill>
          <p:spPr>
            <a:xfrm>
              <a:off x="663577" y="2327232"/>
              <a:ext cx="4925995" cy="3999323"/>
            </a:xfrm>
            <a:prstGeom prst="rect">
              <a:avLst/>
            </a:prstGeom>
          </p:spPr>
        </p:pic>
        <p:sp>
          <p:nvSpPr>
            <p:cNvPr id="25" name="文本框 24">
              <a:extLst>
                <a:ext uri="{FF2B5EF4-FFF2-40B4-BE49-F238E27FC236}">
                  <a16:creationId xmlns:a16="http://schemas.microsoft.com/office/drawing/2014/main" id="{F4241FB7-4673-44F9-A136-3A438C8DED7E}"/>
                </a:ext>
              </a:extLst>
            </p:cNvPr>
            <p:cNvSpPr txBox="1"/>
            <p:nvPr/>
          </p:nvSpPr>
          <p:spPr>
            <a:xfrm>
              <a:off x="2744400" y="6326555"/>
              <a:ext cx="764347" cy="369332"/>
            </a:xfrm>
            <a:prstGeom prst="rect">
              <a:avLst/>
            </a:prstGeom>
            <a:noFill/>
          </p:spPr>
          <p:txBody>
            <a:bodyPr wrap="square" rtlCol="0">
              <a:spAutoFit/>
            </a:bodyPr>
            <a:lstStyle/>
            <a:p>
              <a:r>
                <a:rPr lang="zh-CN" altLang="en-US" dirty="0"/>
                <a:t>图</a:t>
              </a:r>
              <a:r>
                <a:rPr lang="en-US" altLang="zh-CN" dirty="0"/>
                <a:t>16</a:t>
              </a:r>
              <a:endParaRPr lang="zh-CN" altLang="en-US" dirty="0"/>
            </a:p>
          </p:txBody>
        </p:sp>
      </p:grpSp>
      <p:grpSp>
        <p:nvGrpSpPr>
          <p:cNvPr id="24" name="组合 23">
            <a:extLst>
              <a:ext uri="{FF2B5EF4-FFF2-40B4-BE49-F238E27FC236}">
                <a16:creationId xmlns:a16="http://schemas.microsoft.com/office/drawing/2014/main" id="{67EA2D8A-4DC0-4FF9-9E17-779D42EFD78D}"/>
              </a:ext>
            </a:extLst>
          </p:cNvPr>
          <p:cNvGrpSpPr/>
          <p:nvPr/>
        </p:nvGrpSpPr>
        <p:grpSpPr>
          <a:xfrm>
            <a:off x="6032793" y="2339942"/>
            <a:ext cx="5667152" cy="4355945"/>
            <a:chOff x="6032793" y="2339942"/>
            <a:chExt cx="5667152" cy="4355945"/>
          </a:xfrm>
        </p:grpSpPr>
        <p:pic>
          <p:nvPicPr>
            <p:cNvPr id="10" name="图片 9">
              <a:extLst>
                <a:ext uri="{FF2B5EF4-FFF2-40B4-BE49-F238E27FC236}">
                  <a16:creationId xmlns:a16="http://schemas.microsoft.com/office/drawing/2014/main" id="{8669876C-78EB-4E96-BE09-31C0AF406A93}"/>
                </a:ext>
              </a:extLst>
            </p:cNvPr>
            <p:cNvPicPr>
              <a:picLocks noChangeAspect="1"/>
            </p:cNvPicPr>
            <p:nvPr/>
          </p:nvPicPr>
          <p:blipFill>
            <a:blip r:embed="rId6"/>
            <a:stretch>
              <a:fillRect/>
            </a:stretch>
          </p:blipFill>
          <p:spPr>
            <a:xfrm>
              <a:off x="6032793" y="2339942"/>
              <a:ext cx="5667152" cy="3986613"/>
            </a:xfrm>
            <a:prstGeom prst="rect">
              <a:avLst/>
            </a:prstGeom>
          </p:spPr>
        </p:pic>
        <p:sp>
          <p:nvSpPr>
            <p:cNvPr id="27" name="文本框 26">
              <a:extLst>
                <a:ext uri="{FF2B5EF4-FFF2-40B4-BE49-F238E27FC236}">
                  <a16:creationId xmlns:a16="http://schemas.microsoft.com/office/drawing/2014/main" id="{3625788A-355B-4410-A9A9-E93EA8DE0DDE}"/>
                </a:ext>
              </a:extLst>
            </p:cNvPr>
            <p:cNvSpPr txBox="1"/>
            <p:nvPr/>
          </p:nvSpPr>
          <p:spPr>
            <a:xfrm>
              <a:off x="8484195" y="6326555"/>
              <a:ext cx="764347" cy="369332"/>
            </a:xfrm>
            <a:prstGeom prst="rect">
              <a:avLst/>
            </a:prstGeom>
            <a:noFill/>
          </p:spPr>
          <p:txBody>
            <a:bodyPr wrap="square" rtlCol="0">
              <a:spAutoFit/>
            </a:bodyPr>
            <a:lstStyle/>
            <a:p>
              <a:r>
                <a:rPr lang="zh-CN" altLang="en-US" dirty="0"/>
                <a:t>图</a:t>
              </a:r>
              <a:r>
                <a:rPr lang="en-US" altLang="zh-CN" dirty="0"/>
                <a:t>17</a:t>
              </a:r>
              <a:endParaRPr lang="zh-CN" altLang="en-US" dirty="0"/>
            </a:p>
          </p:txBody>
        </p:sp>
      </p:grpSp>
    </p:spTree>
    <p:extLst>
      <p:ext uri="{BB962C8B-B14F-4D97-AF65-F5344CB8AC3E}">
        <p14:creationId xmlns:p14="http://schemas.microsoft.com/office/powerpoint/2010/main" val="168675540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A6C3BD0A-F3B6-49A8-AAD9-DBA406F56054}"/>
              </a:ext>
            </a:extLst>
          </p:cNvPr>
          <p:cNvSpPr/>
          <p:nvPr/>
        </p:nvSpPr>
        <p:spPr>
          <a:xfrm rot="5400000">
            <a:off x="1610751" y="-1153551"/>
            <a:ext cx="914400" cy="413590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9701" name="文本框 11">
            <a:extLst>
              <a:ext uri="{FF2B5EF4-FFF2-40B4-BE49-F238E27FC236}">
                <a16:creationId xmlns:a16="http://schemas.microsoft.com/office/drawing/2014/main" id="{B6E03719-7663-4696-925B-E1EB1342C497}"/>
              </a:ext>
            </a:extLst>
          </p:cNvPr>
          <p:cNvSpPr txBox="1">
            <a:spLocks noChangeArrowheads="1"/>
          </p:cNvSpPr>
          <p:nvPr/>
        </p:nvSpPr>
        <p:spPr bwMode="auto">
          <a:xfrm>
            <a:off x="1738313" y="588963"/>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主要内容</a:t>
            </a:r>
          </a:p>
        </p:txBody>
      </p:sp>
      <p:pic>
        <p:nvPicPr>
          <p:cNvPr id="29702" name="图片 12">
            <a:extLst>
              <a:ext uri="{FF2B5EF4-FFF2-40B4-BE49-F238E27FC236}">
                <a16:creationId xmlns:a16="http://schemas.microsoft.com/office/drawing/2014/main" id="{1C1A1D52-CE6A-46DD-A310-170865F76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933628"/>
            <a:ext cx="5865812" cy="924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 name="组合 46">
            <a:extLst>
              <a:ext uri="{FF2B5EF4-FFF2-40B4-BE49-F238E27FC236}">
                <a16:creationId xmlns:a16="http://schemas.microsoft.com/office/drawing/2014/main" id="{8BA463EA-51A6-493A-B206-C375AA5D4C5E}"/>
              </a:ext>
            </a:extLst>
          </p:cNvPr>
          <p:cNvGrpSpPr/>
          <p:nvPr/>
        </p:nvGrpSpPr>
        <p:grpSpPr>
          <a:xfrm>
            <a:off x="1349589" y="2146958"/>
            <a:ext cx="6498264" cy="737367"/>
            <a:chOff x="1501766" y="1822570"/>
            <a:chExt cx="4824422" cy="547434"/>
          </a:xfrm>
        </p:grpSpPr>
        <p:grpSp>
          <p:nvGrpSpPr>
            <p:cNvPr id="20" name="组合 19">
              <a:extLst>
                <a:ext uri="{FF2B5EF4-FFF2-40B4-BE49-F238E27FC236}">
                  <a16:creationId xmlns:a16="http://schemas.microsoft.com/office/drawing/2014/main" id="{D106974A-870D-4765-AFD7-7CA5FEF42327}"/>
                </a:ext>
              </a:extLst>
            </p:cNvPr>
            <p:cNvGrpSpPr/>
            <p:nvPr/>
          </p:nvGrpSpPr>
          <p:grpSpPr>
            <a:xfrm>
              <a:off x="1501766" y="1822570"/>
              <a:ext cx="547434" cy="547434"/>
              <a:chOff x="1501766" y="1797798"/>
              <a:chExt cx="547434" cy="547434"/>
            </a:xfrm>
          </p:grpSpPr>
          <p:pic>
            <p:nvPicPr>
              <p:cNvPr id="17" name="图片 16">
                <a:extLst>
                  <a:ext uri="{FF2B5EF4-FFF2-40B4-BE49-F238E27FC236}">
                    <a16:creationId xmlns:a16="http://schemas.microsoft.com/office/drawing/2014/main" id="{E66F5B88-5778-4073-BB3F-347511F4A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766" y="1797798"/>
                <a:ext cx="547434" cy="547434"/>
              </a:xfrm>
              <a:prstGeom prst="rect">
                <a:avLst/>
              </a:prstGeom>
            </p:spPr>
          </p:pic>
          <p:pic>
            <p:nvPicPr>
              <p:cNvPr id="19" name="图片 18">
                <a:extLst>
                  <a:ext uri="{FF2B5EF4-FFF2-40B4-BE49-F238E27FC236}">
                    <a16:creationId xmlns:a16="http://schemas.microsoft.com/office/drawing/2014/main" id="{BB37B19F-9F95-4239-A948-4C315B4C1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214" y="1864246"/>
                <a:ext cx="414539" cy="414539"/>
              </a:xfrm>
              <a:prstGeom prst="rect">
                <a:avLst/>
              </a:prstGeom>
            </p:spPr>
          </p:pic>
        </p:grpSp>
        <p:sp>
          <p:nvSpPr>
            <p:cNvPr id="46" name="文本框 45">
              <a:extLst>
                <a:ext uri="{FF2B5EF4-FFF2-40B4-BE49-F238E27FC236}">
                  <a16:creationId xmlns:a16="http://schemas.microsoft.com/office/drawing/2014/main" id="{4EB86801-406C-4D80-824E-67329558B2E8}"/>
                </a:ext>
              </a:extLst>
            </p:cNvPr>
            <p:cNvSpPr txBox="1"/>
            <p:nvPr/>
          </p:nvSpPr>
          <p:spPr>
            <a:xfrm>
              <a:off x="2216148" y="1902064"/>
              <a:ext cx="4110040" cy="388448"/>
            </a:xfrm>
            <a:prstGeom prst="rect">
              <a:avLst/>
            </a:prstGeom>
            <a:noFill/>
          </p:spPr>
          <p:txBody>
            <a:bodyPr wrap="square" rtlCol="0" anchor="ctr" anchorCtr="0">
              <a:spAutoFit/>
            </a:bodyPr>
            <a:lstStyle/>
            <a:p>
              <a:r>
                <a:rPr lang="zh-CN" altLang="en-US" sz="2800" dirty="0"/>
                <a:t>研究的目的和意义</a:t>
              </a:r>
            </a:p>
          </p:txBody>
        </p:sp>
      </p:grpSp>
      <p:grpSp>
        <p:nvGrpSpPr>
          <p:cNvPr id="48" name="组合 47">
            <a:extLst>
              <a:ext uri="{FF2B5EF4-FFF2-40B4-BE49-F238E27FC236}">
                <a16:creationId xmlns:a16="http://schemas.microsoft.com/office/drawing/2014/main" id="{E9A44B5F-D4DC-4D33-A9BA-ABBF76FCDF3B}"/>
              </a:ext>
            </a:extLst>
          </p:cNvPr>
          <p:cNvGrpSpPr/>
          <p:nvPr/>
        </p:nvGrpSpPr>
        <p:grpSpPr>
          <a:xfrm>
            <a:off x="6034131" y="2146957"/>
            <a:ext cx="6498264" cy="737367"/>
            <a:chOff x="1501766" y="2558510"/>
            <a:chExt cx="4824422" cy="547434"/>
          </a:xfrm>
        </p:grpSpPr>
        <p:grpSp>
          <p:nvGrpSpPr>
            <p:cNvPr id="23" name="组合 22">
              <a:extLst>
                <a:ext uri="{FF2B5EF4-FFF2-40B4-BE49-F238E27FC236}">
                  <a16:creationId xmlns:a16="http://schemas.microsoft.com/office/drawing/2014/main" id="{31180E1F-566E-4432-87D8-FFD292FE0DE7}"/>
                </a:ext>
              </a:extLst>
            </p:cNvPr>
            <p:cNvGrpSpPr/>
            <p:nvPr/>
          </p:nvGrpSpPr>
          <p:grpSpPr>
            <a:xfrm>
              <a:off x="1501766" y="2558510"/>
              <a:ext cx="547434" cy="547434"/>
              <a:chOff x="1501766" y="2513012"/>
              <a:chExt cx="547434" cy="547434"/>
            </a:xfrm>
          </p:grpSpPr>
          <p:pic>
            <p:nvPicPr>
              <p:cNvPr id="49" name="图片 48">
                <a:extLst>
                  <a:ext uri="{FF2B5EF4-FFF2-40B4-BE49-F238E27FC236}">
                    <a16:creationId xmlns:a16="http://schemas.microsoft.com/office/drawing/2014/main" id="{3116B212-0AAE-459B-B964-EC317A476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766" y="2513012"/>
                <a:ext cx="547434" cy="547434"/>
              </a:xfrm>
              <a:prstGeom prst="rect">
                <a:avLst/>
              </a:prstGeom>
            </p:spPr>
          </p:pic>
          <p:pic>
            <p:nvPicPr>
              <p:cNvPr id="22" name="图片 21">
                <a:extLst>
                  <a:ext uri="{FF2B5EF4-FFF2-40B4-BE49-F238E27FC236}">
                    <a16:creationId xmlns:a16="http://schemas.microsoft.com/office/drawing/2014/main" id="{DA6B670E-8678-4AF7-9ECD-FE7F677045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5440" y="2612228"/>
                <a:ext cx="326357" cy="326357"/>
              </a:xfrm>
              <a:prstGeom prst="rect">
                <a:avLst/>
              </a:prstGeom>
            </p:spPr>
          </p:pic>
        </p:grpSp>
        <p:sp>
          <p:nvSpPr>
            <p:cNvPr id="74" name="文本框 73">
              <a:extLst>
                <a:ext uri="{FF2B5EF4-FFF2-40B4-BE49-F238E27FC236}">
                  <a16:creationId xmlns:a16="http://schemas.microsoft.com/office/drawing/2014/main" id="{8C6E3A9F-1874-47CE-9C6B-598984DEA863}"/>
                </a:ext>
              </a:extLst>
            </p:cNvPr>
            <p:cNvSpPr txBox="1"/>
            <p:nvPr/>
          </p:nvSpPr>
          <p:spPr>
            <a:xfrm>
              <a:off x="2216148" y="2638004"/>
              <a:ext cx="4110040" cy="388448"/>
            </a:xfrm>
            <a:prstGeom prst="rect">
              <a:avLst/>
            </a:prstGeom>
            <a:noFill/>
          </p:spPr>
          <p:txBody>
            <a:bodyPr wrap="square" rtlCol="0" anchor="ctr" anchorCtr="0">
              <a:spAutoFit/>
            </a:bodyPr>
            <a:lstStyle/>
            <a:p>
              <a:r>
                <a:rPr lang="zh-CN" altLang="en-US" sz="2800" dirty="0"/>
                <a:t>多功能盲人拐杖系统简介</a:t>
              </a:r>
            </a:p>
          </p:txBody>
        </p:sp>
      </p:grpSp>
      <p:grpSp>
        <p:nvGrpSpPr>
          <p:cNvPr id="55" name="组合 54">
            <a:extLst>
              <a:ext uri="{FF2B5EF4-FFF2-40B4-BE49-F238E27FC236}">
                <a16:creationId xmlns:a16="http://schemas.microsoft.com/office/drawing/2014/main" id="{1E7F49BD-3094-426E-A7B9-152138E39174}"/>
              </a:ext>
            </a:extLst>
          </p:cNvPr>
          <p:cNvGrpSpPr/>
          <p:nvPr/>
        </p:nvGrpSpPr>
        <p:grpSpPr>
          <a:xfrm>
            <a:off x="1341350" y="3644901"/>
            <a:ext cx="6498264" cy="737367"/>
            <a:chOff x="1501766" y="3299020"/>
            <a:chExt cx="4824422" cy="547434"/>
          </a:xfrm>
        </p:grpSpPr>
        <p:grpSp>
          <p:nvGrpSpPr>
            <p:cNvPr id="35" name="组合 34">
              <a:extLst>
                <a:ext uri="{FF2B5EF4-FFF2-40B4-BE49-F238E27FC236}">
                  <a16:creationId xmlns:a16="http://schemas.microsoft.com/office/drawing/2014/main" id="{5DD5BB9C-AC3E-46D9-B21F-210F19C57519}"/>
                </a:ext>
              </a:extLst>
            </p:cNvPr>
            <p:cNvGrpSpPr/>
            <p:nvPr/>
          </p:nvGrpSpPr>
          <p:grpSpPr>
            <a:xfrm>
              <a:off x="1501766" y="3299020"/>
              <a:ext cx="547434" cy="547434"/>
              <a:chOff x="1509409" y="3307603"/>
              <a:chExt cx="547434" cy="547434"/>
            </a:xfrm>
          </p:grpSpPr>
          <p:pic>
            <p:nvPicPr>
              <p:cNvPr id="50" name="图片 49">
                <a:extLst>
                  <a:ext uri="{FF2B5EF4-FFF2-40B4-BE49-F238E27FC236}">
                    <a16:creationId xmlns:a16="http://schemas.microsoft.com/office/drawing/2014/main" id="{FB50F41E-716E-42BF-BD2B-A1B2633F3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409" y="3307603"/>
                <a:ext cx="547434" cy="547434"/>
              </a:xfrm>
              <a:prstGeom prst="rect">
                <a:avLst/>
              </a:prstGeom>
            </p:spPr>
          </p:pic>
          <p:pic>
            <p:nvPicPr>
              <p:cNvPr id="34" name="图片 33">
                <a:extLst>
                  <a:ext uri="{FF2B5EF4-FFF2-40B4-BE49-F238E27FC236}">
                    <a16:creationId xmlns:a16="http://schemas.microsoft.com/office/drawing/2014/main" id="{42DB37B8-3BA2-4DBC-8BA9-A487C61C9E0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96587" y="3405225"/>
                <a:ext cx="368710" cy="368710"/>
              </a:xfrm>
              <a:prstGeom prst="rect">
                <a:avLst/>
              </a:prstGeom>
            </p:spPr>
          </p:pic>
        </p:grpSp>
        <p:sp>
          <p:nvSpPr>
            <p:cNvPr id="75" name="文本框 74">
              <a:extLst>
                <a:ext uri="{FF2B5EF4-FFF2-40B4-BE49-F238E27FC236}">
                  <a16:creationId xmlns:a16="http://schemas.microsoft.com/office/drawing/2014/main" id="{88683330-F8F0-4DCF-823D-5CD6D2830204}"/>
                </a:ext>
              </a:extLst>
            </p:cNvPr>
            <p:cNvSpPr txBox="1"/>
            <p:nvPr/>
          </p:nvSpPr>
          <p:spPr>
            <a:xfrm>
              <a:off x="2216148" y="3378514"/>
              <a:ext cx="4110040" cy="388448"/>
            </a:xfrm>
            <a:prstGeom prst="rect">
              <a:avLst/>
            </a:prstGeom>
            <a:noFill/>
          </p:spPr>
          <p:txBody>
            <a:bodyPr wrap="square" rtlCol="0" anchor="ctr" anchorCtr="0">
              <a:spAutoFit/>
            </a:bodyPr>
            <a:lstStyle/>
            <a:p>
              <a:r>
                <a:rPr lang="zh-CN" altLang="en-US" sz="2800" dirty="0"/>
                <a:t>硬件系统简介</a:t>
              </a:r>
            </a:p>
          </p:txBody>
        </p:sp>
      </p:grpSp>
      <p:grpSp>
        <p:nvGrpSpPr>
          <p:cNvPr id="56" name="组合 55">
            <a:extLst>
              <a:ext uri="{FF2B5EF4-FFF2-40B4-BE49-F238E27FC236}">
                <a16:creationId xmlns:a16="http://schemas.microsoft.com/office/drawing/2014/main" id="{EB7BE6DC-0A4C-4CAF-A201-8098759C8798}"/>
              </a:ext>
            </a:extLst>
          </p:cNvPr>
          <p:cNvGrpSpPr/>
          <p:nvPr/>
        </p:nvGrpSpPr>
        <p:grpSpPr>
          <a:xfrm>
            <a:off x="6034131" y="3640906"/>
            <a:ext cx="6496002" cy="737111"/>
            <a:chOff x="1501766" y="4036436"/>
            <a:chExt cx="4824422" cy="547434"/>
          </a:xfrm>
        </p:grpSpPr>
        <p:grpSp>
          <p:nvGrpSpPr>
            <p:cNvPr id="38" name="组合 37">
              <a:extLst>
                <a:ext uri="{FF2B5EF4-FFF2-40B4-BE49-F238E27FC236}">
                  <a16:creationId xmlns:a16="http://schemas.microsoft.com/office/drawing/2014/main" id="{B6F63AA4-FC5B-42BD-AABB-D008A4805D27}"/>
                </a:ext>
              </a:extLst>
            </p:cNvPr>
            <p:cNvGrpSpPr/>
            <p:nvPr/>
          </p:nvGrpSpPr>
          <p:grpSpPr>
            <a:xfrm>
              <a:off x="1501766" y="4036436"/>
              <a:ext cx="547434" cy="547434"/>
              <a:chOff x="1517052" y="4022817"/>
              <a:chExt cx="547434" cy="547434"/>
            </a:xfrm>
          </p:grpSpPr>
          <p:pic>
            <p:nvPicPr>
              <p:cNvPr id="51" name="图片 50">
                <a:extLst>
                  <a:ext uri="{FF2B5EF4-FFF2-40B4-BE49-F238E27FC236}">
                    <a16:creationId xmlns:a16="http://schemas.microsoft.com/office/drawing/2014/main" id="{8D21C726-3C76-40ED-91BA-4F2CAF7B2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052" y="4022817"/>
                <a:ext cx="547434" cy="547434"/>
              </a:xfrm>
              <a:prstGeom prst="rect">
                <a:avLst/>
              </a:prstGeom>
            </p:spPr>
          </p:pic>
          <p:pic>
            <p:nvPicPr>
              <p:cNvPr id="37" name="图片 36">
                <a:extLst>
                  <a:ext uri="{FF2B5EF4-FFF2-40B4-BE49-F238E27FC236}">
                    <a16:creationId xmlns:a16="http://schemas.microsoft.com/office/drawing/2014/main" id="{8A2CA0E4-CF94-4C42-9B55-A6CACCC54AB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626473" y="4133288"/>
                <a:ext cx="340506" cy="340506"/>
              </a:xfrm>
              <a:prstGeom prst="rect">
                <a:avLst/>
              </a:prstGeom>
            </p:spPr>
          </p:pic>
        </p:grpSp>
        <p:sp>
          <p:nvSpPr>
            <p:cNvPr id="76" name="文本框 75">
              <a:extLst>
                <a:ext uri="{FF2B5EF4-FFF2-40B4-BE49-F238E27FC236}">
                  <a16:creationId xmlns:a16="http://schemas.microsoft.com/office/drawing/2014/main" id="{A3E6B449-2AFC-44E1-83E0-E6E4744D9026}"/>
                </a:ext>
              </a:extLst>
            </p:cNvPr>
            <p:cNvSpPr txBox="1"/>
            <p:nvPr/>
          </p:nvSpPr>
          <p:spPr>
            <a:xfrm>
              <a:off x="2216148" y="4115861"/>
              <a:ext cx="4110040" cy="388582"/>
            </a:xfrm>
            <a:prstGeom prst="rect">
              <a:avLst/>
            </a:prstGeom>
            <a:noFill/>
          </p:spPr>
          <p:txBody>
            <a:bodyPr wrap="square" rtlCol="0" anchor="ctr" anchorCtr="0">
              <a:spAutoFit/>
            </a:bodyPr>
            <a:lstStyle/>
            <a:p>
              <a:r>
                <a:rPr lang="zh-CN" altLang="en-US" sz="2800" dirty="0"/>
                <a:t>软件系统简介</a:t>
              </a:r>
            </a:p>
          </p:txBody>
        </p:sp>
      </p:grpSp>
      <p:grpSp>
        <p:nvGrpSpPr>
          <p:cNvPr id="57" name="组合 56">
            <a:extLst>
              <a:ext uri="{FF2B5EF4-FFF2-40B4-BE49-F238E27FC236}">
                <a16:creationId xmlns:a16="http://schemas.microsoft.com/office/drawing/2014/main" id="{0DF9BB4A-6241-47B4-82C5-5AC15280D9FF}"/>
              </a:ext>
            </a:extLst>
          </p:cNvPr>
          <p:cNvGrpSpPr/>
          <p:nvPr/>
        </p:nvGrpSpPr>
        <p:grpSpPr>
          <a:xfrm>
            <a:off x="6034131" y="5176262"/>
            <a:ext cx="6496002" cy="737111"/>
            <a:chOff x="1501766" y="4784926"/>
            <a:chExt cx="4824422" cy="547434"/>
          </a:xfrm>
        </p:grpSpPr>
        <p:grpSp>
          <p:nvGrpSpPr>
            <p:cNvPr id="41" name="组合 40">
              <a:extLst>
                <a:ext uri="{FF2B5EF4-FFF2-40B4-BE49-F238E27FC236}">
                  <a16:creationId xmlns:a16="http://schemas.microsoft.com/office/drawing/2014/main" id="{E1212765-3B16-433C-B878-A262AB2C741A}"/>
                </a:ext>
              </a:extLst>
            </p:cNvPr>
            <p:cNvGrpSpPr/>
            <p:nvPr/>
          </p:nvGrpSpPr>
          <p:grpSpPr>
            <a:xfrm>
              <a:off x="1501766" y="4784926"/>
              <a:ext cx="547434" cy="547434"/>
              <a:chOff x="1533199" y="4738031"/>
              <a:chExt cx="547434" cy="547434"/>
            </a:xfrm>
          </p:grpSpPr>
          <p:pic>
            <p:nvPicPr>
              <p:cNvPr id="52" name="图片 51">
                <a:extLst>
                  <a:ext uri="{FF2B5EF4-FFF2-40B4-BE49-F238E27FC236}">
                    <a16:creationId xmlns:a16="http://schemas.microsoft.com/office/drawing/2014/main" id="{A32C385C-4C82-48FE-8E28-EEBC00E3A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199" y="4738031"/>
                <a:ext cx="547434" cy="547434"/>
              </a:xfrm>
              <a:prstGeom prst="rect">
                <a:avLst/>
              </a:prstGeom>
            </p:spPr>
          </p:pic>
          <p:pic>
            <p:nvPicPr>
              <p:cNvPr id="40" name="图片 39">
                <a:extLst>
                  <a:ext uri="{FF2B5EF4-FFF2-40B4-BE49-F238E27FC236}">
                    <a16:creationId xmlns:a16="http://schemas.microsoft.com/office/drawing/2014/main" id="{B94DFA40-4E42-4919-B540-2356BEC87F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76400" y="4869993"/>
                <a:ext cx="300177" cy="300177"/>
              </a:xfrm>
              <a:prstGeom prst="rect">
                <a:avLst/>
              </a:prstGeom>
            </p:spPr>
          </p:pic>
        </p:grpSp>
        <p:sp>
          <p:nvSpPr>
            <p:cNvPr id="77" name="文本框 76">
              <a:extLst>
                <a:ext uri="{FF2B5EF4-FFF2-40B4-BE49-F238E27FC236}">
                  <a16:creationId xmlns:a16="http://schemas.microsoft.com/office/drawing/2014/main" id="{0FAB89EF-8D63-44B5-A678-DED70215D6F4}"/>
                </a:ext>
              </a:extLst>
            </p:cNvPr>
            <p:cNvSpPr txBox="1"/>
            <p:nvPr/>
          </p:nvSpPr>
          <p:spPr>
            <a:xfrm>
              <a:off x="2216148" y="4864351"/>
              <a:ext cx="4110040" cy="388582"/>
            </a:xfrm>
            <a:prstGeom prst="rect">
              <a:avLst/>
            </a:prstGeom>
            <a:noFill/>
          </p:spPr>
          <p:txBody>
            <a:bodyPr wrap="square" rtlCol="0" anchor="ctr" anchorCtr="0">
              <a:spAutoFit/>
            </a:bodyPr>
            <a:lstStyle/>
            <a:p>
              <a:r>
                <a:rPr lang="zh-CN" altLang="en-US" sz="2800" dirty="0"/>
                <a:t>结论</a:t>
              </a:r>
            </a:p>
          </p:txBody>
        </p:sp>
      </p:grpSp>
      <p:grpSp>
        <p:nvGrpSpPr>
          <p:cNvPr id="43" name="组合 42">
            <a:extLst>
              <a:ext uri="{FF2B5EF4-FFF2-40B4-BE49-F238E27FC236}">
                <a16:creationId xmlns:a16="http://schemas.microsoft.com/office/drawing/2014/main" id="{F1FB4DC5-DDAE-4AC3-95B3-88B140A25184}"/>
              </a:ext>
            </a:extLst>
          </p:cNvPr>
          <p:cNvGrpSpPr/>
          <p:nvPr/>
        </p:nvGrpSpPr>
        <p:grpSpPr>
          <a:xfrm>
            <a:off x="1341350" y="5196522"/>
            <a:ext cx="6496002" cy="737111"/>
            <a:chOff x="1501766" y="4036436"/>
            <a:chExt cx="4824422" cy="547434"/>
          </a:xfrm>
        </p:grpSpPr>
        <p:grpSp>
          <p:nvGrpSpPr>
            <p:cNvPr id="44" name="组合 43">
              <a:extLst>
                <a:ext uri="{FF2B5EF4-FFF2-40B4-BE49-F238E27FC236}">
                  <a16:creationId xmlns:a16="http://schemas.microsoft.com/office/drawing/2014/main" id="{73DBAFE6-36C5-42E3-AF42-E38299907A76}"/>
                </a:ext>
              </a:extLst>
            </p:cNvPr>
            <p:cNvGrpSpPr/>
            <p:nvPr/>
          </p:nvGrpSpPr>
          <p:grpSpPr>
            <a:xfrm>
              <a:off x="1501766" y="4036436"/>
              <a:ext cx="547434" cy="547434"/>
              <a:chOff x="1517052" y="4022817"/>
              <a:chExt cx="547434" cy="547434"/>
            </a:xfrm>
          </p:grpSpPr>
          <p:pic>
            <p:nvPicPr>
              <p:cNvPr id="53" name="图片 52">
                <a:extLst>
                  <a:ext uri="{FF2B5EF4-FFF2-40B4-BE49-F238E27FC236}">
                    <a16:creationId xmlns:a16="http://schemas.microsoft.com/office/drawing/2014/main" id="{BF77BB86-F58E-4CBB-A4DD-BDCCB53CC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052" y="4022817"/>
                <a:ext cx="547434" cy="547434"/>
              </a:xfrm>
              <a:prstGeom prst="rect">
                <a:avLst/>
              </a:prstGeom>
            </p:spPr>
          </p:pic>
          <p:pic>
            <p:nvPicPr>
              <p:cNvPr id="54" name="图片 53">
                <a:extLst>
                  <a:ext uri="{FF2B5EF4-FFF2-40B4-BE49-F238E27FC236}">
                    <a16:creationId xmlns:a16="http://schemas.microsoft.com/office/drawing/2014/main" id="{F1B86931-514E-4C05-A16D-1C10E88FE6F1}"/>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626473" y="4143736"/>
                <a:ext cx="321249" cy="321249"/>
              </a:xfrm>
              <a:prstGeom prst="rect">
                <a:avLst/>
              </a:prstGeom>
            </p:spPr>
          </p:pic>
        </p:grpSp>
        <p:sp>
          <p:nvSpPr>
            <p:cNvPr id="45" name="文本框 44">
              <a:extLst>
                <a:ext uri="{FF2B5EF4-FFF2-40B4-BE49-F238E27FC236}">
                  <a16:creationId xmlns:a16="http://schemas.microsoft.com/office/drawing/2014/main" id="{7582EF88-DAD1-4098-A5A0-5CA4FD1AE404}"/>
                </a:ext>
              </a:extLst>
            </p:cNvPr>
            <p:cNvSpPr txBox="1"/>
            <p:nvPr/>
          </p:nvSpPr>
          <p:spPr>
            <a:xfrm>
              <a:off x="2216148" y="4115861"/>
              <a:ext cx="4110040" cy="388582"/>
            </a:xfrm>
            <a:prstGeom prst="rect">
              <a:avLst/>
            </a:prstGeom>
            <a:noFill/>
          </p:spPr>
          <p:txBody>
            <a:bodyPr wrap="square" rtlCol="0" anchor="ctr" anchorCtr="0">
              <a:spAutoFit/>
            </a:bodyPr>
            <a:lstStyle/>
            <a:p>
              <a:r>
                <a:rPr lang="zh-CN" altLang="en-US" sz="2800" dirty="0"/>
                <a:t>功能演示</a:t>
              </a:r>
            </a:p>
          </p:txBody>
        </p:sp>
      </p:grpSp>
      <p:pic>
        <p:nvPicPr>
          <p:cNvPr id="58" name="图片 57">
            <a:extLst>
              <a:ext uri="{FF2B5EF4-FFF2-40B4-BE49-F238E27FC236}">
                <a16:creationId xmlns:a16="http://schemas.microsoft.com/office/drawing/2014/main" id="{096C185A-3826-47DA-B375-FFC406A7E3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8730" y="296029"/>
            <a:ext cx="1246735" cy="1246735"/>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1603718" y="-1146516"/>
            <a:ext cx="914400" cy="412183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功能演示</a:t>
            </a:r>
          </a:p>
        </p:txBody>
      </p:sp>
      <p:pic>
        <p:nvPicPr>
          <p:cNvPr id="28679" name="图片 12">
            <a:extLst>
              <a:ext uri="{FF2B5EF4-FFF2-40B4-BE49-F238E27FC236}">
                <a16:creationId xmlns:a16="http://schemas.microsoft.com/office/drawing/2014/main" id="{EA21A789-CAFE-4DCE-9356-4BD8695A8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6182548"/>
            <a:ext cx="5865812" cy="67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组合 12">
            <a:extLst>
              <a:ext uri="{FF2B5EF4-FFF2-40B4-BE49-F238E27FC236}">
                <a16:creationId xmlns:a16="http://schemas.microsoft.com/office/drawing/2014/main" id="{BDD56E8D-8FD2-4001-98C5-760140D285C7}"/>
              </a:ext>
            </a:extLst>
          </p:cNvPr>
          <p:cNvGrpSpPr/>
          <p:nvPr/>
        </p:nvGrpSpPr>
        <p:grpSpPr>
          <a:xfrm>
            <a:off x="1352161" y="1846704"/>
            <a:ext cx="9487677" cy="4335844"/>
            <a:chOff x="1582349" y="1895094"/>
            <a:chExt cx="9487677" cy="4335844"/>
          </a:xfrm>
        </p:grpSpPr>
        <p:grpSp>
          <p:nvGrpSpPr>
            <p:cNvPr id="15" name="组合 14">
              <a:extLst>
                <a:ext uri="{FF2B5EF4-FFF2-40B4-BE49-F238E27FC236}">
                  <a16:creationId xmlns:a16="http://schemas.microsoft.com/office/drawing/2014/main" id="{ED829E4C-EED5-4330-ACDA-22E82B4269A8}"/>
                </a:ext>
              </a:extLst>
            </p:cNvPr>
            <p:cNvGrpSpPr/>
            <p:nvPr/>
          </p:nvGrpSpPr>
          <p:grpSpPr>
            <a:xfrm>
              <a:off x="1582349" y="1895094"/>
              <a:ext cx="9487677" cy="4335844"/>
              <a:chOff x="1220788" y="1874838"/>
              <a:chExt cx="9790112" cy="4356100"/>
            </a:xfrm>
          </p:grpSpPr>
          <p:grpSp>
            <p:nvGrpSpPr>
              <p:cNvPr id="14" name="组合 13">
                <a:extLst>
                  <a:ext uri="{FF2B5EF4-FFF2-40B4-BE49-F238E27FC236}">
                    <a16:creationId xmlns:a16="http://schemas.microsoft.com/office/drawing/2014/main" id="{F41D3970-557A-4F68-BAB2-FEB81B095AD6}"/>
                  </a:ext>
                </a:extLst>
              </p:cNvPr>
              <p:cNvGrpSpPr/>
              <p:nvPr/>
            </p:nvGrpSpPr>
            <p:grpSpPr>
              <a:xfrm>
                <a:off x="1333500" y="1882775"/>
                <a:ext cx="9677400" cy="4348163"/>
                <a:chOff x="1333500" y="1882775"/>
                <a:chExt cx="9677400" cy="4348163"/>
              </a:xfrm>
            </p:grpSpPr>
            <p:sp>
              <p:nvSpPr>
                <p:cNvPr id="21" name="圆角矩形 5">
                  <a:extLst>
                    <a:ext uri="{FF2B5EF4-FFF2-40B4-BE49-F238E27FC236}">
                      <a16:creationId xmlns:a16="http://schemas.microsoft.com/office/drawing/2014/main" id="{E8FF04D8-EA04-4DFF-86E9-6F8416589C7F}"/>
                    </a:ext>
                  </a:extLst>
                </p:cNvPr>
                <p:cNvSpPr/>
                <p:nvPr/>
              </p:nvSpPr>
              <p:spPr>
                <a:xfrm>
                  <a:off x="1333500" y="1882775"/>
                  <a:ext cx="9486900" cy="4162425"/>
                </a:xfrm>
                <a:prstGeom prst="roundRect">
                  <a:avLst>
                    <a:gd name="adj" fmla="val 0"/>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2" name="圆角矩形 4">
                  <a:extLst>
                    <a:ext uri="{FF2B5EF4-FFF2-40B4-BE49-F238E27FC236}">
                      <a16:creationId xmlns:a16="http://schemas.microsoft.com/office/drawing/2014/main" id="{5EDD2447-D058-41AC-B889-6CDA976BD465}"/>
                    </a:ext>
                  </a:extLst>
                </p:cNvPr>
                <p:cNvSpPr/>
                <p:nvPr/>
              </p:nvSpPr>
              <p:spPr>
                <a:xfrm>
                  <a:off x="1524000" y="2068513"/>
                  <a:ext cx="9486900" cy="4162425"/>
                </a:xfrm>
                <a:prstGeom prst="roundRect">
                  <a:avLst>
                    <a:gd name="adj" fmla="val 0"/>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23" name="矩形 22">
                <a:extLst>
                  <a:ext uri="{FF2B5EF4-FFF2-40B4-BE49-F238E27FC236}">
                    <a16:creationId xmlns:a16="http://schemas.microsoft.com/office/drawing/2014/main" id="{E4B5E821-FC4C-41BC-A7CD-45916479EC80}"/>
                  </a:ext>
                </a:extLst>
              </p:cNvPr>
              <p:cNvSpPr/>
              <p:nvPr/>
            </p:nvSpPr>
            <p:spPr>
              <a:xfrm>
                <a:off x="1220788" y="18748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矩形 23">
                <a:extLst>
                  <a:ext uri="{FF2B5EF4-FFF2-40B4-BE49-F238E27FC236}">
                    <a16:creationId xmlns:a16="http://schemas.microsoft.com/office/drawing/2014/main" id="{98A99D14-9D87-48E7-88D1-B48A9414D617}"/>
                  </a:ext>
                </a:extLst>
              </p:cNvPr>
              <p:cNvSpPr/>
              <p:nvPr/>
            </p:nvSpPr>
            <p:spPr>
              <a:xfrm>
                <a:off x="1373188" y="2027238"/>
                <a:ext cx="476250" cy="476250"/>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12" name="文本框 11">
              <a:extLst>
                <a:ext uri="{FF2B5EF4-FFF2-40B4-BE49-F238E27FC236}">
                  <a16:creationId xmlns:a16="http://schemas.microsoft.com/office/drawing/2014/main" id="{5146969F-C628-4B22-B4A4-4D377B4938D5}"/>
                </a:ext>
              </a:extLst>
            </p:cNvPr>
            <p:cNvSpPr txBox="1"/>
            <p:nvPr/>
          </p:nvSpPr>
          <p:spPr>
            <a:xfrm>
              <a:off x="2412684" y="2683454"/>
              <a:ext cx="8120852" cy="2951898"/>
            </a:xfrm>
            <a:prstGeom prst="rect">
              <a:avLst/>
            </a:prstGeom>
            <a:noFill/>
          </p:spPr>
          <p:txBody>
            <a:bodyPr wrap="square" rtlCol="0">
              <a:spAutoFit/>
            </a:bodyPr>
            <a:lstStyle/>
            <a:p>
              <a:pPr algn="just" eaLnBrk="1" hangingPunct="1">
                <a:lnSpc>
                  <a:spcPct val="150000"/>
                </a:lnSpc>
              </a:pPr>
              <a:r>
                <a:rPr lang="zh-CN" altLang="en-US" dirty="0">
                  <a:solidFill>
                    <a:srgbClr val="4B649F"/>
                  </a:solidFill>
                  <a:latin typeface="微软雅黑" panose="020B0503020204020204" pitchFamily="34" charset="-122"/>
                </a:rPr>
                <a:t>本系统在经过不断的调试和改进后，体验效果基本达到了设计要求，并且能够长时间地稳定运行。它提供的信息能较好地帮助使用者“感知”外部环境的变化，做到心里有数，放心出行。同时，其他人可以实时地掌握使用者的地理位置信息，提供多一层的安全保障，让家里人安心。</a:t>
              </a:r>
            </a:p>
            <a:p>
              <a:pPr algn="just" eaLnBrk="1" hangingPunct="1">
                <a:lnSpc>
                  <a:spcPct val="150000"/>
                </a:lnSpc>
              </a:pPr>
              <a:r>
                <a:rPr lang="zh-CN" altLang="en-US" dirty="0">
                  <a:solidFill>
                    <a:srgbClr val="4B649F"/>
                  </a:solidFill>
                  <a:latin typeface="微软雅黑" panose="020B0503020204020204" pitchFamily="34" charset="-122"/>
                </a:rPr>
                <a:t>本系统具有使用简单、成本低、抗干扰能力较强等优点，但也避免不了有缺点，比如功耗较大这个问题就还没能很好地解决，同时定位功能也还不够完善，在环境因素不好时会出现定位失败或数据上传失败的情况。</a:t>
              </a:r>
            </a:p>
          </p:txBody>
        </p:sp>
      </p:grpSp>
      <p:pic>
        <p:nvPicPr>
          <p:cNvPr id="25" name="图片 24">
            <a:extLst>
              <a:ext uri="{FF2B5EF4-FFF2-40B4-BE49-F238E27FC236}">
                <a16:creationId xmlns:a16="http://schemas.microsoft.com/office/drawing/2014/main" id="{DC7FDF1A-B233-413F-B484-00BF32CEBD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30" y="296029"/>
            <a:ext cx="1246735" cy="1246735"/>
          </a:xfrm>
          <a:prstGeom prst="rect">
            <a:avLst/>
          </a:prstGeom>
        </p:spPr>
      </p:pic>
    </p:spTree>
    <p:extLst>
      <p:ext uri="{BB962C8B-B14F-4D97-AF65-F5344CB8AC3E}">
        <p14:creationId xmlns:p14="http://schemas.microsoft.com/office/powerpoint/2010/main" val="358649859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1111349" y="-654146"/>
            <a:ext cx="914400" cy="313709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结论</a:t>
            </a:r>
          </a:p>
        </p:txBody>
      </p:sp>
      <p:pic>
        <p:nvPicPr>
          <p:cNvPr id="28679" name="图片 12">
            <a:extLst>
              <a:ext uri="{FF2B5EF4-FFF2-40B4-BE49-F238E27FC236}">
                <a16:creationId xmlns:a16="http://schemas.microsoft.com/office/drawing/2014/main" id="{EA21A789-CAFE-4DCE-9356-4BD8695A8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6182548"/>
            <a:ext cx="5865812" cy="67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组合 12">
            <a:extLst>
              <a:ext uri="{FF2B5EF4-FFF2-40B4-BE49-F238E27FC236}">
                <a16:creationId xmlns:a16="http://schemas.microsoft.com/office/drawing/2014/main" id="{BDD56E8D-8FD2-4001-98C5-760140D285C7}"/>
              </a:ext>
            </a:extLst>
          </p:cNvPr>
          <p:cNvGrpSpPr/>
          <p:nvPr/>
        </p:nvGrpSpPr>
        <p:grpSpPr>
          <a:xfrm>
            <a:off x="1352161" y="1846704"/>
            <a:ext cx="9487677" cy="4335844"/>
            <a:chOff x="1582349" y="1895094"/>
            <a:chExt cx="9487677" cy="4335844"/>
          </a:xfrm>
        </p:grpSpPr>
        <p:grpSp>
          <p:nvGrpSpPr>
            <p:cNvPr id="15" name="组合 14">
              <a:extLst>
                <a:ext uri="{FF2B5EF4-FFF2-40B4-BE49-F238E27FC236}">
                  <a16:creationId xmlns:a16="http://schemas.microsoft.com/office/drawing/2014/main" id="{ED829E4C-EED5-4330-ACDA-22E82B4269A8}"/>
                </a:ext>
              </a:extLst>
            </p:cNvPr>
            <p:cNvGrpSpPr/>
            <p:nvPr/>
          </p:nvGrpSpPr>
          <p:grpSpPr>
            <a:xfrm>
              <a:off x="1582349" y="1895094"/>
              <a:ext cx="9487677" cy="4335844"/>
              <a:chOff x="1220788" y="1874838"/>
              <a:chExt cx="9790112" cy="4356100"/>
            </a:xfrm>
          </p:grpSpPr>
          <p:grpSp>
            <p:nvGrpSpPr>
              <p:cNvPr id="14" name="组合 13">
                <a:extLst>
                  <a:ext uri="{FF2B5EF4-FFF2-40B4-BE49-F238E27FC236}">
                    <a16:creationId xmlns:a16="http://schemas.microsoft.com/office/drawing/2014/main" id="{F41D3970-557A-4F68-BAB2-FEB81B095AD6}"/>
                  </a:ext>
                </a:extLst>
              </p:cNvPr>
              <p:cNvGrpSpPr/>
              <p:nvPr/>
            </p:nvGrpSpPr>
            <p:grpSpPr>
              <a:xfrm>
                <a:off x="1333500" y="1882775"/>
                <a:ext cx="9677400" cy="4348163"/>
                <a:chOff x="1333500" y="1882775"/>
                <a:chExt cx="9677400" cy="4348163"/>
              </a:xfrm>
            </p:grpSpPr>
            <p:sp>
              <p:nvSpPr>
                <p:cNvPr id="21" name="圆角矩形 5">
                  <a:extLst>
                    <a:ext uri="{FF2B5EF4-FFF2-40B4-BE49-F238E27FC236}">
                      <a16:creationId xmlns:a16="http://schemas.microsoft.com/office/drawing/2014/main" id="{E8FF04D8-EA04-4DFF-86E9-6F8416589C7F}"/>
                    </a:ext>
                  </a:extLst>
                </p:cNvPr>
                <p:cNvSpPr/>
                <p:nvPr/>
              </p:nvSpPr>
              <p:spPr>
                <a:xfrm>
                  <a:off x="1333500" y="1882775"/>
                  <a:ext cx="9486900" cy="4162425"/>
                </a:xfrm>
                <a:prstGeom prst="roundRect">
                  <a:avLst>
                    <a:gd name="adj" fmla="val 0"/>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2" name="圆角矩形 4">
                  <a:extLst>
                    <a:ext uri="{FF2B5EF4-FFF2-40B4-BE49-F238E27FC236}">
                      <a16:creationId xmlns:a16="http://schemas.microsoft.com/office/drawing/2014/main" id="{5EDD2447-D058-41AC-B889-6CDA976BD465}"/>
                    </a:ext>
                  </a:extLst>
                </p:cNvPr>
                <p:cNvSpPr/>
                <p:nvPr/>
              </p:nvSpPr>
              <p:spPr>
                <a:xfrm>
                  <a:off x="1524000" y="2068513"/>
                  <a:ext cx="9486900" cy="4162425"/>
                </a:xfrm>
                <a:prstGeom prst="roundRect">
                  <a:avLst>
                    <a:gd name="adj" fmla="val 0"/>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23" name="矩形 22">
                <a:extLst>
                  <a:ext uri="{FF2B5EF4-FFF2-40B4-BE49-F238E27FC236}">
                    <a16:creationId xmlns:a16="http://schemas.microsoft.com/office/drawing/2014/main" id="{E4B5E821-FC4C-41BC-A7CD-45916479EC80}"/>
                  </a:ext>
                </a:extLst>
              </p:cNvPr>
              <p:cNvSpPr/>
              <p:nvPr/>
            </p:nvSpPr>
            <p:spPr>
              <a:xfrm>
                <a:off x="1220788" y="18748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矩形 23">
                <a:extLst>
                  <a:ext uri="{FF2B5EF4-FFF2-40B4-BE49-F238E27FC236}">
                    <a16:creationId xmlns:a16="http://schemas.microsoft.com/office/drawing/2014/main" id="{98A99D14-9D87-48E7-88D1-B48A9414D617}"/>
                  </a:ext>
                </a:extLst>
              </p:cNvPr>
              <p:cNvSpPr/>
              <p:nvPr/>
            </p:nvSpPr>
            <p:spPr>
              <a:xfrm>
                <a:off x="1373188" y="2027238"/>
                <a:ext cx="476250" cy="476250"/>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12" name="文本框 11">
              <a:extLst>
                <a:ext uri="{FF2B5EF4-FFF2-40B4-BE49-F238E27FC236}">
                  <a16:creationId xmlns:a16="http://schemas.microsoft.com/office/drawing/2014/main" id="{5146969F-C628-4B22-B4A4-4D377B4938D5}"/>
                </a:ext>
              </a:extLst>
            </p:cNvPr>
            <p:cNvSpPr txBox="1"/>
            <p:nvPr/>
          </p:nvSpPr>
          <p:spPr>
            <a:xfrm>
              <a:off x="1998924" y="2722446"/>
              <a:ext cx="8948371" cy="2951898"/>
            </a:xfrm>
            <a:prstGeom prst="rect">
              <a:avLst/>
            </a:prstGeom>
            <a:noFill/>
          </p:spPr>
          <p:txBody>
            <a:bodyPr wrap="square" rtlCol="0">
              <a:spAutoFit/>
            </a:bodyPr>
            <a:lstStyle/>
            <a:p>
              <a:pPr algn="just" eaLnBrk="1" hangingPunct="1">
                <a:lnSpc>
                  <a:spcPct val="150000"/>
                </a:lnSpc>
              </a:pPr>
              <a:r>
                <a:rPr lang="zh-CN" altLang="en-US" dirty="0">
                  <a:solidFill>
                    <a:srgbClr val="4B649F"/>
                  </a:solidFill>
                  <a:latin typeface="微软雅黑" panose="020B0503020204020204" pitchFamily="34" charset="-122"/>
                </a:rPr>
                <a:t>本系统在经过不断的调试和改进后，体验效果基本达到了设计要求，并且能够长时间地稳定运行。它提供的信息能较好地帮助使用者“感知”外部环境的变化，做到心里有数，放心出行。同时，其他人可以实时地掌握使用者的地理位置信息，提供多一层的安全保障，让家里人安心。</a:t>
              </a:r>
            </a:p>
            <a:p>
              <a:pPr algn="just" eaLnBrk="1" hangingPunct="1">
                <a:lnSpc>
                  <a:spcPct val="150000"/>
                </a:lnSpc>
              </a:pPr>
              <a:r>
                <a:rPr lang="zh-CN" altLang="en-US" dirty="0">
                  <a:solidFill>
                    <a:srgbClr val="4B649F"/>
                  </a:solidFill>
                  <a:latin typeface="微软雅黑" panose="020B0503020204020204" pitchFamily="34" charset="-122"/>
                </a:rPr>
                <a:t>本系统具有使用简单、成本低、抗干扰能力较强等优点，但也避免不了有缺点，比如功耗较大这个问题就还没能很好地解决，同时定位功能也还不够完善，在环境因素不好时会出现定位失败或数据上传失败的情况。</a:t>
              </a:r>
            </a:p>
          </p:txBody>
        </p:sp>
      </p:grpSp>
      <p:pic>
        <p:nvPicPr>
          <p:cNvPr id="25" name="图片 24">
            <a:extLst>
              <a:ext uri="{FF2B5EF4-FFF2-40B4-BE49-F238E27FC236}">
                <a16:creationId xmlns:a16="http://schemas.microsoft.com/office/drawing/2014/main" id="{CBA5F035-D255-4522-9D4F-EE7CB1028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30" y="296029"/>
            <a:ext cx="1246735" cy="1246735"/>
          </a:xfrm>
          <a:prstGeom prst="rect">
            <a:avLst/>
          </a:prstGeom>
        </p:spPr>
      </p:pic>
    </p:spTree>
    <p:extLst>
      <p:ext uri="{BB962C8B-B14F-4D97-AF65-F5344CB8AC3E}">
        <p14:creationId xmlns:p14="http://schemas.microsoft.com/office/powerpoint/2010/main" val="16093060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图片 6">
            <a:extLst>
              <a:ext uri="{FF2B5EF4-FFF2-40B4-BE49-F238E27FC236}">
                <a16:creationId xmlns:a16="http://schemas.microsoft.com/office/drawing/2014/main" id="{893DCAE7-43F9-4168-801D-F529892C3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a:extLst>
              <a:ext uri="{FF2B5EF4-FFF2-40B4-BE49-F238E27FC236}">
                <a16:creationId xmlns:a16="http://schemas.microsoft.com/office/drawing/2014/main" id="{6E7CBC8A-2D16-492C-85C7-2B4F5C024938}"/>
              </a:ext>
            </a:extLst>
          </p:cNvPr>
          <p:cNvSpPr/>
          <p:nvPr/>
        </p:nvSpPr>
        <p:spPr>
          <a:xfrm rot="5400000">
            <a:off x="1526346" y="-1069146"/>
            <a:ext cx="914400" cy="396709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a:extLst>
              <a:ext uri="{FF2B5EF4-FFF2-40B4-BE49-F238E27FC236}">
                <a16:creationId xmlns:a16="http://schemas.microsoft.com/office/drawing/2014/main" id="{C63CCDDE-3D0C-4FA1-AE66-05D6B8F49CC9}"/>
              </a:ext>
            </a:extLst>
          </p:cNvPr>
          <p:cNvGrpSpPr/>
          <p:nvPr/>
        </p:nvGrpSpPr>
        <p:grpSpPr>
          <a:xfrm>
            <a:off x="475624" y="571426"/>
            <a:ext cx="1029952" cy="685949"/>
            <a:chOff x="5302250" y="2903538"/>
            <a:chExt cx="1587500" cy="1057276"/>
          </a:xfrm>
          <a:solidFill>
            <a:srgbClr val="4B649F"/>
          </a:solidFill>
        </p:grpSpPr>
        <p:sp>
          <p:nvSpPr>
            <p:cNvPr id="55" name="Freeform 84">
              <a:extLst>
                <a:ext uri="{FF2B5EF4-FFF2-40B4-BE49-F238E27FC236}">
                  <a16:creationId xmlns:a16="http://schemas.microsoft.com/office/drawing/2014/main" id="{F9F5FBD4-C669-4AAA-81E8-709D9C42A6F3}"/>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a:extLst>
                <a:ext uri="{FF2B5EF4-FFF2-40B4-BE49-F238E27FC236}">
                  <a16:creationId xmlns:a16="http://schemas.microsoft.com/office/drawing/2014/main" id="{089327B3-C431-42BA-8AE0-7EA9B95D9958}"/>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a:extLst>
                <a:ext uri="{FF2B5EF4-FFF2-40B4-BE49-F238E27FC236}">
                  <a16:creationId xmlns:a16="http://schemas.microsoft.com/office/drawing/2014/main" id="{3E5F4E33-0BCD-41D7-B38D-BF0B89674DB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a:extLst>
                <a:ext uri="{FF2B5EF4-FFF2-40B4-BE49-F238E27FC236}">
                  <a16:creationId xmlns:a16="http://schemas.microsoft.com/office/drawing/2014/main" id="{E4268F56-D316-40FB-BCF5-F66F67981B51}"/>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a:extLst>
                <a:ext uri="{FF2B5EF4-FFF2-40B4-BE49-F238E27FC236}">
                  <a16:creationId xmlns:a16="http://schemas.microsoft.com/office/drawing/2014/main" id="{612098C0-DA49-4350-AC81-CF459105C4FD}"/>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a:extLst>
                <a:ext uri="{FF2B5EF4-FFF2-40B4-BE49-F238E27FC236}">
                  <a16:creationId xmlns:a16="http://schemas.microsoft.com/office/drawing/2014/main" id="{1006FD3A-509B-4FE1-B3CC-2BBE9FBB8D38}"/>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a:extLst>
                <a:ext uri="{FF2B5EF4-FFF2-40B4-BE49-F238E27FC236}">
                  <a16:creationId xmlns:a16="http://schemas.microsoft.com/office/drawing/2014/main" id="{F2F8E672-9314-41E3-BE10-74D1788F10AE}"/>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50182" name="文本框 62">
            <a:extLst>
              <a:ext uri="{FF2B5EF4-FFF2-40B4-BE49-F238E27FC236}">
                <a16:creationId xmlns:a16="http://schemas.microsoft.com/office/drawing/2014/main" id="{05B38BAA-90AB-43CE-9EE2-AB2A32E8577C}"/>
              </a:ext>
            </a:extLst>
          </p:cNvPr>
          <p:cNvSpPr txBox="1">
            <a:spLocks noChangeArrowheads="1"/>
          </p:cNvSpPr>
          <p:nvPr/>
        </p:nvSpPr>
        <p:spPr bwMode="auto">
          <a:xfrm>
            <a:off x="1767495" y="2633663"/>
            <a:ext cx="93551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dirty="0">
                <a:solidFill>
                  <a:srgbClr val="4B649F"/>
                </a:solidFill>
              </a:rPr>
              <a:t>展示完毕  感谢您的聆听 </a:t>
            </a:r>
          </a:p>
        </p:txBody>
      </p:sp>
      <p:grpSp>
        <p:nvGrpSpPr>
          <p:cNvPr id="3" name="组合 2">
            <a:extLst>
              <a:ext uri="{FF2B5EF4-FFF2-40B4-BE49-F238E27FC236}">
                <a16:creationId xmlns:a16="http://schemas.microsoft.com/office/drawing/2014/main" id="{48CDBE23-06FC-4F69-96C5-F9C05B031CB1}"/>
              </a:ext>
            </a:extLst>
          </p:cNvPr>
          <p:cNvGrpSpPr/>
          <p:nvPr/>
        </p:nvGrpSpPr>
        <p:grpSpPr>
          <a:xfrm>
            <a:off x="1954820" y="3846513"/>
            <a:ext cx="2116406" cy="369887"/>
            <a:chOff x="2095500" y="3846513"/>
            <a:chExt cx="2116406" cy="369887"/>
          </a:xfrm>
        </p:grpSpPr>
        <p:grpSp>
          <p:nvGrpSpPr>
            <p:cNvPr id="50183" name="组合 1026">
              <a:extLst>
                <a:ext uri="{FF2B5EF4-FFF2-40B4-BE49-F238E27FC236}">
                  <a16:creationId xmlns:a16="http://schemas.microsoft.com/office/drawing/2014/main" id="{DAF412C9-D1C1-44A6-98D4-EE6801C50B8D}"/>
                </a:ext>
              </a:extLst>
            </p:cNvPr>
            <p:cNvGrpSpPr>
              <a:grpSpLocks/>
            </p:cNvGrpSpPr>
            <p:nvPr/>
          </p:nvGrpSpPr>
          <p:grpSpPr bwMode="auto">
            <a:xfrm>
              <a:off x="2095500" y="3898900"/>
              <a:ext cx="315913" cy="317500"/>
              <a:chOff x="2724480" y="3856218"/>
              <a:chExt cx="317004" cy="317004"/>
            </a:xfrm>
          </p:grpSpPr>
          <p:sp>
            <p:nvSpPr>
              <p:cNvPr id="1024" name="椭圆 1023">
                <a:extLst>
                  <a:ext uri="{FF2B5EF4-FFF2-40B4-BE49-F238E27FC236}">
                    <a16:creationId xmlns:a16="http://schemas.microsoft.com/office/drawing/2014/main" id="{9FFEA18C-5DE8-401F-A87D-2897C8BC15DA}"/>
                  </a:ext>
                </a:extLst>
              </p:cNvPr>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a:extLst>
                  <a:ext uri="{FF2B5EF4-FFF2-40B4-BE49-F238E27FC236}">
                    <a16:creationId xmlns:a16="http://schemas.microsoft.com/office/drawing/2014/main" id="{1AD3677D-570B-482E-8ABE-ED7C7B53E120}"/>
                  </a:ext>
                </a:extLst>
              </p:cNvPr>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50185" name="文本框 1027">
              <a:extLst>
                <a:ext uri="{FF2B5EF4-FFF2-40B4-BE49-F238E27FC236}">
                  <a16:creationId xmlns:a16="http://schemas.microsoft.com/office/drawing/2014/main" id="{9B7B8D75-E712-4954-BD53-AEF3FCC87310}"/>
                </a:ext>
              </a:extLst>
            </p:cNvPr>
            <p:cNvSpPr txBox="1">
              <a:spLocks noChangeArrowheads="1"/>
            </p:cNvSpPr>
            <p:nvPr/>
          </p:nvSpPr>
          <p:spPr bwMode="auto">
            <a:xfrm>
              <a:off x="2411413" y="3846513"/>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t>答辩人：林广海</a:t>
              </a:r>
            </a:p>
          </p:txBody>
        </p:sp>
      </p:grpSp>
      <p:grpSp>
        <p:nvGrpSpPr>
          <p:cNvPr id="2" name="组合 1">
            <a:extLst>
              <a:ext uri="{FF2B5EF4-FFF2-40B4-BE49-F238E27FC236}">
                <a16:creationId xmlns:a16="http://schemas.microsoft.com/office/drawing/2014/main" id="{71A12E9C-B66B-4037-B454-9436E08B9336}"/>
              </a:ext>
            </a:extLst>
          </p:cNvPr>
          <p:cNvGrpSpPr/>
          <p:nvPr/>
        </p:nvGrpSpPr>
        <p:grpSpPr>
          <a:xfrm>
            <a:off x="4324684" y="3846513"/>
            <a:ext cx="2347237" cy="369887"/>
            <a:chOff x="4624388" y="3846513"/>
            <a:chExt cx="2347237" cy="369887"/>
          </a:xfrm>
        </p:grpSpPr>
        <p:grpSp>
          <p:nvGrpSpPr>
            <p:cNvPr id="50184" name="组合 1025">
              <a:extLst>
                <a:ext uri="{FF2B5EF4-FFF2-40B4-BE49-F238E27FC236}">
                  <a16:creationId xmlns:a16="http://schemas.microsoft.com/office/drawing/2014/main" id="{D5B19E85-7166-4FC1-A533-CA2CDADE20F4}"/>
                </a:ext>
              </a:extLst>
            </p:cNvPr>
            <p:cNvGrpSpPr>
              <a:grpSpLocks/>
            </p:cNvGrpSpPr>
            <p:nvPr/>
          </p:nvGrpSpPr>
          <p:grpSpPr bwMode="auto">
            <a:xfrm>
              <a:off x="4624388" y="3898900"/>
              <a:ext cx="315912" cy="317500"/>
              <a:chOff x="5253802" y="3856218"/>
              <a:chExt cx="317004" cy="317004"/>
            </a:xfrm>
          </p:grpSpPr>
          <p:sp>
            <p:nvSpPr>
              <p:cNvPr id="104" name="椭圆 103">
                <a:extLst>
                  <a:ext uri="{FF2B5EF4-FFF2-40B4-BE49-F238E27FC236}">
                    <a16:creationId xmlns:a16="http://schemas.microsoft.com/office/drawing/2014/main" id="{03A8A981-CBD4-4D24-B181-A3879DE4E093}"/>
                  </a:ext>
                </a:extLst>
              </p:cNvPr>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 name="KSO_Shape">
                <a:extLst>
                  <a:ext uri="{FF2B5EF4-FFF2-40B4-BE49-F238E27FC236}">
                    <a16:creationId xmlns:a16="http://schemas.microsoft.com/office/drawing/2014/main" id="{3602B3CE-4E10-49DD-A05A-9CFF012A527F}"/>
                  </a:ext>
                </a:extLst>
              </p:cNvPr>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50186" name="文本框 112">
              <a:extLst>
                <a:ext uri="{FF2B5EF4-FFF2-40B4-BE49-F238E27FC236}">
                  <a16:creationId xmlns:a16="http://schemas.microsoft.com/office/drawing/2014/main" id="{0C94EBB1-602A-42FD-B81A-6DA9F8C7F463}"/>
                </a:ext>
              </a:extLst>
            </p:cNvPr>
            <p:cNvSpPr txBox="1">
              <a:spLocks noChangeArrowheads="1"/>
            </p:cNvSpPr>
            <p:nvPr/>
          </p:nvSpPr>
          <p:spPr bwMode="auto">
            <a:xfrm>
              <a:off x="4940300" y="3846513"/>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t>指导教师：田秀云</a:t>
              </a:r>
            </a:p>
          </p:txBody>
        </p:sp>
      </p:grpSp>
      <p:sp>
        <p:nvSpPr>
          <p:cNvPr id="50187" name="文本框 1066">
            <a:extLst>
              <a:ext uri="{FF2B5EF4-FFF2-40B4-BE49-F238E27FC236}">
                <a16:creationId xmlns:a16="http://schemas.microsoft.com/office/drawing/2014/main" id="{525425A4-09DB-476A-A57B-C7E3AEE3F6A6}"/>
              </a:ext>
            </a:extLst>
          </p:cNvPr>
          <p:cNvSpPr txBox="1">
            <a:spLocks noChangeArrowheads="1"/>
          </p:cNvSpPr>
          <p:nvPr/>
        </p:nvSpPr>
        <p:spPr bwMode="auto">
          <a:xfrm>
            <a:off x="1766888" y="598488"/>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dirty="0">
                <a:solidFill>
                  <a:schemeClr val="bg1"/>
                </a:solidFill>
              </a:rPr>
              <a:t>毕业答辩</a:t>
            </a:r>
          </a:p>
        </p:txBody>
      </p:sp>
      <p:sp>
        <p:nvSpPr>
          <p:cNvPr id="1068" name="矩形 1067">
            <a:extLst>
              <a:ext uri="{FF2B5EF4-FFF2-40B4-BE49-F238E27FC236}">
                <a16:creationId xmlns:a16="http://schemas.microsoft.com/office/drawing/2014/main" id="{9D9D3A56-E346-44CD-91D3-535460ADF282}"/>
              </a:ext>
            </a:extLst>
          </p:cNvPr>
          <p:cNvSpPr/>
          <p:nvPr/>
        </p:nvSpPr>
        <p:spPr>
          <a:xfrm>
            <a:off x="132617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a:extLst>
              <a:ext uri="{FF2B5EF4-FFF2-40B4-BE49-F238E27FC236}">
                <a16:creationId xmlns:a16="http://schemas.microsoft.com/office/drawing/2014/main" id="{8206E572-D842-456B-AF95-EDEB852CC945}"/>
              </a:ext>
            </a:extLst>
          </p:cNvPr>
          <p:cNvSpPr/>
          <p:nvPr/>
        </p:nvSpPr>
        <p:spPr>
          <a:xfrm>
            <a:off x="1076544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a:extLst>
              <a:ext uri="{FF2B5EF4-FFF2-40B4-BE49-F238E27FC236}">
                <a16:creationId xmlns:a16="http://schemas.microsoft.com/office/drawing/2014/main" id="{25742DE4-5729-4552-81CC-8EDD37E49F90}"/>
              </a:ext>
            </a:extLst>
          </p:cNvPr>
          <p:cNvSpPr/>
          <p:nvPr/>
        </p:nvSpPr>
        <p:spPr>
          <a:xfrm>
            <a:off x="1049715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a:extLst>
              <a:ext uri="{FF2B5EF4-FFF2-40B4-BE49-F238E27FC236}">
                <a16:creationId xmlns:a16="http://schemas.microsoft.com/office/drawing/2014/main" id="{09B66E8D-9486-4066-A8D3-4282D5687BEF}"/>
              </a:ext>
            </a:extLst>
          </p:cNvPr>
          <p:cNvSpPr/>
          <p:nvPr/>
        </p:nvSpPr>
        <p:spPr>
          <a:xfrm>
            <a:off x="116742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a:extLst>
              <a:ext uri="{FF2B5EF4-FFF2-40B4-BE49-F238E27FC236}">
                <a16:creationId xmlns:a16="http://schemas.microsoft.com/office/drawing/2014/main" id="{BB28D89C-FFCA-4988-A90B-775B76204155}"/>
              </a:ext>
            </a:extLst>
          </p:cNvPr>
          <p:cNvSpPr/>
          <p:nvPr/>
        </p:nvSpPr>
        <p:spPr>
          <a:xfrm>
            <a:off x="131982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28" name="组合 27">
            <a:extLst>
              <a:ext uri="{FF2B5EF4-FFF2-40B4-BE49-F238E27FC236}">
                <a16:creationId xmlns:a16="http://schemas.microsoft.com/office/drawing/2014/main" id="{0438EEFE-AA54-4E7F-897A-416915752DE7}"/>
              </a:ext>
            </a:extLst>
          </p:cNvPr>
          <p:cNvGrpSpPr/>
          <p:nvPr/>
        </p:nvGrpSpPr>
        <p:grpSpPr>
          <a:xfrm>
            <a:off x="6950350" y="3846513"/>
            <a:ext cx="3359878" cy="369805"/>
            <a:chOff x="7569333" y="3846513"/>
            <a:chExt cx="3359878" cy="369805"/>
          </a:xfrm>
        </p:grpSpPr>
        <p:pic>
          <p:nvPicPr>
            <p:cNvPr id="29" name="图片 28">
              <a:extLst>
                <a:ext uri="{FF2B5EF4-FFF2-40B4-BE49-F238E27FC236}">
                  <a16:creationId xmlns:a16="http://schemas.microsoft.com/office/drawing/2014/main" id="{376BAEDC-8E38-46C2-8057-10E7DE75C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9333" y="3899518"/>
              <a:ext cx="316800" cy="316800"/>
            </a:xfrm>
            <a:prstGeom prst="rect">
              <a:avLst/>
            </a:prstGeom>
          </p:spPr>
        </p:pic>
        <p:sp>
          <p:nvSpPr>
            <p:cNvPr id="30" name="文本框 112">
              <a:extLst>
                <a:ext uri="{FF2B5EF4-FFF2-40B4-BE49-F238E27FC236}">
                  <a16:creationId xmlns:a16="http://schemas.microsoft.com/office/drawing/2014/main" id="{A94E15B3-22AF-42DB-BA01-8CEEDD2FFC17}"/>
                </a:ext>
              </a:extLst>
            </p:cNvPr>
            <p:cNvSpPr txBox="1">
              <a:spLocks noChangeArrowheads="1"/>
            </p:cNvSpPr>
            <p:nvPr/>
          </p:nvSpPr>
          <p:spPr bwMode="auto">
            <a:xfrm>
              <a:off x="7871964" y="3846513"/>
              <a:ext cx="30572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t>答辩日期：</a:t>
              </a:r>
              <a:r>
                <a:rPr lang="en-US" altLang="zh-CN" sz="1800" dirty="0"/>
                <a:t>2020</a:t>
              </a:r>
              <a:r>
                <a:rPr lang="zh-CN" altLang="en-US" sz="1800" dirty="0"/>
                <a:t>年</a:t>
              </a:r>
              <a:r>
                <a:rPr lang="en-US" altLang="zh-CN" sz="1800" dirty="0"/>
                <a:t>06</a:t>
              </a:r>
              <a:r>
                <a:rPr lang="zh-CN" altLang="en-US" sz="1800" dirty="0"/>
                <a:t>月</a:t>
              </a:r>
              <a:r>
                <a:rPr lang="en-US" altLang="zh-CN" sz="1800" dirty="0"/>
                <a:t>06</a:t>
              </a:r>
              <a:r>
                <a:rPr lang="zh-CN" altLang="en-US" sz="1800" dirty="0"/>
                <a:t>日</a:t>
              </a:r>
            </a:p>
          </p:txBody>
        </p:sp>
      </p:grpSp>
      <p:pic>
        <p:nvPicPr>
          <p:cNvPr id="33" name="图片 32">
            <a:extLst>
              <a:ext uri="{FF2B5EF4-FFF2-40B4-BE49-F238E27FC236}">
                <a16:creationId xmlns:a16="http://schemas.microsoft.com/office/drawing/2014/main" id="{24042263-82B4-4ECB-A62F-B5DAC5F0DF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30" y="296029"/>
            <a:ext cx="1246735" cy="1246735"/>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5B113C70-DE41-4111-A274-AA169D83211F}"/>
              </a:ext>
            </a:extLst>
          </p:cNvPr>
          <p:cNvSpPr/>
          <p:nvPr/>
        </p:nvSpPr>
        <p:spPr>
          <a:xfrm>
            <a:off x="509588" y="2098675"/>
            <a:ext cx="5545137" cy="3009900"/>
          </a:xfrm>
          <a:prstGeom prst="rect">
            <a:avLst/>
          </a:prstGeom>
          <a:solidFill>
            <a:srgbClr val="4B649F"/>
          </a:solid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 name="任意多边形 10">
            <a:extLst>
              <a:ext uri="{FF2B5EF4-FFF2-40B4-BE49-F238E27FC236}">
                <a16:creationId xmlns:a16="http://schemas.microsoft.com/office/drawing/2014/main" id="{F78217A7-87B9-42C8-9AA2-56639B95E51F}"/>
              </a:ext>
            </a:extLst>
          </p:cNvPr>
          <p:cNvSpPr/>
          <p:nvPr/>
        </p:nvSpPr>
        <p:spPr>
          <a:xfrm rot="5400000">
            <a:off x="2518117" y="-2060917"/>
            <a:ext cx="914400" cy="59506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8779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研究的目的和意义</a:t>
            </a:r>
          </a:p>
        </p:txBody>
      </p:sp>
      <p:pic>
        <p:nvPicPr>
          <p:cNvPr id="28679" name="图片 12">
            <a:extLst>
              <a:ext uri="{FF2B5EF4-FFF2-40B4-BE49-F238E27FC236}">
                <a16:creationId xmlns:a16="http://schemas.microsoft.com/office/drawing/2014/main" id="{EA21A789-CAFE-4DCE-9356-4BD8695A8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文本框 13">
            <a:extLst>
              <a:ext uri="{FF2B5EF4-FFF2-40B4-BE49-F238E27FC236}">
                <a16:creationId xmlns:a16="http://schemas.microsoft.com/office/drawing/2014/main" id="{6C0D63A9-6373-4D74-9939-EC608ECFC666}"/>
              </a:ext>
            </a:extLst>
          </p:cNvPr>
          <p:cNvSpPr txBox="1">
            <a:spLocks noChangeArrowheads="1"/>
          </p:cNvSpPr>
          <p:nvPr/>
        </p:nvSpPr>
        <p:spPr bwMode="auto">
          <a:xfrm>
            <a:off x="673100" y="2276475"/>
            <a:ext cx="5160963"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50000"/>
              </a:lnSpc>
              <a:spcBef>
                <a:spcPct val="0"/>
              </a:spcBef>
              <a:buFontTx/>
              <a:buNone/>
            </a:pPr>
            <a:r>
              <a:rPr lang="zh-CN" altLang="en-US" sz="1800" dirty="0">
                <a:solidFill>
                  <a:schemeClr val="bg1"/>
                </a:solidFill>
                <a:latin typeface="微软雅黑" panose="020B0503020204020204" pitchFamily="34" charset="-122"/>
              </a:rPr>
              <a:t>据统计，我国现有超过</a:t>
            </a:r>
            <a:r>
              <a:rPr lang="en-US" altLang="zh-CN" sz="1800" dirty="0">
                <a:solidFill>
                  <a:schemeClr val="bg1"/>
                </a:solidFill>
                <a:latin typeface="微软雅黑" panose="020B0503020204020204" pitchFamily="34" charset="-122"/>
              </a:rPr>
              <a:t>1700</a:t>
            </a:r>
            <a:r>
              <a:rPr lang="zh-CN" altLang="en-US" sz="1800" dirty="0">
                <a:solidFill>
                  <a:schemeClr val="bg1"/>
                </a:solidFill>
                <a:latin typeface="微软雅黑" panose="020B0503020204020204" pitchFamily="34" charset="-122"/>
              </a:rPr>
              <a:t>万的视觉障碍人士，相当于我们中每</a:t>
            </a:r>
            <a:r>
              <a:rPr lang="en-US" altLang="zh-CN" sz="1800" dirty="0">
                <a:solidFill>
                  <a:schemeClr val="bg1"/>
                </a:solidFill>
                <a:latin typeface="微软雅黑" panose="020B0503020204020204" pitchFamily="34" charset="-122"/>
              </a:rPr>
              <a:t>80</a:t>
            </a:r>
            <a:r>
              <a:rPr lang="zh-CN" altLang="en-US" sz="1800" dirty="0">
                <a:solidFill>
                  <a:schemeClr val="bg1"/>
                </a:solidFill>
                <a:latin typeface="微软雅黑" panose="020B0503020204020204" pitchFamily="34" charset="-122"/>
              </a:rPr>
              <a:t>人里就有一个“黑暗中的独行者”。然而，如今的医疗水平无法为它们提供有效的治疗，在相对有效的医疗手段还没有发明之前，拐杖依旧是他们出行的最直接最有帮助的工具之一。</a:t>
            </a:r>
          </a:p>
        </p:txBody>
      </p:sp>
      <p:sp>
        <p:nvSpPr>
          <p:cNvPr id="28681" name="矩形 14">
            <a:extLst>
              <a:ext uri="{FF2B5EF4-FFF2-40B4-BE49-F238E27FC236}">
                <a16:creationId xmlns:a16="http://schemas.microsoft.com/office/drawing/2014/main" id="{9F35C670-70A1-4E8F-820E-D322A3B5E1E1}"/>
              </a:ext>
            </a:extLst>
          </p:cNvPr>
          <p:cNvSpPr>
            <a:spLocks noChangeArrowheads="1"/>
          </p:cNvSpPr>
          <p:nvPr/>
        </p:nvSpPr>
        <p:spPr bwMode="auto">
          <a:xfrm>
            <a:off x="6218237" y="2276475"/>
            <a:ext cx="5026026" cy="253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50000"/>
              </a:lnSpc>
              <a:spcBef>
                <a:spcPct val="0"/>
              </a:spcBef>
              <a:buFontTx/>
              <a:buNone/>
            </a:pPr>
            <a:r>
              <a:rPr lang="zh-CN" altLang="en-US" sz="1800" dirty="0">
                <a:solidFill>
                  <a:srgbClr val="4B649F"/>
                </a:solidFill>
                <a:latin typeface="微软雅黑" panose="020B0503020204020204" pitchFamily="34" charset="-122"/>
              </a:rPr>
              <a:t>他们中曾有人坦言，如果没有拐杖在手，他们心里就会不踏实，甚至是不敢出门。所以，我们希望能够设计出一款结合了现代电子技术、拥有多种实用功能的盲人拐杖，使其能够在一定的程度上帮助他们安全出行，同时避免一些可能发生的危险。</a:t>
            </a:r>
          </a:p>
        </p:txBody>
      </p:sp>
      <p:sp>
        <p:nvSpPr>
          <p:cNvPr id="17" name="矩形 16">
            <a:extLst>
              <a:ext uri="{FF2B5EF4-FFF2-40B4-BE49-F238E27FC236}">
                <a16:creationId xmlns:a16="http://schemas.microsoft.com/office/drawing/2014/main" id="{3590FA4E-2C81-4BF7-8D69-89BF79E3AC61}"/>
              </a:ext>
            </a:extLst>
          </p:cNvPr>
          <p:cNvSpPr/>
          <p:nvPr/>
        </p:nvSpPr>
        <p:spPr>
          <a:xfrm>
            <a:off x="6054725" y="2098675"/>
            <a:ext cx="5545138" cy="3009900"/>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 name="矩形 17">
            <a:extLst>
              <a:ext uri="{FF2B5EF4-FFF2-40B4-BE49-F238E27FC236}">
                <a16:creationId xmlns:a16="http://schemas.microsoft.com/office/drawing/2014/main" id="{0791D6BC-FAA4-45BB-8263-82866A101939}"/>
              </a:ext>
            </a:extLst>
          </p:cNvPr>
          <p:cNvSpPr/>
          <p:nvPr/>
        </p:nvSpPr>
        <p:spPr>
          <a:xfrm>
            <a:off x="11272838" y="2106613"/>
            <a:ext cx="338137" cy="338137"/>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矩形 18">
            <a:extLst>
              <a:ext uri="{FF2B5EF4-FFF2-40B4-BE49-F238E27FC236}">
                <a16:creationId xmlns:a16="http://schemas.microsoft.com/office/drawing/2014/main" id="{6CD513AF-89B5-4EF4-A711-DE5410513FA9}"/>
              </a:ext>
            </a:extLst>
          </p:cNvPr>
          <p:cNvSpPr/>
          <p:nvPr/>
        </p:nvSpPr>
        <p:spPr>
          <a:xfrm>
            <a:off x="11272838" y="4772025"/>
            <a:ext cx="338137" cy="3365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1" name="图片 20">
            <a:extLst>
              <a:ext uri="{FF2B5EF4-FFF2-40B4-BE49-F238E27FC236}">
                <a16:creationId xmlns:a16="http://schemas.microsoft.com/office/drawing/2014/main" id="{21AB4252-2456-436C-BE7F-8B87970E7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30" y="296029"/>
            <a:ext cx="1246735" cy="1246735"/>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3235569" y="-2778369"/>
            <a:ext cx="914400" cy="7385537"/>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52629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多功能盲人拐杖系统简介</a:t>
            </a:r>
          </a:p>
        </p:txBody>
      </p:sp>
      <p:pic>
        <p:nvPicPr>
          <p:cNvPr id="28679" name="图片 12">
            <a:extLst>
              <a:ext uri="{FF2B5EF4-FFF2-40B4-BE49-F238E27FC236}">
                <a16:creationId xmlns:a16="http://schemas.microsoft.com/office/drawing/2014/main" id="{EA21A789-CAFE-4DCE-9356-4BD8695A8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6086476"/>
            <a:ext cx="5865812" cy="77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14">
            <a:extLst>
              <a:ext uri="{FF2B5EF4-FFF2-40B4-BE49-F238E27FC236}">
                <a16:creationId xmlns:a16="http://schemas.microsoft.com/office/drawing/2014/main" id="{ED829E4C-EED5-4330-ACDA-22E82B4269A8}"/>
              </a:ext>
            </a:extLst>
          </p:cNvPr>
          <p:cNvGrpSpPr/>
          <p:nvPr/>
        </p:nvGrpSpPr>
        <p:grpSpPr>
          <a:xfrm>
            <a:off x="1220788" y="1874838"/>
            <a:ext cx="9790112" cy="4356100"/>
            <a:chOff x="1220788" y="1874838"/>
            <a:chExt cx="9790112" cy="4356100"/>
          </a:xfrm>
        </p:grpSpPr>
        <p:grpSp>
          <p:nvGrpSpPr>
            <p:cNvPr id="14" name="组合 13">
              <a:extLst>
                <a:ext uri="{FF2B5EF4-FFF2-40B4-BE49-F238E27FC236}">
                  <a16:creationId xmlns:a16="http://schemas.microsoft.com/office/drawing/2014/main" id="{F41D3970-557A-4F68-BAB2-FEB81B095AD6}"/>
                </a:ext>
              </a:extLst>
            </p:cNvPr>
            <p:cNvGrpSpPr/>
            <p:nvPr/>
          </p:nvGrpSpPr>
          <p:grpSpPr>
            <a:xfrm>
              <a:off x="1333500" y="1882775"/>
              <a:ext cx="9677400" cy="4348163"/>
              <a:chOff x="1333500" y="1882775"/>
              <a:chExt cx="9677400" cy="4348163"/>
            </a:xfrm>
          </p:grpSpPr>
          <p:sp>
            <p:nvSpPr>
              <p:cNvPr id="21" name="圆角矩形 5">
                <a:extLst>
                  <a:ext uri="{FF2B5EF4-FFF2-40B4-BE49-F238E27FC236}">
                    <a16:creationId xmlns:a16="http://schemas.microsoft.com/office/drawing/2014/main" id="{E8FF04D8-EA04-4DFF-86E9-6F8416589C7F}"/>
                  </a:ext>
                </a:extLst>
              </p:cNvPr>
              <p:cNvSpPr/>
              <p:nvPr/>
            </p:nvSpPr>
            <p:spPr>
              <a:xfrm>
                <a:off x="1333500" y="1882775"/>
                <a:ext cx="9486900" cy="4162425"/>
              </a:xfrm>
              <a:prstGeom prst="roundRect">
                <a:avLst>
                  <a:gd name="adj" fmla="val 0"/>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2" name="圆角矩形 4">
                <a:extLst>
                  <a:ext uri="{FF2B5EF4-FFF2-40B4-BE49-F238E27FC236}">
                    <a16:creationId xmlns:a16="http://schemas.microsoft.com/office/drawing/2014/main" id="{5EDD2447-D058-41AC-B889-6CDA976BD465}"/>
                  </a:ext>
                </a:extLst>
              </p:cNvPr>
              <p:cNvSpPr/>
              <p:nvPr/>
            </p:nvSpPr>
            <p:spPr>
              <a:xfrm>
                <a:off x="1524000" y="2068513"/>
                <a:ext cx="9486900" cy="4162425"/>
              </a:xfrm>
              <a:prstGeom prst="roundRect">
                <a:avLst>
                  <a:gd name="adj" fmla="val 0"/>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23" name="矩形 22">
              <a:extLst>
                <a:ext uri="{FF2B5EF4-FFF2-40B4-BE49-F238E27FC236}">
                  <a16:creationId xmlns:a16="http://schemas.microsoft.com/office/drawing/2014/main" id="{E4B5E821-FC4C-41BC-A7CD-45916479EC80}"/>
                </a:ext>
              </a:extLst>
            </p:cNvPr>
            <p:cNvSpPr/>
            <p:nvPr/>
          </p:nvSpPr>
          <p:spPr>
            <a:xfrm>
              <a:off x="1220788" y="18748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矩形 23">
              <a:extLst>
                <a:ext uri="{FF2B5EF4-FFF2-40B4-BE49-F238E27FC236}">
                  <a16:creationId xmlns:a16="http://schemas.microsoft.com/office/drawing/2014/main" id="{98A99D14-9D87-48E7-88D1-B48A9414D617}"/>
                </a:ext>
              </a:extLst>
            </p:cNvPr>
            <p:cNvSpPr/>
            <p:nvPr/>
          </p:nvSpPr>
          <p:spPr>
            <a:xfrm>
              <a:off x="1373188" y="2027238"/>
              <a:ext cx="476250" cy="476250"/>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12" name="文本框 11">
            <a:extLst>
              <a:ext uri="{FF2B5EF4-FFF2-40B4-BE49-F238E27FC236}">
                <a16:creationId xmlns:a16="http://schemas.microsoft.com/office/drawing/2014/main" id="{5146969F-C628-4B22-B4A4-4D377B4938D5}"/>
              </a:ext>
            </a:extLst>
          </p:cNvPr>
          <p:cNvSpPr txBox="1"/>
          <p:nvPr/>
        </p:nvSpPr>
        <p:spPr>
          <a:xfrm>
            <a:off x="1914525" y="2637427"/>
            <a:ext cx="8705850" cy="3277820"/>
          </a:xfrm>
          <a:prstGeom prst="rect">
            <a:avLst/>
          </a:prstGeom>
          <a:noFill/>
        </p:spPr>
        <p:txBody>
          <a:bodyPr wrap="square" rtlCol="0">
            <a:spAutoFit/>
          </a:bodyPr>
          <a:lstStyle/>
          <a:p>
            <a:pPr algn="just" eaLnBrk="1" hangingPunct="1">
              <a:lnSpc>
                <a:spcPct val="150000"/>
              </a:lnSpc>
            </a:pPr>
            <a:r>
              <a:rPr lang="zh-CN" altLang="en-US" dirty="0">
                <a:solidFill>
                  <a:srgbClr val="4B649F"/>
                </a:solidFill>
                <a:latin typeface="微软雅黑" panose="020B0503020204020204" pitchFamily="34" charset="-122"/>
              </a:rPr>
              <a:t>本系统主要实现了</a:t>
            </a:r>
            <a:r>
              <a:rPr lang="zh-CN" altLang="zh-CN" dirty="0">
                <a:solidFill>
                  <a:srgbClr val="4B649F"/>
                </a:solidFill>
                <a:latin typeface="微软雅黑" panose="020B0503020204020204" pitchFamily="34" charset="-122"/>
              </a:rPr>
              <a:t>语音提</a:t>
            </a:r>
            <a:r>
              <a:rPr lang="zh-CN" altLang="en-US" dirty="0">
                <a:solidFill>
                  <a:srgbClr val="4B649F"/>
                </a:solidFill>
                <a:latin typeface="微软雅黑" panose="020B0503020204020204" pitchFamily="34" charset="-122"/>
              </a:rPr>
              <a:t>醒</a:t>
            </a:r>
            <a:r>
              <a:rPr lang="zh-CN" altLang="zh-CN" dirty="0">
                <a:solidFill>
                  <a:srgbClr val="4B649F"/>
                </a:solidFill>
                <a:latin typeface="微软雅黑" panose="020B0503020204020204" pitchFamily="34" charset="-122"/>
              </a:rPr>
              <a:t>避障，黑夜里自动亮灯提醒路人避让</a:t>
            </a:r>
            <a:r>
              <a:rPr lang="en-US" altLang="zh-CN" dirty="0">
                <a:solidFill>
                  <a:srgbClr val="4B649F"/>
                </a:solidFill>
                <a:latin typeface="微软雅黑" panose="020B0503020204020204" pitchFamily="34" charset="-122"/>
              </a:rPr>
              <a:t>, GPS</a:t>
            </a:r>
            <a:r>
              <a:rPr lang="zh-CN" altLang="zh-CN" dirty="0">
                <a:solidFill>
                  <a:srgbClr val="4B649F"/>
                </a:solidFill>
                <a:latin typeface="微软雅黑" panose="020B0503020204020204" pitchFamily="34" charset="-122"/>
              </a:rPr>
              <a:t>远程定位</a:t>
            </a:r>
            <a:r>
              <a:rPr lang="zh-CN" altLang="en-US" dirty="0">
                <a:solidFill>
                  <a:srgbClr val="4B649F"/>
                </a:solidFill>
                <a:latin typeface="微软雅黑" panose="020B0503020204020204" pitchFamily="34" charset="-122"/>
              </a:rPr>
              <a:t>这三个</a:t>
            </a:r>
            <a:r>
              <a:rPr lang="zh-CN" altLang="zh-CN" dirty="0">
                <a:solidFill>
                  <a:srgbClr val="4B649F"/>
                </a:solidFill>
                <a:latin typeface="微软雅黑" panose="020B0503020204020204" pitchFamily="34" charset="-122"/>
              </a:rPr>
              <a:t>功能。为了便于开发和后期维护，本系统采用了以单片机为核心，各个功能模块化的设计思路。单片机负责逻辑运算和协调各个模块的正常运作，各个模块负责实现相应的独立功能。在本系统中，核心</a:t>
            </a:r>
            <a:r>
              <a:rPr lang="zh-CN" altLang="en-US" dirty="0">
                <a:solidFill>
                  <a:srgbClr val="4B649F"/>
                </a:solidFill>
                <a:latin typeface="微软雅黑" panose="020B0503020204020204" pitchFamily="34" charset="-122"/>
              </a:rPr>
              <a:t>控制器模块使</a:t>
            </a:r>
            <a:r>
              <a:rPr lang="zh-CN" altLang="zh-CN" dirty="0">
                <a:solidFill>
                  <a:srgbClr val="4B649F"/>
                </a:solidFill>
                <a:latin typeface="微软雅黑" panose="020B0503020204020204" pitchFamily="34" charset="-122"/>
              </a:rPr>
              <a:t>用的是</a:t>
            </a:r>
            <a:r>
              <a:rPr lang="en-US" altLang="zh-CN" dirty="0">
                <a:solidFill>
                  <a:srgbClr val="4B649F"/>
                </a:solidFill>
                <a:latin typeface="微软雅黑" panose="020B0503020204020204" pitchFamily="34" charset="-122"/>
              </a:rPr>
              <a:t>STC</a:t>
            </a:r>
            <a:r>
              <a:rPr lang="zh-CN" altLang="zh-CN" dirty="0">
                <a:solidFill>
                  <a:srgbClr val="4B649F"/>
                </a:solidFill>
                <a:latin typeface="微软雅黑" panose="020B0503020204020204" pitchFamily="34" charset="-122"/>
              </a:rPr>
              <a:t>的</a:t>
            </a:r>
            <a:r>
              <a:rPr lang="en-US" altLang="zh-CN" dirty="0">
                <a:solidFill>
                  <a:srgbClr val="4B649F"/>
                </a:solidFill>
                <a:latin typeface="微软雅黑" panose="020B0503020204020204" pitchFamily="34" charset="-122"/>
              </a:rPr>
              <a:t>89C54</a:t>
            </a:r>
            <a:r>
              <a:rPr lang="zh-CN" altLang="zh-CN" dirty="0">
                <a:solidFill>
                  <a:srgbClr val="4B649F"/>
                </a:solidFill>
                <a:latin typeface="微软雅黑" panose="020B0503020204020204" pitchFamily="34" charset="-122"/>
              </a:rPr>
              <a:t>型号单片机，外围的功能模块主要有超声波测距模块、光线亮度感应模块、语音播放模块、</a:t>
            </a:r>
            <a:r>
              <a:rPr lang="en-US" altLang="zh-CN" dirty="0">
                <a:solidFill>
                  <a:srgbClr val="4B649F"/>
                </a:solidFill>
                <a:latin typeface="微软雅黑" panose="020B0503020204020204" pitchFamily="34" charset="-122"/>
              </a:rPr>
              <a:t>GPS</a:t>
            </a:r>
            <a:r>
              <a:rPr lang="zh-CN" altLang="zh-CN" dirty="0">
                <a:solidFill>
                  <a:srgbClr val="4B649F"/>
                </a:solidFill>
                <a:latin typeface="微软雅黑" panose="020B0503020204020204" pitchFamily="34" charset="-122"/>
              </a:rPr>
              <a:t>定位模块和</a:t>
            </a:r>
            <a:r>
              <a:rPr lang="en-US" altLang="zh-CN" dirty="0">
                <a:solidFill>
                  <a:srgbClr val="4B649F"/>
                </a:solidFill>
                <a:latin typeface="微软雅黑" panose="020B0503020204020204" pitchFamily="34" charset="-122"/>
              </a:rPr>
              <a:t>GSM</a:t>
            </a:r>
            <a:r>
              <a:rPr lang="zh-CN" altLang="zh-CN" dirty="0">
                <a:solidFill>
                  <a:srgbClr val="4B649F"/>
                </a:solidFill>
                <a:latin typeface="微软雅黑" panose="020B0503020204020204" pitchFamily="34" charset="-122"/>
              </a:rPr>
              <a:t>无线通讯模块。它们共同组成了一个完整的系统，为使用者提供一个良好的使用体验。</a:t>
            </a:r>
          </a:p>
          <a:p>
            <a:endParaRPr lang="zh-CN" altLang="zh-CN" dirty="0"/>
          </a:p>
        </p:txBody>
      </p:sp>
      <p:pic>
        <p:nvPicPr>
          <p:cNvPr id="25" name="图片 24">
            <a:extLst>
              <a:ext uri="{FF2B5EF4-FFF2-40B4-BE49-F238E27FC236}">
                <a16:creationId xmlns:a16="http://schemas.microsoft.com/office/drawing/2014/main" id="{84AF86BD-BCE3-438B-A2B1-80F3BAB04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30" y="296029"/>
            <a:ext cx="1246735" cy="1246735"/>
          </a:xfrm>
          <a:prstGeom prst="rect">
            <a:avLst/>
          </a:prstGeom>
        </p:spPr>
      </p:pic>
    </p:spTree>
    <p:extLst>
      <p:ext uri="{BB962C8B-B14F-4D97-AF65-F5344CB8AC3E}">
        <p14:creationId xmlns:p14="http://schemas.microsoft.com/office/powerpoint/2010/main" val="108585809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06B35210-298F-440E-A61C-3D0D6F2C389D}"/>
              </a:ext>
            </a:extLst>
          </p:cNvPr>
          <p:cNvSpPr/>
          <p:nvPr/>
        </p:nvSpPr>
        <p:spPr>
          <a:xfrm rot="5400000">
            <a:off x="3221113" y="-2763914"/>
            <a:ext cx="914400" cy="7356627"/>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25" name="文本框 11">
            <a:extLst>
              <a:ext uri="{FF2B5EF4-FFF2-40B4-BE49-F238E27FC236}">
                <a16:creationId xmlns:a16="http://schemas.microsoft.com/office/drawing/2014/main" id="{C1828EC8-AFD9-47A0-8B66-F18702E8B11E}"/>
              </a:ext>
            </a:extLst>
          </p:cNvPr>
          <p:cNvSpPr txBox="1">
            <a:spLocks noChangeArrowheads="1"/>
          </p:cNvSpPr>
          <p:nvPr/>
        </p:nvSpPr>
        <p:spPr bwMode="auto">
          <a:xfrm>
            <a:off x="1738313" y="588963"/>
            <a:ext cx="526297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None/>
            </a:pPr>
            <a:r>
              <a:rPr lang="zh-CN" altLang="en-US" sz="3600" dirty="0">
                <a:solidFill>
                  <a:schemeClr val="bg1"/>
                </a:solidFill>
              </a:rPr>
              <a:t>多功能盲人拐杖系统简介</a:t>
            </a:r>
          </a:p>
          <a:p>
            <a:pPr eaLnBrk="1" hangingPunct="1">
              <a:lnSpc>
                <a:spcPct val="100000"/>
              </a:lnSpc>
              <a:spcBef>
                <a:spcPct val="0"/>
              </a:spcBef>
              <a:buFontTx/>
              <a:buNone/>
            </a:pPr>
            <a:endParaRPr lang="zh-CN" altLang="en-US" sz="3600" dirty="0">
              <a:solidFill>
                <a:schemeClr val="bg1"/>
              </a:solidFill>
            </a:endParaRPr>
          </a:p>
        </p:txBody>
      </p:sp>
      <p:pic>
        <p:nvPicPr>
          <p:cNvPr id="30726" name="图片 12">
            <a:extLst>
              <a:ext uri="{FF2B5EF4-FFF2-40B4-BE49-F238E27FC236}">
                <a16:creationId xmlns:a16="http://schemas.microsoft.com/office/drawing/2014/main" id="{4A98054F-3756-43C4-8840-9670E3BAF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627077"/>
            <a:ext cx="5865812" cy="123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2" name="组合 30721">
            <a:extLst>
              <a:ext uri="{FF2B5EF4-FFF2-40B4-BE49-F238E27FC236}">
                <a16:creationId xmlns:a16="http://schemas.microsoft.com/office/drawing/2014/main" id="{906E4A42-1B6D-4B36-BA48-2EDCE54171F7}"/>
              </a:ext>
            </a:extLst>
          </p:cNvPr>
          <p:cNvGrpSpPr/>
          <p:nvPr/>
        </p:nvGrpSpPr>
        <p:grpSpPr>
          <a:xfrm>
            <a:off x="447951" y="2198703"/>
            <a:ext cx="3240000" cy="3285465"/>
            <a:chOff x="306878" y="2025650"/>
            <a:chExt cx="3240000" cy="3285465"/>
          </a:xfrm>
        </p:grpSpPr>
        <p:sp>
          <p:nvSpPr>
            <p:cNvPr id="30732" name="文本框 39">
              <a:extLst>
                <a:ext uri="{FF2B5EF4-FFF2-40B4-BE49-F238E27FC236}">
                  <a16:creationId xmlns:a16="http://schemas.microsoft.com/office/drawing/2014/main" id="{0E2B63E3-5F2A-4DD7-9253-F33885408AC3}"/>
                </a:ext>
              </a:extLst>
            </p:cNvPr>
            <p:cNvSpPr txBox="1">
              <a:spLocks noChangeArrowheads="1"/>
            </p:cNvSpPr>
            <p:nvPr/>
          </p:nvSpPr>
          <p:spPr bwMode="auto">
            <a:xfrm>
              <a:off x="1219339" y="34163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dirty="0">
                  <a:solidFill>
                    <a:srgbClr val="4B649F"/>
                  </a:solidFill>
                </a:rPr>
                <a:t>语音避障</a:t>
              </a:r>
            </a:p>
          </p:txBody>
        </p:sp>
        <p:sp>
          <p:nvSpPr>
            <p:cNvPr id="30737" name="文本框 44">
              <a:extLst>
                <a:ext uri="{FF2B5EF4-FFF2-40B4-BE49-F238E27FC236}">
                  <a16:creationId xmlns:a16="http://schemas.microsoft.com/office/drawing/2014/main" id="{65095C4C-60FF-4773-BEA5-451032395045}"/>
                </a:ext>
              </a:extLst>
            </p:cNvPr>
            <p:cNvSpPr txBox="1">
              <a:spLocks noChangeArrowheads="1"/>
            </p:cNvSpPr>
            <p:nvPr/>
          </p:nvSpPr>
          <p:spPr bwMode="auto">
            <a:xfrm>
              <a:off x="306878" y="3888674"/>
              <a:ext cx="3240000" cy="1422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dirty="0">
                  <a:solidFill>
                    <a:srgbClr val="404040"/>
                  </a:solidFill>
                </a:rPr>
                <a:t>当检测到使用者前方有障碍物时，自动播放相关的语音提示</a:t>
              </a:r>
            </a:p>
          </p:txBody>
        </p:sp>
        <p:grpSp>
          <p:nvGrpSpPr>
            <p:cNvPr id="23" name="组合 22">
              <a:extLst>
                <a:ext uri="{FF2B5EF4-FFF2-40B4-BE49-F238E27FC236}">
                  <a16:creationId xmlns:a16="http://schemas.microsoft.com/office/drawing/2014/main" id="{04DCD3BF-B185-4755-B787-E3A32DB895FF}"/>
                </a:ext>
              </a:extLst>
            </p:cNvPr>
            <p:cNvGrpSpPr/>
            <p:nvPr/>
          </p:nvGrpSpPr>
          <p:grpSpPr>
            <a:xfrm>
              <a:off x="1288257" y="2025650"/>
              <a:ext cx="1277937" cy="1277938"/>
              <a:chOff x="1265238" y="2025650"/>
              <a:chExt cx="1277937" cy="1277938"/>
            </a:xfrm>
          </p:grpSpPr>
          <p:sp>
            <p:nvSpPr>
              <p:cNvPr id="25" name="椭圆 24">
                <a:extLst>
                  <a:ext uri="{FF2B5EF4-FFF2-40B4-BE49-F238E27FC236}">
                    <a16:creationId xmlns:a16="http://schemas.microsoft.com/office/drawing/2014/main" id="{BED3D30D-E044-4623-BCEF-B2D7E4420565}"/>
                  </a:ext>
                </a:extLst>
              </p:cNvPr>
              <p:cNvSpPr/>
              <p:nvPr/>
            </p:nvSpPr>
            <p:spPr bwMode="auto">
              <a:xfrm>
                <a:off x="1265238" y="2025650"/>
                <a:ext cx="1277937" cy="1277938"/>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 name="椭圆 29">
                <a:extLst>
                  <a:ext uri="{FF2B5EF4-FFF2-40B4-BE49-F238E27FC236}">
                    <a16:creationId xmlns:a16="http://schemas.microsoft.com/office/drawing/2014/main" id="{4BD57174-8158-4628-89E0-C6FBB915BAA9}"/>
                  </a:ext>
                </a:extLst>
              </p:cNvPr>
              <p:cNvSpPr/>
              <p:nvPr/>
            </p:nvSpPr>
            <p:spPr bwMode="auto">
              <a:xfrm>
                <a:off x="1352550" y="2112963"/>
                <a:ext cx="1103313" cy="110331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15" name="图片 14">
                <a:extLst>
                  <a:ext uri="{FF2B5EF4-FFF2-40B4-BE49-F238E27FC236}">
                    <a16:creationId xmlns:a16="http://schemas.microsoft.com/office/drawing/2014/main" id="{A373112C-2EC1-4A27-8C77-F951C7EED5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357" y="2147719"/>
                <a:ext cx="914220" cy="914220"/>
              </a:xfrm>
              <a:prstGeom prst="rect">
                <a:avLst/>
              </a:prstGeom>
            </p:spPr>
          </p:pic>
        </p:grpSp>
      </p:grpSp>
      <p:grpSp>
        <p:nvGrpSpPr>
          <p:cNvPr id="30723" name="组合 30722">
            <a:extLst>
              <a:ext uri="{FF2B5EF4-FFF2-40B4-BE49-F238E27FC236}">
                <a16:creationId xmlns:a16="http://schemas.microsoft.com/office/drawing/2014/main" id="{9CB1C63A-3CD6-45E5-A60F-B5F62B46307A}"/>
              </a:ext>
            </a:extLst>
          </p:cNvPr>
          <p:cNvGrpSpPr/>
          <p:nvPr/>
        </p:nvGrpSpPr>
        <p:grpSpPr>
          <a:xfrm>
            <a:off x="4413186" y="2198703"/>
            <a:ext cx="3240000" cy="3304941"/>
            <a:chOff x="2878439" y="2025650"/>
            <a:chExt cx="3240000" cy="3304941"/>
          </a:xfrm>
        </p:grpSpPr>
        <p:sp>
          <p:nvSpPr>
            <p:cNvPr id="30733" name="文本框 40">
              <a:extLst>
                <a:ext uri="{FF2B5EF4-FFF2-40B4-BE49-F238E27FC236}">
                  <a16:creationId xmlns:a16="http://schemas.microsoft.com/office/drawing/2014/main" id="{F9C5B47A-E9C3-4741-BA34-F65E28E14EE3}"/>
                </a:ext>
              </a:extLst>
            </p:cNvPr>
            <p:cNvSpPr txBox="1">
              <a:spLocks noChangeArrowheads="1"/>
            </p:cNvSpPr>
            <p:nvPr/>
          </p:nvSpPr>
          <p:spPr bwMode="auto">
            <a:xfrm>
              <a:off x="3175000" y="3416300"/>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dirty="0">
                  <a:solidFill>
                    <a:srgbClr val="4B649F"/>
                  </a:solidFill>
                </a:rPr>
                <a:t>亮灯提醒路人避让</a:t>
              </a:r>
            </a:p>
          </p:txBody>
        </p:sp>
        <p:sp>
          <p:nvSpPr>
            <p:cNvPr id="30738" name="文本框 45">
              <a:extLst>
                <a:ext uri="{FF2B5EF4-FFF2-40B4-BE49-F238E27FC236}">
                  <a16:creationId xmlns:a16="http://schemas.microsoft.com/office/drawing/2014/main" id="{20FDA08A-0840-47AF-AB38-4B62C408EF37}"/>
                </a:ext>
              </a:extLst>
            </p:cNvPr>
            <p:cNvSpPr txBox="1">
              <a:spLocks noChangeArrowheads="1"/>
            </p:cNvSpPr>
            <p:nvPr/>
          </p:nvSpPr>
          <p:spPr bwMode="auto">
            <a:xfrm>
              <a:off x="2878439" y="3890591"/>
              <a:ext cx="3240000"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dirty="0">
                  <a:solidFill>
                    <a:srgbClr val="404040"/>
                  </a:solidFill>
                </a:rPr>
                <a:t>在外部环境光线亮度较暗时自动亮起指示灯，避免被其他路人不小心撞到</a:t>
              </a:r>
            </a:p>
          </p:txBody>
        </p:sp>
        <p:grpSp>
          <p:nvGrpSpPr>
            <p:cNvPr id="30720" name="组合 30719">
              <a:extLst>
                <a:ext uri="{FF2B5EF4-FFF2-40B4-BE49-F238E27FC236}">
                  <a16:creationId xmlns:a16="http://schemas.microsoft.com/office/drawing/2014/main" id="{99EC453D-BC91-43BF-996D-DD2AD32F4279}"/>
                </a:ext>
              </a:extLst>
            </p:cNvPr>
            <p:cNvGrpSpPr/>
            <p:nvPr/>
          </p:nvGrpSpPr>
          <p:grpSpPr>
            <a:xfrm>
              <a:off x="3859470" y="2025650"/>
              <a:ext cx="1277938" cy="1277938"/>
              <a:chOff x="3343275" y="2025650"/>
              <a:chExt cx="1277938" cy="1277938"/>
            </a:xfrm>
          </p:grpSpPr>
          <p:sp>
            <p:nvSpPr>
              <p:cNvPr id="26" name="椭圆 25">
                <a:extLst>
                  <a:ext uri="{FF2B5EF4-FFF2-40B4-BE49-F238E27FC236}">
                    <a16:creationId xmlns:a16="http://schemas.microsoft.com/office/drawing/2014/main" id="{317FEA55-787B-4536-9D83-AA93045BB87C}"/>
                  </a:ext>
                </a:extLst>
              </p:cNvPr>
              <p:cNvSpPr/>
              <p:nvPr/>
            </p:nvSpPr>
            <p:spPr bwMode="auto">
              <a:xfrm>
                <a:off x="3343275" y="2025650"/>
                <a:ext cx="1277938" cy="1277938"/>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 name="椭圆 30">
                <a:extLst>
                  <a:ext uri="{FF2B5EF4-FFF2-40B4-BE49-F238E27FC236}">
                    <a16:creationId xmlns:a16="http://schemas.microsoft.com/office/drawing/2014/main" id="{33E39D36-E925-4A2A-AD3D-85994EBDB2D8}"/>
                  </a:ext>
                </a:extLst>
              </p:cNvPr>
              <p:cNvSpPr/>
              <p:nvPr/>
            </p:nvSpPr>
            <p:spPr bwMode="auto">
              <a:xfrm>
                <a:off x="3430588" y="2112963"/>
                <a:ext cx="1103312" cy="110331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17" name="图片 16">
                <a:extLst>
                  <a:ext uri="{FF2B5EF4-FFF2-40B4-BE49-F238E27FC236}">
                    <a16:creationId xmlns:a16="http://schemas.microsoft.com/office/drawing/2014/main" id="{C09620F5-60CD-4997-A039-C849902F7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7876" y="2231614"/>
                <a:ext cx="908736" cy="908736"/>
              </a:xfrm>
              <a:prstGeom prst="rect">
                <a:avLst/>
              </a:prstGeom>
            </p:spPr>
          </p:pic>
        </p:grpSp>
      </p:grpSp>
      <p:grpSp>
        <p:nvGrpSpPr>
          <p:cNvPr id="30742" name="组合 30741">
            <a:extLst>
              <a:ext uri="{FF2B5EF4-FFF2-40B4-BE49-F238E27FC236}">
                <a16:creationId xmlns:a16="http://schemas.microsoft.com/office/drawing/2014/main" id="{B85C4885-4A6F-4E7A-9C4F-D80BDB563A10}"/>
              </a:ext>
            </a:extLst>
          </p:cNvPr>
          <p:cNvGrpSpPr/>
          <p:nvPr/>
        </p:nvGrpSpPr>
        <p:grpSpPr>
          <a:xfrm>
            <a:off x="8378420" y="2198703"/>
            <a:ext cx="3240000" cy="3292315"/>
            <a:chOff x="6127757" y="2038350"/>
            <a:chExt cx="3240000" cy="3292315"/>
          </a:xfrm>
        </p:grpSpPr>
        <p:sp>
          <p:nvSpPr>
            <p:cNvPr id="30734" name="文本框 41">
              <a:extLst>
                <a:ext uri="{FF2B5EF4-FFF2-40B4-BE49-F238E27FC236}">
                  <a16:creationId xmlns:a16="http://schemas.microsoft.com/office/drawing/2014/main" id="{D14BB323-4EB0-4B6D-B40B-B0F554884D9C}"/>
                </a:ext>
              </a:extLst>
            </p:cNvPr>
            <p:cNvSpPr txBox="1">
              <a:spLocks noChangeArrowheads="1"/>
            </p:cNvSpPr>
            <p:nvPr/>
          </p:nvSpPr>
          <p:spPr bwMode="auto">
            <a:xfrm>
              <a:off x="7054594" y="34290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dirty="0">
                  <a:solidFill>
                    <a:srgbClr val="4B649F"/>
                  </a:solidFill>
                </a:rPr>
                <a:t>远程定位</a:t>
              </a:r>
            </a:p>
          </p:txBody>
        </p:sp>
        <p:sp>
          <p:nvSpPr>
            <p:cNvPr id="30739" name="文本框 46">
              <a:extLst>
                <a:ext uri="{FF2B5EF4-FFF2-40B4-BE49-F238E27FC236}">
                  <a16:creationId xmlns:a16="http://schemas.microsoft.com/office/drawing/2014/main" id="{A47CA162-5742-48BA-B3F6-216D915E0C98}"/>
                </a:ext>
              </a:extLst>
            </p:cNvPr>
            <p:cNvSpPr txBox="1">
              <a:spLocks noChangeArrowheads="1"/>
            </p:cNvSpPr>
            <p:nvPr/>
          </p:nvSpPr>
          <p:spPr bwMode="auto">
            <a:xfrm>
              <a:off x="6127757" y="3890665"/>
              <a:ext cx="3240000"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dirty="0">
                  <a:solidFill>
                    <a:srgbClr val="404040"/>
                  </a:solidFill>
                </a:rPr>
                <a:t>以固定的频率刷新使用者的位置信息，可通过手机应用端查询最新的定位信息。</a:t>
              </a:r>
            </a:p>
          </p:txBody>
        </p:sp>
        <p:grpSp>
          <p:nvGrpSpPr>
            <p:cNvPr id="30721" name="组合 30720">
              <a:extLst>
                <a:ext uri="{FF2B5EF4-FFF2-40B4-BE49-F238E27FC236}">
                  <a16:creationId xmlns:a16="http://schemas.microsoft.com/office/drawing/2014/main" id="{2AE8748F-E800-4F8D-A933-56F0A57CEF4E}"/>
                </a:ext>
              </a:extLst>
            </p:cNvPr>
            <p:cNvGrpSpPr/>
            <p:nvPr/>
          </p:nvGrpSpPr>
          <p:grpSpPr>
            <a:xfrm>
              <a:off x="7122857" y="2038350"/>
              <a:ext cx="1277937" cy="1277938"/>
              <a:chOff x="5421313" y="2025650"/>
              <a:chExt cx="1277937" cy="1277938"/>
            </a:xfrm>
          </p:grpSpPr>
          <p:sp>
            <p:nvSpPr>
              <p:cNvPr id="27" name="椭圆 26">
                <a:extLst>
                  <a:ext uri="{FF2B5EF4-FFF2-40B4-BE49-F238E27FC236}">
                    <a16:creationId xmlns:a16="http://schemas.microsoft.com/office/drawing/2014/main" id="{A5122413-953C-43E0-B653-BFAD952233F3}"/>
                  </a:ext>
                </a:extLst>
              </p:cNvPr>
              <p:cNvSpPr/>
              <p:nvPr/>
            </p:nvSpPr>
            <p:spPr bwMode="auto">
              <a:xfrm>
                <a:off x="5421313" y="2025650"/>
                <a:ext cx="1277937" cy="1277938"/>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椭圆 31">
                <a:extLst>
                  <a:ext uri="{FF2B5EF4-FFF2-40B4-BE49-F238E27FC236}">
                    <a16:creationId xmlns:a16="http://schemas.microsoft.com/office/drawing/2014/main" id="{5AAB051B-B740-45BE-827E-D42B29A67277}"/>
                  </a:ext>
                </a:extLst>
              </p:cNvPr>
              <p:cNvSpPr/>
              <p:nvPr/>
            </p:nvSpPr>
            <p:spPr bwMode="auto">
              <a:xfrm>
                <a:off x="5494557" y="2120681"/>
                <a:ext cx="1103313" cy="110331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2" name="图片 21">
                <a:extLst>
                  <a:ext uri="{FF2B5EF4-FFF2-40B4-BE49-F238E27FC236}">
                    <a16:creationId xmlns:a16="http://schemas.microsoft.com/office/drawing/2014/main" id="{82C6ADCF-0E6D-4790-A5E3-CE1B7AA52B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9108" y="2201377"/>
                <a:ext cx="832031" cy="832031"/>
              </a:xfrm>
              <a:prstGeom prst="rect">
                <a:avLst/>
              </a:prstGeom>
            </p:spPr>
          </p:pic>
        </p:grpSp>
      </p:grpSp>
      <p:pic>
        <p:nvPicPr>
          <p:cNvPr id="36" name="图片 35">
            <a:extLst>
              <a:ext uri="{FF2B5EF4-FFF2-40B4-BE49-F238E27FC236}">
                <a16:creationId xmlns:a16="http://schemas.microsoft.com/office/drawing/2014/main" id="{0D046090-174C-4C6E-BF49-06351EDB7C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730" y="296029"/>
            <a:ext cx="1246735" cy="1246735"/>
          </a:xfrm>
          <a:prstGeom prst="rect">
            <a:avLst/>
          </a:prstGeom>
        </p:spPr>
      </p:pic>
    </p:spTree>
    <p:extLst>
      <p:ext uri="{BB962C8B-B14F-4D97-AF65-F5344CB8AC3E}">
        <p14:creationId xmlns:p14="http://schemas.microsoft.com/office/powerpoint/2010/main" val="54878056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06B35210-298F-440E-A61C-3D0D6F2C389D}"/>
              </a:ext>
            </a:extLst>
          </p:cNvPr>
          <p:cNvSpPr/>
          <p:nvPr/>
        </p:nvSpPr>
        <p:spPr>
          <a:xfrm rot="5400000">
            <a:off x="3221112" y="-2763913"/>
            <a:ext cx="914400" cy="73566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115B0A02-005F-4932-B33D-B6285EB9829F}"/>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2AF995EC-2EBB-4698-9F2F-AA0D79E32AAF}"/>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076DE616-E306-455C-8CEE-728EA072516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48DDBF71-D31A-478B-9713-DF7F4D6DAC3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1494AB6C-7FC7-48EF-BE11-E120D23BE42F}"/>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668BC2D4-4D7D-4933-8FD9-F9C4D3738CD1}"/>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949FF9BE-0CD6-4733-A692-2B84810BC675}"/>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F7AF18F7-1168-4CE1-8030-4D5C82EBD82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30725" name="文本框 11">
            <a:extLst>
              <a:ext uri="{FF2B5EF4-FFF2-40B4-BE49-F238E27FC236}">
                <a16:creationId xmlns:a16="http://schemas.microsoft.com/office/drawing/2014/main" id="{C1828EC8-AFD9-47A0-8B66-F18702E8B11E}"/>
              </a:ext>
            </a:extLst>
          </p:cNvPr>
          <p:cNvSpPr txBox="1">
            <a:spLocks noChangeArrowheads="1"/>
          </p:cNvSpPr>
          <p:nvPr/>
        </p:nvSpPr>
        <p:spPr bwMode="auto">
          <a:xfrm>
            <a:off x="1738313" y="588963"/>
            <a:ext cx="526297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None/>
            </a:pPr>
            <a:r>
              <a:rPr lang="zh-CN" altLang="en-US" sz="3600" dirty="0">
                <a:solidFill>
                  <a:schemeClr val="bg1"/>
                </a:solidFill>
              </a:rPr>
              <a:t>多功能盲人拐杖系统简介</a:t>
            </a:r>
          </a:p>
          <a:p>
            <a:pPr eaLnBrk="1" hangingPunct="1">
              <a:lnSpc>
                <a:spcPct val="100000"/>
              </a:lnSpc>
              <a:spcBef>
                <a:spcPct val="0"/>
              </a:spcBef>
              <a:buFontTx/>
              <a:buNone/>
            </a:pPr>
            <a:endParaRPr lang="zh-CN" altLang="en-US" sz="3600" dirty="0">
              <a:solidFill>
                <a:schemeClr val="bg1"/>
              </a:solidFill>
            </a:endParaRPr>
          </a:p>
        </p:txBody>
      </p:sp>
      <p:pic>
        <p:nvPicPr>
          <p:cNvPr id="36" name="图片 35">
            <a:extLst>
              <a:ext uri="{FF2B5EF4-FFF2-40B4-BE49-F238E27FC236}">
                <a16:creationId xmlns:a16="http://schemas.microsoft.com/office/drawing/2014/main" id="{73B815EA-753F-4E34-8500-C489E514D01C}"/>
              </a:ext>
            </a:extLst>
          </p:cNvPr>
          <p:cNvPicPr>
            <a:picLocks noChangeAspect="1"/>
          </p:cNvPicPr>
          <p:nvPr/>
        </p:nvPicPr>
        <p:blipFill>
          <a:blip r:embed="rId2"/>
          <a:stretch>
            <a:fillRect/>
          </a:stretch>
        </p:blipFill>
        <p:spPr>
          <a:xfrm>
            <a:off x="2084536" y="1789292"/>
            <a:ext cx="7385774" cy="3178198"/>
          </a:xfrm>
          <a:prstGeom prst="rect">
            <a:avLst/>
          </a:prstGeom>
        </p:spPr>
      </p:pic>
      <p:sp>
        <p:nvSpPr>
          <p:cNvPr id="37" name="文本框 36">
            <a:extLst>
              <a:ext uri="{FF2B5EF4-FFF2-40B4-BE49-F238E27FC236}">
                <a16:creationId xmlns:a16="http://schemas.microsoft.com/office/drawing/2014/main" id="{A18ED4CF-F386-4078-91AC-452E6DCEC857}"/>
              </a:ext>
            </a:extLst>
          </p:cNvPr>
          <p:cNvSpPr txBox="1"/>
          <p:nvPr/>
        </p:nvSpPr>
        <p:spPr>
          <a:xfrm>
            <a:off x="325950" y="5235820"/>
            <a:ext cx="11540099" cy="1289905"/>
          </a:xfrm>
          <a:prstGeom prst="rect">
            <a:avLst/>
          </a:prstGeom>
          <a:noFill/>
        </p:spPr>
        <p:txBody>
          <a:bodyPr wrap="square" rtlCol="0">
            <a:spAutoFit/>
          </a:bodyPr>
          <a:lstStyle/>
          <a:p>
            <a:pPr algn="just">
              <a:lnSpc>
                <a:spcPct val="150000"/>
              </a:lnSpc>
            </a:pPr>
            <a:r>
              <a:rPr lang="zh-CN" altLang="en-US" dirty="0">
                <a:solidFill>
                  <a:srgbClr val="4B649F"/>
                </a:solidFill>
                <a:latin typeface="微软雅黑" panose="020B0503020204020204" pitchFamily="34" charset="-122"/>
              </a:rPr>
              <a:t>本</a:t>
            </a:r>
            <a:r>
              <a:rPr lang="zh-CN" altLang="en-US">
                <a:solidFill>
                  <a:srgbClr val="4B649F"/>
                </a:solidFill>
                <a:latin typeface="微软雅黑" panose="020B0503020204020204" pitchFamily="34" charset="-122"/>
              </a:rPr>
              <a:t>系统的总体</a:t>
            </a:r>
            <a:r>
              <a:rPr lang="zh-CN" altLang="en-US" dirty="0">
                <a:solidFill>
                  <a:srgbClr val="4B649F"/>
                </a:solidFill>
                <a:latin typeface="微软雅黑" panose="020B0503020204020204" pitchFamily="34" charset="-122"/>
              </a:rPr>
              <a:t>框架如上图所示，单片机作为本系统的核心部件，负责处理来自超声波测距模块、光线亮度感应模块和</a:t>
            </a:r>
            <a:r>
              <a:rPr lang="en-US" altLang="zh-CN" dirty="0">
                <a:solidFill>
                  <a:srgbClr val="4B649F"/>
                </a:solidFill>
                <a:latin typeface="微软雅黑" panose="020B0503020204020204" pitchFamily="34" charset="-122"/>
              </a:rPr>
              <a:t>GPS</a:t>
            </a:r>
            <a:r>
              <a:rPr lang="zh-CN" altLang="en-US" dirty="0">
                <a:solidFill>
                  <a:srgbClr val="4B649F"/>
                </a:solidFill>
                <a:latin typeface="微软雅黑" panose="020B0503020204020204" pitchFamily="34" charset="-122"/>
              </a:rPr>
              <a:t>定位模块的输入信号，并根据处理后的数据做出判断是否需要驱动语音播放模块播放指定的提示音，或者通过</a:t>
            </a:r>
            <a:r>
              <a:rPr lang="en-US" altLang="zh-CN" dirty="0">
                <a:solidFill>
                  <a:srgbClr val="4B649F"/>
                </a:solidFill>
                <a:latin typeface="微软雅黑" panose="020B0503020204020204" pitchFamily="34" charset="-122"/>
              </a:rPr>
              <a:t>GSM</a:t>
            </a:r>
            <a:r>
              <a:rPr lang="zh-CN" altLang="en-US" dirty="0">
                <a:solidFill>
                  <a:srgbClr val="4B649F"/>
                </a:solidFill>
                <a:latin typeface="微软雅黑" panose="020B0503020204020204" pitchFamily="34" charset="-122"/>
              </a:rPr>
              <a:t>无线通讯模块把</a:t>
            </a:r>
            <a:r>
              <a:rPr lang="en-US" altLang="zh-CN" dirty="0">
                <a:solidFill>
                  <a:srgbClr val="4B649F"/>
                </a:solidFill>
                <a:latin typeface="微软雅黑" panose="020B0503020204020204" pitchFamily="34" charset="-122"/>
              </a:rPr>
              <a:t>GPS</a:t>
            </a:r>
            <a:r>
              <a:rPr lang="zh-CN" altLang="en-US" dirty="0">
                <a:solidFill>
                  <a:srgbClr val="4B649F"/>
                </a:solidFill>
                <a:latin typeface="微软雅黑" panose="020B0503020204020204" pitchFamily="34" charset="-122"/>
              </a:rPr>
              <a:t>定位信息发送到服务器。</a:t>
            </a:r>
          </a:p>
        </p:txBody>
      </p:sp>
      <p:pic>
        <p:nvPicPr>
          <p:cNvPr id="16" name="图片 15">
            <a:extLst>
              <a:ext uri="{FF2B5EF4-FFF2-40B4-BE49-F238E27FC236}">
                <a16:creationId xmlns:a16="http://schemas.microsoft.com/office/drawing/2014/main" id="{351D523E-20E4-466D-B035-955AA628C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30" y="296029"/>
            <a:ext cx="1246735" cy="1246735"/>
          </a:xfrm>
          <a:prstGeom prst="rect">
            <a:avLst/>
          </a:prstGeom>
        </p:spPr>
      </p:pic>
    </p:spTree>
    <p:extLst>
      <p:ext uri="{BB962C8B-B14F-4D97-AF65-F5344CB8AC3E}">
        <p14:creationId xmlns:p14="http://schemas.microsoft.com/office/powerpoint/2010/main" val="186607307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
            <a:ext cx="3581400" cy="82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913238" y="4123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硬件系统</a:t>
            </a:r>
            <a:r>
              <a:rPr lang="en-US" altLang="zh-CN" b="1" dirty="0">
                <a:solidFill>
                  <a:srgbClr val="4B649F"/>
                </a:solidFill>
              </a:rPr>
              <a:t>-</a:t>
            </a:r>
            <a:r>
              <a:rPr lang="zh-CN" altLang="en-US" b="1" dirty="0">
                <a:solidFill>
                  <a:srgbClr val="4B649F"/>
                </a:solidFill>
              </a:rPr>
              <a:t>控制器模块</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96432A-CE76-44B2-81CE-0D5837EE72D5}"/>
              </a:ext>
            </a:extLst>
          </p:cNvPr>
          <p:cNvGrpSpPr/>
          <p:nvPr/>
        </p:nvGrpSpPr>
        <p:grpSpPr>
          <a:xfrm>
            <a:off x="130996" y="113009"/>
            <a:ext cx="674783" cy="674783"/>
            <a:chOff x="1341350" y="3644901"/>
            <a:chExt cx="737367" cy="737367"/>
          </a:xfrm>
        </p:grpSpPr>
        <p:pic>
          <p:nvPicPr>
            <p:cNvPr id="32" name="图片 31">
              <a:extLst>
                <a:ext uri="{FF2B5EF4-FFF2-40B4-BE49-F238E27FC236}">
                  <a16:creationId xmlns:a16="http://schemas.microsoft.com/office/drawing/2014/main" id="{71CAB8D2-5DA0-497A-9B45-5AFD8D850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350" y="3644901"/>
              <a:ext cx="737367" cy="737367"/>
            </a:xfrm>
            <a:prstGeom prst="rect">
              <a:avLst/>
            </a:prstGeom>
          </p:spPr>
        </p:pic>
        <p:pic>
          <p:nvPicPr>
            <p:cNvPr id="33" name="图片 32">
              <a:extLst>
                <a:ext uri="{FF2B5EF4-FFF2-40B4-BE49-F238E27FC236}">
                  <a16:creationId xmlns:a16="http://schemas.microsoft.com/office/drawing/2014/main" id="{4C771B7C-D546-4189-9A9F-42E66ED398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8775" y="3761021"/>
              <a:ext cx="496634" cy="496634"/>
            </a:xfrm>
            <a:prstGeom prst="rect">
              <a:avLst/>
            </a:prstGeom>
          </p:spPr>
        </p:pic>
      </p:grpSp>
      <p:sp>
        <p:nvSpPr>
          <p:cNvPr id="6" name="文本框 5">
            <a:extLst>
              <a:ext uri="{FF2B5EF4-FFF2-40B4-BE49-F238E27FC236}">
                <a16:creationId xmlns:a16="http://schemas.microsoft.com/office/drawing/2014/main" id="{89396B73-60E4-4C8D-A2CF-DBB01EBCED19}"/>
              </a:ext>
            </a:extLst>
          </p:cNvPr>
          <p:cNvSpPr txBox="1"/>
          <p:nvPr/>
        </p:nvSpPr>
        <p:spPr>
          <a:xfrm>
            <a:off x="130996" y="858447"/>
            <a:ext cx="11812475" cy="1289905"/>
          </a:xfrm>
          <a:prstGeom prst="rect">
            <a:avLst/>
          </a:prstGeom>
          <a:noFill/>
        </p:spPr>
        <p:txBody>
          <a:bodyPr wrap="square" rtlCol="0">
            <a:spAutoFit/>
          </a:bodyPr>
          <a:lstStyle/>
          <a:p>
            <a:pPr algn="just">
              <a:lnSpc>
                <a:spcPct val="150000"/>
              </a:lnSpc>
            </a:pPr>
            <a:r>
              <a:rPr lang="zh-CN" altLang="en-US" dirty="0">
                <a:solidFill>
                  <a:srgbClr val="4B649F"/>
                </a:solidFill>
                <a:latin typeface="微软雅黑" panose="020B0503020204020204" pitchFamily="34" charset="-122"/>
              </a:rPr>
              <a:t>为了</a:t>
            </a:r>
            <a:r>
              <a:rPr lang="zh-CN" altLang="zh-CN" dirty="0">
                <a:solidFill>
                  <a:srgbClr val="4B649F"/>
                </a:solidFill>
                <a:latin typeface="微软雅黑" panose="020B0503020204020204" pitchFamily="34" charset="-122"/>
              </a:rPr>
              <a:t>协调各个</a:t>
            </a:r>
            <a:r>
              <a:rPr lang="zh-CN" altLang="en-US" dirty="0">
                <a:solidFill>
                  <a:srgbClr val="4B649F"/>
                </a:solidFill>
                <a:latin typeface="微软雅黑" panose="020B0503020204020204" pitchFamily="34" charset="-122"/>
              </a:rPr>
              <a:t>功能</a:t>
            </a:r>
            <a:r>
              <a:rPr lang="zh-CN" altLang="zh-CN" dirty="0">
                <a:solidFill>
                  <a:srgbClr val="4B649F"/>
                </a:solidFill>
                <a:latin typeface="微软雅黑" panose="020B0503020204020204" pitchFamily="34" charset="-122"/>
              </a:rPr>
              <a:t>模块的正常运作</a:t>
            </a:r>
            <a:r>
              <a:rPr lang="zh-CN" altLang="en-US" dirty="0">
                <a:solidFill>
                  <a:srgbClr val="4B649F"/>
                </a:solidFill>
                <a:latin typeface="微软雅黑" panose="020B0503020204020204" pitchFamily="34" charset="-122"/>
              </a:rPr>
              <a:t>和处理它们返回的数据</a:t>
            </a:r>
            <a:r>
              <a:rPr lang="zh-CN" altLang="zh-CN" dirty="0">
                <a:solidFill>
                  <a:srgbClr val="4B649F"/>
                </a:solidFill>
                <a:latin typeface="微软雅黑" panose="020B0503020204020204" pitchFamily="34" charset="-122"/>
              </a:rPr>
              <a:t>，</a:t>
            </a:r>
            <a:r>
              <a:rPr lang="zh-CN" altLang="en-US" dirty="0">
                <a:solidFill>
                  <a:srgbClr val="4B649F"/>
                </a:solidFill>
                <a:latin typeface="微软雅黑" panose="020B0503020204020204" pitchFamily="34" charset="-122"/>
              </a:rPr>
              <a:t>我们需要一个控制器模块。在该模块中，我们使用了</a:t>
            </a:r>
            <a:r>
              <a:rPr lang="en-US" altLang="zh-CN" dirty="0">
                <a:solidFill>
                  <a:srgbClr val="4B649F"/>
                </a:solidFill>
                <a:latin typeface="微软雅黑" panose="020B0503020204020204" pitchFamily="34" charset="-122"/>
              </a:rPr>
              <a:t>STC89C54</a:t>
            </a:r>
            <a:r>
              <a:rPr lang="zh-CN" altLang="en-US" dirty="0">
                <a:solidFill>
                  <a:srgbClr val="4B649F"/>
                </a:solidFill>
                <a:latin typeface="微软雅黑" panose="020B0503020204020204" pitchFamily="34" charset="-122"/>
              </a:rPr>
              <a:t>单片机作为核心部件，其引脚分布图如下图</a:t>
            </a:r>
            <a:r>
              <a:rPr lang="en-US" altLang="zh-CN" dirty="0">
                <a:solidFill>
                  <a:srgbClr val="4B649F"/>
                </a:solidFill>
                <a:latin typeface="微软雅黑" panose="020B0503020204020204" pitchFamily="34" charset="-122"/>
              </a:rPr>
              <a:t>1</a:t>
            </a:r>
            <a:r>
              <a:rPr lang="zh-CN" altLang="en-US" dirty="0">
                <a:solidFill>
                  <a:srgbClr val="4B649F"/>
                </a:solidFill>
                <a:latin typeface="微软雅黑" panose="020B0503020204020204" pitchFamily="34" charset="-122"/>
              </a:rPr>
              <a:t>所示，除了基本的功能外，它还集成了内部</a:t>
            </a:r>
            <a:r>
              <a:rPr lang="en-US" altLang="zh-CN" dirty="0">
                <a:solidFill>
                  <a:srgbClr val="4B649F"/>
                </a:solidFill>
                <a:latin typeface="微软雅黑" panose="020B0503020204020204" pitchFamily="34" charset="-122"/>
              </a:rPr>
              <a:t>EEPROM</a:t>
            </a:r>
            <a:r>
              <a:rPr lang="zh-CN" altLang="en-US" dirty="0">
                <a:solidFill>
                  <a:srgbClr val="4B649F"/>
                </a:solidFill>
                <a:latin typeface="微软雅黑" panose="020B0503020204020204" pitchFamily="34" charset="-122"/>
              </a:rPr>
              <a:t>和内部看门狗功能。单片机最小系统的时钟电路和复位电路如图</a:t>
            </a:r>
            <a:r>
              <a:rPr lang="en-US" altLang="zh-CN" dirty="0">
                <a:solidFill>
                  <a:srgbClr val="4B649F"/>
                </a:solidFill>
                <a:latin typeface="微软雅黑" panose="020B0503020204020204" pitchFamily="34" charset="-122"/>
              </a:rPr>
              <a:t>2</a:t>
            </a:r>
            <a:r>
              <a:rPr lang="zh-CN" altLang="en-US" dirty="0">
                <a:solidFill>
                  <a:srgbClr val="4B649F"/>
                </a:solidFill>
                <a:latin typeface="微软雅黑" panose="020B0503020204020204" pitchFamily="34" charset="-122"/>
              </a:rPr>
              <a:t>所示。</a:t>
            </a:r>
          </a:p>
        </p:txBody>
      </p:sp>
      <p:grpSp>
        <p:nvGrpSpPr>
          <p:cNvPr id="8" name="组合 7">
            <a:extLst>
              <a:ext uri="{FF2B5EF4-FFF2-40B4-BE49-F238E27FC236}">
                <a16:creationId xmlns:a16="http://schemas.microsoft.com/office/drawing/2014/main" id="{CAA231B3-B29C-42A1-A031-C13026C2B545}"/>
              </a:ext>
            </a:extLst>
          </p:cNvPr>
          <p:cNvGrpSpPr/>
          <p:nvPr/>
        </p:nvGrpSpPr>
        <p:grpSpPr>
          <a:xfrm>
            <a:off x="1786597" y="2555760"/>
            <a:ext cx="2725078" cy="3529563"/>
            <a:chOff x="1786597" y="2555760"/>
            <a:chExt cx="2725078" cy="3529563"/>
          </a:xfrm>
        </p:grpSpPr>
        <p:pic>
          <p:nvPicPr>
            <p:cNvPr id="23" name="图片 22">
              <a:extLst>
                <a:ext uri="{FF2B5EF4-FFF2-40B4-BE49-F238E27FC236}">
                  <a16:creationId xmlns:a16="http://schemas.microsoft.com/office/drawing/2014/main" id="{08ADDC75-A847-4852-BC08-5D3F2C46FCB1}"/>
                </a:ext>
              </a:extLst>
            </p:cNvPr>
            <p:cNvPicPr>
              <a:picLocks noChangeAspect="1"/>
            </p:cNvPicPr>
            <p:nvPr/>
          </p:nvPicPr>
          <p:blipFill>
            <a:blip r:embed="rId5"/>
            <a:stretch>
              <a:fillRect/>
            </a:stretch>
          </p:blipFill>
          <p:spPr>
            <a:xfrm>
              <a:off x="1786597" y="2555760"/>
              <a:ext cx="2725078" cy="3275272"/>
            </a:xfrm>
            <a:prstGeom prst="rect">
              <a:avLst/>
            </a:prstGeom>
          </p:spPr>
        </p:pic>
        <p:sp>
          <p:nvSpPr>
            <p:cNvPr id="7" name="文本框 6">
              <a:extLst>
                <a:ext uri="{FF2B5EF4-FFF2-40B4-BE49-F238E27FC236}">
                  <a16:creationId xmlns:a16="http://schemas.microsoft.com/office/drawing/2014/main" id="{601C45F1-72DC-401A-A4A1-555229431BE3}"/>
                </a:ext>
              </a:extLst>
            </p:cNvPr>
            <p:cNvSpPr txBox="1"/>
            <p:nvPr/>
          </p:nvSpPr>
          <p:spPr>
            <a:xfrm>
              <a:off x="3038621" y="5715991"/>
              <a:ext cx="604911" cy="369332"/>
            </a:xfrm>
            <a:prstGeom prst="rect">
              <a:avLst/>
            </a:prstGeom>
            <a:noFill/>
          </p:spPr>
          <p:txBody>
            <a:bodyPr wrap="square" rtlCol="0">
              <a:spAutoFit/>
            </a:bodyPr>
            <a:lstStyle/>
            <a:p>
              <a:r>
                <a:rPr lang="zh-CN" altLang="en-US" dirty="0"/>
                <a:t>图</a:t>
              </a:r>
              <a:r>
                <a:rPr lang="en-US" altLang="zh-CN" dirty="0"/>
                <a:t> 1</a:t>
              </a:r>
              <a:endParaRPr lang="zh-CN" altLang="en-US" dirty="0"/>
            </a:p>
          </p:txBody>
        </p:sp>
      </p:grpSp>
      <p:grpSp>
        <p:nvGrpSpPr>
          <p:cNvPr id="9" name="组合 8">
            <a:extLst>
              <a:ext uri="{FF2B5EF4-FFF2-40B4-BE49-F238E27FC236}">
                <a16:creationId xmlns:a16="http://schemas.microsoft.com/office/drawing/2014/main" id="{F477C995-4AFD-4483-9F96-2143426AB71C}"/>
              </a:ext>
            </a:extLst>
          </p:cNvPr>
          <p:cNvGrpSpPr/>
          <p:nvPr/>
        </p:nvGrpSpPr>
        <p:grpSpPr>
          <a:xfrm>
            <a:off x="6630572" y="2625148"/>
            <a:ext cx="3554437" cy="3468027"/>
            <a:chOff x="6630572" y="2625148"/>
            <a:chExt cx="3554437" cy="3468027"/>
          </a:xfrm>
        </p:grpSpPr>
        <p:pic>
          <p:nvPicPr>
            <p:cNvPr id="24" name="图片 23">
              <a:extLst>
                <a:ext uri="{FF2B5EF4-FFF2-40B4-BE49-F238E27FC236}">
                  <a16:creationId xmlns:a16="http://schemas.microsoft.com/office/drawing/2014/main" id="{31945190-1ADD-45AE-8F11-BAFF2DC6A1B5}"/>
                </a:ext>
              </a:extLst>
            </p:cNvPr>
            <p:cNvPicPr>
              <a:picLocks noChangeAspect="1"/>
            </p:cNvPicPr>
            <p:nvPr/>
          </p:nvPicPr>
          <p:blipFill>
            <a:blip r:embed="rId6"/>
            <a:stretch>
              <a:fillRect/>
            </a:stretch>
          </p:blipFill>
          <p:spPr>
            <a:xfrm>
              <a:off x="6630572" y="2625148"/>
              <a:ext cx="3554437" cy="3069742"/>
            </a:xfrm>
            <a:prstGeom prst="rect">
              <a:avLst/>
            </a:prstGeom>
          </p:spPr>
        </p:pic>
        <p:sp>
          <p:nvSpPr>
            <p:cNvPr id="14" name="文本框 13">
              <a:extLst>
                <a:ext uri="{FF2B5EF4-FFF2-40B4-BE49-F238E27FC236}">
                  <a16:creationId xmlns:a16="http://schemas.microsoft.com/office/drawing/2014/main" id="{EC5A77DD-05CD-43E3-83AC-9A3F9B49D592}"/>
                </a:ext>
              </a:extLst>
            </p:cNvPr>
            <p:cNvSpPr txBox="1"/>
            <p:nvPr/>
          </p:nvSpPr>
          <p:spPr>
            <a:xfrm>
              <a:off x="8246014" y="5723843"/>
              <a:ext cx="604911" cy="369332"/>
            </a:xfrm>
            <a:prstGeom prst="rect">
              <a:avLst/>
            </a:prstGeom>
            <a:noFill/>
          </p:spPr>
          <p:txBody>
            <a:bodyPr wrap="square" rtlCol="0">
              <a:spAutoFit/>
            </a:bodyPr>
            <a:lstStyle/>
            <a:p>
              <a:r>
                <a:rPr lang="zh-CN" altLang="en-US" dirty="0"/>
                <a:t>图</a:t>
              </a:r>
              <a:r>
                <a:rPr lang="en-US" altLang="zh-CN" dirty="0"/>
                <a:t> 2</a:t>
              </a:r>
              <a:endParaRPr lang="zh-CN" altLang="en-US" dirty="0"/>
            </a:p>
          </p:txBody>
        </p:sp>
      </p:grpSp>
    </p:spTree>
    <p:extLst>
      <p:ext uri="{BB962C8B-B14F-4D97-AF65-F5344CB8AC3E}">
        <p14:creationId xmlns:p14="http://schemas.microsoft.com/office/powerpoint/2010/main" val="179851009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
            <a:ext cx="3581400" cy="82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913238" y="41230"/>
            <a:ext cx="4541837"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硬件系统</a:t>
            </a:r>
            <a:r>
              <a:rPr lang="en-US" altLang="zh-CN" b="1" dirty="0">
                <a:solidFill>
                  <a:srgbClr val="4B649F"/>
                </a:solidFill>
              </a:rPr>
              <a:t>-</a:t>
            </a:r>
            <a:r>
              <a:rPr lang="zh-CN" altLang="en-US" b="1" dirty="0">
                <a:solidFill>
                  <a:srgbClr val="4B649F"/>
                </a:solidFill>
              </a:rPr>
              <a:t>超声波测距模块</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96432A-CE76-44B2-81CE-0D5837EE72D5}"/>
              </a:ext>
            </a:extLst>
          </p:cNvPr>
          <p:cNvGrpSpPr/>
          <p:nvPr/>
        </p:nvGrpSpPr>
        <p:grpSpPr>
          <a:xfrm>
            <a:off x="130996" y="113009"/>
            <a:ext cx="674783" cy="674783"/>
            <a:chOff x="1341350" y="3644901"/>
            <a:chExt cx="737367" cy="737367"/>
          </a:xfrm>
        </p:grpSpPr>
        <p:pic>
          <p:nvPicPr>
            <p:cNvPr id="32" name="图片 31">
              <a:extLst>
                <a:ext uri="{FF2B5EF4-FFF2-40B4-BE49-F238E27FC236}">
                  <a16:creationId xmlns:a16="http://schemas.microsoft.com/office/drawing/2014/main" id="{71CAB8D2-5DA0-497A-9B45-5AFD8D850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350" y="3644901"/>
              <a:ext cx="737367" cy="737367"/>
            </a:xfrm>
            <a:prstGeom prst="rect">
              <a:avLst/>
            </a:prstGeom>
          </p:spPr>
        </p:pic>
        <p:pic>
          <p:nvPicPr>
            <p:cNvPr id="33" name="图片 32">
              <a:extLst>
                <a:ext uri="{FF2B5EF4-FFF2-40B4-BE49-F238E27FC236}">
                  <a16:creationId xmlns:a16="http://schemas.microsoft.com/office/drawing/2014/main" id="{4C771B7C-D546-4189-9A9F-42E66ED398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8775" y="3761021"/>
              <a:ext cx="496634" cy="496634"/>
            </a:xfrm>
            <a:prstGeom prst="rect">
              <a:avLst/>
            </a:prstGeom>
          </p:spPr>
        </p:pic>
      </p:gr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9396B73-60E4-4C8D-A2CF-DBB01EBCED19}"/>
                  </a:ext>
                </a:extLst>
              </p:cNvPr>
              <p:cNvSpPr txBox="1"/>
              <p:nvPr/>
            </p:nvSpPr>
            <p:spPr>
              <a:xfrm>
                <a:off x="238455" y="845601"/>
                <a:ext cx="11761287" cy="1705403"/>
              </a:xfrm>
              <a:prstGeom prst="rect">
                <a:avLst/>
              </a:prstGeom>
              <a:noFill/>
            </p:spPr>
            <p:txBody>
              <a:bodyPr wrap="square" rtlCol="0">
                <a:spAutoFit/>
              </a:bodyPr>
              <a:lstStyle/>
              <a:p>
                <a:pPr algn="just">
                  <a:lnSpc>
                    <a:spcPct val="150000"/>
                  </a:lnSpc>
                </a:pPr>
                <a:r>
                  <a:rPr lang="zh-CN" altLang="en-US" dirty="0">
                    <a:solidFill>
                      <a:srgbClr val="4B649F"/>
                    </a:solidFill>
                    <a:latin typeface="微软雅黑" panose="020B0503020204020204" pitchFamily="34" charset="-122"/>
                  </a:rPr>
                  <a:t>为了实现语音避障的功能，我们需要提前知道拐杖使用者前方是否有障碍物。这里我们使用超声波测距模块来感知前方是否有障碍物，并通过它返回的数据计算出使用者与障碍物之间的距离，以此来判断是否需要驱动语音播放模块播放指定的提示语。我们使用的超声波测距模块如图</a:t>
                </a:r>
                <a:r>
                  <a:rPr lang="en-US" altLang="zh-CN" dirty="0">
                    <a:solidFill>
                      <a:srgbClr val="4B649F"/>
                    </a:solidFill>
                    <a:latin typeface="微软雅黑" panose="020B0503020204020204" pitchFamily="34" charset="-122"/>
                  </a:rPr>
                  <a:t>3</a:t>
                </a:r>
                <a:r>
                  <a:rPr lang="zh-CN" altLang="en-US" dirty="0">
                    <a:solidFill>
                      <a:srgbClr val="4B649F"/>
                    </a:solidFill>
                    <a:latin typeface="微软雅黑" panose="020B0503020204020204" pitchFamily="34" charset="-122"/>
                  </a:rPr>
                  <a:t>所示，其探测距离为</a:t>
                </a:r>
                <a:r>
                  <a:rPr lang="en-US" altLang="zh-CN" dirty="0">
                    <a:solidFill>
                      <a:srgbClr val="4B649F"/>
                    </a:solidFill>
                    <a:latin typeface="微软雅黑" panose="020B0503020204020204" pitchFamily="34" charset="-122"/>
                  </a:rPr>
                  <a:t>20cm~600cm,</a:t>
                </a:r>
                <a:r>
                  <a:rPr lang="zh-CN" altLang="en-US" dirty="0">
                    <a:solidFill>
                      <a:srgbClr val="4B649F"/>
                    </a:solidFill>
                    <a:latin typeface="微软雅黑" panose="020B0503020204020204" pitchFamily="34" charset="-122"/>
                  </a:rPr>
                  <a:t>探测精度为</a:t>
                </a:r>
                <a:r>
                  <a:rPr lang="en-US" altLang="zh-CN" dirty="0">
                    <a:solidFill>
                      <a:srgbClr val="4B649F"/>
                    </a:solidFill>
                    <a:latin typeface="微软雅黑" panose="020B0503020204020204" pitchFamily="34" charset="-122"/>
                  </a:rPr>
                  <a:t>0.1cm</a:t>
                </a:r>
                <a14:m>
                  <m:oMath xmlns:m="http://schemas.openxmlformats.org/officeDocument/2006/math">
                    <m:r>
                      <a:rPr lang="en-US" altLang="zh-CN" i="1" smtClean="0">
                        <a:solidFill>
                          <a:srgbClr val="4B649F"/>
                        </a:solidFill>
                        <a:latin typeface="Cambria Math" panose="02040503050406030204" pitchFamily="18" charset="0"/>
                        <a:ea typeface="Cambria Math" panose="02040503050406030204" pitchFamily="18" charset="0"/>
                      </a:rPr>
                      <m:t>±</m:t>
                    </m:r>
                  </m:oMath>
                </a14:m>
                <a:r>
                  <a:rPr lang="en-US" altLang="zh-CN" dirty="0">
                    <a:solidFill>
                      <a:srgbClr val="4B649F"/>
                    </a:solidFill>
                    <a:latin typeface="微软雅黑" panose="020B0503020204020204" pitchFamily="34" charset="-122"/>
                  </a:rPr>
                  <a:t>1%</a:t>
                </a:r>
                <a:r>
                  <a:rPr lang="zh-CN" altLang="en-US" dirty="0">
                    <a:solidFill>
                      <a:srgbClr val="4B649F"/>
                    </a:solidFill>
                    <a:latin typeface="微软雅黑" panose="020B0503020204020204" pitchFamily="34" charset="-122"/>
                  </a:rPr>
                  <a:t>，驱动时序图如图</a:t>
                </a:r>
                <a:r>
                  <a:rPr lang="en-US" altLang="zh-CN" dirty="0">
                    <a:solidFill>
                      <a:srgbClr val="4B649F"/>
                    </a:solidFill>
                    <a:latin typeface="微软雅黑" panose="020B0503020204020204" pitchFamily="34" charset="-122"/>
                  </a:rPr>
                  <a:t>4</a:t>
                </a:r>
                <a:r>
                  <a:rPr lang="zh-CN" altLang="en-US" dirty="0">
                    <a:solidFill>
                      <a:srgbClr val="4B649F"/>
                    </a:solidFill>
                    <a:latin typeface="微软雅黑" panose="020B0503020204020204" pitchFamily="34" charset="-122"/>
                  </a:rPr>
                  <a:t>所示。</a:t>
                </a:r>
              </a:p>
            </p:txBody>
          </p:sp>
        </mc:Choice>
        <mc:Fallback xmlns="">
          <p:sp>
            <p:nvSpPr>
              <p:cNvPr id="6" name="文本框 5">
                <a:extLst>
                  <a:ext uri="{FF2B5EF4-FFF2-40B4-BE49-F238E27FC236}">
                    <a16:creationId xmlns:a16="http://schemas.microsoft.com/office/drawing/2014/main" id="{89396B73-60E4-4C8D-A2CF-DBB01EBCED19}"/>
                  </a:ext>
                </a:extLst>
              </p:cNvPr>
              <p:cNvSpPr txBox="1">
                <a:spLocks noRot="1" noChangeAspect="1" noMove="1" noResize="1" noEditPoints="1" noAdjustHandles="1" noChangeArrowheads="1" noChangeShapeType="1" noTextEdit="1"/>
              </p:cNvSpPr>
              <p:nvPr/>
            </p:nvSpPr>
            <p:spPr>
              <a:xfrm>
                <a:off x="238455" y="845601"/>
                <a:ext cx="11761287" cy="1705403"/>
              </a:xfrm>
              <a:prstGeom prst="rect">
                <a:avLst/>
              </a:prstGeom>
              <a:blipFill>
                <a:blip r:embed="rId5"/>
                <a:stretch>
                  <a:fillRect l="-415" r="-467" b="-5018"/>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5D03A87D-ADBC-4F14-B6E5-413FFE9788C9}"/>
              </a:ext>
            </a:extLst>
          </p:cNvPr>
          <p:cNvGrpSpPr/>
          <p:nvPr/>
        </p:nvGrpSpPr>
        <p:grpSpPr>
          <a:xfrm>
            <a:off x="674353" y="2922839"/>
            <a:ext cx="2575083" cy="2438133"/>
            <a:chOff x="502077" y="2922839"/>
            <a:chExt cx="2575083" cy="2438133"/>
          </a:xfrm>
        </p:grpSpPr>
        <p:pic>
          <p:nvPicPr>
            <p:cNvPr id="12" name="图片 11">
              <a:extLst>
                <a:ext uri="{FF2B5EF4-FFF2-40B4-BE49-F238E27FC236}">
                  <a16:creationId xmlns:a16="http://schemas.microsoft.com/office/drawing/2014/main" id="{B68B57D6-91F9-40B4-98CE-ACA3D24E56B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2077" y="2922839"/>
              <a:ext cx="2575083" cy="2068801"/>
            </a:xfrm>
            <a:prstGeom prst="rect">
              <a:avLst/>
            </a:prstGeom>
            <a:noFill/>
            <a:ln>
              <a:noFill/>
            </a:ln>
          </p:spPr>
        </p:pic>
        <p:sp>
          <p:nvSpPr>
            <p:cNvPr id="2" name="文本框 1">
              <a:extLst>
                <a:ext uri="{FF2B5EF4-FFF2-40B4-BE49-F238E27FC236}">
                  <a16:creationId xmlns:a16="http://schemas.microsoft.com/office/drawing/2014/main" id="{6B1A14F7-65E6-4AC5-9946-A3B19D6D1A8D}"/>
                </a:ext>
              </a:extLst>
            </p:cNvPr>
            <p:cNvSpPr txBox="1"/>
            <p:nvPr/>
          </p:nvSpPr>
          <p:spPr>
            <a:xfrm>
              <a:off x="1508264" y="4991640"/>
              <a:ext cx="562708" cy="369332"/>
            </a:xfrm>
            <a:prstGeom prst="rect">
              <a:avLst/>
            </a:prstGeom>
            <a:noFill/>
          </p:spPr>
          <p:txBody>
            <a:bodyPr wrap="square" rtlCol="0">
              <a:spAutoFit/>
            </a:bodyPr>
            <a:lstStyle/>
            <a:p>
              <a:r>
                <a:rPr lang="zh-CN" altLang="en-US" dirty="0"/>
                <a:t>图</a:t>
              </a:r>
              <a:r>
                <a:rPr lang="en-US" altLang="zh-CN" dirty="0"/>
                <a:t>3</a:t>
              </a:r>
              <a:endParaRPr lang="zh-CN" altLang="en-US" dirty="0"/>
            </a:p>
          </p:txBody>
        </p:sp>
      </p:grpSp>
      <p:grpSp>
        <p:nvGrpSpPr>
          <p:cNvPr id="9" name="组合 8">
            <a:extLst>
              <a:ext uri="{FF2B5EF4-FFF2-40B4-BE49-F238E27FC236}">
                <a16:creationId xmlns:a16="http://schemas.microsoft.com/office/drawing/2014/main" id="{2D91FBBC-6051-4DE0-BBEE-BA7132AE7562}"/>
              </a:ext>
            </a:extLst>
          </p:cNvPr>
          <p:cNvGrpSpPr/>
          <p:nvPr/>
        </p:nvGrpSpPr>
        <p:grpSpPr>
          <a:xfrm>
            <a:off x="4511675" y="2983040"/>
            <a:ext cx="7178248" cy="2375541"/>
            <a:chOff x="4511675" y="2983040"/>
            <a:chExt cx="7178248" cy="2375541"/>
          </a:xfrm>
        </p:grpSpPr>
        <p:pic>
          <p:nvPicPr>
            <p:cNvPr id="13" name="图片 12">
              <a:extLst>
                <a:ext uri="{FF2B5EF4-FFF2-40B4-BE49-F238E27FC236}">
                  <a16:creationId xmlns:a16="http://schemas.microsoft.com/office/drawing/2014/main" id="{CD1845BF-77E0-47EC-B918-3543D404FD8F}"/>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511675" y="2983040"/>
              <a:ext cx="7178248" cy="1948400"/>
            </a:xfrm>
            <a:prstGeom prst="rect">
              <a:avLst/>
            </a:prstGeom>
            <a:noFill/>
            <a:ln>
              <a:noFill/>
            </a:ln>
          </p:spPr>
        </p:pic>
        <p:sp>
          <p:nvSpPr>
            <p:cNvPr id="8" name="文本框 7">
              <a:extLst>
                <a:ext uri="{FF2B5EF4-FFF2-40B4-BE49-F238E27FC236}">
                  <a16:creationId xmlns:a16="http://schemas.microsoft.com/office/drawing/2014/main" id="{230F6EB4-19C1-4509-96FD-6AEC8E31A67F}"/>
                </a:ext>
              </a:extLst>
            </p:cNvPr>
            <p:cNvSpPr txBox="1"/>
            <p:nvPr/>
          </p:nvSpPr>
          <p:spPr>
            <a:xfrm>
              <a:off x="7819445" y="4989249"/>
              <a:ext cx="562708" cy="369332"/>
            </a:xfrm>
            <a:prstGeom prst="rect">
              <a:avLst/>
            </a:prstGeom>
            <a:noFill/>
          </p:spPr>
          <p:txBody>
            <a:bodyPr wrap="square" rtlCol="0">
              <a:spAutoFit/>
            </a:bodyPr>
            <a:lstStyle/>
            <a:p>
              <a:r>
                <a:rPr lang="zh-CN" altLang="en-US" dirty="0"/>
                <a:t>图</a:t>
              </a:r>
              <a:r>
                <a:rPr lang="en-US" altLang="zh-CN" dirty="0"/>
                <a:t>4</a:t>
              </a:r>
              <a:endParaRPr lang="zh-CN" altLang="en-US" dirty="0"/>
            </a:p>
          </p:txBody>
        </p:sp>
      </p:grpSp>
    </p:spTree>
    <p:extLst>
      <p:ext uri="{BB962C8B-B14F-4D97-AF65-F5344CB8AC3E}">
        <p14:creationId xmlns:p14="http://schemas.microsoft.com/office/powerpoint/2010/main" val="27526516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0"/>
            <a:ext cx="3581400" cy="83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913238" y="41230"/>
            <a:ext cx="5656374"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硬件系统</a:t>
            </a:r>
            <a:r>
              <a:rPr lang="en-US" altLang="zh-CN" b="1" dirty="0">
                <a:solidFill>
                  <a:srgbClr val="4B649F"/>
                </a:solidFill>
              </a:rPr>
              <a:t>-</a:t>
            </a:r>
            <a:r>
              <a:rPr lang="zh-CN" altLang="en-US" b="1" dirty="0">
                <a:solidFill>
                  <a:srgbClr val="4B649F"/>
                </a:solidFill>
              </a:rPr>
              <a:t>光线亮度感应模块</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96432A-CE76-44B2-81CE-0D5837EE72D5}"/>
              </a:ext>
            </a:extLst>
          </p:cNvPr>
          <p:cNvGrpSpPr/>
          <p:nvPr/>
        </p:nvGrpSpPr>
        <p:grpSpPr>
          <a:xfrm>
            <a:off x="130996" y="113009"/>
            <a:ext cx="674783" cy="674783"/>
            <a:chOff x="1341350" y="3644901"/>
            <a:chExt cx="737367" cy="737367"/>
          </a:xfrm>
        </p:grpSpPr>
        <p:pic>
          <p:nvPicPr>
            <p:cNvPr id="32" name="图片 31">
              <a:extLst>
                <a:ext uri="{FF2B5EF4-FFF2-40B4-BE49-F238E27FC236}">
                  <a16:creationId xmlns:a16="http://schemas.microsoft.com/office/drawing/2014/main" id="{71CAB8D2-5DA0-497A-9B45-5AFD8D850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350" y="3644901"/>
              <a:ext cx="737367" cy="737367"/>
            </a:xfrm>
            <a:prstGeom prst="rect">
              <a:avLst/>
            </a:prstGeom>
          </p:spPr>
        </p:pic>
        <p:pic>
          <p:nvPicPr>
            <p:cNvPr id="33" name="图片 32">
              <a:extLst>
                <a:ext uri="{FF2B5EF4-FFF2-40B4-BE49-F238E27FC236}">
                  <a16:creationId xmlns:a16="http://schemas.microsoft.com/office/drawing/2014/main" id="{4C771B7C-D546-4189-9A9F-42E66ED398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8775" y="3761021"/>
              <a:ext cx="496634" cy="496634"/>
            </a:xfrm>
            <a:prstGeom prst="rect">
              <a:avLst/>
            </a:prstGeom>
          </p:spPr>
        </p:pic>
      </p:grpSp>
      <p:sp>
        <p:nvSpPr>
          <p:cNvPr id="6" name="文本框 5">
            <a:extLst>
              <a:ext uri="{FF2B5EF4-FFF2-40B4-BE49-F238E27FC236}">
                <a16:creationId xmlns:a16="http://schemas.microsoft.com/office/drawing/2014/main" id="{89396B73-60E4-4C8D-A2CF-DBB01EBCED19}"/>
              </a:ext>
            </a:extLst>
          </p:cNvPr>
          <p:cNvSpPr txBox="1"/>
          <p:nvPr/>
        </p:nvSpPr>
        <p:spPr>
          <a:xfrm>
            <a:off x="238455" y="830019"/>
            <a:ext cx="11817558" cy="1289905"/>
          </a:xfrm>
          <a:prstGeom prst="rect">
            <a:avLst/>
          </a:prstGeom>
          <a:noFill/>
        </p:spPr>
        <p:txBody>
          <a:bodyPr wrap="square" rtlCol="0">
            <a:spAutoFit/>
          </a:bodyPr>
          <a:lstStyle/>
          <a:p>
            <a:pPr algn="just">
              <a:lnSpc>
                <a:spcPct val="150000"/>
              </a:lnSpc>
            </a:pPr>
            <a:r>
              <a:rPr lang="zh-CN" altLang="en-US" dirty="0">
                <a:solidFill>
                  <a:srgbClr val="4B649F"/>
                </a:solidFill>
                <a:latin typeface="微软雅黑" panose="020B0503020204020204" pitchFamily="34" charset="-122"/>
              </a:rPr>
              <a:t>为了实现能够在黑夜里自动亮灯提醒路人避让的功能，我们需要实时监测当前环境的光线亮度，并以此来判断是否需要驱动提示灯亮起来。我们采用光敏电阻式的光线亮度感应模块来感知当前外部环境光线亮度的变化。我们所使用的光线亮度感应模块如图</a:t>
            </a:r>
            <a:r>
              <a:rPr lang="en-US" altLang="zh-CN" dirty="0">
                <a:solidFill>
                  <a:srgbClr val="4B649F"/>
                </a:solidFill>
                <a:latin typeface="微软雅黑" panose="020B0503020204020204" pitchFamily="34" charset="-122"/>
              </a:rPr>
              <a:t>5</a:t>
            </a:r>
            <a:r>
              <a:rPr lang="zh-CN" altLang="en-US" dirty="0">
                <a:solidFill>
                  <a:srgbClr val="4B649F"/>
                </a:solidFill>
                <a:latin typeface="微软雅黑" panose="020B0503020204020204" pitchFamily="34" charset="-122"/>
              </a:rPr>
              <a:t>，其电路图如图</a:t>
            </a:r>
            <a:r>
              <a:rPr lang="en-US" altLang="zh-CN" dirty="0">
                <a:solidFill>
                  <a:srgbClr val="4B649F"/>
                </a:solidFill>
                <a:latin typeface="微软雅黑" panose="020B0503020204020204" pitchFamily="34" charset="-122"/>
              </a:rPr>
              <a:t>6</a:t>
            </a:r>
            <a:r>
              <a:rPr lang="zh-CN" altLang="en-US" dirty="0">
                <a:solidFill>
                  <a:srgbClr val="4B649F"/>
                </a:solidFill>
                <a:latin typeface="微软雅黑" panose="020B0503020204020204" pitchFamily="34" charset="-122"/>
              </a:rPr>
              <a:t>所示。</a:t>
            </a:r>
          </a:p>
        </p:txBody>
      </p:sp>
      <p:grpSp>
        <p:nvGrpSpPr>
          <p:cNvPr id="8" name="组合 7">
            <a:extLst>
              <a:ext uri="{FF2B5EF4-FFF2-40B4-BE49-F238E27FC236}">
                <a16:creationId xmlns:a16="http://schemas.microsoft.com/office/drawing/2014/main" id="{21D16426-1075-4410-A9A2-F4629FA04A73}"/>
              </a:ext>
            </a:extLst>
          </p:cNvPr>
          <p:cNvGrpSpPr/>
          <p:nvPr/>
        </p:nvGrpSpPr>
        <p:grpSpPr>
          <a:xfrm>
            <a:off x="1163259" y="2693788"/>
            <a:ext cx="2775695" cy="2784550"/>
            <a:chOff x="1163259" y="2508260"/>
            <a:chExt cx="2775695" cy="2784550"/>
          </a:xfrm>
        </p:grpSpPr>
        <p:pic>
          <p:nvPicPr>
            <p:cNvPr id="14" name="图片 13">
              <a:extLst>
                <a:ext uri="{FF2B5EF4-FFF2-40B4-BE49-F238E27FC236}">
                  <a16:creationId xmlns:a16="http://schemas.microsoft.com/office/drawing/2014/main" id="{ECB1F685-B23C-492E-AF0F-FB70FCB592B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259" y="2508260"/>
              <a:ext cx="2775695" cy="2353171"/>
            </a:xfrm>
            <a:prstGeom prst="rect">
              <a:avLst/>
            </a:prstGeom>
            <a:noFill/>
            <a:ln>
              <a:noFill/>
            </a:ln>
          </p:spPr>
        </p:pic>
        <p:sp>
          <p:nvSpPr>
            <p:cNvPr id="7" name="文本框 6">
              <a:extLst>
                <a:ext uri="{FF2B5EF4-FFF2-40B4-BE49-F238E27FC236}">
                  <a16:creationId xmlns:a16="http://schemas.microsoft.com/office/drawing/2014/main" id="{4F94D446-1F0F-4F12-9275-8F30CA898660}"/>
                </a:ext>
              </a:extLst>
            </p:cNvPr>
            <p:cNvSpPr txBox="1"/>
            <p:nvPr/>
          </p:nvSpPr>
          <p:spPr>
            <a:xfrm>
              <a:off x="2262718" y="4923478"/>
              <a:ext cx="576776" cy="369332"/>
            </a:xfrm>
            <a:prstGeom prst="rect">
              <a:avLst/>
            </a:prstGeom>
            <a:noFill/>
          </p:spPr>
          <p:txBody>
            <a:bodyPr wrap="square" rtlCol="0">
              <a:spAutoFit/>
            </a:bodyPr>
            <a:lstStyle/>
            <a:p>
              <a:r>
                <a:rPr lang="zh-CN" altLang="en-US" dirty="0"/>
                <a:t>图</a:t>
              </a:r>
              <a:r>
                <a:rPr lang="en-US" altLang="zh-CN" dirty="0"/>
                <a:t>5</a:t>
              </a:r>
              <a:endParaRPr lang="zh-CN" altLang="en-US" dirty="0"/>
            </a:p>
          </p:txBody>
        </p:sp>
      </p:grpSp>
      <p:grpSp>
        <p:nvGrpSpPr>
          <p:cNvPr id="10" name="组合 9">
            <a:extLst>
              <a:ext uri="{FF2B5EF4-FFF2-40B4-BE49-F238E27FC236}">
                <a16:creationId xmlns:a16="http://schemas.microsoft.com/office/drawing/2014/main" id="{E6000F82-6D6E-4DC7-A1E3-BA67FC5156D0}"/>
              </a:ext>
            </a:extLst>
          </p:cNvPr>
          <p:cNvGrpSpPr/>
          <p:nvPr/>
        </p:nvGrpSpPr>
        <p:grpSpPr>
          <a:xfrm>
            <a:off x="5099073" y="2508260"/>
            <a:ext cx="5479832" cy="3519721"/>
            <a:chOff x="5099073" y="2508260"/>
            <a:chExt cx="5479832" cy="3519721"/>
          </a:xfrm>
        </p:grpSpPr>
        <p:pic>
          <p:nvPicPr>
            <p:cNvPr id="15" name="图片 14">
              <a:extLst>
                <a:ext uri="{FF2B5EF4-FFF2-40B4-BE49-F238E27FC236}">
                  <a16:creationId xmlns:a16="http://schemas.microsoft.com/office/drawing/2014/main" id="{7B3A42E2-8B59-4D3D-9F02-3CE28A2DE61B}"/>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99073" y="2508260"/>
              <a:ext cx="5479832" cy="3088342"/>
            </a:xfrm>
            <a:prstGeom prst="rect">
              <a:avLst/>
            </a:prstGeom>
            <a:noFill/>
            <a:ln>
              <a:noFill/>
            </a:ln>
          </p:spPr>
        </p:pic>
        <p:sp>
          <p:nvSpPr>
            <p:cNvPr id="9" name="文本框 8">
              <a:extLst>
                <a:ext uri="{FF2B5EF4-FFF2-40B4-BE49-F238E27FC236}">
                  <a16:creationId xmlns:a16="http://schemas.microsoft.com/office/drawing/2014/main" id="{DD79380A-AD0D-43FF-9214-D64B3B0EA772}"/>
                </a:ext>
              </a:extLst>
            </p:cNvPr>
            <p:cNvSpPr txBox="1"/>
            <p:nvPr/>
          </p:nvSpPr>
          <p:spPr>
            <a:xfrm>
              <a:off x="7564669" y="5658649"/>
              <a:ext cx="548640" cy="369332"/>
            </a:xfrm>
            <a:prstGeom prst="rect">
              <a:avLst/>
            </a:prstGeom>
            <a:noFill/>
          </p:spPr>
          <p:txBody>
            <a:bodyPr wrap="square" rtlCol="0">
              <a:spAutoFit/>
            </a:bodyPr>
            <a:lstStyle/>
            <a:p>
              <a:r>
                <a:rPr lang="zh-CN" altLang="en-US" dirty="0"/>
                <a:t>图</a:t>
              </a:r>
              <a:r>
                <a:rPr lang="en-US" altLang="zh-CN" dirty="0"/>
                <a:t>6</a:t>
              </a:r>
              <a:endParaRPr lang="zh-CN" altLang="en-US" dirty="0"/>
            </a:p>
          </p:txBody>
        </p:sp>
      </p:grpSp>
    </p:spTree>
    <p:extLst>
      <p:ext uri="{BB962C8B-B14F-4D97-AF65-F5344CB8AC3E}">
        <p14:creationId xmlns:p14="http://schemas.microsoft.com/office/powerpoint/2010/main" val="350435793"/>
      </p:ext>
    </p:extLst>
  </p:cSld>
  <p:clrMapOvr>
    <a:masterClrMapping/>
  </p:clrMapOvr>
  <p:transition spd="slow">
    <p:push dir="u"/>
  </p:transition>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
      <a:dk1>
        <a:sysClr val="windowText" lastClr="000000"/>
      </a:dk1>
      <a:lt1>
        <a:sysClr val="window" lastClr="FFFFFF"/>
      </a:lt1>
      <a:dk2>
        <a:srgbClr val="444D26"/>
      </a:dk2>
      <a:lt2>
        <a:srgbClr val="FEFAC9"/>
      </a:lt2>
      <a:accent1>
        <a:srgbClr val="25B7C0"/>
      </a:accent1>
      <a:accent2>
        <a:srgbClr val="F6A500"/>
      </a:accent2>
      <a:accent3>
        <a:srgbClr val="585858"/>
      </a:accent3>
      <a:accent4>
        <a:srgbClr val="FD7104"/>
      </a:accent4>
      <a:accent5>
        <a:srgbClr val="9C85C0"/>
      </a:accent5>
      <a:accent6>
        <a:srgbClr val="809EC2"/>
      </a:accent6>
      <a:hlink>
        <a:srgbClr val="8E58B6"/>
      </a:hlink>
      <a:folHlink>
        <a:srgbClr val="7F6F6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a:spPr>
      <a:bodyPr anchor="ctr"/>
      <a:lstStyle>
        <a:defPPr marL="0" marR="0" indent="0" algn="ctr" defTabSz="914400" eaLnBrk="1" fontAlgn="base" latinLnBrk="0" hangingPunct="1">
          <a:spcBef>
            <a:spcPct val="0"/>
          </a:spcBef>
          <a:spcAft>
            <a:spcPct val="0"/>
          </a:spcAft>
          <a:buClrTx/>
          <a:buSzTx/>
          <a:buFontTx/>
          <a:buNone/>
          <a:defRPr kumimoji="0" sz="1800" b="0" i="0" u="none" strike="noStrike" kern="0" cap="none" spc="0" normalizeH="0" baseline="0" noProof="0" smtClean="0">
            <a:ln>
              <a:noFill/>
            </a:ln>
            <a:solidFill>
              <a:srgbClr val="FFFFFF"/>
            </a:solidFill>
            <a:effectLst/>
            <a:uLnTx/>
            <a:uFillTx/>
            <a:latin typeface="Arial" pitchFamily="34" charset="0"/>
            <a:ea typeface="宋体"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3378</TotalTime>
  <Pages>0</Pages>
  <Words>2116</Words>
  <Characters>0</Characters>
  <Application>Microsoft Office PowerPoint</Application>
  <DocSecurity>0</DocSecurity>
  <PresentationFormat>宽屏</PresentationFormat>
  <Lines>0</Lines>
  <Paragraphs>81</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22</vt:i4>
      </vt:variant>
    </vt:vector>
  </HeadingPairs>
  <TitlesOfParts>
    <vt:vector size="33" baseType="lpstr">
      <vt:lpstr>等线</vt:lpstr>
      <vt:lpstr>等线 Light</vt:lpstr>
      <vt:lpstr>微软雅黑</vt:lpstr>
      <vt:lpstr>Arial</vt:lpstr>
      <vt:lpstr>Arial Black</vt:lpstr>
      <vt:lpstr>Calibri</vt:lpstr>
      <vt:lpstr>Cambria Math</vt:lpstr>
      <vt:lpstr>Office 主题</vt:lpstr>
      <vt:lpstr>1_自定义设计方案</vt:lpstr>
      <vt:lpstr>1_Office 主题</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
  <dc:description>http://www.ypppt.com/</dc:description>
  <cp:lastModifiedBy>22814</cp:lastModifiedBy>
  <cp:revision>129</cp:revision>
  <dcterms:created xsi:type="dcterms:W3CDTF">2016-01-15T03:19:00Z</dcterms:created>
  <dcterms:modified xsi:type="dcterms:W3CDTF">2020-06-03T15:08:51Z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