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541" r:id="rId2"/>
    <p:sldId id="851" r:id="rId3"/>
    <p:sldId id="852" r:id="rId4"/>
    <p:sldId id="875" r:id="rId5"/>
    <p:sldId id="849" r:id="rId6"/>
    <p:sldId id="853" r:id="rId7"/>
    <p:sldId id="856" r:id="rId8"/>
    <p:sldId id="897" r:id="rId9"/>
    <p:sldId id="879" r:id="rId10"/>
    <p:sldId id="898" r:id="rId11"/>
    <p:sldId id="882" r:id="rId12"/>
    <p:sldId id="899" r:id="rId13"/>
    <p:sldId id="884" r:id="rId14"/>
    <p:sldId id="886" r:id="rId15"/>
    <p:sldId id="894" r:id="rId16"/>
    <p:sldId id="895" r:id="rId17"/>
    <p:sldId id="896" r:id="rId18"/>
    <p:sldId id="848" r:id="rId19"/>
    <p:sldId id="611" r:id="rId20"/>
  </p:sldIdLst>
  <p:sldSz cx="12188825" cy="6858000"/>
  <p:notesSz cx="6794500" cy="9906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15:guide id="1" orient="horz" pos="3120" userDrawn="1">
          <p15:clr>
            <a:srgbClr val="A4A3A4"/>
          </p15:clr>
        </p15:guide>
        <p15:guide id="2" pos="214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F0000"/>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980" autoAdjust="0"/>
    <p:restoredTop sz="78537" autoAdjust="0"/>
  </p:normalViewPr>
  <p:slideViewPr>
    <p:cSldViewPr>
      <p:cViewPr varScale="1">
        <p:scale>
          <a:sx n="84" d="100"/>
          <a:sy n="84" d="100"/>
        </p:scale>
        <p:origin x="1544" y="176"/>
      </p:cViewPr>
      <p:guideLst>
        <p:guide orient="horz" pos="2160"/>
        <p:guide pos="38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 d="1"/>
        <a:sy n="1" d="1"/>
      </p:scale>
      <p:origin x="0" y="0"/>
    </p:cViewPr>
  </p:sorterViewPr>
  <p:notesViewPr>
    <p:cSldViewPr>
      <p:cViewPr varScale="1">
        <p:scale>
          <a:sx n="76" d="100"/>
          <a:sy n="76" d="100"/>
        </p:scale>
        <p:origin x="3520" y="200"/>
      </p:cViewPr>
      <p:guideLst>
        <p:guide orient="horz" pos="3120"/>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3"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smtClean="0"/>
            </a:lvl1pPr>
          </a:lstStyle>
          <a:p>
            <a:pPr>
              <a:defRPr/>
            </a:pPr>
            <a:endParaRPr lang="en-US"/>
          </a:p>
        </p:txBody>
      </p:sp>
      <p:sp>
        <p:nvSpPr>
          <p:cNvPr id="8195" name="Rectangle 3"/>
          <p:cNvSpPr>
            <a:spLocks noGrp="1" noChangeArrowheads="1"/>
          </p:cNvSpPr>
          <p:nvPr>
            <p:ph type="dt" sz="quarter" idx="1"/>
          </p:nvPr>
        </p:nvSpPr>
        <p:spPr bwMode="auto">
          <a:xfrm>
            <a:off x="3848450"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vl1pPr>
          </a:lstStyle>
          <a:p>
            <a:pPr>
              <a:defRPr/>
            </a:pPr>
            <a:endParaRPr lang="en-US"/>
          </a:p>
        </p:txBody>
      </p:sp>
      <p:sp>
        <p:nvSpPr>
          <p:cNvPr id="8196" name="Rectangle 4"/>
          <p:cNvSpPr>
            <a:spLocks noGrp="1" noChangeArrowheads="1"/>
          </p:cNvSpPr>
          <p:nvPr>
            <p:ph type="ftr" sz="quarter" idx="2"/>
          </p:nvPr>
        </p:nvSpPr>
        <p:spPr bwMode="auto">
          <a:xfrm>
            <a:off x="3"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smtClean="0"/>
            </a:lvl1pPr>
          </a:lstStyle>
          <a:p>
            <a:pPr>
              <a:defRPr/>
            </a:pPr>
            <a:endParaRPr lang="en-US"/>
          </a:p>
        </p:txBody>
      </p:sp>
      <p:sp>
        <p:nvSpPr>
          <p:cNvPr id="8197" name="Rectangle 5"/>
          <p:cNvSpPr>
            <a:spLocks noGrp="1" noChangeArrowheads="1"/>
          </p:cNvSpPr>
          <p:nvPr>
            <p:ph type="sldNum" sz="quarter" idx="3"/>
          </p:nvPr>
        </p:nvSpPr>
        <p:spPr bwMode="auto">
          <a:xfrm>
            <a:off x="3848450"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EC486EC7-B4F1-4F04-B7FF-C486E608758D}" type="slidenum">
              <a:rPr lang="en-US"/>
              <a:pPr>
                <a:defRPr/>
              </a:pPr>
              <a:t>‹#›</a:t>
            </a:fld>
            <a:endParaRPr lang="en-US"/>
          </a:p>
        </p:txBody>
      </p:sp>
    </p:spTree>
    <p:extLst>
      <p:ext uri="{BB962C8B-B14F-4D97-AF65-F5344CB8AC3E}">
        <p14:creationId xmlns:p14="http://schemas.microsoft.com/office/powerpoint/2010/main" val="345261042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3"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defTabSz="966788" eaLnBrk="1" hangingPunct="1">
              <a:defRPr sz="1300" smtClean="0"/>
            </a:lvl1pPr>
          </a:lstStyle>
          <a:p>
            <a:pPr>
              <a:defRPr/>
            </a:pPr>
            <a:endParaRPr lang="en-US"/>
          </a:p>
        </p:txBody>
      </p:sp>
      <p:sp>
        <p:nvSpPr>
          <p:cNvPr id="6147" name="Rectangle 3"/>
          <p:cNvSpPr>
            <a:spLocks noGrp="1" noChangeArrowheads="1"/>
          </p:cNvSpPr>
          <p:nvPr>
            <p:ph type="dt" idx="1"/>
          </p:nvPr>
        </p:nvSpPr>
        <p:spPr bwMode="auto">
          <a:xfrm>
            <a:off x="3848450" y="0"/>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lvl1pPr algn="r" defTabSz="966788" eaLnBrk="1" hangingPunct="1">
              <a:defRPr sz="1300" smtClean="0"/>
            </a:lvl1pPr>
          </a:lstStyle>
          <a:p>
            <a:pPr>
              <a:defRPr/>
            </a:pPr>
            <a:endParaRPr lang="en-US"/>
          </a:p>
        </p:txBody>
      </p:sp>
      <p:sp>
        <p:nvSpPr>
          <p:cNvPr id="13316" name="Rectangle 4"/>
          <p:cNvSpPr>
            <a:spLocks noGrp="1" noRot="1" noChangeAspect="1" noChangeArrowheads="1" noTextEdit="1"/>
          </p:cNvSpPr>
          <p:nvPr>
            <p:ph type="sldImg" idx="2"/>
          </p:nvPr>
        </p:nvSpPr>
        <p:spPr bwMode="auto">
          <a:xfrm>
            <a:off x="96838" y="742950"/>
            <a:ext cx="6600825" cy="37147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79746" y="4705683"/>
            <a:ext cx="5435010" cy="44567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3"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defTabSz="966788" eaLnBrk="1" hangingPunct="1">
              <a:defRPr sz="1300" smtClean="0"/>
            </a:lvl1pPr>
          </a:lstStyle>
          <a:p>
            <a:pPr>
              <a:defRPr/>
            </a:pPr>
            <a:endParaRPr lang="en-US"/>
          </a:p>
        </p:txBody>
      </p:sp>
      <p:sp>
        <p:nvSpPr>
          <p:cNvPr id="6151" name="Rectangle 7"/>
          <p:cNvSpPr>
            <a:spLocks noGrp="1" noChangeArrowheads="1"/>
          </p:cNvSpPr>
          <p:nvPr>
            <p:ph type="sldNum" sz="quarter" idx="5"/>
          </p:nvPr>
        </p:nvSpPr>
        <p:spPr bwMode="auto">
          <a:xfrm>
            <a:off x="3848450" y="9409719"/>
            <a:ext cx="2944579" cy="49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61" tIns="48331" rIns="96661" bIns="48331" numCol="1" anchor="b" anchorCtr="0" compatLnSpc="1">
            <a:prstTxWarp prst="textNoShape">
              <a:avLst/>
            </a:prstTxWarp>
          </a:bodyPr>
          <a:lstStyle>
            <a:lvl1pPr algn="r" defTabSz="966788" eaLnBrk="1" hangingPunct="1">
              <a:defRPr sz="1300" smtClean="0"/>
            </a:lvl1pPr>
          </a:lstStyle>
          <a:p>
            <a:pPr>
              <a:defRPr/>
            </a:pPr>
            <a:fld id="{4600D095-13D5-439B-AA5E-03D3CC9BD5C1}" type="slidenum">
              <a:rPr lang="en-US"/>
              <a:pPr>
                <a:defRPr/>
              </a:pPr>
              <a:t>‹#›</a:t>
            </a:fld>
            <a:endParaRPr lang="en-US"/>
          </a:p>
        </p:txBody>
      </p:sp>
    </p:spTree>
    <p:extLst>
      <p:ext uri="{BB962C8B-B14F-4D97-AF65-F5344CB8AC3E}">
        <p14:creationId xmlns:p14="http://schemas.microsoft.com/office/powerpoint/2010/main" val="619742473"/>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(prepare laser pointer)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Hi, I</a:t>
            </a:r>
            <a:r>
              <a:rPr lang="en-US" baseline="0" dirty="0"/>
              <a:t> a</a:t>
            </a:r>
            <a:r>
              <a:rPr lang="en-US" dirty="0"/>
              <a:t>m </a:t>
            </a:r>
            <a:r>
              <a:rPr lang="en-US" dirty="0" err="1"/>
              <a:t>Siyuan</a:t>
            </a:r>
            <a:r>
              <a:rPr lang="en-US" dirty="0"/>
              <a:t> Sheng from The Chinese University of Hong Kong.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Today I am going to present our recent work, named “</a:t>
            </a:r>
            <a:r>
              <a:rPr lang="en-US" dirty="0" err="1"/>
              <a:t>FarReach</a:t>
            </a:r>
            <a:r>
              <a:rPr lang="en-US" dirty="0"/>
              <a:t>: Write-back Caching in Programmable Switches”.</a:t>
            </a:r>
          </a:p>
        </p:txBody>
      </p:sp>
    </p:spTree>
    <p:extLst>
      <p:ext uri="{BB962C8B-B14F-4D97-AF65-F5344CB8AC3E}">
        <p14:creationId xmlns:p14="http://schemas.microsoft.com/office/powerpoint/2010/main" val="28886285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To fix the problem, we propose available cache eviction.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Our insight is that we can associate additional in-switch metadata to the evicted record, such that the data plane can be aware of cache eviction for availability.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Specifically, the controller first marks the evicted record as “to-be-evicted” in switch.</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Then the controller loads the evicted record to the server before removing it from the in-switch cache.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During this process, for subsequent writes on the evicted record, switch will mark the “to-be-evicted” record as “outdated” and forward subsequent writes to the server.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For subsequent reads, if the “to-be-evicted” record is “latest”, </a:t>
            </a:r>
            <a:r>
              <a:rPr lang="en-US" altLang="zh-CN" dirty="0" err="1"/>
              <a:t>FarReach</a:t>
            </a:r>
            <a:r>
              <a:rPr lang="en-US" altLang="zh-CN" dirty="0"/>
              <a:t> can directly answer the reads with the in-switch record; otherwise, if the “to-be-evicted” record is “outdated”, it means that some subsequent writes are forwarded to the server and server has the latest version now, so reads are forwarded to the server to get the latest record for availability.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That’s how we fix the availability challenge by available cache eviction.</a:t>
            </a:r>
          </a:p>
        </p:txBody>
      </p:sp>
    </p:spTree>
    <p:extLst>
      <p:ext uri="{BB962C8B-B14F-4D97-AF65-F5344CB8AC3E}">
        <p14:creationId xmlns:p14="http://schemas.microsoft.com/office/powerpoint/2010/main" val="21403810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Finally, we consider the reliability challenge.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Here is the problem.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Under the write-back policy, the in-switch cached records may be the latest records yet not updated to servers.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So the latest in-switch records will be lost after switch failures.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To fix data loss, we can make snapshots of in-switch cache.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As switch cannot store snapshots due to limited resources, we use controller to load cached records for snapshots.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As controller is much slower than switch data plane, subsequent writes could arrive at switch during snapshot generation.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They will update the cached records.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If the updated records are loaded by the controller, it will get an inconsistent snapshot, which makes no sense for reliability.</a:t>
            </a:r>
          </a:p>
        </p:txBody>
      </p:sp>
    </p:spTree>
    <p:extLst>
      <p:ext uri="{BB962C8B-B14F-4D97-AF65-F5344CB8AC3E}">
        <p14:creationId xmlns:p14="http://schemas.microsoft.com/office/powerpoint/2010/main" val="185806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To fix the problem, we propose crash-consistent snapshot generation snapshot generation.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Our insight is that whenever </a:t>
            </a:r>
            <a:r>
              <a:rPr lang="en-US" altLang="zh-CN" dirty="0" err="1"/>
              <a:t>FarReach</a:t>
            </a:r>
            <a:r>
              <a:rPr lang="en-US" altLang="zh-CN" dirty="0"/>
              <a:t> receives the first write to a cached record during snapshot generation, the switch can send the original cached record (i.e., the record after the snapshot timepoint yet before the first write) to the controller.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Then, the controller can use the original cached records to replace the overwritten records for consistency.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Here is the workflow of our two-phase snapshot generation algorithm.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In the first phase, the controller triggers snapshot generation in switch.</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In the second phase, the controller loads all cached records from the switch, while the switch sends original cached records to the controller for subsequent writes.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After loading all cached records, the controller will notify the switch on the end of current snapshot and no more original cached records will be reported.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 controller can revert the snapshot to a consistent state by the original cached records.</a:t>
            </a:r>
          </a:p>
        </p:txBody>
      </p:sp>
    </p:spTree>
    <p:extLst>
      <p:ext uri="{BB962C8B-B14F-4D97-AF65-F5344CB8AC3E}">
        <p14:creationId xmlns:p14="http://schemas.microsoft.com/office/powerpoint/2010/main" val="4281620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While there exists a limitation of our snapshot generation algorithm.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Here is the problem.</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Our snapshot generation can only protect against data loss before the latest snapshot, but the cached records updated or newly added after the latest snapshot are not protected and may be lost after switch failures.</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To fix the limitation, we propose client-record preservation for zero-loss recovery.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We borrow the idea of upstream backup in stream processing.</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Clients will preserve the copies of cached records after the latest snapshot.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After each snapshot, the controller will notify clients to release the records that have been protected by the latest snapshot, to limit client-side overhead.</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After a switch failure, we use a replay-based approach for zero-loss recovery.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For the servers, we can replay the writes of the latest records based on the latest snapshot and client-side preserved records to update servers.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For the switch, we can replay the cache admission decisions based on the latest snapshot to recover the in-switch cache.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That’s how we fix the reliability challenge by crash-consistent snapshot with zero-loss recovery.</a:t>
            </a:r>
          </a:p>
        </p:txBody>
      </p:sp>
    </p:spTree>
    <p:extLst>
      <p:ext uri="{BB962C8B-B14F-4D97-AF65-F5344CB8AC3E}">
        <p14:creationId xmlns:p14="http://schemas.microsoft.com/office/powerpoint/2010/main" val="22922389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Here is the methodology of our evaluation.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For server-side key-value stores, we simulate tens of servers by server rotation.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For in-switch cache, we compile P4 in a Tofino switch.</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We consider two baselines: one is </a:t>
            </a:r>
            <a:r>
              <a:rPr lang="en-US" altLang="zh-CN" dirty="0" err="1"/>
              <a:t>NoCache</a:t>
            </a:r>
            <a:r>
              <a:rPr lang="en-US" altLang="zh-CN" dirty="0"/>
              <a:t>, a traditional key-value store without in-switch caching); another is </a:t>
            </a:r>
            <a:r>
              <a:rPr lang="en-US" altLang="zh-CN" dirty="0" err="1"/>
              <a:t>NetCache</a:t>
            </a:r>
            <a:r>
              <a:rPr lang="en-US" altLang="zh-CN" dirty="0"/>
              <a:t>, i.e., a state-of-art in-switch write-through cache.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We conduct the following experiments.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We use YCSB core workloads to evaluate throughput, latency, and scalability.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We also generate synthetic workloads to evaluate the impacts of different parameters.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We evaluate the performance of snapshot generation and crash recovery time.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We also evaluate the hardware resource usage.</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Due to time limitation, I will only show three main experiments.</a:t>
            </a:r>
          </a:p>
        </p:txBody>
      </p:sp>
    </p:spTree>
    <p:extLst>
      <p:ext uri="{BB962C8B-B14F-4D97-AF65-F5344CB8AC3E}">
        <p14:creationId xmlns:p14="http://schemas.microsoft.com/office/powerpoint/2010/main" val="26438272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result on throughput analysis for YCSB core workloads.</a:t>
            </a:r>
          </a:p>
          <a:p>
            <a:r>
              <a:rPr lang="en-US" dirty="0"/>
              <a:t>We simulate 16 servers by server rotation.</a:t>
            </a:r>
          </a:p>
          <a:p>
            <a:r>
              <a:rPr lang="en-US" dirty="0"/>
              <a:t>The result shows that </a:t>
            </a:r>
            <a:r>
              <a:rPr lang="en-US" dirty="0" err="1"/>
              <a:t>FarReach</a:t>
            </a:r>
            <a:r>
              <a:rPr lang="en-US" dirty="0"/>
              <a:t> can achieve larger throughput especially for workload A, which is write-intensive with 50% writes.</a:t>
            </a:r>
          </a:p>
          <a:p>
            <a:r>
              <a:rPr lang="en-US" dirty="0"/>
              <a:t>The reason is that in-switch write-back cache can absorb writes of cached records to reduce server-side load.</a:t>
            </a:r>
          </a:p>
        </p:txBody>
      </p:sp>
    </p:spTree>
    <p:extLst>
      <p:ext uri="{BB962C8B-B14F-4D97-AF65-F5344CB8AC3E}">
        <p14:creationId xmlns:p14="http://schemas.microsoft.com/office/powerpoint/2010/main" val="16115206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result of scalability.</a:t>
            </a:r>
          </a:p>
          <a:p>
            <a:r>
              <a:rPr lang="en-US" dirty="0"/>
              <a:t>We use workload A and simulate different number of servers (ranging from 16 to 128) by server rotation.</a:t>
            </a:r>
          </a:p>
          <a:p>
            <a:r>
              <a:rPr lang="en-US" dirty="0"/>
              <a:t>The result shows that the throughput gain of </a:t>
            </a:r>
            <a:r>
              <a:rPr lang="en-US" dirty="0" err="1"/>
              <a:t>FarReach</a:t>
            </a:r>
            <a:r>
              <a:rPr lang="en-US" dirty="0"/>
              <a:t> is up to 6.6X the baselines under 128 simulated servers.</a:t>
            </a:r>
          </a:p>
          <a:p>
            <a:r>
              <a:rPr lang="en-US" dirty="0"/>
              <a:t>The reason is that baselines have serious imbalanced load under a large number of servers, while </a:t>
            </a:r>
            <a:r>
              <a:rPr lang="en-US" dirty="0" err="1"/>
              <a:t>FarReach</a:t>
            </a:r>
            <a:r>
              <a:rPr lang="en-US" dirty="0"/>
              <a:t> can balance the load by in-switch write-back cache.</a:t>
            </a:r>
          </a:p>
        </p:txBody>
      </p:sp>
    </p:spTree>
    <p:extLst>
      <p:ext uri="{BB962C8B-B14F-4D97-AF65-F5344CB8AC3E}">
        <p14:creationId xmlns:p14="http://schemas.microsoft.com/office/powerpoint/2010/main" val="24787402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also evaluate the performance of snapshot generation.</a:t>
            </a:r>
          </a:p>
          <a:p>
            <a:r>
              <a:rPr lang="en-US" dirty="0"/>
              <a:t>Here we use dynamic workload patterns (e.g., hot-in, hot-out, and random) such that the bandwidth includes both snapshot generation and cache management.</a:t>
            </a:r>
          </a:p>
          <a:p>
            <a:r>
              <a:rPr lang="en-US" dirty="0"/>
              <a:t>We tune different snapshot periods.</a:t>
            </a:r>
          </a:p>
          <a:p>
            <a:r>
              <a:rPr lang="en-US" dirty="0"/>
              <a:t>The results show that snapshot generation has limited effect on system throughput of </a:t>
            </a:r>
            <a:r>
              <a:rPr lang="en-US" dirty="0" err="1"/>
              <a:t>FarReach</a:t>
            </a:r>
            <a:r>
              <a:rPr lang="en-US" dirty="0"/>
              <a:t>, while the control-plane bandwidth usage keeps limited, e.g., only 1.4MiB/s even under the small snapshot period of 2.5s.</a:t>
            </a:r>
          </a:p>
        </p:txBody>
      </p:sp>
    </p:spTree>
    <p:extLst>
      <p:ext uri="{BB962C8B-B14F-4D97-AF65-F5344CB8AC3E}">
        <p14:creationId xmlns:p14="http://schemas.microsoft.com/office/powerpoint/2010/main" val="920104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propose </a:t>
            </a:r>
            <a:r>
              <a:rPr lang="en-US" dirty="0" err="1"/>
              <a:t>FarReach</a:t>
            </a:r>
            <a:r>
              <a:rPr lang="en-US" dirty="0"/>
              <a:t>, </a:t>
            </a:r>
            <a:r>
              <a:rPr lang="en-US" altLang="zh-CN" dirty="0"/>
              <a:t>a fast, available, and reliable in-switch write-back cache.</a:t>
            </a:r>
          </a:p>
          <a:p>
            <a:r>
              <a:rPr lang="en-US" dirty="0"/>
              <a:t>It includes three design features, including non-blocking </a:t>
            </a:r>
            <a:r>
              <a:rPr lang="en-US" altLang="zh-CN" dirty="0"/>
              <a:t>cache admission for the performance challenge, available cache eviction for the availability challenge, and crash-consistent snapshot generation w/ zero-loss recovery for the reliability challenge.</a:t>
            </a:r>
          </a:p>
          <a:p>
            <a:r>
              <a:rPr lang="en-US" dirty="0"/>
              <a:t>We perform Tofino evaluation based on YCSB core workloads and synthetic workloads.</a:t>
            </a:r>
          </a:p>
          <a:p>
            <a:r>
              <a:rPr lang="en-US" dirty="0"/>
              <a:t>And here is the link of our source code.</a:t>
            </a:r>
          </a:p>
        </p:txBody>
      </p:sp>
    </p:spTree>
    <p:extLst>
      <p:ext uri="{BB962C8B-B14F-4D97-AF65-F5344CB8AC3E}">
        <p14:creationId xmlns:p14="http://schemas.microsoft.com/office/powerpoint/2010/main" val="18804601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a:t>That’s all. Thank</a:t>
            </a:r>
            <a:r>
              <a:rPr lang="zh-CN" altLang="en-US" baseline="0" dirty="0"/>
              <a:t> </a:t>
            </a:r>
            <a:r>
              <a:rPr lang="en-US" altLang="zh-CN" baseline="0" dirty="0"/>
              <a:t>you.</a:t>
            </a:r>
            <a:r>
              <a:rPr lang="zh-CN" altLang="en-US" baseline="0" dirty="0"/>
              <a:t> </a:t>
            </a:r>
            <a:r>
              <a:rPr lang="en-US" altLang="zh-CN" baseline="0" dirty="0"/>
              <a:t>I’d</a:t>
            </a:r>
            <a:r>
              <a:rPr lang="zh-CN" altLang="en-US" baseline="0" dirty="0"/>
              <a:t> </a:t>
            </a:r>
            <a:r>
              <a:rPr lang="en-US" altLang="zh-CN" baseline="0" dirty="0"/>
              <a:t>like</a:t>
            </a:r>
            <a:r>
              <a:rPr lang="zh-CN" altLang="en-US" baseline="0" dirty="0"/>
              <a:t> </a:t>
            </a:r>
            <a:r>
              <a:rPr lang="en-US" altLang="zh-CN" baseline="0" dirty="0"/>
              <a:t>to</a:t>
            </a:r>
            <a:r>
              <a:rPr lang="zh-CN" altLang="en-US" baseline="0" dirty="0"/>
              <a:t> </a:t>
            </a:r>
            <a:r>
              <a:rPr lang="en-US" altLang="zh-CN" baseline="0" dirty="0"/>
              <a:t>take</a:t>
            </a:r>
            <a:r>
              <a:rPr lang="zh-CN" altLang="en-US" baseline="0" dirty="0"/>
              <a:t> </a:t>
            </a:r>
            <a:r>
              <a:rPr lang="en-US" altLang="zh-CN" baseline="0" dirty="0"/>
              <a:t>your</a:t>
            </a:r>
            <a:r>
              <a:rPr lang="zh-CN" altLang="en-US" baseline="0" dirty="0"/>
              <a:t> </a:t>
            </a:r>
            <a:r>
              <a:rPr lang="en-US" altLang="zh-CN" baseline="0" dirty="0"/>
              <a:t>questions and comments.</a:t>
            </a:r>
          </a:p>
        </p:txBody>
      </p:sp>
    </p:spTree>
    <p:extLst>
      <p:ext uri="{BB962C8B-B14F-4D97-AF65-F5344CB8AC3E}">
        <p14:creationId xmlns:p14="http://schemas.microsoft.com/office/powerpoint/2010/main" val="2180424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a:t>Our study aims to improve the write performance of key-value stores.</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baseline="0" dirty="0"/>
              <a:t>Recent studies have shown that write-intensive workloads dominate production key-value stores, such as Twitter’s </a:t>
            </a:r>
            <a:r>
              <a:rPr lang="en-US" altLang="zh-CN" baseline="0" dirty="0" err="1"/>
              <a:t>Twemcache</a:t>
            </a:r>
            <a:r>
              <a:rPr lang="en-US" altLang="zh-CN" baseline="0" dirty="0"/>
              <a:t> clusters (OSDI’20) and Facebook’s </a:t>
            </a:r>
            <a:r>
              <a:rPr lang="en-US" altLang="zh-CN" baseline="0" dirty="0" err="1"/>
              <a:t>RocksDB</a:t>
            </a:r>
            <a:r>
              <a:rPr lang="en-US" altLang="zh-CN" baseline="0" dirty="0"/>
              <a:t> production (FAST’20).</a:t>
            </a:r>
          </a:p>
          <a:p>
            <a:r>
              <a:rPr lang="en-US" altLang="zh-CN" baseline="0" dirty="0"/>
              <a:t>Therefore, it is important to improve write performance for write-intensive workloads.</a:t>
            </a:r>
          </a:p>
          <a:p>
            <a:r>
              <a:rPr lang="en-US" altLang="zh-CN" baseline="0" dirty="0"/>
              <a:t>However, there exist some challenges for high write performance.</a:t>
            </a:r>
          </a:p>
          <a:p>
            <a:r>
              <a:rPr lang="en-US" altLang="zh-CN" baseline="0" dirty="0"/>
              <a:t>First, each write suffers from high round-trip latencies, including switch-to-server transmission latency, extra queuing latency if server is overloaded, and server-side processing latency.</a:t>
            </a:r>
          </a:p>
          <a:p>
            <a:r>
              <a:rPr lang="en-US" altLang="zh-CN" baseline="0" dirty="0"/>
              <a:t>Second, for distributed key-value stores, skewed workloads could incur load imbalance and hence a small number of servers will be bottlenecked, which can undermine write performance further.</a:t>
            </a:r>
          </a:p>
        </p:txBody>
      </p:sp>
    </p:spTree>
    <p:extLst>
      <p:ext uri="{BB962C8B-B14F-4D97-AF65-F5344CB8AC3E}">
        <p14:creationId xmlns:p14="http://schemas.microsoft.com/office/powerpoint/2010/main" val="6140929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altLang="zh-CN" baseline="0" dirty="0"/>
              <a:t>Programmable switches provide an opportunity to improve write performance of key-value stores.</a:t>
            </a:r>
          </a:p>
          <a:p>
            <a:pPr marL="0" indent="0">
              <a:buFontTx/>
              <a:buNone/>
            </a:pPr>
            <a:r>
              <a:rPr lang="en-US" altLang="zh-CN" baseline="0" dirty="0"/>
              <a:t>Here is the architecture of programmable switches.</a:t>
            </a:r>
          </a:p>
          <a:p>
            <a:pPr marL="0" indent="0">
              <a:buFontTx/>
              <a:buNone/>
            </a:pPr>
            <a:r>
              <a:rPr lang="en-US" altLang="zh-CN" baseline="0" dirty="0"/>
              <a:t>Each programmable switch has two parts: a control plane and a data plane.</a:t>
            </a:r>
          </a:p>
          <a:p>
            <a:pPr marL="0" indent="0">
              <a:buFontTx/>
              <a:buNone/>
            </a:pPr>
            <a:r>
              <a:rPr lang="en-US" altLang="zh-CN" baseline="0" dirty="0"/>
              <a:t>The control plane of a switch (i.e., switch OS) can control the multi-pipeline data plane.</a:t>
            </a:r>
          </a:p>
          <a:p>
            <a:pPr marL="0" indent="0">
              <a:buFontTx/>
              <a:buNone/>
            </a:pPr>
            <a:r>
              <a:rPr lang="en-US" altLang="zh-CN" baseline="0" dirty="0"/>
              <a:t>In the data plane, each pipeline has multiple stages to process traversed packets with stateful memory.</a:t>
            </a:r>
          </a:p>
          <a:p>
            <a:pPr marL="0" indent="0">
              <a:buFontTx/>
              <a:buNone/>
            </a:pPr>
            <a:endParaRPr lang="en-US" altLang="zh-CN" baseline="0" dirty="0"/>
          </a:p>
          <a:p>
            <a:pPr marL="0" indent="0">
              <a:buFontTx/>
              <a:buNone/>
            </a:pPr>
            <a:r>
              <a:rPr lang="en-US" altLang="zh-CN" baseline="0" dirty="0"/>
              <a:t>Therefore, we can apply a write-back policy to cache popular records into in-switch memory without updating servers immediately, which can absorb writes and improve write performance.</a:t>
            </a:r>
          </a:p>
        </p:txBody>
      </p:sp>
    </p:spTree>
    <p:extLst>
      <p:ext uri="{BB962C8B-B14F-4D97-AF65-F5344CB8AC3E}">
        <p14:creationId xmlns:p14="http://schemas.microsoft.com/office/powerpoint/2010/main" val="3323976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a:t>However, there exists some challenges for in-switch write-back caching.</a:t>
            </a:r>
          </a:p>
          <a:p>
            <a:r>
              <a:rPr lang="en-US" altLang="zh-CN" baseline="0" dirty="0"/>
              <a:t>The first one is a performance challenge.</a:t>
            </a:r>
          </a:p>
          <a:p>
            <a:r>
              <a:rPr lang="en-US" altLang="zh-CN" baseline="0" dirty="0"/>
              <a:t>As programmable switches have restricted resource limitations, we have to offload cache management to a controller.</a:t>
            </a:r>
          </a:p>
          <a:p>
            <a:r>
              <a:rPr lang="en-US" altLang="zh-CN" baseline="0" dirty="0"/>
              <a:t>As the controller is much slower than switch data plane, the high control-to-switch latency will degrade I/O performance.</a:t>
            </a:r>
          </a:p>
          <a:p>
            <a:r>
              <a:rPr lang="en-US" altLang="zh-CN" baseline="0" dirty="0"/>
              <a:t>The second one is an availability challenge.</a:t>
            </a:r>
          </a:p>
          <a:p>
            <a:r>
              <a:rPr lang="en-US" altLang="zh-CN" baseline="0" dirty="0"/>
              <a:t>As the latest records could be stored either in the switch or servers under the write-back policy, we need to synchronize the switch and servers to ensure that latest records are always available to clients.</a:t>
            </a:r>
          </a:p>
          <a:p>
            <a:r>
              <a:rPr lang="en-US" altLang="zh-CN" baseline="0" dirty="0"/>
              <a:t>However, the slow control-plane processing can lead to large synchronization overhead.</a:t>
            </a:r>
          </a:p>
          <a:p>
            <a:r>
              <a:rPr lang="en-US" altLang="zh-CN" baseline="0" dirty="0"/>
              <a:t>The last one is a reliability challenge.</a:t>
            </a:r>
          </a:p>
          <a:p>
            <a:r>
              <a:rPr lang="en-US" altLang="zh-CN" baseline="0" dirty="0"/>
              <a:t>Under the write-back policy, switches can cache latest records which have not been updated to servers.</a:t>
            </a:r>
          </a:p>
          <a:p>
            <a:r>
              <a:rPr lang="en-US" altLang="zh-CN" baseline="0" dirty="0"/>
              <a:t>After switch failures, all such latest records will be lost and undermine reliability.</a:t>
            </a:r>
          </a:p>
        </p:txBody>
      </p:sp>
    </p:spTree>
    <p:extLst>
      <p:ext uri="{BB962C8B-B14F-4D97-AF65-F5344CB8AC3E}">
        <p14:creationId xmlns:p14="http://schemas.microsoft.com/office/powerpoint/2010/main" val="411777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the three challenges, we propose </a:t>
            </a:r>
            <a:r>
              <a:rPr lang="en-US" dirty="0" err="1"/>
              <a:t>FarReach</a:t>
            </a:r>
            <a:r>
              <a:rPr lang="en-US" dirty="0"/>
              <a:t>, a fast, available, and reliable in-switch write-back cache.</a:t>
            </a:r>
          </a:p>
          <a:p>
            <a:r>
              <a:rPr lang="en-US" dirty="0"/>
              <a:t>Here are our main contributions:</a:t>
            </a:r>
            <a:endParaRPr lang="en-US" baseline="0" dirty="0"/>
          </a:p>
          <a:p>
            <a:pPr marL="171450" lvl="0" indent="-171450">
              <a:buFontTx/>
              <a:buChar char="-"/>
            </a:pPr>
            <a:r>
              <a:rPr lang="en-US" baseline="0" dirty="0"/>
              <a:t>We mainly propose three design features, i.e., non-blocking cache admission for fast access, available cache eviction for the availability challenge, and crash-consistent snapshot generation for the reliability challenge.</a:t>
            </a:r>
          </a:p>
          <a:p>
            <a:pPr marL="171450" lvl="0" indent="-171450">
              <a:buFontTx/>
              <a:buChar char="-"/>
            </a:pPr>
            <a:r>
              <a:rPr lang="en-US" baseline="0" dirty="0"/>
              <a:t>We also implement a prototype based on a Tofino switch. We implement the in-switch cache by P4 language and server-side key-value stores by </a:t>
            </a:r>
            <a:r>
              <a:rPr lang="en-US" baseline="0" dirty="0" err="1"/>
              <a:t>RocksDB</a:t>
            </a:r>
            <a:r>
              <a:rPr lang="en-US" baseline="0" dirty="0"/>
              <a:t>.</a:t>
            </a:r>
          </a:p>
          <a:p>
            <a:pPr marL="171450" lvl="0" indent="-171450">
              <a:buFontTx/>
              <a:buChar char="-"/>
            </a:pPr>
            <a:r>
              <a:rPr lang="en-US" baseline="0" dirty="0"/>
              <a:t>We evaluate </a:t>
            </a:r>
            <a:r>
              <a:rPr lang="en-US" baseline="0" dirty="0" err="1"/>
              <a:t>FarReach</a:t>
            </a:r>
            <a:r>
              <a:rPr lang="en-US" baseline="0" dirty="0"/>
              <a:t> by extensive experiments. For example, </a:t>
            </a:r>
            <a:r>
              <a:rPr lang="en-US" baseline="0" dirty="0" err="1"/>
              <a:t>FarReach</a:t>
            </a:r>
            <a:r>
              <a:rPr lang="en-US" baseline="0" dirty="0"/>
              <a:t> can achieve a throughput gain by up to 6.6X a state-of-the-art in-switch cache under 128 simulated servers.</a:t>
            </a:r>
          </a:p>
          <a:p>
            <a:pPr marL="171450" lvl="0" indent="-171450">
              <a:buFontTx/>
              <a:buChar char="-"/>
            </a:pPr>
            <a:r>
              <a:rPr lang="en-US" baseline="0" dirty="0"/>
              <a:t>We have open-sourced our prototype.</a:t>
            </a:r>
          </a:p>
        </p:txBody>
      </p:sp>
    </p:spTree>
    <p:extLst>
      <p:ext uri="{BB962C8B-B14F-4D97-AF65-F5344CB8AC3E}">
        <p14:creationId xmlns:p14="http://schemas.microsoft.com/office/powerpoint/2010/main" val="823436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Before going to the details, let me first introduce the design overview of our architecture.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As you can see, we deploy an in-switch cache to absorb writes with cache hits under a write-back policy to improve write performance.</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Due to switch limitations, we offload cache management to controller, which is performed through interfaces provided by switch OS.</a:t>
            </a: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a:t>In the following slides, I will show how to carefully co-design the control and data planes to fix the challenges mentioned before.</a:t>
            </a:r>
          </a:p>
        </p:txBody>
      </p:sp>
    </p:spTree>
    <p:extLst>
      <p:ext uri="{BB962C8B-B14F-4D97-AF65-F5344CB8AC3E}">
        <p14:creationId xmlns:p14="http://schemas.microsoft.com/office/powerpoint/2010/main" val="1928894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First, we consider the performance challenge.</a:t>
            </a:r>
          </a:p>
          <a:p>
            <a:pPr marL="0" indent="0">
              <a:buFontTx/>
              <a:buNone/>
            </a:pPr>
            <a:r>
              <a:rPr lang="en-US" dirty="0"/>
              <a:t>Here is the problem of performance in cache admission.</a:t>
            </a:r>
          </a:p>
          <a:p>
            <a:pPr marL="0" indent="0">
              <a:buFontTx/>
              <a:buNone/>
            </a:pPr>
            <a:r>
              <a:rPr lang="en-US" dirty="0"/>
              <a:t>Suppose that a client-issued request (say a write) on a popular record triggers a cache admission decision.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Before the controller admits the hot record into switch, a</a:t>
            </a:r>
            <a:r>
              <a:rPr lang="en-US" dirty="0"/>
              <a:t>s controller is much slower than switch data plane, </a:t>
            </a:r>
            <a:r>
              <a:rPr lang="en-US" altLang="zh-CN" dirty="0"/>
              <a:t>subsequent writes on the admitted record can arrive at the switch</a:t>
            </a:r>
            <a:r>
              <a:rPr lang="en-US" dirty="0"/>
              <a: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If we simply block the subsequent writes, we will undermine I/O performance.</a:t>
            </a:r>
          </a:p>
          <a:p>
            <a:pPr marL="0" indent="0">
              <a:buFontTx/>
              <a:buNone/>
            </a:pPr>
            <a:r>
              <a:rPr lang="en-US" dirty="0"/>
              <a:t>While if we absorb the subsequent writes in switch under the write-back policy without blocking, the controller will overwrite the latest version carried by subsequent writes by the stale version of admitted record, and hence undermine availability.</a:t>
            </a:r>
          </a:p>
        </p:txBody>
      </p:sp>
    </p:spTree>
    <p:extLst>
      <p:ext uri="{BB962C8B-B14F-4D97-AF65-F5344CB8AC3E}">
        <p14:creationId xmlns:p14="http://schemas.microsoft.com/office/powerpoint/2010/main" val="613155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To fix the problem, we propose non-blocking cache admission.</a:t>
            </a:r>
          </a:p>
          <a:p>
            <a:pPr marL="0" indent="0">
              <a:buFontTx/>
              <a:buNone/>
            </a:pPr>
            <a:r>
              <a:rPr lang="en-US" dirty="0"/>
              <a:t>Our insight is that we can process the subsequent writes on the admitted record in the server without blocking.</a:t>
            </a:r>
          </a:p>
          <a:p>
            <a:pPr marL="0" indent="0">
              <a:buFontTx/>
              <a:buNone/>
            </a:pPr>
            <a:r>
              <a:rPr lang="en-US" dirty="0"/>
              <a:t>As the server has the latest version of admitted record now, we can mark the admitted record as “outdated”.</a:t>
            </a:r>
          </a:p>
          <a:p>
            <a:pPr marL="0" indent="0">
              <a:buFontTx/>
              <a:buNone/>
            </a:pPr>
            <a:r>
              <a:rPr lang="en-US" dirty="0"/>
              <a:t>For reads to the “outdated” in-switch record, </a:t>
            </a:r>
            <a:r>
              <a:rPr lang="en-US" dirty="0" err="1"/>
              <a:t>FarReach</a:t>
            </a:r>
            <a:r>
              <a:rPr lang="en-US" dirty="0"/>
              <a:t> can conservatively forward them to the server to get the latest version for availability.</a:t>
            </a:r>
          </a:p>
          <a:p>
            <a:pPr marL="0" indent="0">
              <a:buFontTx/>
              <a:buNone/>
            </a:pPr>
            <a:r>
              <a:rPr lang="en-US" dirty="0"/>
              <a:t>To limit the number of conservative reads, </a:t>
            </a:r>
            <a:r>
              <a:rPr lang="en-US" dirty="0" err="1"/>
              <a:t>FarReach</a:t>
            </a:r>
            <a:r>
              <a:rPr lang="en-US" dirty="0"/>
              <a:t> marks the </a:t>
            </a:r>
            <a:r>
              <a:rPr lang="en-US" altLang="zh-CN" dirty="0"/>
              <a:t>admitted</a:t>
            </a:r>
            <a:r>
              <a:rPr lang="en-US" dirty="0"/>
              <a:t> record as latest as early as possible.</a:t>
            </a:r>
          </a:p>
          <a:p>
            <a:pPr marL="0" indent="0">
              <a:buFontTx/>
              <a:buNone/>
            </a:pPr>
            <a:r>
              <a:rPr lang="en-US" dirty="0"/>
              <a:t>Specifically, we observe that the switch can monitor all traversed requests and responses.</a:t>
            </a:r>
          </a:p>
          <a:p>
            <a:pPr marL="0" indent="0">
              <a:buFontTx/>
              <a:buNone/>
            </a:pPr>
            <a:r>
              <a:rPr lang="en-US" dirty="0"/>
              <a:t>So we mark the “outdated” </a:t>
            </a:r>
            <a:r>
              <a:rPr lang="en-US" altLang="zh-CN" dirty="0"/>
              <a:t>admitted</a:t>
            </a:r>
            <a:r>
              <a:rPr lang="en-US" dirty="0"/>
              <a:t> record as “latest” for each write request with the latest record issued by a client, or each read response with the latest record provided by the server.</a:t>
            </a:r>
          </a:p>
          <a:p>
            <a:pPr marL="0" indent="0">
              <a:buFontTx/>
              <a:buNone/>
            </a:pPr>
            <a:endParaRPr lang="en-US" dirty="0"/>
          </a:p>
          <a:p>
            <a:pPr marL="0" indent="0">
              <a:buFontTx/>
              <a:buNone/>
            </a:pPr>
            <a:r>
              <a:rPr lang="en-US" dirty="0"/>
              <a:t>That’s how we fix the performance challenge by non-blocking cache admission.</a:t>
            </a:r>
          </a:p>
        </p:txBody>
      </p:sp>
    </p:spTree>
    <p:extLst>
      <p:ext uri="{BB962C8B-B14F-4D97-AF65-F5344CB8AC3E}">
        <p14:creationId xmlns:p14="http://schemas.microsoft.com/office/powerpoint/2010/main" val="3115100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Second, we consider the availability challenge.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Here is the problem of availability in cache eviction.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Under the write-back policy, the evicted record could be the latest record yet not updated to the server.</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Therefore, the controller must load the evicted record to the server for persistent storage.</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However, as controller is much slower than the data plane, subsequent writes on the evicted record could arrive at switch during cache eviction.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If we process the subsequent writes without synchronization between switch and server, it will be difficult for </a:t>
            </a:r>
            <a:r>
              <a:rPr lang="en-US" altLang="zh-CN" dirty="0" err="1"/>
              <a:t>FarReach</a:t>
            </a:r>
            <a:r>
              <a:rPr lang="en-US" altLang="zh-CN" dirty="0"/>
              <a:t> to distinguish whether the latest version is the in-switch record or the server-side record, which undermines availability.</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However, if we simply resort the controller for synchronization, it will incur large synchronization overhead due to slow control-plane processing.</a:t>
            </a:r>
          </a:p>
        </p:txBody>
      </p:sp>
    </p:spTree>
    <p:extLst>
      <p:ext uri="{BB962C8B-B14F-4D97-AF65-F5344CB8AC3E}">
        <p14:creationId xmlns:p14="http://schemas.microsoft.com/office/powerpoint/2010/main" val="2208537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6"/>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xfrm>
            <a:off x="8938472" y="6537326"/>
            <a:ext cx="2844059" cy="320675"/>
          </a:xfrm>
          <a:ln/>
        </p:spPr>
        <p:txBody>
          <a:bodyPr/>
          <a:lstStyle>
            <a:lvl1pPr>
              <a:defRPr sz="1200"/>
            </a:lvl1pPr>
          </a:lstStyle>
          <a:p>
            <a:pPr>
              <a:defRPr/>
            </a:pPr>
            <a:fld id="{35DD5A66-9C2F-42FF-B09E-B62E67AA1448}" type="slidenum">
              <a:rPr lang="en-US" smtClean="0"/>
              <a:pPr>
                <a:defRPr/>
              </a:pPr>
              <a:t>‹#›</a:t>
            </a:fld>
            <a:endParaRPr lang="en-US"/>
          </a:p>
        </p:txBody>
      </p:sp>
    </p:spTree>
    <p:extLst>
      <p:ext uri="{BB962C8B-B14F-4D97-AF65-F5344CB8AC3E}">
        <p14:creationId xmlns:p14="http://schemas.microsoft.com/office/powerpoint/2010/main" val="5049860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06A720C1-C97C-4A95-8CC7-E9C91CBF4048}" type="slidenum">
              <a:rPr lang="en-US"/>
              <a:pPr>
                <a:defRPr/>
              </a:pPr>
              <a:t>‹#›</a:t>
            </a:fld>
            <a:endParaRPr lang="en-US"/>
          </a:p>
        </p:txBody>
      </p:sp>
    </p:spTree>
    <p:extLst>
      <p:ext uri="{BB962C8B-B14F-4D97-AF65-F5344CB8AC3E}">
        <p14:creationId xmlns:p14="http://schemas.microsoft.com/office/powerpoint/2010/main" val="2852594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274639"/>
            <a:ext cx="2742486"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441" y="274639"/>
            <a:ext cx="802431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6C9E9CD-6400-4048-A621-93BAB80DCE84}" type="slidenum">
              <a:rPr lang="en-US"/>
              <a:pPr>
                <a:defRPr/>
              </a:pPr>
              <a:t>‹#›</a:t>
            </a:fld>
            <a:endParaRPr lang="en-US"/>
          </a:p>
        </p:txBody>
      </p:sp>
    </p:spTree>
    <p:extLst>
      <p:ext uri="{BB962C8B-B14F-4D97-AF65-F5344CB8AC3E}">
        <p14:creationId xmlns:p14="http://schemas.microsoft.com/office/powerpoint/2010/main" val="270525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441" y="76200"/>
            <a:ext cx="10969943" cy="1143000"/>
          </a:xfrm>
        </p:spPr>
        <p:txBody>
          <a:bodyPr/>
          <a:lstStyle>
            <a:lvl1pPr>
              <a:defRPr sz="4000"/>
            </a:lvl1pPr>
          </a:lstStyle>
          <a:p>
            <a:r>
              <a:rPr lang="en-US"/>
              <a:t>Click to edit Master title style</a:t>
            </a:r>
            <a:endParaRPr lang="en-US" dirty="0"/>
          </a:p>
        </p:txBody>
      </p:sp>
      <p:sp>
        <p:nvSpPr>
          <p:cNvPr id="3" name="Content Placeholder 2"/>
          <p:cNvSpPr>
            <a:spLocks noGrp="1"/>
          </p:cNvSpPr>
          <p:nvPr>
            <p:ph idx="1"/>
          </p:nvPr>
        </p:nvSpPr>
        <p:spPr>
          <a:xfrm>
            <a:off x="609441" y="1447801"/>
            <a:ext cx="10969943" cy="4678364"/>
          </a:xfrm>
        </p:spPr>
        <p:txBody>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xfrm>
            <a:off x="8938472" y="6537326"/>
            <a:ext cx="2844059" cy="320675"/>
          </a:xfrm>
          <a:ln/>
        </p:spPr>
        <p:txBody>
          <a:bodyPr/>
          <a:lstStyle>
            <a:lvl1pPr>
              <a:defRPr sz="1000"/>
            </a:lvl1pPr>
          </a:lstStyle>
          <a:p>
            <a:pPr>
              <a:defRPr/>
            </a:pPr>
            <a:fld id="{3FFE790D-BCFB-4008-9260-CA63AEE325FD}" type="slidenum">
              <a:rPr lang="en-US" smtClean="0"/>
              <a:pPr>
                <a:defRPr/>
              </a:pPr>
              <a:t>‹#›</a:t>
            </a:fld>
            <a:endParaRPr lang="en-US"/>
          </a:p>
        </p:txBody>
      </p:sp>
    </p:spTree>
    <p:extLst>
      <p:ext uri="{BB962C8B-B14F-4D97-AF65-F5344CB8AC3E}">
        <p14:creationId xmlns:p14="http://schemas.microsoft.com/office/powerpoint/2010/main" val="3820657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253C469-7C95-4280-A06B-E0B75510FD76}" type="slidenum">
              <a:rPr lang="en-US"/>
              <a:pPr>
                <a:defRPr/>
              </a:pPr>
              <a:t>‹#›</a:t>
            </a:fld>
            <a:endParaRPr lang="en-US"/>
          </a:p>
        </p:txBody>
      </p:sp>
    </p:spTree>
    <p:extLst>
      <p:ext uri="{BB962C8B-B14F-4D97-AF65-F5344CB8AC3E}">
        <p14:creationId xmlns:p14="http://schemas.microsoft.com/office/powerpoint/2010/main" val="100253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441"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5986" y="1600201"/>
            <a:ext cx="5383398"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138DC131-9A15-4746-A2F6-35F31BCF58C6}" type="slidenum">
              <a:rPr lang="en-US"/>
              <a:pPr>
                <a:defRPr/>
              </a:pPr>
              <a:t>‹#›</a:t>
            </a:fld>
            <a:endParaRPr lang="en-US"/>
          </a:p>
        </p:txBody>
      </p:sp>
    </p:spTree>
    <p:extLst>
      <p:ext uri="{BB962C8B-B14F-4D97-AF65-F5344CB8AC3E}">
        <p14:creationId xmlns:p14="http://schemas.microsoft.com/office/powerpoint/2010/main" val="1606488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441" y="1535113"/>
            <a:ext cx="538551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1754" y="1535113"/>
            <a:ext cx="538763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1754" y="2174875"/>
            <a:ext cx="538763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0CFAF1C9-0564-4621-92FB-D00C85A93782}" type="slidenum">
              <a:rPr lang="en-US"/>
              <a:pPr>
                <a:defRPr/>
              </a:pPr>
              <a:t>‹#›</a:t>
            </a:fld>
            <a:endParaRPr lang="en-US"/>
          </a:p>
        </p:txBody>
      </p:sp>
    </p:spTree>
    <p:extLst>
      <p:ext uri="{BB962C8B-B14F-4D97-AF65-F5344CB8AC3E}">
        <p14:creationId xmlns:p14="http://schemas.microsoft.com/office/powerpoint/2010/main" val="150881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3B2E25E5-12CD-4826-A5AF-2C98E7658DA3}" type="slidenum">
              <a:rPr lang="en-US"/>
              <a:pPr>
                <a:defRPr/>
              </a:pPr>
              <a:t>‹#›</a:t>
            </a:fld>
            <a:endParaRPr lang="en-US"/>
          </a:p>
        </p:txBody>
      </p:sp>
    </p:spTree>
    <p:extLst>
      <p:ext uri="{BB962C8B-B14F-4D97-AF65-F5344CB8AC3E}">
        <p14:creationId xmlns:p14="http://schemas.microsoft.com/office/powerpoint/2010/main" val="3715333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D8F9D020-3E06-4B10-9F51-23473D21C23E}" type="slidenum">
              <a:rPr lang="en-US"/>
              <a:pPr>
                <a:defRPr/>
              </a:pPr>
              <a:t>‹#›</a:t>
            </a:fld>
            <a:endParaRPr lang="en-US"/>
          </a:p>
        </p:txBody>
      </p:sp>
    </p:spTree>
    <p:extLst>
      <p:ext uri="{BB962C8B-B14F-4D97-AF65-F5344CB8AC3E}">
        <p14:creationId xmlns:p14="http://schemas.microsoft.com/office/powerpoint/2010/main" val="2168034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2" y="273050"/>
            <a:ext cx="4010039"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5492" y="273051"/>
            <a:ext cx="681389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442" y="1435101"/>
            <a:ext cx="4010039"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01BF5AF-EDEE-436D-9ACF-174E098673DB}" type="slidenum">
              <a:rPr lang="en-US"/>
              <a:pPr>
                <a:defRPr/>
              </a:pPr>
              <a:t>‹#›</a:t>
            </a:fld>
            <a:endParaRPr lang="en-US"/>
          </a:p>
        </p:txBody>
      </p:sp>
    </p:spTree>
    <p:extLst>
      <p:ext uri="{BB962C8B-B14F-4D97-AF65-F5344CB8AC3E}">
        <p14:creationId xmlns:p14="http://schemas.microsoft.com/office/powerpoint/2010/main" val="3363334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095" y="612775"/>
            <a:ext cx="731329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2389095" y="5367338"/>
            <a:ext cx="731329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EC4DDACC-B398-4434-9A27-1DB8A0412CE5}" type="slidenum">
              <a:rPr lang="en-US"/>
              <a:pPr>
                <a:defRPr/>
              </a:pPr>
              <a:t>‹#›</a:t>
            </a:fld>
            <a:endParaRPr lang="en-US"/>
          </a:p>
        </p:txBody>
      </p:sp>
    </p:spTree>
    <p:extLst>
      <p:ext uri="{BB962C8B-B14F-4D97-AF65-F5344CB8AC3E}">
        <p14:creationId xmlns:p14="http://schemas.microsoft.com/office/powerpoint/2010/main" val="2236953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441" y="274638"/>
            <a:ext cx="10969943"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441" y="1600201"/>
            <a:ext cx="1096994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29" name="Rectangle 5"/>
          <p:cNvSpPr>
            <a:spLocks noGrp="1" noChangeArrowheads="1"/>
          </p:cNvSpPr>
          <p:nvPr>
            <p:ph type="ftr" sz="quarter" idx="3"/>
          </p:nvPr>
        </p:nvSpPr>
        <p:spPr bwMode="auto">
          <a:xfrm>
            <a:off x="609441" y="6400801"/>
            <a:ext cx="741486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smtClean="0"/>
            </a:lvl1pPr>
          </a:lstStyle>
          <a:p>
            <a:pPr>
              <a:defRPr/>
            </a:pPr>
            <a:endParaRPr lang="en-US"/>
          </a:p>
        </p:txBody>
      </p:sp>
      <p:sp>
        <p:nvSpPr>
          <p:cNvPr id="1030" name="Rectangle 6"/>
          <p:cNvSpPr>
            <a:spLocks noGrp="1" noChangeArrowheads="1"/>
          </p:cNvSpPr>
          <p:nvPr>
            <p:ph type="sldNum" sz="quarter" idx="4"/>
          </p:nvPr>
        </p:nvSpPr>
        <p:spPr bwMode="auto">
          <a:xfrm>
            <a:off x="8735325" y="6400801"/>
            <a:ext cx="2844059"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a:defRPr/>
            </a:pPr>
            <a:fld id="{BC80DFAE-88B7-49D3-8F2D-B101E877E4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2pPr>
      <a:lvl3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3pPr>
      <a:lvl4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4pPr>
      <a:lvl5pPr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5pPr>
      <a:lvl6pPr marL="4572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6pPr>
      <a:lvl7pPr marL="9144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7pPr>
      <a:lvl8pPr marL="13716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8pPr>
      <a:lvl9pPr marL="1828800" algn="ctr" rtl="0" eaLnBrk="1" fontAlgn="base" hangingPunct="1">
        <a:spcBef>
          <a:spcPct val="0"/>
        </a:spcBef>
        <a:spcAft>
          <a:spcPct val="0"/>
        </a:spcAft>
        <a:defRPr sz="4400" b="1">
          <a:solidFill>
            <a:schemeClr val="tx2"/>
          </a:solidFill>
          <a:effectLst>
            <a:outerShdw blurRad="38100" dist="38100" dir="2700000" algn="tl">
              <a:srgbClr val="C0C0C0"/>
            </a:outerShdw>
          </a:effectLst>
          <a:latin typeface="Arial" charset="0"/>
        </a:defRPr>
      </a:lvl9pPr>
    </p:titleStyle>
    <p:bodyStyle>
      <a:lvl1pPr marL="342900" indent="-342900" algn="l" rtl="0" eaLnBrk="1" fontAlgn="base" hangingPunct="1">
        <a:lnSpc>
          <a:spcPct val="105000"/>
        </a:lnSpc>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1" fontAlgn="base" hangingPunct="1">
        <a:lnSpc>
          <a:spcPct val="105000"/>
        </a:lnSpc>
        <a:spcBef>
          <a:spcPct val="20000"/>
        </a:spcBef>
        <a:spcAft>
          <a:spcPct val="0"/>
        </a:spcAft>
        <a:buChar char="•"/>
        <a:defRPr sz="2400">
          <a:solidFill>
            <a:schemeClr val="tx1"/>
          </a:solidFill>
          <a:latin typeface="+mn-lt"/>
        </a:defRPr>
      </a:lvl2pPr>
      <a:lvl3pPr marL="1143000" indent="-228600" algn="l" rtl="0" eaLnBrk="1" fontAlgn="base" hangingPunct="1">
        <a:lnSpc>
          <a:spcPct val="105000"/>
        </a:lnSpc>
        <a:spcBef>
          <a:spcPct val="20000"/>
        </a:spcBef>
        <a:spcAft>
          <a:spcPct val="0"/>
        </a:spcAft>
        <a:buChar char="•"/>
        <a:defRPr sz="2000">
          <a:solidFill>
            <a:schemeClr val="tx1"/>
          </a:solidFill>
          <a:latin typeface="+mn-lt"/>
        </a:defRPr>
      </a:lvl3pPr>
      <a:lvl4pPr marL="1600200" indent="-228600" algn="l" rtl="0" eaLnBrk="1" fontAlgn="base" hangingPunct="1">
        <a:lnSpc>
          <a:spcPct val="105000"/>
        </a:lnSpc>
        <a:spcBef>
          <a:spcPct val="20000"/>
        </a:spcBef>
        <a:spcAft>
          <a:spcPct val="0"/>
        </a:spcAft>
        <a:buChar char="•"/>
        <a:defRPr>
          <a:solidFill>
            <a:schemeClr val="tx1"/>
          </a:solidFill>
          <a:latin typeface="+mn-lt"/>
        </a:defRPr>
      </a:lvl4pPr>
      <a:lvl5pPr marL="2057400" indent="-228600" algn="l" rtl="0" eaLnBrk="1" fontAlgn="base" hangingPunct="1">
        <a:lnSpc>
          <a:spcPct val="105000"/>
        </a:lnSpc>
        <a:spcBef>
          <a:spcPct val="20000"/>
        </a:spcBef>
        <a:spcAft>
          <a:spcPct val="0"/>
        </a:spcAft>
        <a:buChar char="•"/>
        <a:defRPr>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28801"/>
            <a:ext cx="12188825" cy="1771651"/>
          </a:xfrm>
        </p:spPr>
        <p:txBody>
          <a:bodyPr/>
          <a:lstStyle/>
          <a:p>
            <a:r>
              <a:rPr lang="en-US" altLang="zh-CN" dirty="0" err="1"/>
              <a:t>FarReach</a:t>
            </a:r>
            <a:r>
              <a:rPr lang="en-US" altLang="zh-CN" dirty="0"/>
              <a:t>: Write-back Caching in Programmable Switches</a:t>
            </a:r>
            <a:endParaRPr lang="en-US" dirty="0"/>
          </a:p>
        </p:txBody>
      </p:sp>
      <p:sp>
        <p:nvSpPr>
          <p:cNvPr id="3" name="Subtitle 2"/>
          <p:cNvSpPr>
            <a:spLocks noGrp="1"/>
          </p:cNvSpPr>
          <p:nvPr>
            <p:ph type="subTitle" idx="1"/>
          </p:nvPr>
        </p:nvSpPr>
        <p:spPr>
          <a:xfrm>
            <a:off x="202889" y="3789040"/>
            <a:ext cx="11783045" cy="2209800"/>
          </a:xfrm>
        </p:spPr>
        <p:txBody>
          <a:bodyPr/>
          <a:lstStyle/>
          <a:p>
            <a:r>
              <a:rPr lang="en-US" altLang="zh-CN" sz="2400" b="1" dirty="0" err="1"/>
              <a:t>Siyuan</a:t>
            </a:r>
            <a:r>
              <a:rPr lang="en-US" altLang="zh-CN" sz="2400" b="1" dirty="0"/>
              <a:t> Sheng</a:t>
            </a:r>
            <a:r>
              <a:rPr lang="en-US" altLang="zh-CN" sz="2400" baseline="30000" dirty="0"/>
              <a:t>1</a:t>
            </a:r>
            <a:r>
              <a:rPr lang="en-US" altLang="zh-CN" sz="2400" dirty="0"/>
              <a:t>, </a:t>
            </a:r>
            <a:r>
              <a:rPr lang="en-US" altLang="zh-CN" sz="2400" dirty="0" err="1"/>
              <a:t>Huancheng</a:t>
            </a:r>
            <a:r>
              <a:rPr lang="en-US" altLang="zh-CN" sz="2400" dirty="0"/>
              <a:t> Puyang</a:t>
            </a:r>
            <a:r>
              <a:rPr lang="en-US" altLang="zh-CN" sz="2400" baseline="30000" dirty="0"/>
              <a:t>1</a:t>
            </a:r>
            <a:r>
              <a:rPr lang="en-US" altLang="zh-CN" sz="2400" dirty="0"/>
              <a:t>, </a:t>
            </a:r>
            <a:r>
              <a:rPr lang="en-US" altLang="zh-CN" sz="2400" dirty="0" err="1"/>
              <a:t>Qun</a:t>
            </a:r>
            <a:r>
              <a:rPr lang="en-US" altLang="zh-CN" sz="2400" dirty="0"/>
              <a:t> Huang</a:t>
            </a:r>
            <a:r>
              <a:rPr lang="en-US" altLang="zh-CN" sz="2400" baseline="30000" dirty="0"/>
              <a:t>2</a:t>
            </a:r>
            <a:r>
              <a:rPr lang="en-US" altLang="zh-CN" sz="2400" dirty="0"/>
              <a:t>, Lu Tang</a:t>
            </a:r>
            <a:r>
              <a:rPr lang="en-US" altLang="zh-CN" sz="2400" baseline="30000" dirty="0"/>
              <a:t>3</a:t>
            </a:r>
            <a:r>
              <a:rPr lang="en-US" altLang="zh-CN" sz="2400" dirty="0"/>
              <a:t>, and Patrick P. C. Lee</a:t>
            </a:r>
            <a:r>
              <a:rPr lang="en-US" altLang="zh-CN" sz="2400" baseline="30000" dirty="0"/>
              <a:t>1</a:t>
            </a:r>
          </a:p>
          <a:p>
            <a:r>
              <a:rPr lang="en-US" altLang="zh-CN" sz="2400" baseline="30000" dirty="0"/>
              <a:t>1</a:t>
            </a:r>
            <a:r>
              <a:rPr lang="en-US" altLang="zh-CN" sz="2400" dirty="0"/>
              <a:t>The Chinese University of Hong Kong   </a:t>
            </a:r>
            <a:r>
              <a:rPr lang="en-US" altLang="zh-CN" sz="2400" baseline="30000" dirty="0"/>
              <a:t>2</a:t>
            </a:r>
            <a:r>
              <a:rPr lang="en-US" altLang="zh-CN" sz="2400" dirty="0"/>
              <a:t>Peking University   </a:t>
            </a:r>
            <a:r>
              <a:rPr lang="en-US" altLang="zh-CN" sz="2400" baseline="30000" dirty="0"/>
              <a:t>3</a:t>
            </a:r>
            <a:r>
              <a:rPr lang="en-US" altLang="zh-CN" sz="2400" dirty="0"/>
              <a:t>Xiamen University</a:t>
            </a:r>
            <a:br>
              <a:rPr lang="en-US" altLang="zh-CN" sz="2400" dirty="0"/>
            </a:br>
            <a:endParaRPr lang="en-US" altLang="zh-CN" sz="2400" dirty="0"/>
          </a:p>
          <a:p>
            <a:r>
              <a:rPr lang="en-US" altLang="zh-CN" sz="2400" dirty="0"/>
              <a:t>USENIX ATC 2023</a:t>
            </a:r>
          </a:p>
        </p:txBody>
      </p:sp>
      <p:sp>
        <p:nvSpPr>
          <p:cNvPr id="4" name="Slide Number Placeholder 3"/>
          <p:cNvSpPr>
            <a:spLocks noGrp="1"/>
          </p:cNvSpPr>
          <p:nvPr>
            <p:ph type="sldNum" sz="quarter" idx="11"/>
          </p:nvPr>
        </p:nvSpPr>
        <p:spPr/>
        <p:txBody>
          <a:bodyPr/>
          <a:lstStyle/>
          <a:p>
            <a:pPr>
              <a:defRPr/>
            </a:pPr>
            <a:fld id="{35DD5A66-9C2F-42FF-B09E-B62E67AA1448}" type="slidenum">
              <a:rPr lang="en-US" smtClean="0"/>
              <a:pPr>
                <a:defRPr/>
              </a:pPr>
              <a:t>1</a:t>
            </a:fld>
            <a:endParaRPr lang="en-US"/>
          </a:p>
        </p:txBody>
      </p:sp>
    </p:spTree>
    <p:extLst>
      <p:ext uri="{BB962C8B-B14F-4D97-AF65-F5344CB8AC3E}">
        <p14:creationId xmlns:p14="http://schemas.microsoft.com/office/powerpoint/2010/main" val="2630473855"/>
      </p:ext>
    </p:extLst>
  </p:cSld>
  <p:clrMapOvr>
    <a:masterClrMapping/>
  </p:clrMapOvr>
  <mc:AlternateContent xmlns:mc="http://schemas.openxmlformats.org/markup-compatibility/2006" xmlns:p14="http://schemas.microsoft.com/office/powerpoint/2010/main">
    <mc:Choice Requires="p14">
      <p:transition p14:dur="10" advTm="18558"/>
    </mc:Choice>
    <mc:Fallback xmlns="">
      <p:transition advTm="1855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Cache Eviction</a:t>
            </a:r>
          </a:p>
        </p:txBody>
      </p:sp>
      <p:sp>
        <p:nvSpPr>
          <p:cNvPr id="3" name="Content Placeholder 2"/>
          <p:cNvSpPr>
            <a:spLocks noGrp="1"/>
          </p:cNvSpPr>
          <p:nvPr>
            <p:ph idx="1"/>
          </p:nvPr>
        </p:nvSpPr>
        <p:spPr>
          <a:xfrm>
            <a:off x="609441" y="1340768"/>
            <a:ext cx="11461635" cy="4678364"/>
          </a:xfrm>
        </p:spPr>
        <p:txBody>
          <a:bodyPr/>
          <a:lstStyle/>
          <a:p>
            <a:r>
              <a:rPr lang="en-US" dirty="0"/>
              <a:t>Associate additional in-switch metadata to evicted record</a:t>
            </a:r>
          </a:p>
          <a:p>
            <a:pPr lvl="1"/>
            <a:r>
              <a:rPr lang="en-US" dirty="0"/>
              <a:t>Mark evicted record as “to-be-evicted”</a:t>
            </a:r>
          </a:p>
          <a:p>
            <a:pPr lvl="1"/>
            <a:r>
              <a:rPr lang="en-US" dirty="0"/>
              <a:t>Load evicted record to server before removing it from switch</a:t>
            </a:r>
          </a:p>
          <a:p>
            <a:pPr lvl="1"/>
            <a:r>
              <a:rPr lang="en-US" dirty="0"/>
              <a:t>Mark </a:t>
            </a:r>
            <a:r>
              <a:rPr lang="en-US" altLang="zh-CN" dirty="0"/>
              <a:t>“to-be-evicted” record as “outdated” and forward writes to server</a:t>
            </a:r>
          </a:p>
          <a:p>
            <a:pPr lvl="1"/>
            <a:r>
              <a:rPr lang="en-US" altLang="zh-CN" dirty="0"/>
              <a:t>Process reads by switch if “latest” or server if “outdated”</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10</a:t>
            </a:fld>
            <a:endParaRPr lang="en-US"/>
          </a:p>
        </p:txBody>
      </p:sp>
      <p:pic>
        <p:nvPicPr>
          <p:cNvPr id="6" name="图片 5">
            <a:extLst>
              <a:ext uri="{FF2B5EF4-FFF2-40B4-BE49-F238E27FC236}">
                <a16:creationId xmlns:a16="http://schemas.microsoft.com/office/drawing/2014/main" id="{D557B090-197D-2146-A016-69C72002AB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6967" y="3904753"/>
            <a:ext cx="4894890" cy="2836615"/>
          </a:xfrm>
          <a:prstGeom prst="rect">
            <a:avLst/>
          </a:prstGeom>
        </p:spPr>
      </p:pic>
    </p:spTree>
    <p:extLst>
      <p:ext uri="{BB962C8B-B14F-4D97-AF65-F5344CB8AC3E}">
        <p14:creationId xmlns:p14="http://schemas.microsoft.com/office/powerpoint/2010/main" val="1776002715"/>
      </p:ext>
    </p:extLst>
  </p:cSld>
  <p:clrMapOvr>
    <a:masterClrMapping/>
  </p:clrMapOvr>
  <mc:AlternateContent xmlns:mc="http://schemas.openxmlformats.org/markup-compatibility/2006" xmlns:p14="http://schemas.microsoft.com/office/powerpoint/2010/main">
    <mc:Choice Requires="p14">
      <p:transition spd="slow" p14:dur="2000" advTm="45614"/>
    </mc:Choice>
    <mc:Fallback xmlns="">
      <p:transition spd="slow" advTm="4561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3" y="76200"/>
            <a:ext cx="11593288" cy="1143000"/>
          </a:xfrm>
        </p:spPr>
        <p:txBody>
          <a:bodyPr/>
          <a:lstStyle/>
          <a:p>
            <a:r>
              <a:rPr lang="en-US" dirty="0"/>
              <a:t>Problem of Reliability</a:t>
            </a:r>
          </a:p>
        </p:txBody>
      </p:sp>
      <p:sp>
        <p:nvSpPr>
          <p:cNvPr id="3" name="Content Placeholder 2"/>
          <p:cNvSpPr>
            <a:spLocks noGrp="1"/>
          </p:cNvSpPr>
          <p:nvPr>
            <p:ph idx="1"/>
          </p:nvPr>
        </p:nvSpPr>
        <p:spPr>
          <a:xfrm>
            <a:off x="608400" y="1628799"/>
            <a:ext cx="11462400" cy="4499001"/>
          </a:xfrm>
        </p:spPr>
        <p:txBody>
          <a:bodyPr/>
          <a:lstStyle/>
          <a:p>
            <a:r>
              <a:rPr lang="en-US" dirty="0"/>
              <a:t>Under write-back policy</a:t>
            </a:r>
          </a:p>
          <a:p>
            <a:pPr lvl="1"/>
            <a:r>
              <a:rPr lang="en-US" dirty="0"/>
              <a:t>Cached records are latest yet not updated to servers</a:t>
            </a:r>
          </a:p>
          <a:p>
            <a:pPr lvl="1"/>
            <a:r>
              <a:rPr lang="en-US" dirty="0"/>
              <a:t>Latest in-switch records are lost after switch failures</a:t>
            </a:r>
          </a:p>
          <a:p>
            <a:pPr lvl="1"/>
            <a:endParaRPr lang="en-US" dirty="0"/>
          </a:p>
          <a:p>
            <a:r>
              <a:rPr lang="en-US" dirty="0"/>
              <a:t>Controller loads cached records for snapshots</a:t>
            </a:r>
          </a:p>
          <a:p>
            <a:pPr lvl="1"/>
            <a:r>
              <a:rPr lang="en-US" dirty="0"/>
              <a:t>Subsequent writes arrive at switch during snapshot generation</a:t>
            </a:r>
          </a:p>
          <a:p>
            <a:pPr lvl="1"/>
            <a:r>
              <a:rPr lang="en-US" dirty="0"/>
              <a:t>Updating cache records incurs inconsistent snapshots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11</a:t>
            </a:fld>
            <a:endParaRPr lang="en-US"/>
          </a:p>
        </p:txBody>
      </p:sp>
    </p:spTree>
    <p:extLst>
      <p:ext uri="{BB962C8B-B14F-4D97-AF65-F5344CB8AC3E}">
        <p14:creationId xmlns:p14="http://schemas.microsoft.com/office/powerpoint/2010/main" val="3780508128"/>
      </p:ext>
    </p:extLst>
  </p:cSld>
  <p:clrMapOvr>
    <a:masterClrMapping/>
  </p:clrMapOvr>
  <mc:AlternateContent xmlns:mc="http://schemas.openxmlformats.org/markup-compatibility/2006" xmlns:p14="http://schemas.microsoft.com/office/powerpoint/2010/main">
    <mc:Choice Requires="p14">
      <p:transition spd="slow" p14:dur="2000" advTm="45614"/>
    </mc:Choice>
    <mc:Fallback xmlns="">
      <p:transition spd="slow" advTm="45614"/>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3" y="76200"/>
            <a:ext cx="11593288" cy="1143000"/>
          </a:xfrm>
        </p:spPr>
        <p:txBody>
          <a:bodyPr/>
          <a:lstStyle/>
          <a:p>
            <a:r>
              <a:rPr lang="en-US" dirty="0"/>
              <a:t>Crash-consistent Snapshot Generation</a:t>
            </a:r>
          </a:p>
        </p:txBody>
      </p:sp>
      <p:sp>
        <p:nvSpPr>
          <p:cNvPr id="3" name="Content Placeholder 2"/>
          <p:cNvSpPr>
            <a:spLocks noGrp="1"/>
          </p:cNvSpPr>
          <p:nvPr>
            <p:ph idx="1"/>
          </p:nvPr>
        </p:nvSpPr>
        <p:spPr>
          <a:xfrm>
            <a:off x="608400" y="1447801"/>
            <a:ext cx="11462400" cy="4680000"/>
          </a:xfrm>
        </p:spPr>
        <p:txBody>
          <a:bodyPr/>
          <a:lstStyle/>
          <a:p>
            <a:r>
              <a:rPr lang="en-US" dirty="0"/>
              <a:t>Send original cached record for each first write</a:t>
            </a:r>
          </a:p>
          <a:p>
            <a:pPr lvl="1"/>
            <a:r>
              <a:rPr lang="en-US" dirty="0"/>
              <a:t>Controller replaces overwritten records for consistency</a:t>
            </a:r>
          </a:p>
          <a:p>
            <a:r>
              <a:rPr lang="en-US" dirty="0"/>
              <a:t>Two-phase algorithm</a:t>
            </a:r>
          </a:p>
          <a:p>
            <a:pPr lvl="1"/>
            <a:r>
              <a:rPr lang="en-US" dirty="0"/>
              <a:t>Controller triggers snapshot generation</a:t>
            </a:r>
          </a:p>
          <a:p>
            <a:pPr lvl="1"/>
            <a:r>
              <a:rPr lang="en-US" dirty="0"/>
              <a:t>Controller loads cached records and switch sends original ones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12</a:t>
            </a:fld>
            <a:endParaRPr lang="en-US"/>
          </a:p>
        </p:txBody>
      </p:sp>
      <p:pic>
        <p:nvPicPr>
          <p:cNvPr id="6" name="图片 5">
            <a:extLst>
              <a:ext uri="{FF2B5EF4-FFF2-40B4-BE49-F238E27FC236}">
                <a16:creationId xmlns:a16="http://schemas.microsoft.com/office/drawing/2014/main" id="{AF391046-4865-0649-8D4C-9E465C1B85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68198" y="4055129"/>
            <a:ext cx="3852428" cy="2710139"/>
          </a:xfrm>
          <a:prstGeom prst="rect">
            <a:avLst/>
          </a:prstGeom>
        </p:spPr>
      </p:pic>
    </p:spTree>
    <p:extLst>
      <p:ext uri="{BB962C8B-B14F-4D97-AF65-F5344CB8AC3E}">
        <p14:creationId xmlns:p14="http://schemas.microsoft.com/office/powerpoint/2010/main" val="2202245517"/>
      </p:ext>
    </p:extLst>
  </p:cSld>
  <p:clrMapOvr>
    <a:masterClrMapping/>
  </p:clrMapOvr>
  <mc:AlternateContent xmlns:mc="http://schemas.openxmlformats.org/markup-compatibility/2006" xmlns:p14="http://schemas.microsoft.com/office/powerpoint/2010/main">
    <mc:Choice Requires="p14">
      <p:transition spd="slow" p14:dur="2000" advTm="45614"/>
    </mc:Choice>
    <mc:Fallback xmlns="">
      <p:transition spd="slow" advTm="45614"/>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773" y="76200"/>
            <a:ext cx="11593288" cy="1143000"/>
          </a:xfrm>
        </p:spPr>
        <p:txBody>
          <a:bodyPr/>
          <a:lstStyle/>
          <a:p>
            <a:r>
              <a:rPr lang="en-US" dirty="0"/>
              <a:t>Zero-loss Recovery</a:t>
            </a:r>
          </a:p>
        </p:txBody>
      </p:sp>
      <p:sp>
        <p:nvSpPr>
          <p:cNvPr id="3" name="Content Placeholder 2"/>
          <p:cNvSpPr>
            <a:spLocks noGrp="1"/>
          </p:cNvSpPr>
          <p:nvPr>
            <p:ph idx="1"/>
          </p:nvPr>
        </p:nvSpPr>
        <p:spPr>
          <a:xfrm>
            <a:off x="609441" y="1447801"/>
            <a:ext cx="11579384" cy="4678364"/>
          </a:xfrm>
        </p:spPr>
        <p:txBody>
          <a:bodyPr/>
          <a:lstStyle/>
          <a:p>
            <a:r>
              <a:rPr lang="en-US" dirty="0"/>
              <a:t>Limitation of snapshot generation</a:t>
            </a:r>
          </a:p>
          <a:p>
            <a:pPr lvl="1"/>
            <a:r>
              <a:rPr lang="en-US" dirty="0"/>
              <a:t>Snapshot generation avoids data loss before the latest snapshot</a:t>
            </a:r>
          </a:p>
          <a:p>
            <a:pPr lvl="1"/>
            <a:r>
              <a:rPr lang="en-US" dirty="0"/>
              <a:t>Cached records after the latest snapshot are not protected</a:t>
            </a:r>
          </a:p>
          <a:p>
            <a:r>
              <a:rPr lang="en-US" dirty="0"/>
              <a:t>Client-side record preservation</a:t>
            </a:r>
          </a:p>
          <a:p>
            <a:pPr lvl="1"/>
            <a:r>
              <a:rPr lang="en-US" dirty="0"/>
              <a:t>Clients preserve copies of cached records after the latest snapshot</a:t>
            </a:r>
          </a:p>
          <a:p>
            <a:pPr lvl="1"/>
            <a:r>
              <a:rPr lang="en-US" dirty="0"/>
              <a:t>Controller notifies clients to release the snapshotted records</a:t>
            </a:r>
          </a:p>
          <a:p>
            <a:r>
              <a:rPr lang="en-US" dirty="0"/>
              <a:t>Replay-based recovery</a:t>
            </a:r>
          </a:p>
          <a:p>
            <a:pPr lvl="1"/>
            <a:r>
              <a:rPr lang="en-US" dirty="0"/>
              <a:t>Replay writes of the latest records to update servers</a:t>
            </a:r>
          </a:p>
          <a:p>
            <a:pPr lvl="1"/>
            <a:r>
              <a:rPr lang="en-US" dirty="0"/>
              <a:t>Replay admission decisions to recover in-switch cache</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13</a:t>
            </a:fld>
            <a:endParaRPr lang="en-US"/>
          </a:p>
        </p:txBody>
      </p:sp>
    </p:spTree>
    <p:extLst>
      <p:ext uri="{BB962C8B-B14F-4D97-AF65-F5344CB8AC3E}">
        <p14:creationId xmlns:p14="http://schemas.microsoft.com/office/powerpoint/2010/main" val="3866429448"/>
      </p:ext>
    </p:extLst>
  </p:cSld>
  <p:clrMapOvr>
    <a:masterClrMapping/>
  </p:clrMapOvr>
  <mc:AlternateContent xmlns:mc="http://schemas.openxmlformats.org/markup-compatibility/2006" xmlns:p14="http://schemas.microsoft.com/office/powerpoint/2010/main">
    <mc:Choice Requires="p14">
      <p:transition spd="slow" p14:dur="2000" advTm="45614"/>
    </mc:Choice>
    <mc:Fallback xmlns="">
      <p:transition spd="slow" advTm="45614"/>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1" y="1447200"/>
            <a:ext cx="11461635" cy="4678364"/>
          </a:xfrm>
        </p:spPr>
        <p:txBody>
          <a:bodyPr/>
          <a:lstStyle/>
          <a:p>
            <a:r>
              <a:rPr lang="en-US" dirty="0"/>
              <a:t>Methodology</a:t>
            </a:r>
          </a:p>
          <a:p>
            <a:pPr lvl="1"/>
            <a:r>
              <a:rPr lang="en-US" dirty="0"/>
              <a:t>Simulate tens of servers by server rotation for server-side storage</a:t>
            </a:r>
          </a:p>
          <a:p>
            <a:pPr lvl="1"/>
            <a:r>
              <a:rPr lang="en-US" dirty="0"/>
              <a:t>Compile P4 in a Tofino switch for in-switch cache</a:t>
            </a:r>
          </a:p>
          <a:p>
            <a:pPr lvl="1"/>
            <a:r>
              <a:rPr lang="en-US" altLang="zh-CN" dirty="0"/>
              <a:t>Baselines: </a:t>
            </a:r>
            <a:r>
              <a:rPr lang="en-US" altLang="zh-CN" dirty="0" err="1"/>
              <a:t>NoCache</a:t>
            </a:r>
            <a:r>
              <a:rPr lang="en-US" altLang="zh-CN" dirty="0"/>
              <a:t> and </a:t>
            </a:r>
            <a:r>
              <a:rPr lang="en-US" altLang="zh-CN" dirty="0" err="1"/>
              <a:t>NetCache</a:t>
            </a:r>
            <a:r>
              <a:rPr lang="en-US" altLang="zh-CN" dirty="0"/>
              <a:t> </a:t>
            </a:r>
            <a:r>
              <a:rPr lang="en-US" altLang="zh-CN" sz="1600" dirty="0"/>
              <a:t>[</a:t>
            </a:r>
            <a:r>
              <a:rPr lang="en-US" altLang="zh-CN" sz="1600" dirty="0" err="1"/>
              <a:t>Jin</a:t>
            </a:r>
            <a:r>
              <a:rPr lang="en-US" altLang="zh-CN" sz="1600" dirty="0"/>
              <a:t> et al., SOSP’17]</a:t>
            </a:r>
            <a:endParaRPr lang="en-US" altLang="zh-CN" dirty="0"/>
          </a:p>
          <a:p>
            <a:pPr lvl="1"/>
            <a:endParaRPr lang="en-US" altLang="zh-CN" dirty="0"/>
          </a:p>
          <a:p>
            <a:r>
              <a:rPr lang="en-US" altLang="zh-CN" dirty="0"/>
              <a:t>Experiments</a:t>
            </a:r>
          </a:p>
          <a:p>
            <a:pPr lvl="1"/>
            <a:r>
              <a:rPr lang="en-US" altLang="zh-CN" dirty="0"/>
              <a:t>YCSB core workloads to evaluate throughput, latency, and scalability</a:t>
            </a:r>
          </a:p>
          <a:p>
            <a:pPr lvl="1"/>
            <a:r>
              <a:rPr lang="en-US" altLang="zh-CN" dirty="0"/>
              <a:t>Synthetic workloads to evaluate impact of different parameters</a:t>
            </a:r>
          </a:p>
          <a:p>
            <a:pPr lvl="1"/>
            <a:r>
              <a:rPr lang="en-US" altLang="zh-CN" dirty="0"/>
              <a:t>Performance of snapshot generation and crash recovery time</a:t>
            </a:r>
          </a:p>
          <a:p>
            <a:pPr lvl="1"/>
            <a:r>
              <a:rPr lang="en-US" altLang="zh-CN" dirty="0"/>
              <a:t>Hardware resource usage</a:t>
            </a:r>
            <a:endParaRPr lang="en-US" dirty="0"/>
          </a:p>
          <a:p>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14</a:t>
            </a:fld>
            <a:endParaRPr lang="en-US"/>
          </a:p>
        </p:txBody>
      </p:sp>
      <p:sp>
        <p:nvSpPr>
          <p:cNvPr id="7" name="Title 1">
            <a:extLst>
              <a:ext uri="{FF2B5EF4-FFF2-40B4-BE49-F238E27FC236}">
                <a16:creationId xmlns:a16="http://schemas.microsoft.com/office/drawing/2014/main" id="{E22A915C-C0AA-3E40-8A73-D67A60FC2C09}"/>
              </a:ext>
            </a:extLst>
          </p:cNvPr>
          <p:cNvSpPr>
            <a:spLocks noGrp="1"/>
          </p:cNvSpPr>
          <p:nvPr>
            <p:ph type="title"/>
          </p:nvPr>
        </p:nvSpPr>
        <p:spPr>
          <a:xfrm>
            <a:off x="609441" y="76200"/>
            <a:ext cx="10969943" cy="1143000"/>
          </a:xfrm>
        </p:spPr>
        <p:txBody>
          <a:bodyPr/>
          <a:lstStyle/>
          <a:p>
            <a:r>
              <a:rPr lang="en-US" dirty="0"/>
              <a:t>Evaluation</a:t>
            </a:r>
          </a:p>
        </p:txBody>
      </p:sp>
    </p:spTree>
    <p:extLst>
      <p:ext uri="{BB962C8B-B14F-4D97-AF65-F5344CB8AC3E}">
        <p14:creationId xmlns:p14="http://schemas.microsoft.com/office/powerpoint/2010/main" val="1378312171"/>
      </p:ext>
    </p:extLst>
  </p:cSld>
  <p:clrMapOvr>
    <a:masterClrMapping/>
  </p:clrMapOvr>
  <mc:AlternateContent xmlns:mc="http://schemas.openxmlformats.org/markup-compatibility/2006" xmlns:p14="http://schemas.microsoft.com/office/powerpoint/2010/main">
    <mc:Choice Requires="p14">
      <p:transition spd="slow" p14:dur="2000" advTm="45614"/>
    </mc:Choice>
    <mc:Fallback xmlns="">
      <p:transition spd="slow" advTm="4561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Throughput Analysis</a:t>
            </a:r>
          </a:p>
        </p:txBody>
      </p:sp>
      <p:sp>
        <p:nvSpPr>
          <p:cNvPr id="3" name="Content Placeholder 2"/>
          <p:cNvSpPr>
            <a:spLocks noGrp="1"/>
          </p:cNvSpPr>
          <p:nvPr>
            <p:ph idx="1"/>
          </p:nvPr>
        </p:nvSpPr>
        <p:spPr>
          <a:xfrm>
            <a:off x="609441" y="1447801"/>
            <a:ext cx="11173090" cy="4678364"/>
          </a:xfrm>
        </p:spPr>
        <p:txBody>
          <a:bodyPr/>
          <a:lstStyle/>
          <a:p>
            <a:r>
              <a:rPr lang="en" altLang="zh-CN" dirty="0"/>
              <a:t>Simulate 16 servers by server rotation</a:t>
            </a:r>
          </a:p>
          <a:p>
            <a:r>
              <a:rPr lang="en" altLang="zh-CN" dirty="0"/>
              <a:t>Larger throughput especially for workload A</a:t>
            </a:r>
          </a:p>
          <a:p>
            <a:pPr lvl="1"/>
            <a:r>
              <a:rPr lang="en" altLang="zh-CN" dirty="0"/>
              <a:t>In-switch write-back cache reduces server-side load</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15</a:t>
            </a:fld>
            <a:endParaRPr lang="en-US" dirty="0"/>
          </a:p>
        </p:txBody>
      </p:sp>
      <p:pic>
        <p:nvPicPr>
          <p:cNvPr id="7" name="图片 6">
            <a:extLst>
              <a:ext uri="{FF2B5EF4-FFF2-40B4-BE49-F238E27FC236}">
                <a16:creationId xmlns:a16="http://schemas.microsoft.com/office/drawing/2014/main" id="{06D44AA3-D700-4E4E-B848-7EB3BF67C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14157" y="3128025"/>
            <a:ext cx="5360510" cy="3685351"/>
          </a:xfrm>
          <a:prstGeom prst="rect">
            <a:avLst/>
          </a:prstGeom>
        </p:spPr>
      </p:pic>
    </p:spTree>
    <p:extLst>
      <p:ext uri="{BB962C8B-B14F-4D97-AF65-F5344CB8AC3E}">
        <p14:creationId xmlns:p14="http://schemas.microsoft.com/office/powerpoint/2010/main" val="950036326"/>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Scalability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440" y="1447801"/>
                <a:ext cx="11389627" cy="4678364"/>
              </a:xfrm>
            </p:spPr>
            <p:txBody>
              <a:bodyPr/>
              <a:lstStyle/>
              <a:p>
                <a:r>
                  <a:rPr lang="en" altLang="zh-CN" dirty="0"/>
                  <a:t>Use workload A (skewed and write-intensive)</a:t>
                </a:r>
              </a:p>
              <a:p>
                <a:pPr lvl="1"/>
                <a:r>
                  <a:rPr lang="en" altLang="zh-CN" dirty="0"/>
                  <a:t>Simulate 16 to 128 servers by server rotation</a:t>
                </a:r>
              </a:p>
              <a:p>
                <a:r>
                  <a:rPr lang="en" altLang="zh-CN" dirty="0"/>
                  <a:t>Throughput gain is up to 6.6</a:t>
                </a:r>
                <a14:m>
                  <m:oMath xmlns:m="http://schemas.openxmlformats.org/officeDocument/2006/math">
                    <m:r>
                      <a:rPr lang="en-US" altLang="zh-CN" b="0" i="1" smtClean="0">
                        <a:latin typeface="Cambria Math" panose="02040503050406030204" pitchFamily="18" charset="0"/>
                      </a:rPr>
                      <m:t>×</m:t>
                    </m:r>
                  </m:oMath>
                </a14:m>
                <a:r>
                  <a:rPr lang="en" altLang="zh-CN" dirty="0"/>
                  <a:t> under 128 simulated servers</a:t>
                </a:r>
              </a:p>
              <a:p>
                <a:pPr lvl="1"/>
                <a:r>
                  <a:rPr lang="en" altLang="zh-CN" dirty="0"/>
                  <a:t>In-switch write-back cache balances server-side load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440" y="1447801"/>
                <a:ext cx="11389627" cy="4678364"/>
              </a:xfrm>
              <a:blipFill>
                <a:blip r:embed="rId3"/>
                <a:stretch>
                  <a:fillRect l="-1003" t="-1626"/>
                </a:stretch>
              </a:blipFill>
            </p:spPr>
            <p:txBody>
              <a:bodyPr/>
              <a:lstStyle/>
              <a:p>
                <a:r>
                  <a:rPr lang="zh-CN" altLang="en-US">
                    <a:noFill/>
                  </a:rPr>
                  <a:t> </a:t>
                </a:r>
              </a:p>
            </p:txBody>
          </p:sp>
        </mc:Fallback>
      </mc:AlternateContent>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16</a:t>
            </a:fld>
            <a:endParaRPr lang="en-US" dirty="0"/>
          </a:p>
        </p:txBody>
      </p:sp>
      <p:pic>
        <p:nvPicPr>
          <p:cNvPr id="8" name="图片 7">
            <a:extLst>
              <a:ext uri="{FF2B5EF4-FFF2-40B4-BE49-F238E27FC236}">
                <a16:creationId xmlns:a16="http://schemas.microsoft.com/office/drawing/2014/main" id="{D207A3C3-5212-AF41-A6B5-113F65B12E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57854" y="3463108"/>
            <a:ext cx="4873116" cy="3350268"/>
          </a:xfrm>
          <a:prstGeom prst="rect">
            <a:avLst/>
          </a:prstGeom>
        </p:spPr>
      </p:pic>
    </p:spTree>
    <p:extLst>
      <p:ext uri="{BB962C8B-B14F-4D97-AF65-F5344CB8AC3E}">
        <p14:creationId xmlns:p14="http://schemas.microsoft.com/office/powerpoint/2010/main" val="3252704446"/>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of Snapshot Generation</a:t>
            </a:r>
          </a:p>
        </p:txBody>
      </p:sp>
      <p:pic>
        <p:nvPicPr>
          <p:cNvPr id="6" name="内容占位符 5">
            <a:extLst>
              <a:ext uri="{FF2B5EF4-FFF2-40B4-BE49-F238E27FC236}">
                <a16:creationId xmlns:a16="http://schemas.microsoft.com/office/drawing/2014/main" id="{7123A7CD-2CBD-C94B-A594-47B6ABD7FAC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65821" y="3140968"/>
            <a:ext cx="4962708" cy="3282752"/>
          </a:xfrm>
        </p:spPr>
      </p:pic>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17</a:t>
            </a:fld>
            <a:endParaRPr lang="en-US" dirty="0"/>
          </a:p>
        </p:txBody>
      </p:sp>
      <p:pic>
        <p:nvPicPr>
          <p:cNvPr id="8" name="图片 7">
            <a:extLst>
              <a:ext uri="{FF2B5EF4-FFF2-40B4-BE49-F238E27FC236}">
                <a16:creationId xmlns:a16="http://schemas.microsoft.com/office/drawing/2014/main" id="{56E7F02A-F995-9B46-8E22-B0D35D4CB7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73744" y="3140968"/>
            <a:ext cx="4962708" cy="3282752"/>
          </a:xfrm>
          <a:prstGeom prst="rect">
            <a:avLst/>
          </a:prstGeom>
        </p:spPr>
      </p:pic>
      <p:sp>
        <p:nvSpPr>
          <p:cNvPr id="9" name="文本框 8">
            <a:extLst>
              <a:ext uri="{FF2B5EF4-FFF2-40B4-BE49-F238E27FC236}">
                <a16:creationId xmlns:a16="http://schemas.microsoft.com/office/drawing/2014/main" id="{2E4DE2C9-4805-A744-81DB-E94549371961}"/>
              </a:ext>
            </a:extLst>
          </p:cNvPr>
          <p:cNvSpPr txBox="1"/>
          <p:nvPr/>
        </p:nvSpPr>
        <p:spPr>
          <a:xfrm>
            <a:off x="2460863" y="6351711"/>
            <a:ext cx="1760418" cy="461665"/>
          </a:xfrm>
          <a:prstGeom prst="rect">
            <a:avLst/>
          </a:prstGeom>
          <a:noFill/>
        </p:spPr>
        <p:txBody>
          <a:bodyPr wrap="none" rtlCol="0">
            <a:spAutoFit/>
          </a:bodyPr>
          <a:lstStyle/>
          <a:p>
            <a:pPr algn="ctr"/>
            <a:r>
              <a:rPr kumimoji="1" lang="en-US" altLang="zh-CN" sz="2400" dirty="0"/>
              <a:t>Throughput</a:t>
            </a:r>
            <a:endParaRPr kumimoji="1" lang="zh-CN" altLang="en-US" sz="2400" dirty="0"/>
          </a:p>
        </p:txBody>
      </p:sp>
      <p:sp>
        <p:nvSpPr>
          <p:cNvPr id="10" name="文本框 9">
            <a:extLst>
              <a:ext uri="{FF2B5EF4-FFF2-40B4-BE49-F238E27FC236}">
                <a16:creationId xmlns:a16="http://schemas.microsoft.com/office/drawing/2014/main" id="{3FD68837-1EA8-6F4B-B8A4-C6892070DDAF}"/>
              </a:ext>
            </a:extLst>
          </p:cNvPr>
          <p:cNvSpPr txBox="1"/>
          <p:nvPr/>
        </p:nvSpPr>
        <p:spPr>
          <a:xfrm>
            <a:off x="6799910" y="6351711"/>
            <a:ext cx="3560591" cy="461665"/>
          </a:xfrm>
          <a:prstGeom prst="rect">
            <a:avLst/>
          </a:prstGeom>
          <a:noFill/>
        </p:spPr>
        <p:txBody>
          <a:bodyPr wrap="none" rtlCol="0">
            <a:spAutoFit/>
          </a:bodyPr>
          <a:lstStyle/>
          <a:p>
            <a:pPr algn="ctr"/>
            <a:r>
              <a:rPr kumimoji="1" lang="en-US" altLang="zh-CN" sz="2400" dirty="0"/>
              <a:t>Control-plane Bandwidth</a:t>
            </a:r>
            <a:endParaRPr kumimoji="1" lang="zh-CN" altLang="en-US" sz="2400" dirty="0"/>
          </a:p>
        </p:txBody>
      </p:sp>
      <p:sp>
        <p:nvSpPr>
          <p:cNvPr id="11" name="Content Placeholder 2">
            <a:extLst>
              <a:ext uri="{FF2B5EF4-FFF2-40B4-BE49-F238E27FC236}">
                <a16:creationId xmlns:a16="http://schemas.microsoft.com/office/drawing/2014/main" id="{46EBF74A-8C41-5E40-A952-D88C19748D68}"/>
              </a:ext>
            </a:extLst>
          </p:cNvPr>
          <p:cNvSpPr txBox="1">
            <a:spLocks/>
          </p:cNvSpPr>
          <p:nvPr/>
        </p:nvSpPr>
        <p:spPr bwMode="auto">
          <a:xfrm>
            <a:off x="608400" y="1447801"/>
            <a:ext cx="11593288" cy="1981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100000"/>
              </a:lnSpc>
              <a:spcBef>
                <a:spcPct val="50000"/>
              </a:spcBef>
              <a:spcAft>
                <a:spcPct val="0"/>
              </a:spcAft>
              <a:buFont typeface="Wingdings" pitchFamily="2" charset="2"/>
              <a:buChar char="Ø"/>
              <a:defRPr sz="2800">
                <a:solidFill>
                  <a:schemeClr val="tx1"/>
                </a:solidFill>
                <a:latin typeface="+mn-lt"/>
                <a:ea typeface="+mn-ea"/>
                <a:cs typeface="+mn-cs"/>
              </a:defRPr>
            </a:lvl1pPr>
            <a:lvl2pPr marL="742950" indent="-285750" algn="l" rtl="0" eaLnBrk="1" fontAlgn="base" hangingPunct="1">
              <a:lnSpc>
                <a:spcPct val="100000"/>
              </a:lnSpc>
              <a:spcBef>
                <a:spcPct val="20000"/>
              </a:spcBef>
              <a:spcAft>
                <a:spcPct val="0"/>
              </a:spcAft>
              <a:buChar char="•"/>
              <a:defRPr sz="2400">
                <a:solidFill>
                  <a:schemeClr val="tx1"/>
                </a:solidFill>
                <a:latin typeface="+mn-lt"/>
              </a:defRPr>
            </a:lvl2pPr>
            <a:lvl3pPr marL="1143000" indent="-228600" algn="l" rtl="0" eaLnBrk="1" fontAlgn="base" hangingPunct="1">
              <a:lnSpc>
                <a:spcPct val="100000"/>
              </a:lnSpc>
              <a:spcBef>
                <a:spcPct val="20000"/>
              </a:spcBef>
              <a:spcAft>
                <a:spcPct val="0"/>
              </a:spcAft>
              <a:buChar char="•"/>
              <a:defRPr sz="2000">
                <a:solidFill>
                  <a:schemeClr val="tx1"/>
                </a:solidFill>
                <a:latin typeface="+mn-lt"/>
              </a:defRPr>
            </a:lvl3pPr>
            <a:lvl4pPr marL="1600200" indent="-228600" algn="l" rtl="0" eaLnBrk="1" fontAlgn="base" hangingPunct="1">
              <a:lnSpc>
                <a:spcPct val="100000"/>
              </a:lnSpc>
              <a:spcBef>
                <a:spcPct val="20000"/>
              </a:spcBef>
              <a:spcAft>
                <a:spcPct val="0"/>
              </a:spcAft>
              <a:buChar char="•"/>
              <a:defRPr sz="1800">
                <a:solidFill>
                  <a:schemeClr val="tx1"/>
                </a:solidFill>
                <a:latin typeface="+mn-lt"/>
              </a:defRPr>
            </a:lvl4pPr>
            <a:lvl5pPr marL="2057400" indent="-228600" algn="l" rtl="0" eaLnBrk="1" fontAlgn="base" hangingPunct="1">
              <a:lnSpc>
                <a:spcPct val="100000"/>
              </a:lnSpc>
              <a:spcBef>
                <a:spcPct val="20000"/>
              </a:spcBef>
              <a:spcAft>
                <a:spcPct val="0"/>
              </a:spcAft>
              <a:buChar char="•"/>
              <a:defRPr sz="1800">
                <a:solidFill>
                  <a:schemeClr val="tx1"/>
                </a:solidFill>
                <a:latin typeface="+mn-lt"/>
              </a:defRPr>
            </a:lvl5pPr>
            <a:lvl6pPr marL="2514600" indent="-228600" algn="l" rtl="0" eaLnBrk="1" fontAlgn="base" hangingPunct="1">
              <a:spcBef>
                <a:spcPct val="20000"/>
              </a:spcBef>
              <a:spcAft>
                <a:spcPct val="0"/>
              </a:spcAft>
              <a:buChar char="•"/>
              <a:defRPr>
                <a:solidFill>
                  <a:schemeClr val="tx1"/>
                </a:solidFill>
                <a:latin typeface="+mn-lt"/>
              </a:defRPr>
            </a:lvl6pPr>
            <a:lvl7pPr marL="2971800" indent="-228600" algn="l" rtl="0" eaLnBrk="1" fontAlgn="base" hangingPunct="1">
              <a:spcBef>
                <a:spcPct val="20000"/>
              </a:spcBef>
              <a:spcAft>
                <a:spcPct val="0"/>
              </a:spcAft>
              <a:buChar char="•"/>
              <a:defRPr>
                <a:solidFill>
                  <a:schemeClr val="tx1"/>
                </a:solidFill>
                <a:latin typeface="+mn-lt"/>
              </a:defRPr>
            </a:lvl7pPr>
            <a:lvl8pPr marL="3429000" indent="-228600" algn="l" rtl="0" eaLnBrk="1" fontAlgn="base" hangingPunct="1">
              <a:spcBef>
                <a:spcPct val="20000"/>
              </a:spcBef>
              <a:spcAft>
                <a:spcPct val="0"/>
              </a:spcAft>
              <a:buChar char="•"/>
              <a:defRPr>
                <a:solidFill>
                  <a:schemeClr val="tx1"/>
                </a:solidFill>
                <a:latin typeface="+mn-lt"/>
              </a:defRPr>
            </a:lvl8pPr>
            <a:lvl9pPr marL="3886200" indent="-228600" algn="l" rtl="0" eaLnBrk="1" fontAlgn="base" hangingPunct="1">
              <a:spcBef>
                <a:spcPct val="20000"/>
              </a:spcBef>
              <a:spcAft>
                <a:spcPct val="0"/>
              </a:spcAft>
              <a:buChar char="•"/>
              <a:defRPr>
                <a:solidFill>
                  <a:schemeClr val="tx1"/>
                </a:solidFill>
                <a:latin typeface="+mn-lt"/>
              </a:defRPr>
            </a:lvl9pPr>
          </a:lstStyle>
          <a:p>
            <a:r>
              <a:rPr lang="en" altLang="zh-CN" kern="0" dirty="0"/>
              <a:t>Dynamic workload patterns</a:t>
            </a:r>
          </a:p>
          <a:p>
            <a:pPr lvl="1"/>
            <a:r>
              <a:rPr lang="en" altLang="zh-CN" kern="0" dirty="0"/>
              <a:t>Bandwidth includes snapshot generation and cache management</a:t>
            </a:r>
          </a:p>
          <a:p>
            <a:r>
              <a:rPr lang="en" altLang="zh-CN" kern="0" dirty="0"/>
              <a:t>Similar throughput and limited control-plane bandwidth</a:t>
            </a:r>
          </a:p>
        </p:txBody>
      </p:sp>
    </p:spTree>
    <p:extLst>
      <p:ext uri="{BB962C8B-B14F-4D97-AF65-F5344CB8AC3E}">
        <p14:creationId xmlns:p14="http://schemas.microsoft.com/office/powerpoint/2010/main" val="2002132283"/>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609441" y="1844823"/>
            <a:ext cx="11173090" cy="4281341"/>
          </a:xfrm>
        </p:spPr>
        <p:txBody>
          <a:bodyPr/>
          <a:lstStyle/>
          <a:p>
            <a:r>
              <a:rPr lang="en-US" dirty="0" err="1"/>
              <a:t>FarReach</a:t>
            </a:r>
            <a:r>
              <a:rPr lang="en-US" dirty="0"/>
              <a:t>, a fast, available, and reliable in-switch write-back cache</a:t>
            </a:r>
          </a:p>
          <a:p>
            <a:pPr lvl="1"/>
            <a:r>
              <a:rPr lang="en-US" dirty="0"/>
              <a:t>Non-blocking cache admission</a:t>
            </a:r>
          </a:p>
          <a:p>
            <a:pPr lvl="1"/>
            <a:r>
              <a:rPr lang="en-US" dirty="0"/>
              <a:t>Available cache eviction</a:t>
            </a:r>
          </a:p>
          <a:p>
            <a:pPr lvl="1"/>
            <a:r>
              <a:rPr lang="en-US" dirty="0"/>
              <a:t>Crash-consistent snapshot generation with zero-loss recovery</a:t>
            </a:r>
          </a:p>
          <a:p>
            <a:r>
              <a:rPr lang="en-US" dirty="0"/>
              <a:t>Tofino switch evaluation on YCSB and synthetic workloads</a:t>
            </a:r>
          </a:p>
          <a:p>
            <a:r>
              <a:rPr lang="en-US" dirty="0"/>
              <a:t>Source code:</a:t>
            </a:r>
          </a:p>
          <a:p>
            <a:pPr lvl="1"/>
            <a:r>
              <a:rPr lang="en" altLang="zh-CN" b="1" dirty="0">
                <a:solidFill>
                  <a:srgbClr val="FF0000"/>
                </a:solidFill>
              </a:rPr>
              <a:t>http://</a:t>
            </a:r>
            <a:r>
              <a:rPr lang="en" altLang="zh-CN" b="1" dirty="0" err="1">
                <a:solidFill>
                  <a:srgbClr val="FF0000"/>
                </a:solidFill>
              </a:rPr>
              <a:t>adslab.cse.cuhk.edu.hk</a:t>
            </a:r>
            <a:r>
              <a:rPr lang="en" altLang="zh-CN" b="1" dirty="0">
                <a:solidFill>
                  <a:srgbClr val="FF0000"/>
                </a:solidFill>
              </a:rPr>
              <a:t>/software/</a:t>
            </a:r>
            <a:r>
              <a:rPr lang="en" altLang="zh-CN" b="1" dirty="0" err="1">
                <a:solidFill>
                  <a:srgbClr val="FF0000"/>
                </a:solidFill>
              </a:rPr>
              <a:t>farreach</a:t>
            </a:r>
            <a:endParaRPr lang="en" altLang="zh-CN" b="1" dirty="0">
              <a:solidFill>
                <a:srgbClr val="FF0000"/>
              </a:solidFill>
            </a:endParaRP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18</a:t>
            </a:fld>
            <a:endParaRPr lang="en-US" dirty="0"/>
          </a:p>
        </p:txBody>
      </p:sp>
    </p:spTree>
    <p:extLst>
      <p:ext uri="{BB962C8B-B14F-4D97-AF65-F5344CB8AC3E}">
        <p14:creationId xmlns:p14="http://schemas.microsoft.com/office/powerpoint/2010/main" val="1171880752"/>
      </p:ext>
    </p:extLst>
  </p:cSld>
  <p:clrMapOvr>
    <a:masterClrMapping/>
  </p:clrMapOvr>
  <mc:AlternateContent xmlns:mc="http://schemas.openxmlformats.org/markup-compatibility/2006" xmlns:p14="http://schemas.microsoft.com/office/powerpoint/2010/main">
    <mc:Choice Requires="p14">
      <p:transition spd="slow" p14:dur="2000" advTm="41555"/>
    </mc:Choice>
    <mc:Fallback xmlns="">
      <p:transition spd="slow" advTm="4155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440" y="2857500"/>
            <a:ext cx="10969943" cy="1143000"/>
          </a:xfrm>
        </p:spPr>
        <p:txBody>
          <a:bodyPr/>
          <a:lstStyle/>
          <a:p>
            <a:r>
              <a:rPr lang="en-US" dirty="0"/>
              <a:t>Thank You!</a:t>
            </a:r>
            <a:br>
              <a:rPr lang="en-US" dirty="0"/>
            </a:br>
            <a:r>
              <a:rPr lang="en-US" dirty="0"/>
              <a:t>Q </a:t>
            </a:r>
            <a:r>
              <a:rPr lang="en-US" altLang="zh-CN" dirty="0"/>
              <a:t>&amp; A</a:t>
            </a:r>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19</a:t>
            </a:fld>
            <a:endParaRPr lang="en-US"/>
          </a:p>
        </p:txBody>
      </p:sp>
    </p:spTree>
    <p:extLst>
      <p:ext uri="{BB962C8B-B14F-4D97-AF65-F5344CB8AC3E}">
        <p14:creationId xmlns:p14="http://schemas.microsoft.com/office/powerpoint/2010/main" val="4149197342"/>
      </p:ext>
    </p:extLst>
  </p:cSld>
  <p:clrMapOvr>
    <a:masterClrMapping/>
  </p:clrMapOvr>
  <mc:AlternateContent xmlns:mc="http://schemas.openxmlformats.org/markup-compatibility/2006" xmlns:p14="http://schemas.microsoft.com/office/powerpoint/2010/main">
    <mc:Choice Requires="p14">
      <p:transition spd="slow" p14:dur="2000" advTm="5716"/>
    </mc:Choice>
    <mc:Fallback xmlns="">
      <p:transition spd="slow" advTm="571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Writes in Key-value Stores</a:t>
            </a:r>
          </a:p>
        </p:txBody>
      </p:sp>
      <p:sp>
        <p:nvSpPr>
          <p:cNvPr id="3" name="Content Placeholder 2"/>
          <p:cNvSpPr>
            <a:spLocks noGrp="1"/>
          </p:cNvSpPr>
          <p:nvPr>
            <p:ph idx="1"/>
          </p:nvPr>
        </p:nvSpPr>
        <p:spPr>
          <a:xfrm>
            <a:off x="608400" y="1916832"/>
            <a:ext cx="10969943" cy="4209332"/>
          </a:xfrm>
        </p:spPr>
        <p:txBody>
          <a:bodyPr/>
          <a:lstStyle/>
          <a:p>
            <a:r>
              <a:rPr lang="en-US" dirty="0"/>
              <a:t>Writes dominate in production key-value storage workloads</a:t>
            </a:r>
          </a:p>
          <a:p>
            <a:pPr lvl="1"/>
            <a:r>
              <a:rPr lang="en-US" dirty="0"/>
              <a:t>20% of Twitter’s </a:t>
            </a:r>
            <a:r>
              <a:rPr lang="en-US" dirty="0" err="1"/>
              <a:t>Twemcache</a:t>
            </a:r>
            <a:r>
              <a:rPr lang="en-US" dirty="0"/>
              <a:t> clusters are write-intensive</a:t>
            </a:r>
          </a:p>
          <a:p>
            <a:pPr lvl="1"/>
            <a:r>
              <a:rPr lang="en-US" dirty="0"/>
              <a:t>Facebook’s </a:t>
            </a:r>
            <a:r>
              <a:rPr lang="en-US" dirty="0" err="1"/>
              <a:t>RocksDB</a:t>
            </a:r>
            <a:r>
              <a:rPr lang="en-US" dirty="0"/>
              <a:t> for AI services has 92.5% of read-modify-writes</a:t>
            </a:r>
          </a:p>
          <a:p>
            <a:pPr lvl="1"/>
            <a:endParaRPr lang="en-US" dirty="0"/>
          </a:p>
          <a:p>
            <a:r>
              <a:rPr lang="en-US" dirty="0"/>
              <a:t>Challenges for high write performance</a:t>
            </a:r>
          </a:p>
          <a:p>
            <a:pPr lvl="1"/>
            <a:r>
              <a:rPr lang="en-US" dirty="0"/>
              <a:t>High round-trip latencies in transmission, queuing, and processing</a:t>
            </a:r>
          </a:p>
          <a:p>
            <a:pPr lvl="1"/>
            <a:r>
              <a:rPr lang="en-US" dirty="0"/>
              <a:t>Skewness introduces imbalanced server loads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2</a:t>
            </a:fld>
            <a:endParaRPr lang="en-US"/>
          </a:p>
        </p:txBody>
      </p:sp>
    </p:spTree>
    <p:extLst>
      <p:ext uri="{BB962C8B-B14F-4D97-AF65-F5344CB8AC3E}">
        <p14:creationId xmlns:p14="http://schemas.microsoft.com/office/powerpoint/2010/main" val="1170229309"/>
      </p:ext>
    </p:extLst>
  </p:cSld>
  <p:clrMapOvr>
    <a:masterClrMapping/>
  </p:clrMapOvr>
  <mc:AlternateContent xmlns:mc="http://schemas.openxmlformats.org/markup-compatibility/2006" xmlns:p14="http://schemas.microsoft.com/office/powerpoint/2010/main">
    <mc:Choice Requires="p14">
      <p:transition spd="slow" p14:dur="2000" advTm="61175"/>
    </mc:Choice>
    <mc:Fallback xmlns="">
      <p:transition spd="slow" advTm="6117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In-switch Write-back Cache</a:t>
            </a:r>
          </a:p>
        </p:txBody>
      </p:sp>
      <p:sp>
        <p:nvSpPr>
          <p:cNvPr id="3" name="Content Placeholder 2"/>
          <p:cNvSpPr>
            <a:spLocks noGrp="1"/>
          </p:cNvSpPr>
          <p:nvPr>
            <p:ph idx="1"/>
          </p:nvPr>
        </p:nvSpPr>
        <p:spPr>
          <a:xfrm>
            <a:off x="609441" y="1412776"/>
            <a:ext cx="5628987" cy="4678364"/>
          </a:xfrm>
        </p:spPr>
        <p:txBody>
          <a:bodyPr/>
          <a:lstStyle/>
          <a:p>
            <a:r>
              <a:rPr lang="en-US" altLang="zh-CN" b="1" dirty="0">
                <a:solidFill>
                  <a:srgbClr val="FF0000"/>
                </a:solidFill>
              </a:rPr>
              <a:t>Programmable switches</a:t>
            </a:r>
            <a:r>
              <a:rPr lang="en-US" altLang="zh-CN" dirty="0"/>
              <a:t> can help improve write performance</a:t>
            </a:r>
          </a:p>
          <a:p>
            <a:pPr lvl="1"/>
            <a:r>
              <a:rPr lang="en-US" altLang="zh-CN" dirty="0"/>
              <a:t>Switch OS controls multi-pipeline data plane</a:t>
            </a:r>
          </a:p>
          <a:p>
            <a:pPr lvl="1"/>
            <a:r>
              <a:rPr lang="en-US" altLang="zh-CN" dirty="0"/>
              <a:t>Each pipeline has multiple stages with stateful memory</a:t>
            </a:r>
          </a:p>
          <a:p>
            <a:r>
              <a:rPr lang="en-US" altLang="zh-CN" b="1" dirty="0">
                <a:solidFill>
                  <a:srgbClr val="FF0000"/>
                </a:solidFill>
              </a:rPr>
              <a:t>Write-back policy: </a:t>
            </a:r>
            <a:r>
              <a:rPr lang="en-US" altLang="zh-CN" dirty="0"/>
              <a:t>caches popular write records in switch without immediately updating servers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3</a:t>
            </a:fld>
            <a:endParaRPr lang="en-US"/>
          </a:p>
        </p:txBody>
      </p:sp>
      <p:sp>
        <p:nvSpPr>
          <p:cNvPr id="7" name="文本框 6">
            <a:extLst>
              <a:ext uri="{FF2B5EF4-FFF2-40B4-BE49-F238E27FC236}">
                <a16:creationId xmlns:a16="http://schemas.microsoft.com/office/drawing/2014/main" id="{B0F0B13C-2FD2-D740-BE5C-F76830A4D796}"/>
              </a:ext>
            </a:extLst>
          </p:cNvPr>
          <p:cNvSpPr txBox="1"/>
          <p:nvPr/>
        </p:nvSpPr>
        <p:spPr>
          <a:xfrm>
            <a:off x="7102524" y="5671583"/>
            <a:ext cx="4059125" cy="400110"/>
          </a:xfrm>
          <a:prstGeom prst="rect">
            <a:avLst/>
          </a:prstGeom>
          <a:noFill/>
        </p:spPr>
        <p:txBody>
          <a:bodyPr wrap="none" rtlCol="0">
            <a:spAutoFit/>
          </a:bodyPr>
          <a:lstStyle/>
          <a:p>
            <a:pPr algn="ctr"/>
            <a:r>
              <a:rPr kumimoji="1" lang="en-US" altLang="zh-CN" sz="2000" dirty="0"/>
              <a:t>Programmable switch architecture</a:t>
            </a:r>
            <a:endParaRPr kumimoji="1" lang="zh-CN" altLang="en-US" sz="2000" dirty="0"/>
          </a:p>
        </p:txBody>
      </p:sp>
      <p:pic>
        <p:nvPicPr>
          <p:cNvPr id="6" name="Picture 5">
            <a:extLst>
              <a:ext uri="{FF2B5EF4-FFF2-40B4-BE49-F238E27FC236}">
                <a16:creationId xmlns:a16="http://schemas.microsoft.com/office/drawing/2014/main" id="{B5402BA4-7837-4ACB-51C1-7606DD578C83}"/>
              </a:ext>
            </a:extLst>
          </p:cNvPr>
          <p:cNvPicPr>
            <a:picLocks noChangeAspect="1"/>
          </p:cNvPicPr>
          <p:nvPr/>
        </p:nvPicPr>
        <p:blipFill>
          <a:blip r:embed="rId3"/>
          <a:stretch>
            <a:fillRect/>
          </a:stretch>
        </p:blipFill>
        <p:spPr>
          <a:xfrm>
            <a:off x="6232684" y="1440891"/>
            <a:ext cx="5920482" cy="4130569"/>
          </a:xfrm>
          <a:prstGeom prst="rect">
            <a:avLst/>
          </a:prstGeom>
        </p:spPr>
      </p:pic>
    </p:spTree>
    <p:extLst>
      <p:ext uri="{BB962C8B-B14F-4D97-AF65-F5344CB8AC3E}">
        <p14:creationId xmlns:p14="http://schemas.microsoft.com/office/powerpoint/2010/main" val="1147860108"/>
      </p:ext>
    </p:extLst>
  </p:cSld>
  <p:clrMapOvr>
    <a:masterClrMapping/>
  </p:clrMapOvr>
  <mc:AlternateContent xmlns:mc="http://schemas.openxmlformats.org/markup-compatibility/2006" xmlns:p14="http://schemas.microsoft.com/office/powerpoint/2010/main">
    <mc:Choice Requires="p14">
      <p:transition spd="slow" p14:dur="2000" advTm="50493"/>
    </mc:Choice>
    <mc:Fallback xmlns="">
      <p:transition spd="slow" advTm="5049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Challenges</a:t>
            </a:r>
          </a:p>
        </p:txBody>
      </p:sp>
      <p:sp>
        <p:nvSpPr>
          <p:cNvPr id="3" name="Content Placeholder 2"/>
          <p:cNvSpPr>
            <a:spLocks noGrp="1"/>
          </p:cNvSpPr>
          <p:nvPr>
            <p:ph idx="1"/>
          </p:nvPr>
        </p:nvSpPr>
        <p:spPr>
          <a:xfrm>
            <a:off x="549796" y="1628800"/>
            <a:ext cx="10801200" cy="4752528"/>
          </a:xfrm>
        </p:spPr>
        <p:txBody>
          <a:bodyPr/>
          <a:lstStyle/>
          <a:p>
            <a:r>
              <a:rPr lang="en-US" dirty="0"/>
              <a:t>Performance challenge</a:t>
            </a:r>
          </a:p>
          <a:p>
            <a:pPr lvl="1"/>
            <a:r>
              <a:rPr lang="en-US" dirty="0"/>
              <a:t>Scarce switch resources require offloading cache management to controller </a:t>
            </a:r>
            <a:r>
              <a:rPr lang="en-US" dirty="0">
                <a:sym typeface="Wingdings" panose="05000000000000000000" pitchFamily="2" charset="2"/>
              </a:rPr>
              <a:t> hi</a:t>
            </a:r>
            <a:r>
              <a:rPr lang="en-US" dirty="0"/>
              <a:t>gh controller-to-switch latency</a:t>
            </a:r>
          </a:p>
          <a:p>
            <a:pPr lvl="2"/>
            <a:endParaRPr lang="en-US" dirty="0"/>
          </a:p>
          <a:p>
            <a:r>
              <a:rPr lang="en-US" dirty="0"/>
              <a:t>Availability challenge</a:t>
            </a:r>
          </a:p>
          <a:p>
            <a:pPr lvl="1"/>
            <a:r>
              <a:rPr lang="en-US" dirty="0"/>
              <a:t>Synchronization between switch and servers is required to keep latest records available</a:t>
            </a:r>
          </a:p>
          <a:p>
            <a:pPr lvl="2"/>
            <a:endParaRPr lang="en-US" dirty="0"/>
          </a:p>
          <a:p>
            <a:r>
              <a:rPr lang="en-US" dirty="0"/>
              <a:t>Reliability challenge</a:t>
            </a:r>
          </a:p>
          <a:p>
            <a:pPr lvl="1"/>
            <a:r>
              <a:rPr lang="en-US" dirty="0"/>
              <a:t>Latest records may be lost in switch failures under write-back caching</a:t>
            </a:r>
          </a:p>
          <a:p>
            <a:pPr lvl="1"/>
            <a:endParaRPr lang="en-US" dirty="0"/>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4</a:t>
            </a:fld>
            <a:endParaRPr lang="en-US"/>
          </a:p>
        </p:txBody>
      </p:sp>
    </p:spTree>
    <p:extLst>
      <p:ext uri="{BB962C8B-B14F-4D97-AF65-F5344CB8AC3E}">
        <p14:creationId xmlns:p14="http://schemas.microsoft.com/office/powerpoint/2010/main" val="3319319736"/>
      </p:ext>
    </p:extLst>
  </p:cSld>
  <p:clrMapOvr>
    <a:masterClrMapping/>
  </p:clrMapOvr>
  <mc:AlternateContent xmlns:mc="http://schemas.openxmlformats.org/markup-compatibility/2006" xmlns:p14="http://schemas.microsoft.com/office/powerpoint/2010/main">
    <mc:Choice Requires="p14">
      <p:transition spd="slow" p14:dur="2000" advTm="61175"/>
    </mc:Choice>
    <mc:Fallback xmlns="">
      <p:transition spd="slow" advTm="6117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Our</a:t>
            </a:r>
            <a:r>
              <a:rPr lang="zh-CN" altLang="en-US" dirty="0"/>
              <a:t> </a:t>
            </a:r>
            <a:r>
              <a:rPr lang="en-US" altLang="zh-CN" dirty="0"/>
              <a:t>Contributions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441" y="1447801"/>
                <a:ext cx="11173090" cy="4678364"/>
              </a:xfrm>
            </p:spPr>
            <p:txBody>
              <a:bodyPr/>
              <a:lstStyle/>
              <a:p>
                <a:r>
                  <a:rPr lang="en-US" b="1" dirty="0" err="1">
                    <a:solidFill>
                      <a:srgbClr val="FF0000"/>
                    </a:solidFill>
                  </a:rPr>
                  <a:t>FarReach</a:t>
                </a:r>
                <a:r>
                  <a:rPr lang="en-US" dirty="0"/>
                  <a:t>, a fast, available, and reliable in-switch write-back cache</a:t>
                </a:r>
              </a:p>
              <a:p>
                <a:pPr lvl="1"/>
                <a:r>
                  <a:rPr lang="en-US" dirty="0"/>
                  <a:t>Non-blocking cache admission for fast access</a:t>
                </a:r>
              </a:p>
              <a:p>
                <a:pPr lvl="1"/>
                <a:r>
                  <a:rPr lang="en-US" dirty="0"/>
                  <a:t>Available cache eviction</a:t>
                </a:r>
              </a:p>
              <a:p>
                <a:pPr lvl="1"/>
                <a:r>
                  <a:rPr lang="en-US" dirty="0"/>
                  <a:t>Crash-consistent snapshot generation and zero-loss recovery</a:t>
                </a:r>
              </a:p>
              <a:p>
                <a:r>
                  <a:rPr lang="en-US" dirty="0"/>
                  <a:t>Prototype implementation</a:t>
                </a:r>
              </a:p>
              <a:p>
                <a:pPr lvl="1"/>
                <a:r>
                  <a:rPr lang="en-US" dirty="0"/>
                  <a:t>P4-based in-switch cache and </a:t>
                </a:r>
                <a:r>
                  <a:rPr lang="en-US" dirty="0" err="1"/>
                  <a:t>RocksDB</a:t>
                </a:r>
                <a:r>
                  <a:rPr lang="en-US" dirty="0"/>
                  <a:t>-based servers</a:t>
                </a:r>
              </a:p>
              <a:p>
                <a:r>
                  <a:rPr lang="en-US" dirty="0"/>
                  <a:t>Tofino switch evaluation</a:t>
                </a:r>
              </a:p>
              <a:p>
                <a:pPr lvl="1"/>
                <a:r>
                  <a:rPr lang="en-US" dirty="0"/>
                  <a:t>Up to 6.6</a:t>
                </a:r>
                <a14:m>
                  <m:oMath xmlns:m="http://schemas.openxmlformats.org/officeDocument/2006/math">
                    <m:r>
                      <a:rPr lang="en-US" b="0" i="1" smtClean="0">
                        <a:latin typeface="Cambria Math" panose="02040503050406030204" pitchFamily="18" charset="0"/>
                      </a:rPr>
                      <m:t>×</m:t>
                    </m:r>
                  </m:oMath>
                </a14:m>
                <a:r>
                  <a:rPr lang="en-US" dirty="0"/>
                  <a:t> throughput gain under 128 simulated servers</a:t>
                </a:r>
              </a:p>
              <a:p>
                <a:r>
                  <a:rPr lang="en-US" dirty="0"/>
                  <a:t>Open-source </a:t>
                </a:r>
                <a:r>
                  <a:rPr lang="en-US" dirty="0" err="1"/>
                  <a:t>FarReach</a:t>
                </a:r>
                <a:r>
                  <a:rPr lang="en-US" dirty="0"/>
                  <a:t> prototype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441" y="1447801"/>
                <a:ext cx="11173090" cy="4678364"/>
              </a:xfrm>
              <a:blipFill>
                <a:blip r:embed="rId3"/>
                <a:stretch>
                  <a:fillRect l="-982" t="-1434" r="-491" b="-2608"/>
                </a:stretch>
              </a:blipFill>
            </p:spPr>
            <p:txBody>
              <a:bodyPr/>
              <a:lstStyle/>
              <a:p>
                <a:r>
                  <a:rPr lang="en-US">
                    <a:noFill/>
                  </a:rPr>
                  <a:t> </a:t>
                </a:r>
              </a:p>
            </p:txBody>
          </p:sp>
        </mc:Fallback>
      </mc:AlternateContent>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5</a:t>
            </a:fld>
            <a:endParaRPr lang="en-US"/>
          </a:p>
        </p:txBody>
      </p:sp>
    </p:spTree>
    <p:extLst>
      <p:ext uri="{BB962C8B-B14F-4D97-AF65-F5344CB8AC3E}">
        <p14:creationId xmlns:p14="http://schemas.microsoft.com/office/powerpoint/2010/main" val="1423075031"/>
      </p:ext>
    </p:extLst>
  </p:cSld>
  <p:clrMapOvr>
    <a:masterClrMapping/>
  </p:clrMapOvr>
  <mc:AlternateContent xmlns:mc="http://schemas.openxmlformats.org/markup-compatibility/2006" xmlns:p14="http://schemas.microsoft.com/office/powerpoint/2010/main">
    <mc:Choice Requires="p14">
      <p:transition spd="slow" p14:dur="2000" advTm="40680"/>
    </mc:Choice>
    <mc:Fallback xmlns="">
      <p:transition spd="slow" advTm="4068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overview</a:t>
            </a:r>
          </a:p>
        </p:txBody>
      </p:sp>
      <p:sp>
        <p:nvSpPr>
          <p:cNvPr id="3" name="Content Placeholder 2"/>
          <p:cNvSpPr>
            <a:spLocks noGrp="1"/>
          </p:cNvSpPr>
          <p:nvPr>
            <p:ph idx="1"/>
          </p:nvPr>
        </p:nvSpPr>
        <p:spPr>
          <a:xfrm>
            <a:off x="609441" y="1342924"/>
            <a:ext cx="10969943" cy="4678364"/>
          </a:xfrm>
        </p:spPr>
        <p:txBody>
          <a:bodyPr/>
          <a:lstStyle/>
          <a:p>
            <a:r>
              <a:rPr lang="en-US" dirty="0" err="1"/>
              <a:t>FarReach</a:t>
            </a:r>
            <a:r>
              <a:rPr lang="en-US" dirty="0"/>
              <a:t> architecture</a:t>
            </a:r>
          </a:p>
          <a:p>
            <a:pPr lvl="1"/>
            <a:r>
              <a:rPr lang="en-US" dirty="0"/>
              <a:t>In-switch cache absorbs writes with cache hits</a:t>
            </a:r>
          </a:p>
          <a:p>
            <a:pPr lvl="1"/>
            <a:r>
              <a:rPr lang="en-US" dirty="0"/>
              <a:t>Controller performs cache management through switch OS</a:t>
            </a:r>
          </a:p>
          <a:p>
            <a:pPr lvl="1"/>
            <a:r>
              <a:rPr lang="en-US" dirty="0"/>
              <a:t>Carefully co-design control and data planes</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6</a:t>
            </a:fld>
            <a:endParaRPr lang="en-US"/>
          </a:p>
        </p:txBody>
      </p:sp>
      <p:pic>
        <p:nvPicPr>
          <p:cNvPr id="6" name="图片 5">
            <a:extLst>
              <a:ext uri="{FF2B5EF4-FFF2-40B4-BE49-F238E27FC236}">
                <a16:creationId xmlns:a16="http://schemas.microsoft.com/office/drawing/2014/main" id="{A3622173-0057-C24B-BE4A-7DC1FB41A7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50611" y="3405877"/>
            <a:ext cx="8687602" cy="3291786"/>
          </a:xfrm>
          <a:prstGeom prst="rect">
            <a:avLst/>
          </a:prstGeom>
        </p:spPr>
      </p:pic>
    </p:spTree>
    <p:extLst>
      <p:ext uri="{BB962C8B-B14F-4D97-AF65-F5344CB8AC3E}">
        <p14:creationId xmlns:p14="http://schemas.microsoft.com/office/powerpoint/2010/main" val="1463891316"/>
      </p:ext>
    </p:extLst>
  </p:cSld>
  <p:clrMapOvr>
    <a:masterClrMapping/>
  </p:clrMapOvr>
  <mc:AlternateContent xmlns:mc="http://schemas.openxmlformats.org/markup-compatibility/2006" xmlns:p14="http://schemas.microsoft.com/office/powerpoint/2010/main">
    <mc:Choice Requires="p14">
      <p:transition spd="slow" p14:dur="2000" advTm="67083"/>
    </mc:Choice>
    <mc:Fallback xmlns="">
      <p:transition spd="slow" advTm="67083"/>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of Cache Admission</a:t>
            </a:r>
          </a:p>
        </p:txBody>
      </p:sp>
      <p:sp>
        <p:nvSpPr>
          <p:cNvPr id="3" name="Content Placeholder 2"/>
          <p:cNvSpPr>
            <a:spLocks noGrp="1"/>
          </p:cNvSpPr>
          <p:nvPr>
            <p:ph idx="1"/>
          </p:nvPr>
        </p:nvSpPr>
        <p:spPr>
          <a:xfrm>
            <a:off x="609441" y="1268760"/>
            <a:ext cx="11461635" cy="4678364"/>
          </a:xfrm>
        </p:spPr>
        <p:txBody>
          <a:bodyPr/>
          <a:lstStyle/>
          <a:p>
            <a:r>
              <a:rPr lang="en-US" dirty="0"/>
              <a:t>Suppose that a request triggers cache admission</a:t>
            </a:r>
          </a:p>
          <a:p>
            <a:pPr lvl="1"/>
            <a:r>
              <a:rPr lang="en-US" dirty="0"/>
              <a:t>Subsequent writes arrive at switch before admission</a:t>
            </a:r>
          </a:p>
          <a:p>
            <a:pPr lvl="1"/>
            <a:r>
              <a:rPr lang="en-US" dirty="0"/>
              <a:t>Blocking subsequent writes undermines I/O performance</a:t>
            </a:r>
          </a:p>
          <a:p>
            <a:pPr lvl="1"/>
            <a:r>
              <a:rPr lang="en-US" dirty="0"/>
              <a:t>Absorbing subsequent writes in switch undermines availability</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7</a:t>
            </a:fld>
            <a:endParaRPr lang="en-US"/>
          </a:p>
        </p:txBody>
      </p:sp>
      <p:pic>
        <p:nvPicPr>
          <p:cNvPr id="12" name="图片 11">
            <a:extLst>
              <a:ext uri="{FF2B5EF4-FFF2-40B4-BE49-F238E27FC236}">
                <a16:creationId xmlns:a16="http://schemas.microsoft.com/office/drawing/2014/main" id="{F74E3FE7-4EBB-374A-8929-A8C34D19D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8271" y="3322715"/>
            <a:ext cx="5812282" cy="3317451"/>
          </a:xfrm>
          <a:prstGeom prst="rect">
            <a:avLst/>
          </a:prstGeom>
        </p:spPr>
      </p:pic>
    </p:spTree>
    <p:extLst>
      <p:ext uri="{BB962C8B-B14F-4D97-AF65-F5344CB8AC3E}">
        <p14:creationId xmlns:p14="http://schemas.microsoft.com/office/powerpoint/2010/main" val="1726101168"/>
      </p:ext>
    </p:extLst>
  </p:cSld>
  <p:clrMapOvr>
    <a:masterClrMapping/>
  </p:clrMapOvr>
  <mc:AlternateContent xmlns:mc="http://schemas.openxmlformats.org/markup-compatibility/2006" xmlns:p14="http://schemas.microsoft.com/office/powerpoint/2010/main">
    <mc:Choice Requires="p14">
      <p:transition spd="slow" p14:dur="2000" advTm="45614"/>
    </mc:Choice>
    <mc:Fallback xmlns="">
      <p:transition spd="slow" advTm="4561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Non-blocking Cache Admission</a:t>
            </a:r>
          </a:p>
        </p:txBody>
      </p:sp>
      <p:sp>
        <p:nvSpPr>
          <p:cNvPr id="3" name="Content Placeholder 2"/>
          <p:cNvSpPr>
            <a:spLocks noGrp="1"/>
          </p:cNvSpPr>
          <p:nvPr>
            <p:ph idx="1"/>
          </p:nvPr>
        </p:nvSpPr>
        <p:spPr>
          <a:xfrm>
            <a:off x="609441" y="1268760"/>
            <a:ext cx="11461635" cy="4678364"/>
          </a:xfrm>
        </p:spPr>
        <p:txBody>
          <a:bodyPr/>
          <a:lstStyle/>
          <a:p>
            <a:r>
              <a:rPr lang="en-US" dirty="0"/>
              <a:t>Process subsequent writes in server without blocking</a:t>
            </a:r>
          </a:p>
          <a:p>
            <a:pPr lvl="1"/>
            <a:r>
              <a:rPr lang="en-US" dirty="0"/>
              <a:t>Mark admitted record as “outdated” as server is latest</a:t>
            </a:r>
          </a:p>
          <a:p>
            <a:pPr lvl="1"/>
            <a:r>
              <a:rPr lang="en-US" dirty="0"/>
              <a:t>Conservatively forward subsequent reads to server for availability</a:t>
            </a:r>
          </a:p>
          <a:p>
            <a:pPr lvl="1"/>
            <a:r>
              <a:rPr lang="en-US" dirty="0"/>
              <a:t>Mark </a:t>
            </a:r>
            <a:r>
              <a:rPr lang="en-US" altLang="zh-CN" dirty="0"/>
              <a:t>admitted</a:t>
            </a:r>
            <a:r>
              <a:rPr lang="en-US" dirty="0"/>
              <a:t> record as “latest” as early as possible</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8</a:t>
            </a:fld>
            <a:endParaRPr lang="en-US"/>
          </a:p>
        </p:txBody>
      </p:sp>
      <p:pic>
        <p:nvPicPr>
          <p:cNvPr id="13" name="图片 12">
            <a:extLst>
              <a:ext uri="{FF2B5EF4-FFF2-40B4-BE49-F238E27FC236}">
                <a16:creationId xmlns:a16="http://schemas.microsoft.com/office/drawing/2014/main" id="{B71FD92F-0523-1942-8E6C-3C5CCF36A1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89600" y="3422936"/>
            <a:ext cx="5813999" cy="3318432"/>
          </a:xfrm>
          <a:prstGeom prst="rect">
            <a:avLst/>
          </a:prstGeom>
        </p:spPr>
      </p:pic>
    </p:spTree>
    <p:extLst>
      <p:ext uri="{BB962C8B-B14F-4D97-AF65-F5344CB8AC3E}">
        <p14:creationId xmlns:p14="http://schemas.microsoft.com/office/powerpoint/2010/main" val="2132957918"/>
      </p:ext>
    </p:extLst>
  </p:cSld>
  <p:clrMapOvr>
    <a:masterClrMapping/>
  </p:clrMapOvr>
  <mc:AlternateContent xmlns:mc="http://schemas.openxmlformats.org/markup-compatibility/2006" xmlns:p14="http://schemas.microsoft.com/office/powerpoint/2010/main">
    <mc:Choice Requires="p14">
      <p:transition spd="slow" p14:dur="2000" advTm="45614"/>
    </mc:Choice>
    <mc:Fallback xmlns="">
      <p:transition spd="slow" advTm="4561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of Cache Eviction</a:t>
            </a:r>
          </a:p>
        </p:txBody>
      </p:sp>
      <p:sp>
        <p:nvSpPr>
          <p:cNvPr id="3" name="Content Placeholder 2"/>
          <p:cNvSpPr>
            <a:spLocks noGrp="1"/>
          </p:cNvSpPr>
          <p:nvPr>
            <p:ph idx="1"/>
          </p:nvPr>
        </p:nvSpPr>
        <p:spPr>
          <a:xfrm>
            <a:off x="609441" y="1628799"/>
            <a:ext cx="11461635" cy="4497365"/>
          </a:xfrm>
        </p:spPr>
        <p:txBody>
          <a:bodyPr/>
          <a:lstStyle/>
          <a:p>
            <a:r>
              <a:rPr lang="en-US" dirty="0"/>
              <a:t>Under write-back policy</a:t>
            </a:r>
          </a:p>
          <a:p>
            <a:pPr lvl="1"/>
            <a:r>
              <a:rPr lang="en-US" dirty="0"/>
              <a:t>Evicted record is latest yet not updated to server</a:t>
            </a:r>
          </a:p>
          <a:p>
            <a:pPr lvl="1"/>
            <a:r>
              <a:rPr lang="en-US" dirty="0"/>
              <a:t>Controller loads evicted record to server for persistent storage</a:t>
            </a:r>
          </a:p>
          <a:p>
            <a:pPr lvl="1"/>
            <a:endParaRPr lang="en-US" dirty="0"/>
          </a:p>
          <a:p>
            <a:r>
              <a:rPr lang="en-US" dirty="0"/>
              <a:t>Subsequent writes arrive at switch during cache eviction</a:t>
            </a:r>
          </a:p>
          <a:p>
            <a:pPr lvl="1"/>
            <a:r>
              <a:rPr lang="en-US" dirty="0"/>
              <a:t>Processing without synchronization undermines availability</a:t>
            </a:r>
          </a:p>
          <a:p>
            <a:pPr lvl="1"/>
            <a:r>
              <a:rPr lang="en-US" dirty="0"/>
              <a:t>Synchronization by controller incurs large overhead</a:t>
            </a:r>
          </a:p>
        </p:txBody>
      </p:sp>
      <p:sp>
        <p:nvSpPr>
          <p:cNvPr id="4" name="Slide Number Placeholder 3"/>
          <p:cNvSpPr>
            <a:spLocks noGrp="1"/>
          </p:cNvSpPr>
          <p:nvPr>
            <p:ph type="sldNum" sz="quarter" idx="11"/>
          </p:nvPr>
        </p:nvSpPr>
        <p:spPr/>
        <p:txBody>
          <a:bodyPr/>
          <a:lstStyle/>
          <a:p>
            <a:pPr>
              <a:defRPr/>
            </a:pPr>
            <a:fld id="{3FFE790D-BCFB-4008-9260-CA63AEE325FD}" type="slidenum">
              <a:rPr lang="en-US" smtClean="0"/>
              <a:pPr>
                <a:defRPr/>
              </a:pPr>
              <a:t>9</a:t>
            </a:fld>
            <a:endParaRPr lang="en-US"/>
          </a:p>
        </p:txBody>
      </p:sp>
    </p:spTree>
    <p:extLst>
      <p:ext uri="{BB962C8B-B14F-4D97-AF65-F5344CB8AC3E}">
        <p14:creationId xmlns:p14="http://schemas.microsoft.com/office/powerpoint/2010/main" val="4233684165"/>
      </p:ext>
    </p:extLst>
  </p:cSld>
  <p:clrMapOvr>
    <a:masterClrMapping/>
  </p:clrMapOvr>
  <mc:AlternateContent xmlns:mc="http://schemas.openxmlformats.org/markup-compatibility/2006" xmlns:p14="http://schemas.microsoft.com/office/powerpoint/2010/main">
    <mc:Choice Requires="p14">
      <p:transition spd="slow" p14:dur="2000" advTm="45614"/>
    </mc:Choice>
    <mc:Fallback xmlns="">
      <p:transition spd="slow" advTm="45614"/>
    </mc:Fallback>
  </mc:AlternateContent>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FF0000"/>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icdcs20streamdfp" id="{9D9A8CB5-260D-9943-A607-0BE795C4DF35}" vid="{D9BE9A0F-7476-C84B-9641-0D77BC3F1AB4}"/>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icdcs20streamdfp</Template>
  <TotalTime>9232</TotalTime>
  <Words>2972</Words>
  <Application>Microsoft Macintosh PowerPoint</Application>
  <PresentationFormat>自定义</PresentationFormat>
  <Paragraphs>270</Paragraphs>
  <Slides>19</Slides>
  <Notes>19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19</vt:i4>
      </vt:variant>
    </vt:vector>
  </HeadingPairs>
  <TitlesOfParts>
    <vt:vector size="23" baseType="lpstr">
      <vt:lpstr>Arial</vt:lpstr>
      <vt:lpstr>Cambria Math</vt:lpstr>
      <vt:lpstr>Wingdings</vt:lpstr>
      <vt:lpstr>Default Design</vt:lpstr>
      <vt:lpstr>FarReach: Write-back Caching in Programmable Switches</vt:lpstr>
      <vt:lpstr>Writes in Key-value Stores</vt:lpstr>
      <vt:lpstr>In-switch Write-back Cache</vt:lpstr>
      <vt:lpstr>Challenges</vt:lpstr>
      <vt:lpstr>Our Contributions</vt:lpstr>
      <vt:lpstr>Design overview</vt:lpstr>
      <vt:lpstr>Problem of Cache Admission</vt:lpstr>
      <vt:lpstr>Non-blocking Cache Admission</vt:lpstr>
      <vt:lpstr>Problem of Cache Eviction</vt:lpstr>
      <vt:lpstr>Available Cache Eviction</vt:lpstr>
      <vt:lpstr>Problem of Reliability</vt:lpstr>
      <vt:lpstr>Crash-consistent Snapshot Generation</vt:lpstr>
      <vt:lpstr>Zero-loss Recovery</vt:lpstr>
      <vt:lpstr>Evaluation</vt:lpstr>
      <vt:lpstr>Throughput Analysis</vt:lpstr>
      <vt:lpstr>Scalability</vt:lpstr>
      <vt:lpstr>Performance of Snapshot Generation</vt:lpstr>
      <vt:lpstr>Conclusion</vt:lpstr>
      <vt:lpstr>Thank You! 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In-Depth Study of Correlated Failures in Production SSD-Based Data Centers </dc:title>
  <dc:creator>shujiehan00001@gmail.com</dc:creator>
  <cp:lastModifiedBy>盛 思远</cp:lastModifiedBy>
  <cp:revision>2736</cp:revision>
  <cp:lastPrinted>2021-01-23T03:01:14Z</cp:lastPrinted>
  <dcterms:created xsi:type="dcterms:W3CDTF">2021-01-13T11:38:59Z</dcterms:created>
  <dcterms:modified xsi:type="dcterms:W3CDTF">2023-07-06T13:41:23Z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