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541" r:id="rId2"/>
    <p:sldId id="851" r:id="rId3"/>
    <p:sldId id="852" r:id="rId4"/>
    <p:sldId id="850" r:id="rId5"/>
    <p:sldId id="849" r:id="rId6"/>
    <p:sldId id="853" r:id="rId7"/>
    <p:sldId id="856" r:id="rId8"/>
    <p:sldId id="857" r:id="rId9"/>
    <p:sldId id="858" r:id="rId10"/>
    <p:sldId id="854" r:id="rId11"/>
    <p:sldId id="870" r:id="rId12"/>
    <p:sldId id="859" r:id="rId13"/>
    <p:sldId id="871" r:id="rId14"/>
    <p:sldId id="855" r:id="rId15"/>
    <p:sldId id="861" r:id="rId16"/>
    <p:sldId id="863" r:id="rId17"/>
    <p:sldId id="864" r:id="rId18"/>
    <p:sldId id="868" r:id="rId19"/>
    <p:sldId id="865" r:id="rId20"/>
    <p:sldId id="872" r:id="rId21"/>
    <p:sldId id="873" r:id="rId22"/>
    <p:sldId id="869" r:id="rId23"/>
    <p:sldId id="848" r:id="rId24"/>
    <p:sldId id="611" r:id="rId25"/>
  </p:sldIdLst>
  <p:sldSz cx="12188825" cy="6858000"/>
  <p:notesSz cx="6794500" cy="9906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0" autoAdjust="0"/>
    <p:restoredTop sz="79461" autoAdjust="0"/>
  </p:normalViewPr>
  <p:slideViewPr>
    <p:cSldViewPr>
      <p:cViewPr varScale="1">
        <p:scale>
          <a:sx n="71" d="100"/>
          <a:sy n="71" d="100"/>
        </p:scale>
        <p:origin x="2024" y="17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p:cViewPr varScale="1">
        <p:scale>
          <a:sx n="78" d="100"/>
          <a:sy n="78" d="100"/>
        </p:scale>
        <p:origin x="2280" y="9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8195" name="Rectangle 3"/>
          <p:cNvSpPr>
            <a:spLocks noGrp="1" noChangeArrowheads="1"/>
          </p:cNvSpPr>
          <p:nvPr>
            <p:ph type="dt" sz="quarter" idx="1"/>
          </p:nvPr>
        </p:nvSpPr>
        <p:spPr bwMode="auto">
          <a:xfrm>
            <a:off x="384845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8196" name="Rectangle 4"/>
          <p:cNvSpPr>
            <a:spLocks noGrp="1" noChangeArrowheads="1"/>
          </p:cNvSpPr>
          <p:nvPr>
            <p:ph type="ftr" sz="quarter" idx="2"/>
          </p:nvPr>
        </p:nvSpPr>
        <p:spPr bwMode="auto">
          <a:xfrm>
            <a:off x="3"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8197" name="Rectangle 5"/>
          <p:cNvSpPr>
            <a:spLocks noGrp="1" noChangeArrowheads="1"/>
          </p:cNvSpPr>
          <p:nvPr>
            <p:ph type="sldNum" sz="quarter" idx="3"/>
          </p:nvPr>
        </p:nvSpPr>
        <p:spPr bwMode="auto">
          <a:xfrm>
            <a:off x="3848450"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EC486EC7-B4F1-4F04-B7FF-C486E608758D}" type="slidenum">
              <a:rPr lang="en-US"/>
              <a:pPr>
                <a:defRPr/>
              </a:pPr>
              <a:t>‹#›</a:t>
            </a:fld>
            <a:endParaRPr lang="en-US"/>
          </a:p>
        </p:txBody>
      </p:sp>
    </p:spTree>
    <p:extLst>
      <p:ext uri="{BB962C8B-B14F-4D97-AF65-F5344CB8AC3E}">
        <p14:creationId xmlns:p14="http://schemas.microsoft.com/office/powerpoint/2010/main" val="345261042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6147" name="Rectangle 3"/>
          <p:cNvSpPr>
            <a:spLocks noGrp="1" noChangeArrowheads="1"/>
          </p:cNvSpPr>
          <p:nvPr>
            <p:ph type="dt" idx="1"/>
          </p:nvPr>
        </p:nvSpPr>
        <p:spPr bwMode="auto">
          <a:xfrm>
            <a:off x="384845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13316" name="Rectangle 4"/>
          <p:cNvSpPr>
            <a:spLocks noGrp="1" noRot="1" noChangeAspect="1" noChangeArrowheads="1" noTextEdit="1"/>
          </p:cNvSpPr>
          <p:nvPr>
            <p:ph type="sldImg" idx="2"/>
          </p:nvPr>
        </p:nvSpPr>
        <p:spPr bwMode="auto">
          <a:xfrm>
            <a:off x="96838" y="742950"/>
            <a:ext cx="66008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79746" y="4705683"/>
            <a:ext cx="5435010" cy="445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3"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6151" name="Rectangle 7"/>
          <p:cNvSpPr>
            <a:spLocks noGrp="1" noChangeArrowheads="1"/>
          </p:cNvSpPr>
          <p:nvPr>
            <p:ph type="sldNum" sz="quarter" idx="5"/>
          </p:nvPr>
        </p:nvSpPr>
        <p:spPr bwMode="auto">
          <a:xfrm>
            <a:off x="3848450"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4600D095-13D5-439B-AA5E-03D3CC9BD5C1}" type="slidenum">
              <a:rPr lang="en-US"/>
              <a:pPr>
                <a:defRPr/>
              </a:pPr>
              <a:t>‹#›</a:t>
            </a:fld>
            <a:endParaRPr lang="en-US"/>
          </a:p>
        </p:txBody>
      </p:sp>
    </p:spTree>
    <p:extLst>
      <p:ext uri="{BB962C8B-B14F-4D97-AF65-F5344CB8AC3E}">
        <p14:creationId xmlns:p14="http://schemas.microsoft.com/office/powerpoint/2010/main" val="61974247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(prepare laser pointer)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Hi, I</a:t>
            </a:r>
            <a:r>
              <a:rPr lang="en-US" altLang="zh-CN" baseline="0" dirty="0"/>
              <a:t> a</a:t>
            </a:r>
            <a:r>
              <a:rPr lang="en-US" altLang="zh-CN" dirty="0"/>
              <a:t>m </a:t>
            </a:r>
            <a:r>
              <a:rPr lang="en-US" altLang="zh-CN" dirty="0" err="1"/>
              <a:t>Siyuan</a:t>
            </a:r>
            <a:r>
              <a:rPr lang="en-US" altLang="zh-CN" dirty="0"/>
              <a:t> Sheng from </a:t>
            </a:r>
            <a:r>
              <a:rPr lang="en-US" altLang="zh-CN" sz="1200" dirty="0"/>
              <a:t>The Chinese University of Hong Kong.</a:t>
            </a:r>
          </a:p>
          <a:p>
            <a:r>
              <a:rPr lang="en-US" altLang="zh-CN" sz="1200" dirty="0"/>
              <a:t>I</a:t>
            </a:r>
            <a:r>
              <a:rPr lang="en-US" altLang="zh-CN" sz="1200" baseline="0" dirty="0"/>
              <a:t> a</a:t>
            </a:r>
            <a:r>
              <a:rPr lang="en-US" altLang="zh-CN" sz="1200" dirty="0"/>
              <a:t>m going to </a:t>
            </a:r>
            <a:r>
              <a:rPr lang="en-US" altLang="zh-CN" dirty="0"/>
              <a:t>present the work</a:t>
            </a:r>
            <a:r>
              <a:rPr lang="en-US" altLang="zh-CN" baseline="0" dirty="0"/>
              <a:t> “</a:t>
            </a:r>
            <a:r>
              <a:rPr lang="en-US" altLang="zh-CN" sz="1200" dirty="0"/>
              <a:t>A General Delta-based In-band Network Telemetry Framework with Extremely Low Bandwidth Overhead</a:t>
            </a:r>
            <a:r>
              <a:rPr lang="en-US" altLang="zh-CN" baseline="0" dirty="0"/>
              <a:t>”.</a:t>
            </a:r>
            <a:endParaRPr lang="en-US" altLang="zh-CN" dirty="0"/>
          </a:p>
          <a:p>
            <a:r>
              <a:rPr lang="en-US" altLang="zh-CN" dirty="0"/>
              <a:t>This is a joint work with </a:t>
            </a:r>
            <a:r>
              <a:rPr lang="en-US" altLang="zh-CN" dirty="0" err="1"/>
              <a:t>Qun</a:t>
            </a:r>
            <a:r>
              <a:rPr lang="en-US" altLang="zh-CN" dirty="0"/>
              <a:t> Huang and Patrick P. C. Lee.</a:t>
            </a:r>
          </a:p>
        </p:txBody>
      </p:sp>
    </p:spTree>
    <p:extLst>
      <p:ext uri="{BB962C8B-B14F-4D97-AF65-F5344CB8AC3E}">
        <p14:creationId xmlns:p14="http://schemas.microsoft.com/office/powerpoint/2010/main" val="288862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aforementioned sketch, we provide four primitives in DeltaINT framework to serve various INT applications, including </a:t>
            </a:r>
            <a:r>
              <a:rPr lang="en-US" dirty="0" err="1"/>
              <a:t>StateLoad</a:t>
            </a:r>
            <a:r>
              <a:rPr lang="en-US" dirty="0"/>
              <a:t>, </a:t>
            </a:r>
            <a:r>
              <a:rPr lang="en-US" dirty="0" err="1"/>
              <a:t>DeltaCalc</a:t>
            </a:r>
            <a:r>
              <a:rPr lang="en-US" dirty="0"/>
              <a:t>, </a:t>
            </a:r>
            <a:r>
              <a:rPr lang="en-US" dirty="0" err="1"/>
              <a:t>StateUpdate</a:t>
            </a:r>
            <a:r>
              <a:rPr lang="en-US" dirty="0"/>
              <a:t>, and </a:t>
            </a:r>
            <a:r>
              <a:rPr lang="en-US" dirty="0" err="1"/>
              <a:t>MetadataInsert</a:t>
            </a:r>
            <a:r>
              <a:rPr lang="en-US" dirty="0"/>
              <a:t>.</a:t>
            </a:r>
          </a:p>
          <a:p>
            <a:pPr marL="171450" indent="-171450">
              <a:buFontTx/>
              <a:buChar char="-"/>
            </a:pPr>
            <a:r>
              <a:rPr lang="en-US" dirty="0"/>
              <a:t>For </a:t>
            </a:r>
            <a:r>
              <a:rPr lang="en-US" dirty="0" err="1"/>
              <a:t>StateLoad</a:t>
            </a:r>
            <a:r>
              <a:rPr lang="en-US" dirty="0"/>
              <a:t>, it hashes the flowkey of the incoming packet to locate multiple buckets in the sketch. Then, it loads the embedded states from the first bucket storing the same flowkey as the current packet.</a:t>
            </a:r>
          </a:p>
          <a:p>
            <a:pPr marL="171450" indent="-171450">
              <a:buFontTx/>
              <a:buChar char="-"/>
            </a:pPr>
            <a:r>
              <a:rPr lang="en-US" dirty="0"/>
              <a:t>For </a:t>
            </a:r>
            <a:r>
              <a:rPr lang="en-US" dirty="0" err="1"/>
              <a:t>DeltaCalc</a:t>
            </a:r>
            <a:r>
              <a:rPr lang="en-US" dirty="0"/>
              <a:t>, it calculates the delta between the current state and the embedded state got by </a:t>
            </a:r>
            <a:r>
              <a:rPr lang="en-US" dirty="0" err="1"/>
              <a:t>StateLoad</a:t>
            </a:r>
            <a:r>
              <a:rPr lang="en-US" dirty="0"/>
              <a:t>. Then, it compares the delta with the predefined threshold to determine whether to embed the complete state or not.</a:t>
            </a:r>
          </a:p>
          <a:p>
            <a:pPr marL="171450" indent="-171450">
              <a:buFontTx/>
              <a:buChar char="-"/>
            </a:pPr>
            <a:r>
              <a:rPr lang="en-US" dirty="0"/>
              <a:t>For </a:t>
            </a:r>
            <a:r>
              <a:rPr lang="en-US" dirty="0" err="1"/>
              <a:t>StateUpdate</a:t>
            </a:r>
            <a:r>
              <a:rPr lang="en-US" dirty="0"/>
              <a:t>, it updates the flowkey and the relevant embedded states of the hashed buckets in the sketch.</a:t>
            </a:r>
          </a:p>
          <a:p>
            <a:pPr marL="171450" indent="-171450">
              <a:buFontTx/>
              <a:buChar char="-"/>
            </a:pPr>
            <a:r>
              <a:rPr lang="en-US" dirty="0"/>
              <a:t>For </a:t>
            </a:r>
            <a:r>
              <a:rPr lang="en-US" dirty="0" err="1"/>
              <a:t>MetadataInsert</a:t>
            </a:r>
            <a:r>
              <a:rPr lang="en-US" dirty="0"/>
              <a:t>, it inserts INT information including a bitmap and the complete states with non-negligible deltas into the packet. If DeltaINT-E is used, we encode the negligible deltas into packet by Huffman coding. I will introduce the details of delta encoding in the next slide.</a:t>
            </a:r>
          </a:p>
          <a:p>
            <a:pPr marL="0" indent="0">
              <a:buFontTx/>
              <a:buNone/>
            </a:pPr>
            <a:r>
              <a:rPr lang="en-US" dirty="0"/>
              <a:t>We can easily fit DeltaINT into different applications only with slight changes to primitives.</a:t>
            </a:r>
          </a:p>
          <a:p>
            <a:pPr marL="0" indent="0">
              <a:buFontTx/>
              <a:buNone/>
            </a:pPr>
            <a:endParaRPr lang="en-US" dirty="0"/>
          </a:p>
          <a:p>
            <a:pPr marL="0" indent="0">
              <a:buFontTx/>
              <a:buNone/>
            </a:pPr>
            <a:endParaRPr lang="en-US" dirty="0"/>
          </a:p>
          <a:p>
            <a:pPr marL="0" indent="0">
              <a:buFontTx/>
              <a:buNone/>
            </a:pPr>
            <a:endParaRPr lang="en-US" dirty="0"/>
          </a:p>
          <a:p>
            <a:pPr marL="0" indent="0">
              <a:buFontTx/>
              <a:buNone/>
            </a:pPr>
            <a:r>
              <a:rPr lang="en-US" dirty="0"/>
              <a:t>[For example, in per-packet aggregation, we just use </a:t>
            </a:r>
            <a:r>
              <a:rPr lang="en-US" dirty="0" err="1"/>
              <a:t>DeltaCalc</a:t>
            </a:r>
            <a:r>
              <a:rPr lang="en-US" dirty="0"/>
              <a:t> to calculate delta for aggregated state instead of original state.]</a:t>
            </a:r>
          </a:p>
        </p:txBody>
      </p:sp>
    </p:spTree>
    <p:extLst>
      <p:ext uri="{BB962C8B-B14F-4D97-AF65-F5344CB8AC3E}">
        <p14:creationId xmlns:p14="http://schemas.microsoft.com/office/powerpoint/2010/main" val="1920078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evaluation confirms the assumption that in common applications, most negligible deltas are zero and DeltaINT-E has limited extra bandwidth overhead than DeltaINT-O.</a:t>
            </a:r>
          </a:p>
        </p:txBody>
      </p:sp>
    </p:spTree>
    <p:extLst>
      <p:ext uri="{BB962C8B-B14F-4D97-AF65-F5344CB8AC3E}">
        <p14:creationId xmlns:p14="http://schemas.microsoft.com/office/powerpoint/2010/main" val="156521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take an example to show how DeltaINT-O works. Suppose that there are four packets belonging to two flows x1 and x2. In this example, we focus on two states, whose thresholds are 0 and 2.</a:t>
            </a:r>
          </a:p>
          <a:p>
            <a:pPr marL="171450" indent="-171450">
              <a:buFontTx/>
              <a:buChar char="-"/>
            </a:pPr>
            <a:r>
              <a:rPr lang="en-US" baseline="0" dirty="0"/>
              <a:t>First, DeltaINT receives the first packet belonging to x1. Since no bucket matches x1, DeltaINT-O updates the hashed buckets with flowkey x1, and the current states, 5 and 10. Then, it directly embeds a bitmap with two bits of 1 and the complete current states.</a:t>
            </a:r>
          </a:p>
          <a:p>
            <a:pPr marL="171450" indent="-171450">
              <a:buFontTx/>
              <a:buChar char="-"/>
            </a:pPr>
            <a:r>
              <a:rPr lang="en-US" baseline="0" dirty="0"/>
              <a:t>Next, DeltaINT-O receives the second packet belonging to another flow x2. Since no bucket matches x2, DeltaINT-O performs similar process as the previous packet to update the sketch and the packet. Note that the first bucket in the sketch, which stored the INT information of x1, has been overwritten with the information of x2.</a:t>
            </a:r>
          </a:p>
          <a:p>
            <a:pPr marL="171450" indent="-171450">
              <a:buFontTx/>
              <a:buChar char="-"/>
            </a:pPr>
            <a:r>
              <a:rPr lang="en-US" baseline="0" dirty="0"/>
              <a:t>After that, DeltaINT-O receives the third packet belonging to x1. It loads the embedded states, 5 and 10, from the sketch, and calculates the deltas, 3 and 2. Since the delta of the first state exceeds the corresponding threshold, DeltaINT-O updates the embedded state and inserts the current state 8 into the packet. Note that the second bit of the bitmap is set as 0 to indicate that the second state is not embedded into the packet.</a:t>
            </a:r>
          </a:p>
          <a:p>
            <a:pPr marL="171450" indent="-171450">
              <a:buFontTx/>
              <a:buChar char="-"/>
            </a:pPr>
            <a:r>
              <a:rPr lang="en-US" baseline="0" dirty="0"/>
              <a:t>Finally, DeltaINT-O receives the last packet belonging to x2. After loading the embedded states, 6 and 15, it gets the deltas, 0 and 2. As both of them are within the thresholds, it only inserts a bitmap with two bits of 0 into the packet.</a:t>
            </a:r>
          </a:p>
        </p:txBody>
      </p:sp>
    </p:spTree>
    <p:extLst>
      <p:ext uri="{BB962C8B-B14F-4D97-AF65-F5344CB8AC3E}">
        <p14:creationId xmlns:p14="http://schemas.microsoft.com/office/powerpoint/2010/main" val="8690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is an example of DeltaINT-E, which receive the same four packets as in the previous example of DeltaINT-O. The first two steps in DeltaINT-E are the same as in the previous example, as both the variations needs to embed the complete states for non-negligible deltas. For the third packet, as the delta of the first state is non-negligible while that of the second state is negligible, DeltaINT-E embeds the complete state 8 into packet, while encoding the negligible delta 2 into the packet represented by three bits ‘1xx’, where ‘xx’ are two bits to encode a non-zero delta under the threshold of 2. For the last packet, as both deltas are negligible, DeltaINT-E need to encode them into the packet. Note that the threshold of the first state is zero, so DeltaINT-E directly omit the zero delta while encoding the second negligible delta in three bits ‘1xx’.</a:t>
            </a:r>
          </a:p>
        </p:txBody>
      </p:sp>
    </p:spTree>
    <p:extLst>
      <p:ext uri="{BB962C8B-B14F-4D97-AF65-F5344CB8AC3E}">
        <p14:creationId xmlns:p14="http://schemas.microsoft.com/office/powerpoint/2010/main" val="2691842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talk about the evaluation of this work. We have both software simulation and hardware implementation. For the former, we use both bmv2 and NS3. For the latter, we compile P4 in Barefoot Tofino switch. For per-node sketch in the data plane, we keep 1MB memory and 1 hash function. We evaluate DeltaINT in the following experiments, gray failure detection, congestion control, path tracing, latency measurement, and hardware resource usage.</a:t>
            </a:r>
          </a:p>
        </p:txBody>
      </p:sp>
    </p:spTree>
    <p:extLst>
      <p:ext uri="{BB962C8B-B14F-4D97-AF65-F5344CB8AC3E}">
        <p14:creationId xmlns:p14="http://schemas.microsoft.com/office/powerpoint/2010/main" val="1725924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gray failure detection, we compare DeltaINT with INT-Path. In this application, we focus on three states: </a:t>
            </a:r>
            <a:r>
              <a:rPr lang="en-US" altLang="zh-CN" dirty="0"/>
              <a:t>8-bit device ID, 8-bit ingress port, 8-bit egress port, and 32-bit latency. For bandwidth usage, we concern average bit cost, the average number of bits used by each packet to carry INT information. The result is that DeltaINT-O can mitigate at most 93% bandwidth usage of INT-Path and DeltaINT-E also significantly reduce INT bandwidth overhead. The improvement holds under different epoch lengths and thresholds. The reason is that both DeltaINT-O and DeltaINT-E only embed the complete states with non-negligible deltas, while INT-Path embeds all complete states for each packet. DeltaINT-E uses more bandwidth than DeltaINT-O due to delta encoding but the extra overhead is limited.</a:t>
            </a:r>
            <a:endParaRPr lang="en-US" dirty="0"/>
          </a:p>
        </p:txBody>
      </p:sp>
    </p:spTree>
    <p:extLst>
      <p:ext uri="{BB962C8B-B14F-4D97-AF65-F5344CB8AC3E}">
        <p14:creationId xmlns:p14="http://schemas.microsoft.com/office/powerpoint/2010/main" val="1531464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congestion control, we use the state-of-the-art work, PINT, as the baseline. We track 8-bit link utilization. For bandwidth usage, we still consider average bit cost. The figures show that under both the web search workload and Hadoop workload, the average bit of PINT is always 8 bits, while that of DeltaINT-O decreases to nearly 1 bit and that of DeltaINT-E increases from 2 to 4 bits. The reason is that DeltaINT-O only needs an 1-bit bitmap for non-negligible delta, such that the controller can be aware of the stable link utilization. While DeltaINT-E needs to encode negligible delta with more bandwidth overhead. But both of them are much smaller than PINT due to avoiding most complete states.</a:t>
            </a:r>
          </a:p>
        </p:txBody>
      </p:sp>
    </p:spTree>
    <p:extLst>
      <p:ext uri="{BB962C8B-B14F-4D97-AF65-F5344CB8AC3E}">
        <p14:creationId xmlns:p14="http://schemas.microsoft.com/office/powerpoint/2010/main" val="1537188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path tracing, we track the 8-bit device ID. As PINT suggests, we take two topologies, Kentucky datalink and fat tree, to evaluate the bandwidth usage. Note that the threshold is zero for static states, where DeltaINT-E also omits zero delta as in DeltaINT-O. So we only show the result of DeltaINT-O. The results are similar that DeltaINT-O has smaller average bit overhead than PINT due to a similar reason as mentioned before.</a:t>
            </a:r>
          </a:p>
          <a:p>
            <a:endParaRPr lang="en-US" dirty="0"/>
          </a:p>
          <a:p>
            <a:r>
              <a:rPr lang="en-US" dirty="0"/>
              <a:t>//The results shows that DeltaINT-O requires nearly 1 bit on average which is smaller than PINT of 8 bits. The reason is similar as the previous application, i.e., DeltaINT-O only needs an 1-bit bitmap for non-first packets of each flow due to static device ID with negligible delta</a:t>
            </a:r>
          </a:p>
        </p:txBody>
      </p:sp>
    </p:spTree>
    <p:extLst>
      <p:ext uri="{BB962C8B-B14F-4D97-AF65-F5344CB8AC3E}">
        <p14:creationId xmlns:p14="http://schemas.microsoft.com/office/powerpoint/2010/main" val="678942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path tracing, we also take another experiment to evaluate the convergence. Specifically, we consider the average and tail (aka 99</a:t>
            </a:r>
            <a:r>
              <a:rPr lang="en-US" baseline="30000" dirty="0"/>
              <a:t>th</a:t>
            </a:r>
            <a:r>
              <a:rPr lang="en-US" dirty="0"/>
              <a:t> percentile) number of required </a:t>
            </a:r>
            <a:r>
              <a:rPr lang="en-US" altLang="zh-CN" dirty="0"/>
              <a:t>packets sent by a flow to collect all static states. Here we take </a:t>
            </a:r>
            <a:r>
              <a:rPr lang="en-US" altLang="zh-CN" dirty="0" err="1"/>
              <a:t>Kentuncky</a:t>
            </a:r>
            <a:r>
              <a:rPr lang="en-US" altLang="zh-CN" dirty="0"/>
              <a:t> Datalink as an example. The results show that for PINT, the average number is 120 and the tail number is 350 in this topology. However, DeltaINT-O only needs a single packet. The reason is that DeltaINT-O just </a:t>
            </a:r>
            <a:r>
              <a:rPr lang="en" altLang="zh-CN" sz="1200" kern="1200" dirty="0">
                <a:solidFill>
                  <a:schemeClr val="tx1"/>
                </a:solidFill>
                <a:effectLst/>
                <a:latin typeface="Arial" charset="0"/>
                <a:ea typeface="+mn-ea"/>
                <a:cs typeface="+mn-cs"/>
              </a:rPr>
              <a:t>embeds the static states into the first packet of each flow, while PINT needs sufficient sampled packets to retrieve per-flow device IDs.</a:t>
            </a:r>
          </a:p>
        </p:txBody>
      </p:sp>
    </p:spTree>
    <p:extLst>
      <p:ext uri="{BB962C8B-B14F-4D97-AF65-F5344CB8AC3E}">
        <p14:creationId xmlns:p14="http://schemas.microsoft.com/office/powerpoint/2010/main" val="2812068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application of latency measurement, the result is similar that DeltaINT-O and DeltaINT-E are better than PINT in two workloads. The reason is also similar that DeltaINT only embeds critical latency with non-negligible delta.</a:t>
            </a:r>
            <a:endParaRPr lang="en-US" altLang="zh-CN" dirty="0"/>
          </a:p>
        </p:txBody>
      </p:sp>
    </p:spTree>
    <p:extLst>
      <p:ext uri="{BB962C8B-B14F-4D97-AF65-F5344CB8AC3E}">
        <p14:creationId xmlns:p14="http://schemas.microsoft.com/office/powerpoint/2010/main" val="173462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an emerging technique in network measurement, In-band Network Telemetry (INT) aims to track per-node states for each packet in the data plane. Each node in INT plays one of the three roles: source, transit, and sink node.</a:t>
            </a:r>
          </a:p>
          <a:p>
            <a:pPr marL="171450" indent="-171450">
              <a:buFontTx/>
              <a:buChar char="-"/>
            </a:pPr>
            <a:r>
              <a:rPr lang="en-US" altLang="zh-CN" baseline="0" dirty="0"/>
              <a:t>The source node is the first node in the forwarding path of each packet. It pushes control information and device-internal states into packet.</a:t>
            </a:r>
          </a:p>
          <a:p>
            <a:pPr marL="171450" indent="-171450">
              <a:buFontTx/>
              <a:buChar char="-"/>
            </a:pPr>
            <a:r>
              <a:rPr lang="en-US" altLang="zh-CN" baseline="0" dirty="0"/>
              <a:t>The transit nodes are the intermediate nodes in the forwarding path. It pushes device-internal states into the packet according to the control information provided by source node.</a:t>
            </a:r>
          </a:p>
          <a:p>
            <a:pPr marL="171450" indent="-171450">
              <a:buFontTx/>
              <a:buChar char="-"/>
            </a:pPr>
            <a:r>
              <a:rPr lang="en-US" altLang="zh-CN" baseline="0" dirty="0"/>
              <a:t>The sink node is the last node in the forwarding path. It extracts INT information from the packet and reports it as an event to the monitoring system in control plane.</a:t>
            </a:r>
          </a:p>
        </p:txBody>
      </p:sp>
    </p:spTree>
    <p:extLst>
      <p:ext uri="{BB962C8B-B14F-4D97-AF65-F5344CB8AC3E}">
        <p14:creationId xmlns:p14="http://schemas.microsoft.com/office/powerpoint/2010/main" val="614092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the last application, fine-grained monitoring, we focus on per-packet-per-node 32-bit latency with high accuracy to monitor normal data traffic. We also use two workloads. As the results are similar, we focus on web search workload here. First, the results are similar that DeltaINT-O and DeltaINT-E have much smaller bandwidth overhead than original INT due to avoiding complete states. Second, note that DeltaINT-E experiences a trend that the average bit cost first decreases and then increases. The reason is that when the threshold starts to increase, DeltaINT-E can avoid more complete states and hence reduce bandwidth overhead. However, as threshold continues to become larger, the extra cost for delta encoding becomes significant.</a:t>
            </a:r>
          </a:p>
        </p:txBody>
      </p:sp>
    </p:spTree>
    <p:extLst>
      <p:ext uri="{BB962C8B-B14F-4D97-AF65-F5344CB8AC3E}">
        <p14:creationId xmlns:p14="http://schemas.microsoft.com/office/powerpoint/2010/main" val="292064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 emphasize that although DeltaINT-O has large ARE in this application, it just means that we should use DeltaINT-E for network applications requiring high accuracy. But in other common applications, the accuracy loss of DeltaINT-O does not affect the functionality, which has been confirmed by previous experiments.</a:t>
            </a:r>
          </a:p>
        </p:txBody>
      </p:sp>
    </p:spTree>
    <p:extLst>
      <p:ext uri="{BB962C8B-B14F-4D97-AF65-F5344CB8AC3E}">
        <p14:creationId xmlns:p14="http://schemas.microsoft.com/office/powerpoint/2010/main" val="987283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Finally, we evaluate hardware resource usage on Barefoot Tofino switch. F1 – F4 refers to DeltaINT in the four families of applications. We use the four representative applications mentioned before. INT refers to the original INT framework for F2, which incurs the most number of stages in DeltaINT. We compile them in the same testbed. Percentages in brackets are fractions of total resource usage. The result shows that DeltaINT incurs slightly more SRAM, stages, and stateful ALUs than the original INT. The reason is that DeltaINT needs to track embedded states in the data plane. However, original INT incurs more PHV sizes and actions. The reason is that INT has larger bandwidth overhead than DeltaINT, so it needs more information to process and transmit in the data plane.</a:t>
            </a:r>
          </a:p>
        </p:txBody>
      </p:sp>
    </p:spTree>
    <p:extLst>
      <p:ext uri="{BB962C8B-B14F-4D97-AF65-F5344CB8AC3E}">
        <p14:creationId xmlns:p14="http://schemas.microsoft.com/office/powerpoint/2010/main" val="1522204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a:t>
            </a:r>
            <a:r>
              <a:rPr lang="en-US" baseline="0" dirty="0"/>
              <a:t> we propose DeltaINT, a novel INT framework that achieves extremely low bandwidth overhead. It mainly aims for generality and convergence. Based on our evaluation on various applications, we confirm that DeltaINT can mitigate bandwidth usage. We also open-source our code in </a:t>
            </a:r>
            <a:r>
              <a:rPr lang="en-US" baseline="0" dirty="0" err="1"/>
              <a:t>github</a:t>
            </a:r>
            <a:r>
              <a:rPr lang="en-US" baseline="0" dirty="0"/>
              <a:t>, and here is the link.</a:t>
            </a:r>
            <a:endParaRPr lang="en-US" dirty="0"/>
          </a:p>
        </p:txBody>
      </p:sp>
    </p:spTree>
    <p:extLst>
      <p:ext uri="{BB962C8B-B14F-4D97-AF65-F5344CB8AC3E}">
        <p14:creationId xmlns:p14="http://schemas.microsoft.com/office/powerpoint/2010/main" val="1880460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Thank</a:t>
            </a:r>
            <a:r>
              <a:rPr lang="zh-CN" altLang="en-US" baseline="0" dirty="0"/>
              <a:t> </a:t>
            </a:r>
            <a:r>
              <a:rPr lang="en-US" altLang="zh-CN" baseline="0" dirty="0"/>
              <a:t>you.</a:t>
            </a:r>
            <a:r>
              <a:rPr lang="zh-CN" altLang="en-US" baseline="0" dirty="0"/>
              <a:t> </a:t>
            </a:r>
            <a:r>
              <a:rPr lang="en-US" altLang="zh-CN" baseline="0" dirty="0"/>
              <a:t>I’d</a:t>
            </a:r>
            <a:r>
              <a:rPr lang="zh-CN" altLang="en-US" baseline="0" dirty="0"/>
              <a:t> </a:t>
            </a:r>
            <a:r>
              <a:rPr lang="en-US" altLang="zh-CN" baseline="0" dirty="0"/>
              <a:t>like</a:t>
            </a:r>
            <a:r>
              <a:rPr lang="zh-CN" altLang="en-US" baseline="0" dirty="0"/>
              <a:t> </a:t>
            </a:r>
            <a:r>
              <a:rPr lang="en-US" altLang="zh-CN" baseline="0" dirty="0"/>
              <a:t>to</a:t>
            </a:r>
            <a:r>
              <a:rPr lang="zh-CN" altLang="en-US" baseline="0" dirty="0"/>
              <a:t> </a:t>
            </a:r>
            <a:r>
              <a:rPr lang="en-US" altLang="zh-CN" baseline="0" dirty="0"/>
              <a:t>take</a:t>
            </a:r>
            <a:r>
              <a:rPr lang="zh-CN" altLang="en-US" baseline="0" dirty="0"/>
              <a:t> </a:t>
            </a:r>
            <a:r>
              <a:rPr lang="en-US" altLang="zh-CN" baseline="0" dirty="0"/>
              <a:t>your</a:t>
            </a:r>
            <a:r>
              <a:rPr lang="zh-CN" altLang="en-US" baseline="0" dirty="0"/>
              <a:t> </a:t>
            </a:r>
            <a:r>
              <a:rPr lang="en-US" altLang="zh-CN" baseline="0" dirty="0"/>
              <a:t>questions and comments.</a:t>
            </a:r>
          </a:p>
        </p:txBody>
      </p:sp>
    </p:spTree>
    <p:extLst>
      <p:ext uri="{BB962C8B-B14F-4D97-AF65-F5344CB8AC3E}">
        <p14:creationId xmlns:p14="http://schemas.microsoft.com/office/powerpoint/2010/main" val="218042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However, original INT incurs significant bandwidth overhead. As mentioned before, as INT embeds the complete states of each node into each packet along its forwarding path, the bandwidth overhead grows linearly with the path length. </a:t>
            </a:r>
            <a:r>
              <a:rPr lang="en-US" altLang="zh-CN" dirty="0"/>
              <a:t>It not only reduces the effective bandwidth for network flows of applications, but also increases the likelihood of IP-level fragmentation. Such bandwidth overhead could undermine the network performance.</a:t>
            </a:r>
            <a:endParaRPr lang="en-US" dirty="0"/>
          </a:p>
          <a:p>
            <a:pPr marL="171450" indent="-171450">
              <a:buFontTx/>
              <a:buChar char="-"/>
            </a:pPr>
            <a:r>
              <a:rPr lang="en-US" altLang="zh-CN" baseline="0" dirty="0"/>
              <a:t>Let me take an example. Consider a 5-node fat-tree topology in data center, which uses INT to trace device ID, ingress port, and egress port, of 4 bytes each. So each node needs to embed 12 bytes for the three states. Note that INT control information also costs bandwidth, which is usually 8 bytes. Therefore, original INT needs 68 bytes in this example, which accounts for at least 4.53% of the packet size under the MTU of Ethernet. If the packet size exceeds the MTU, IP-level fragmentation will be triggered.</a:t>
            </a:r>
          </a:p>
        </p:txBody>
      </p:sp>
    </p:spTree>
    <p:extLst>
      <p:ext uri="{BB962C8B-B14F-4D97-AF65-F5344CB8AC3E}">
        <p14:creationId xmlns:p14="http://schemas.microsoft.com/office/powerpoint/2010/main" val="33239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mitigate the bandwidth overhead of INT, many existing methods are proposed. </a:t>
            </a:r>
          </a:p>
          <a:p>
            <a:pPr marL="171450" indent="-171450">
              <a:buFontTx/>
              <a:buChar char="-"/>
            </a:pPr>
            <a:r>
              <a:rPr lang="en-US" dirty="0"/>
              <a:t>Some are sampling-based, which embed INT information to a subset of packets. It does reduce bandwidth overhead, however they suffer from slow convergence. Specifically, they cannot retrieve INT information unless collecting sufficient packets.</a:t>
            </a:r>
          </a:p>
          <a:p>
            <a:pPr marL="171450" indent="-171450">
              <a:buFontTx/>
              <a:buChar char="-"/>
            </a:pPr>
            <a:r>
              <a:rPr lang="en-US" dirty="0"/>
              <a:t>Other methods are designed for specific telemetry tasks</a:t>
            </a:r>
          </a:p>
          <a:p>
            <a:pPr marL="171450" indent="-171450">
              <a:buFontTx/>
              <a:buChar char="-"/>
            </a:pPr>
            <a:r>
              <a:rPr lang="en-US" dirty="0"/>
              <a:t>In fact, all existing methods compromise generality for bandwidth mitigation, which means that they cannot support all families of common applications. It is just our motivation of this work.</a:t>
            </a:r>
          </a:p>
        </p:txBody>
      </p:sp>
    </p:spTree>
    <p:extLst>
      <p:ext uri="{BB962C8B-B14F-4D97-AF65-F5344CB8AC3E}">
        <p14:creationId xmlns:p14="http://schemas.microsoft.com/office/powerpoint/2010/main" val="102819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a:t>
            </a:r>
            <a:r>
              <a:rPr lang="en-US" baseline="0" dirty="0"/>
              <a:t> work makes the following contributions:</a:t>
            </a:r>
          </a:p>
          <a:p>
            <a:pPr marL="171450" indent="-171450">
              <a:buFontTx/>
              <a:buChar char="-"/>
            </a:pPr>
            <a:r>
              <a:rPr lang="en-US" baseline="0" dirty="0"/>
              <a:t>We propose a general INT framework with two variations: DeltaINT-O and DeltaINT-E. Both the two variations can achieve extremely low bandwidth overhead with high generality and convergence. </a:t>
            </a:r>
          </a:p>
          <a:p>
            <a:pPr marL="171450" indent="-171450">
              <a:buFontTx/>
              <a:buChar char="-"/>
            </a:pPr>
            <a:r>
              <a:rPr lang="en-US" baseline="0" dirty="0"/>
              <a:t>We analyze </a:t>
            </a:r>
            <a:r>
              <a:rPr lang="en-US" sz="1200" kern="1200" baseline="0" dirty="0">
                <a:solidFill>
                  <a:schemeClr val="tx1"/>
                </a:solidFill>
                <a:effectLst/>
                <a:latin typeface="Arial" charset="0"/>
                <a:ea typeface="+mn-ea"/>
                <a:cs typeface="+mn-cs"/>
              </a:rPr>
              <a:t>DeltaINT to provide theoretical guarantees on bandwidth mitigation.</a:t>
            </a:r>
          </a:p>
          <a:p>
            <a:pPr marL="171450" lvl="0" indent="-171450">
              <a:buFontTx/>
              <a:buChar char="-"/>
            </a:pPr>
            <a:r>
              <a:rPr lang="en-US" sz="1200" kern="1200" baseline="0" dirty="0">
                <a:solidFill>
                  <a:schemeClr val="tx1"/>
                </a:solidFill>
                <a:effectLst/>
                <a:latin typeface="Arial" charset="0"/>
                <a:ea typeface="+mn-ea"/>
                <a:cs typeface="+mn-cs"/>
              </a:rPr>
              <a:t>We also perform software simulation for different families of applications and confirm the improvement of DeltaINT. For instance, DeltaINT reduces up to 93% bandwidth overhead in gray failure detection.</a:t>
            </a:r>
            <a:endParaRPr lang="en-US" baseline="0" dirty="0"/>
          </a:p>
          <a:p>
            <a:pPr marL="171450" lvl="0" indent="-171450">
              <a:buFontTx/>
              <a:buChar char="-"/>
            </a:pPr>
            <a:r>
              <a:rPr lang="en-US" baseline="0" dirty="0"/>
              <a:t>Furthermore, we provide P4-based hardware implementation and deploy it into Barefoot Tofino ASIC chips.</a:t>
            </a:r>
          </a:p>
          <a:p>
            <a:pPr marL="171450" lvl="0" indent="-171450">
              <a:buFontTx/>
              <a:buChar char="-"/>
            </a:pPr>
            <a:r>
              <a:rPr lang="en-US" baseline="0" dirty="0"/>
              <a:t>Finally, we open-source the prototype of this work.</a:t>
            </a:r>
          </a:p>
          <a:p>
            <a:pPr marL="171450" lvl="0" indent="-171450">
              <a:buFontTx/>
              <a:buChar char="-"/>
            </a:pPr>
            <a:endParaRPr lang="en-US"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altLang="zh-CN" baseline="0" dirty="0"/>
              <a:t>[(1) generality, in which it supports both packet-level and flow-level applications. We will talk about the detailed families of applications later; and (2) convergence, in which it collects real-time INT information by monitoring each packet]</a:t>
            </a:r>
          </a:p>
          <a:p>
            <a:pPr marL="171450" lvl="0" indent="-171450">
              <a:buFontTx/>
              <a:buChar char="-"/>
            </a:pPr>
            <a:endParaRPr lang="en-US" baseline="0" dirty="0"/>
          </a:p>
          <a:p>
            <a:pPr marL="457200" lvl="1" indent="0">
              <a:buFontTx/>
              <a:buNone/>
            </a:pPr>
            <a:endParaRPr lang="en-US" baseline="0" dirty="0"/>
          </a:p>
        </p:txBody>
      </p:sp>
    </p:spTree>
    <p:extLst>
      <p:ext uri="{BB962C8B-B14F-4D97-AF65-F5344CB8AC3E}">
        <p14:creationId xmlns:p14="http://schemas.microsoft.com/office/powerpoint/2010/main" val="82343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Before talking about how we mitigate the bandwidth overhead, we first introduce the classification of common applications including four families. This works aims to cover all of them for high generality.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Per-packet-per-node monitoring is the first family which corresponds to the original INT framework. It aims to collect the states for each packet in a per-node basis. One application is fine-grained monitoring, which requires high accuracy to monitor data traffic. Another application is gray failure detection, which detects the node remaining functional yet underperforming.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The second family is per-packet aggregation, which summarizes per-node states for each packet with some aggregation function (e.g.. min and max). An application is congestion control, which collects the maximum link utilization for each packet along the forwarding path to adapt sending-rate.</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Another family is static per-flow aggregation, which collects per-node states for each flow. In this family, we assume that the forwarding path and per-node states are static for each given flow. An application is path tracing, which collects the device ID of each node to trace the path of a flow.</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The final family is dynamic per-flow aggregation, which summarizes per-node states for each flow with some aggregation function (e.g., median and quantile). An application is latency measurement, which collects latency statistics (e.g., 99</a:t>
            </a:r>
            <a:r>
              <a:rPr lang="en-US" baseline="30000" dirty="0"/>
              <a:t>th</a:t>
            </a:r>
            <a:r>
              <a:rPr lang="en-US" dirty="0"/>
              <a:t> percentile latency) for flow-level monitoring.</a:t>
            </a:r>
          </a:p>
        </p:txBody>
      </p:sp>
    </p:spTree>
    <p:extLst>
      <p:ext uri="{BB962C8B-B14F-4D97-AF65-F5344CB8AC3E}">
        <p14:creationId xmlns:p14="http://schemas.microsoft.com/office/powerpoint/2010/main" val="192889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(be quick for the previous slides)</a:t>
            </a:r>
          </a:p>
          <a:p>
            <a:pPr marL="171450" indent="-171450">
              <a:buFontTx/>
              <a:buChar char="-"/>
            </a:pPr>
            <a:r>
              <a:rPr lang="en-US" dirty="0"/>
              <a:t>Our solution originates from a key observation about deltas. We define delta as the change between two states, current state and embedded state. Current state refers to the state provided by the node for each traversed packet, while embedded state is the state that has been recently embedded into a packet. We observe that delta is often negligible (i.e., within some predefined threshold) at most time in typical applications. For example, hop latency is relatively stable unless microbursts occur; some static states like device ID are well-defined and totally unchanged. It motivates us to mitigate bandwidth overhead by embedding the complete states only if the delta is not negligible.</a:t>
            </a:r>
          </a:p>
          <a:p>
            <a:pPr marL="171450" indent="-171450">
              <a:buFontTx/>
              <a:buChar char="-"/>
            </a:pPr>
            <a:r>
              <a:rPr lang="en-US" dirty="0"/>
              <a:t>We give a motivating example to briefly show how we use the observation. Suppose that there are three packets, p1, p2, and p3, arriving at the node in order, and their current states are 10, 11, and 10, respectively. For original INT, it just embeds all the complete states. In contrast, DeltaINT only inserts a complete state if its delta exceeds a predefined threshold, say 1 in this example. Specifically, DeltaINT first embeds the current state 10 into p1, and update the embedded state as 10. For packet p2 and p3 whose current states are 11 and 10, their deltas are 1 and 0, respectively. As both the deltas are negligible, i.e., not exceeding the threshold of 1, DeltaINT will not embed the complete states 11 and 10 for the two packets.</a:t>
            </a:r>
          </a:p>
          <a:p>
            <a:pPr marL="171450" indent="-171450">
              <a:buFontTx/>
              <a:buChar char="-"/>
            </a:pPr>
            <a:r>
              <a:rPr lang="en-US" dirty="0"/>
              <a:t>While DeltaINT has two variations on processing the negligible deltas, which make a trade-off between bandwidth overhead and measurement accuracy. For DeltaINT-O, it directly omits the two negligible deltas for the minimum possible bandwidth overhead. The monitoring system will use the current state of p1 (i.e., 10) to approximate the states for p2 and p3. It undermines the measurement accuracy yet it is acceptable for common INT applications. For DeltaINT-E, it encodes the two negligible deltas (i.e., one and zero) into p2 and p3 with limited extra bandwidth overhead. And the monitoring system can reconstruct the current states of p2 and p3 by adding their encoded deltas with the current state of p1 for full measurement accuracy.</a:t>
            </a:r>
          </a:p>
          <a:p>
            <a:pPr marL="171450" indent="-171450">
              <a:buFontTx/>
              <a:buChar char="-"/>
            </a:pPr>
            <a:r>
              <a:rPr lang="en-US" dirty="0"/>
              <a:t>As the two variations are common in most design details, in the following slides, I will refer to them by DeltaINT-O and DeltaINT-E separately only when there are differences, while using DeltaINT to collectively refer to them in most cases. In practical deployment, we can choose one variation according to the requirement of network management application.</a:t>
            </a:r>
          </a:p>
        </p:txBody>
      </p:sp>
    </p:spTree>
    <p:extLst>
      <p:ext uri="{BB962C8B-B14F-4D97-AF65-F5344CB8AC3E}">
        <p14:creationId xmlns:p14="http://schemas.microsoft.com/office/powerpoint/2010/main" val="613155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 Here is the per-node architecture of DeltaINT. For each traversed packet, we first calculate the delta between the current state and the embedded state. Only if the delta exceeds the predefined threshold, we insert the complete state into the packet and update the embedded state. The only difference between DeltaINT-O and DeltaINT-E is that if the delta does not exceed the threshold (i.e., negligible), DeltaINT-O simply omits it while DeltaINT-E encodes the delta into packet.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 </a:t>
            </a:r>
            <a:r>
              <a:rPr lang="en-US" altLang="zh-CN" sz="1200" kern="1200" dirty="0">
                <a:solidFill>
                  <a:schemeClr val="tx1"/>
                </a:solidFill>
                <a:effectLst/>
                <a:latin typeface="Arial" charset="0"/>
                <a:ea typeface="+mn-ea"/>
                <a:cs typeface="+mn-cs"/>
              </a:rPr>
              <a:t>Note that the current states are directly provided by underlying hardware, so we do not need to record them manually. For example, the node can continuously update its local</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Arial" charset="0"/>
                <a:ea typeface="+mn-ea"/>
                <a:cs typeface="+mn-cs"/>
              </a:rPr>
              <a:t>timer, and loads the current time as the current state of ingress timestamp when a packet arrives, </a:t>
            </a:r>
            <a:r>
              <a:rPr lang="en-US" sz="1200" kern="1200" dirty="0">
                <a:solidFill>
                  <a:schemeClr val="tx1"/>
                </a:solidFill>
                <a:effectLst/>
                <a:latin typeface="Arial" charset="0"/>
                <a:ea typeface="+mn-ea"/>
                <a:cs typeface="+mn-cs"/>
              </a:rPr>
              <a:t>However, how to maintain embedded states efficiently in the data plane with limited resources is a challenge.</a:t>
            </a:r>
            <a:endParaRPr lang="en-US" baseline="0" dirty="0"/>
          </a:p>
        </p:txBody>
      </p:sp>
    </p:spTree>
    <p:extLst>
      <p:ext uri="{BB962C8B-B14F-4D97-AF65-F5344CB8AC3E}">
        <p14:creationId xmlns:p14="http://schemas.microsoft.com/office/powerpoint/2010/main" val="132275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challenge, we exploit sketch-based techniques, which can store approximate information with limited memory and computations. Then, we can track embedded states in the data plane with limited resources. However, none of existing methods can support general INT applications. Therefore, we pose a sketch composed of d rows each with w buckets. We deploy such a sketch in each node. In each bucket, we store a flowkey, the identification of a flow (e.g., 5 tuples), and the embedded states. For each traversed packet carrying INT information, it consists of multiple entries. Each entry corresponds to a node, including a bitmap and the states being embedded. The length of bitmap equals the number of states being tracked. Each bit indicates whether the corresponding state is embedded in this node.</a:t>
            </a:r>
            <a:endParaRPr lang="en-US" baseline="0" dirty="0"/>
          </a:p>
        </p:txBody>
      </p:sp>
    </p:spTree>
    <p:extLst>
      <p:ext uri="{BB962C8B-B14F-4D97-AF65-F5344CB8AC3E}">
        <p14:creationId xmlns:p14="http://schemas.microsoft.com/office/powerpoint/2010/main" val="130358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200"/>
            </a:lvl1pPr>
          </a:lstStyle>
          <a:p>
            <a:pPr>
              <a:defRPr/>
            </a:pPr>
            <a:fld id="{35DD5A66-9C2F-42FF-B09E-B62E67AA1448}" type="slidenum">
              <a:rPr lang="en-US" smtClean="0"/>
              <a:pPr>
                <a:defRPr/>
              </a:pPr>
              <a:t>‹#›</a:t>
            </a:fld>
            <a:endParaRPr lang="en-US"/>
          </a:p>
        </p:txBody>
      </p:sp>
    </p:spTree>
    <p:extLst>
      <p:ext uri="{BB962C8B-B14F-4D97-AF65-F5344CB8AC3E}">
        <p14:creationId xmlns:p14="http://schemas.microsoft.com/office/powerpoint/2010/main" val="50498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6A720C1-C97C-4A95-8CC7-E9C91CBF4048}" type="slidenum">
              <a:rPr lang="en-US"/>
              <a:pPr>
                <a:defRPr/>
              </a:pPr>
              <a:t>‹#›</a:t>
            </a:fld>
            <a:endParaRPr lang="en-US"/>
          </a:p>
        </p:txBody>
      </p:sp>
    </p:spTree>
    <p:extLst>
      <p:ext uri="{BB962C8B-B14F-4D97-AF65-F5344CB8AC3E}">
        <p14:creationId xmlns:p14="http://schemas.microsoft.com/office/powerpoint/2010/main" val="28525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C9E9CD-6400-4048-A621-93BAB80DCE84}" type="slidenum">
              <a:rPr lang="en-US"/>
              <a:pPr>
                <a:defRPr/>
              </a:pPr>
              <a:t>‹#›</a:t>
            </a:fld>
            <a:endParaRPr lang="en-US"/>
          </a:p>
        </p:txBody>
      </p:sp>
    </p:spTree>
    <p:extLst>
      <p:ext uri="{BB962C8B-B14F-4D97-AF65-F5344CB8AC3E}">
        <p14:creationId xmlns:p14="http://schemas.microsoft.com/office/powerpoint/2010/main" val="27052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69943"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609441" y="1447801"/>
            <a:ext cx="10969943" cy="4678364"/>
          </a:xfrm>
        </p:spPr>
        <p:txBody>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000"/>
            </a:lvl1pPr>
          </a:lstStyle>
          <a:p>
            <a:pPr>
              <a:defRPr/>
            </a:pPr>
            <a:fld id="{3FFE790D-BCFB-4008-9260-CA63AEE325FD}" type="slidenum">
              <a:rPr lang="en-US" smtClean="0"/>
              <a:pPr>
                <a:defRPr/>
              </a:pPr>
              <a:t>‹#›</a:t>
            </a:fld>
            <a:endParaRPr lang="en-US"/>
          </a:p>
        </p:txBody>
      </p:sp>
    </p:spTree>
    <p:extLst>
      <p:ext uri="{BB962C8B-B14F-4D97-AF65-F5344CB8AC3E}">
        <p14:creationId xmlns:p14="http://schemas.microsoft.com/office/powerpoint/2010/main" val="382065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253C469-7C95-4280-A06B-E0B75510FD76}" type="slidenum">
              <a:rPr lang="en-US"/>
              <a:pPr>
                <a:defRPr/>
              </a:pPr>
              <a:t>‹#›</a:t>
            </a:fld>
            <a:endParaRPr lang="en-US"/>
          </a:p>
        </p:txBody>
      </p:sp>
    </p:spTree>
    <p:extLst>
      <p:ext uri="{BB962C8B-B14F-4D97-AF65-F5344CB8AC3E}">
        <p14:creationId xmlns:p14="http://schemas.microsoft.com/office/powerpoint/2010/main" val="10025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38DC131-9A15-4746-A2F6-35F31BCF58C6}" type="slidenum">
              <a:rPr lang="en-US"/>
              <a:pPr>
                <a:defRPr/>
              </a:pPr>
              <a:t>‹#›</a:t>
            </a:fld>
            <a:endParaRPr lang="en-US"/>
          </a:p>
        </p:txBody>
      </p:sp>
    </p:spTree>
    <p:extLst>
      <p:ext uri="{BB962C8B-B14F-4D97-AF65-F5344CB8AC3E}">
        <p14:creationId xmlns:p14="http://schemas.microsoft.com/office/powerpoint/2010/main" val="16064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CFAF1C9-0564-4621-92FB-D00C85A93782}" type="slidenum">
              <a:rPr lang="en-US"/>
              <a:pPr>
                <a:defRPr/>
              </a:pPr>
              <a:t>‹#›</a:t>
            </a:fld>
            <a:endParaRPr lang="en-US"/>
          </a:p>
        </p:txBody>
      </p:sp>
    </p:spTree>
    <p:extLst>
      <p:ext uri="{BB962C8B-B14F-4D97-AF65-F5344CB8AC3E}">
        <p14:creationId xmlns:p14="http://schemas.microsoft.com/office/powerpoint/2010/main" val="1508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3B2E25E5-12CD-4826-A5AF-2C98E7658DA3}" type="slidenum">
              <a:rPr lang="en-US"/>
              <a:pPr>
                <a:defRPr/>
              </a:pPr>
              <a:t>‹#›</a:t>
            </a:fld>
            <a:endParaRPr lang="en-US"/>
          </a:p>
        </p:txBody>
      </p:sp>
    </p:spTree>
    <p:extLst>
      <p:ext uri="{BB962C8B-B14F-4D97-AF65-F5344CB8AC3E}">
        <p14:creationId xmlns:p14="http://schemas.microsoft.com/office/powerpoint/2010/main" val="37153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D8F9D020-3E06-4B10-9F51-23473D21C23E}" type="slidenum">
              <a:rPr lang="en-US"/>
              <a:pPr>
                <a:defRPr/>
              </a:pPr>
              <a:t>‹#›</a:t>
            </a:fld>
            <a:endParaRPr lang="en-US"/>
          </a:p>
        </p:txBody>
      </p:sp>
    </p:spTree>
    <p:extLst>
      <p:ext uri="{BB962C8B-B14F-4D97-AF65-F5344CB8AC3E}">
        <p14:creationId xmlns:p14="http://schemas.microsoft.com/office/powerpoint/2010/main" val="216803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01BF5AF-EDEE-436D-9ACF-174E098673DB}" type="slidenum">
              <a:rPr lang="en-US"/>
              <a:pPr>
                <a:defRPr/>
              </a:pPr>
              <a:t>‹#›</a:t>
            </a:fld>
            <a:endParaRPr lang="en-US"/>
          </a:p>
        </p:txBody>
      </p:sp>
    </p:spTree>
    <p:extLst>
      <p:ext uri="{BB962C8B-B14F-4D97-AF65-F5344CB8AC3E}">
        <p14:creationId xmlns:p14="http://schemas.microsoft.com/office/powerpoint/2010/main" val="336333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C4DDACC-B398-4434-9A27-1DB8A0412CE5}" type="slidenum">
              <a:rPr lang="en-US"/>
              <a:pPr>
                <a:defRPr/>
              </a:pPr>
              <a:t>‹#›</a:t>
            </a:fld>
            <a:endParaRPr lang="en-US"/>
          </a:p>
        </p:txBody>
      </p:sp>
    </p:spTree>
    <p:extLst>
      <p:ext uri="{BB962C8B-B14F-4D97-AF65-F5344CB8AC3E}">
        <p14:creationId xmlns:p14="http://schemas.microsoft.com/office/powerpoint/2010/main" val="223695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441" y="274638"/>
            <a:ext cx="1096994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441" y="1600201"/>
            <a:ext cx="109699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609441" y="6400801"/>
            <a:ext cx="741486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p>
        </p:txBody>
      </p:sp>
      <p:sp>
        <p:nvSpPr>
          <p:cNvPr id="1030" name="Rectangle 6"/>
          <p:cNvSpPr>
            <a:spLocks noGrp="1" noChangeArrowheads="1"/>
          </p:cNvSpPr>
          <p:nvPr>
            <p:ph type="sldNum" sz="quarter" idx="4"/>
          </p:nvPr>
        </p:nvSpPr>
        <p:spPr bwMode="auto">
          <a:xfrm>
            <a:off x="8735325" y="6400801"/>
            <a:ext cx="284405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C80DFAE-88B7-49D3-8F2D-B101E877E4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lnSpc>
          <a:spcPct val="105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1" fontAlgn="base" hangingPunct="1">
        <a:lnSpc>
          <a:spcPct val="105000"/>
        </a:lnSpc>
        <a:spcBef>
          <a:spcPct val="20000"/>
        </a:spcBef>
        <a:spcAft>
          <a:spcPct val="0"/>
        </a:spcAft>
        <a:buChar char="•"/>
        <a:defRPr sz="2400">
          <a:solidFill>
            <a:schemeClr val="tx1"/>
          </a:solidFill>
          <a:latin typeface="+mn-lt"/>
        </a:defRPr>
      </a:lvl2pPr>
      <a:lvl3pPr marL="1143000" indent="-228600" algn="l" rtl="0" eaLnBrk="1" fontAlgn="base" hangingPunct="1">
        <a:lnSpc>
          <a:spcPct val="105000"/>
        </a:lnSpc>
        <a:spcBef>
          <a:spcPct val="20000"/>
        </a:spcBef>
        <a:spcAft>
          <a:spcPct val="0"/>
        </a:spcAft>
        <a:buChar char="•"/>
        <a:defRPr sz="2000">
          <a:solidFill>
            <a:schemeClr val="tx1"/>
          </a:solidFill>
          <a:latin typeface="+mn-lt"/>
        </a:defRPr>
      </a:lvl3pPr>
      <a:lvl4pPr marL="1600200" indent="-228600" algn="l" rtl="0" eaLnBrk="1" fontAlgn="base" hangingPunct="1">
        <a:lnSpc>
          <a:spcPct val="105000"/>
        </a:lnSpc>
        <a:spcBef>
          <a:spcPct val="20000"/>
        </a:spcBef>
        <a:spcAft>
          <a:spcPct val="0"/>
        </a:spcAft>
        <a:buChar char="•"/>
        <a:defRPr>
          <a:solidFill>
            <a:schemeClr val="tx1"/>
          </a:solidFill>
          <a:latin typeface="+mn-lt"/>
        </a:defRPr>
      </a:lvl4pPr>
      <a:lvl5pPr marL="2057400" indent="-228600" algn="l" rtl="0" eaLnBrk="1" fontAlgn="base" hangingPunct="1">
        <a:lnSpc>
          <a:spcPct val="105000"/>
        </a:lnSpc>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28801"/>
            <a:ext cx="12188825" cy="1771651"/>
          </a:xfrm>
        </p:spPr>
        <p:txBody>
          <a:bodyPr/>
          <a:lstStyle/>
          <a:p>
            <a:r>
              <a:rPr lang="en-US" altLang="zh-CN" sz="3600" dirty="0"/>
              <a:t>A General Delta-based In-band Network Telemetry Framework with Extremely Low Bandwidth Overhead</a:t>
            </a:r>
            <a:endParaRPr lang="en-US" sz="3600" dirty="0"/>
          </a:p>
        </p:txBody>
      </p:sp>
      <p:sp>
        <p:nvSpPr>
          <p:cNvPr id="3" name="Subtitle 2"/>
          <p:cNvSpPr>
            <a:spLocks noGrp="1"/>
          </p:cNvSpPr>
          <p:nvPr>
            <p:ph type="subTitle" idx="1"/>
          </p:nvPr>
        </p:nvSpPr>
        <p:spPr>
          <a:xfrm>
            <a:off x="406294" y="3886200"/>
            <a:ext cx="11376237" cy="2209800"/>
          </a:xfrm>
        </p:spPr>
        <p:txBody>
          <a:bodyPr/>
          <a:lstStyle/>
          <a:p>
            <a:r>
              <a:rPr lang="en-US" altLang="zh-CN" sz="2400" dirty="0"/>
              <a:t>SHENG </a:t>
            </a:r>
            <a:r>
              <a:rPr lang="en-US" altLang="zh-CN" sz="2400" dirty="0" err="1"/>
              <a:t>Siyuan</a:t>
            </a:r>
            <a:endParaRPr lang="en-US" altLang="zh-CN" sz="2400" dirty="0"/>
          </a:p>
          <a:p>
            <a:r>
              <a:rPr lang="en-US" sz="2400" dirty="0"/>
              <a:t>Supervised by Prof. Patrick P. C. Lee</a:t>
            </a:r>
          </a:p>
          <a:p>
            <a:r>
              <a:rPr lang="en-US" sz="2400" dirty="0"/>
              <a:t>The Chinese University of Hong Kong</a:t>
            </a:r>
          </a:p>
          <a:p>
            <a:r>
              <a:rPr lang="en-US" sz="2400" dirty="0"/>
              <a:t>April 2021</a:t>
            </a:r>
          </a:p>
          <a:p>
            <a:endParaRPr lang="en-US" sz="2400" dirty="0"/>
          </a:p>
        </p:txBody>
      </p:sp>
      <p:sp>
        <p:nvSpPr>
          <p:cNvPr id="4" name="Slide Number Placeholder 3"/>
          <p:cNvSpPr>
            <a:spLocks noGrp="1"/>
          </p:cNvSpPr>
          <p:nvPr>
            <p:ph type="sldNum" sz="quarter" idx="11"/>
          </p:nvPr>
        </p:nvSpPr>
        <p:spPr/>
        <p:txBody>
          <a:bodyPr/>
          <a:lstStyle/>
          <a:p>
            <a:pPr>
              <a:defRPr/>
            </a:pPr>
            <a:fld id="{35DD5A66-9C2F-42FF-B09E-B62E67AA1448}" type="slidenum">
              <a:rPr lang="en-US" smtClean="0"/>
              <a:pPr>
                <a:defRPr/>
              </a:pPr>
              <a:t>1</a:t>
            </a:fld>
            <a:endParaRPr lang="en-US"/>
          </a:p>
        </p:txBody>
      </p:sp>
    </p:spTree>
    <p:extLst>
      <p:ext uri="{BB962C8B-B14F-4D97-AF65-F5344CB8AC3E}">
        <p14:creationId xmlns:p14="http://schemas.microsoft.com/office/powerpoint/2010/main" val="2630473855"/>
      </p:ext>
    </p:extLst>
  </p:cSld>
  <p:clrMapOvr>
    <a:masterClrMapping/>
  </p:clrMapOvr>
  <mc:AlternateContent xmlns:mc="http://schemas.openxmlformats.org/markup-compatibility/2006" xmlns:p14="http://schemas.microsoft.com/office/powerpoint/2010/main">
    <mc:Choice Requires="p14">
      <p:transition p14:dur="10" advTm="18558"/>
    </mc:Choice>
    <mc:Fallback xmlns="">
      <p:transition advTm="18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Primitives in DeltaINT</a:t>
            </a:r>
          </a:p>
        </p:txBody>
      </p:sp>
      <p:sp>
        <p:nvSpPr>
          <p:cNvPr id="3" name="Content Placeholder 2"/>
          <p:cNvSpPr>
            <a:spLocks noGrp="1"/>
          </p:cNvSpPr>
          <p:nvPr>
            <p:ph idx="1"/>
          </p:nvPr>
        </p:nvSpPr>
        <p:spPr>
          <a:xfrm>
            <a:off x="609441" y="1447801"/>
            <a:ext cx="11173090" cy="4678364"/>
          </a:xfrm>
        </p:spPr>
        <p:txBody>
          <a:bodyPr/>
          <a:lstStyle/>
          <a:p>
            <a:r>
              <a:rPr lang="en-US" dirty="0"/>
              <a:t>Four primitives to form </a:t>
            </a:r>
            <a:r>
              <a:rPr lang="en-US" dirty="0" err="1"/>
              <a:t>DeltaINT</a:t>
            </a:r>
            <a:r>
              <a:rPr lang="en-US" dirty="0"/>
              <a:t> workflow</a:t>
            </a:r>
          </a:p>
          <a:p>
            <a:pPr lvl="1"/>
            <a:r>
              <a:rPr lang="en-US" dirty="0" err="1"/>
              <a:t>StateLoad</a:t>
            </a:r>
            <a:endParaRPr lang="en-US" dirty="0"/>
          </a:p>
          <a:p>
            <a:pPr lvl="2"/>
            <a:r>
              <a:rPr lang="en-US" dirty="0"/>
              <a:t>Hash flowkey and load embedded states from the first bucket matching flowkey</a:t>
            </a:r>
          </a:p>
          <a:p>
            <a:pPr lvl="1"/>
            <a:r>
              <a:rPr lang="en-US" dirty="0" err="1"/>
              <a:t>DeltaCalc</a:t>
            </a:r>
            <a:endParaRPr lang="en-US" dirty="0"/>
          </a:p>
          <a:p>
            <a:pPr lvl="2"/>
            <a:r>
              <a:rPr lang="en-US" dirty="0"/>
              <a:t>Calculate the delta and compare with the predefined threshold</a:t>
            </a:r>
          </a:p>
          <a:p>
            <a:pPr lvl="1"/>
            <a:r>
              <a:rPr lang="en-US" dirty="0" err="1"/>
              <a:t>StateUpdate</a:t>
            </a:r>
            <a:endParaRPr lang="en-US" dirty="0"/>
          </a:p>
          <a:p>
            <a:pPr lvl="2"/>
            <a:r>
              <a:rPr lang="en-US" dirty="0"/>
              <a:t>Update flowkey and relevant embedded states in the hashed buckets</a:t>
            </a:r>
          </a:p>
          <a:p>
            <a:pPr lvl="1"/>
            <a:r>
              <a:rPr lang="en-US" dirty="0" err="1"/>
              <a:t>MetadataInsert</a:t>
            </a:r>
            <a:endParaRPr lang="en-US" dirty="0"/>
          </a:p>
          <a:p>
            <a:pPr lvl="2"/>
            <a:r>
              <a:rPr lang="en-US" dirty="0"/>
              <a:t>Insert a bitmap and the states with non-negligible deltas into the packet</a:t>
            </a:r>
          </a:p>
          <a:p>
            <a:pPr lvl="2"/>
            <a:r>
              <a:rPr lang="en-US" dirty="0"/>
              <a:t>Encode negligible deltas into the packet by Huffman coding if DeltaINT-E is used</a:t>
            </a:r>
          </a:p>
          <a:p>
            <a:r>
              <a:rPr lang="en-US" dirty="0"/>
              <a:t>Fit DeltaINT into applications with slight changes to primitives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10</a:t>
            </a:fld>
            <a:endParaRPr lang="en-US"/>
          </a:p>
        </p:txBody>
      </p:sp>
    </p:spTree>
    <p:extLst>
      <p:ext uri="{BB962C8B-B14F-4D97-AF65-F5344CB8AC3E}">
        <p14:creationId xmlns:p14="http://schemas.microsoft.com/office/powerpoint/2010/main" val="961417689"/>
      </p:ext>
    </p:extLst>
  </p:cSld>
  <p:clrMapOvr>
    <a:masterClrMapping/>
  </p:clrMapOvr>
  <mc:AlternateContent xmlns:mc="http://schemas.openxmlformats.org/markup-compatibility/2006" xmlns:p14="http://schemas.microsoft.com/office/powerpoint/2010/main">
    <mc:Choice Requires="p14">
      <p:transition spd="slow" p14:dur="2000" advTm="81305"/>
    </mc:Choice>
    <mc:Fallback xmlns="">
      <p:transition spd="slow" advTm="8130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Encoding in DeltaINT-E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447801"/>
                <a:ext cx="11173090" cy="4678364"/>
              </a:xfrm>
            </p:spPr>
            <p:txBody>
              <a:bodyPr/>
              <a:lstStyle/>
              <a:p>
                <a:r>
                  <a:rPr lang="en-US" dirty="0"/>
                  <a:t>Assumption on probability distribution of delta values</a:t>
                </a:r>
              </a:p>
              <a:p>
                <a:pPr lvl="1"/>
                <a:r>
                  <a:rPr lang="en-US" dirty="0"/>
                  <a:t>Delta = 0 with the largest probability</a:t>
                </a:r>
              </a:p>
              <a:p>
                <a:pPr lvl="1"/>
                <a:r>
                  <a:rPr lang="en-US" dirty="0"/>
                  <a:t>Each non-zero delta &lt;= </a:t>
                </a:r>
                <a14:m>
                  <m:oMath xmlns:m="http://schemas.openxmlformats.org/officeDocument/2006/math">
                    <m:r>
                      <a:rPr lang="en-US" b="0" i="1" smtClean="0">
                        <a:latin typeface="Cambria Math" panose="02040503050406030204" pitchFamily="18" charset="0"/>
                      </a:rPr>
                      <m:t>𝜙</m:t>
                    </m:r>
                  </m:oMath>
                </a14:m>
                <a:r>
                  <a:rPr lang="en-US" dirty="0"/>
                  <a:t> with an equal remaining probability</a:t>
                </a:r>
              </a:p>
              <a:p>
                <a:r>
                  <a:rPr lang="en-US" dirty="0"/>
                  <a:t>Based on Huffman coding</a:t>
                </a:r>
              </a:p>
              <a:p>
                <a:pPr lvl="1"/>
                <a:r>
                  <a:rPr lang="en-US" dirty="0"/>
                  <a:t>A single bit ‘0’ to represent zero delta</a:t>
                </a:r>
              </a:p>
              <a:p>
                <a:pPr lvl="1"/>
                <a:r>
                  <a:rPr lang="en-US" dirty="0"/>
                  <a:t>One bit ‘1’ followed by </a:t>
                </a:r>
                <a14:m>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(2</m:t>
                        </m:r>
                        <m:r>
                          <a:rPr lang="en-US" b="0" i="1" smtClean="0">
                            <a:latin typeface="Cambria Math" panose="02040503050406030204" pitchFamily="18" charset="0"/>
                          </a:rPr>
                          <m:t>𝜙</m:t>
                        </m:r>
                        <m:r>
                          <a:rPr lang="en-US" b="0" i="1" smtClean="0">
                            <a:latin typeface="Cambria Math" panose="02040503050406030204" pitchFamily="18" charset="0"/>
                          </a:rPr>
                          <m:t>)⌉</m:t>
                        </m:r>
                      </m:e>
                    </m:func>
                  </m:oMath>
                </a14:m>
                <a:r>
                  <a:rPr lang="en-US" dirty="0"/>
                  <a:t> bits to represent each non-zero delta</a:t>
                </a:r>
              </a:p>
              <a:p>
                <a:pPr lvl="1"/>
                <a:r>
                  <a:rPr lang="en-US" dirty="0"/>
                  <a:t>For example, bit ‘0’, bits ‘10’, and bits ‘11’ for deltas of 0, -1, and 1 if </a:t>
                </a:r>
                <a14:m>
                  <m:oMath xmlns:m="http://schemas.openxmlformats.org/officeDocument/2006/math">
                    <m:r>
                      <a:rPr lang="en-US" b="0" i="1" smtClean="0">
                        <a:latin typeface="Cambria Math" panose="02040503050406030204" pitchFamily="18" charset="0"/>
                      </a:rPr>
                      <m:t>𝜙</m:t>
                    </m:r>
                  </m:oMath>
                </a14:m>
                <a:r>
                  <a:rPr lang="en-US" dirty="0"/>
                  <a:t> = 1</a:t>
                </a:r>
              </a:p>
              <a:p>
                <a:pPr lvl="1"/>
                <a:r>
                  <a:rPr lang="en-US" dirty="0"/>
                  <a:t>Note that if </a:t>
                </a:r>
                <a14:m>
                  <m:oMath xmlns:m="http://schemas.openxmlformats.org/officeDocument/2006/math">
                    <m:r>
                      <a:rPr lang="en-US" altLang="zh-CN" i="1">
                        <a:latin typeface="Cambria Math" panose="02040503050406030204" pitchFamily="18" charset="0"/>
                      </a:rPr>
                      <m:t>𝜙</m:t>
                    </m:r>
                  </m:oMath>
                </a14:m>
                <a:r>
                  <a:rPr lang="en-US" altLang="zh-CN" dirty="0"/>
                  <a:t> = 0, DeltaINT-E omits negligible deltas as in DeltaINT-O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447801"/>
                <a:ext cx="11173090" cy="4678364"/>
              </a:xfrm>
              <a:blipFill>
                <a:blip r:embed="rId3"/>
                <a:stretch>
                  <a:fillRect l="-1023" t="-1626"/>
                </a:stretch>
              </a:blipFill>
            </p:spPr>
            <p:txBody>
              <a:bodyPr/>
              <a:lstStyle/>
              <a:p>
                <a:r>
                  <a:rPr lang="zh-CN" altLang="en-US">
                    <a:noFill/>
                  </a:rPr>
                  <a:t> </a:t>
                </a:r>
              </a:p>
            </p:txBody>
          </p:sp>
        </mc:Fallback>
      </mc:AlternateContent>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11</a:t>
            </a:fld>
            <a:endParaRPr lang="en-US"/>
          </a:p>
        </p:txBody>
      </p:sp>
    </p:spTree>
    <p:extLst>
      <p:ext uri="{BB962C8B-B14F-4D97-AF65-F5344CB8AC3E}">
        <p14:creationId xmlns:p14="http://schemas.microsoft.com/office/powerpoint/2010/main" val="3608890409"/>
      </p:ext>
    </p:extLst>
  </p:cSld>
  <p:clrMapOvr>
    <a:masterClrMapping/>
  </p:clrMapOvr>
  <mc:AlternateContent xmlns:mc="http://schemas.openxmlformats.org/markup-compatibility/2006" xmlns:p14="http://schemas.microsoft.com/office/powerpoint/2010/main">
    <mc:Choice Requires="p14">
      <p:transition spd="slow" p14:dur="2000" advTm="81305"/>
    </mc:Choice>
    <mc:Fallback xmlns="">
      <p:transition spd="slow" advTm="8130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Update Example of DeltaINT-O</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12</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E6789D0-88D4-A142-B514-1828BF04A635}"/>
                  </a:ext>
                </a:extLst>
              </p:cNvPr>
              <p:cNvSpPr>
                <a:spLocks noGrp="1"/>
              </p:cNvSpPr>
              <p:nvPr>
                <p:ph idx="1"/>
              </p:nvPr>
            </p:nvSpPr>
            <p:spPr>
              <a:xfrm>
                <a:off x="609441" y="1447801"/>
                <a:ext cx="10969943" cy="4678364"/>
              </a:xfrm>
            </p:spPr>
            <p:txBody>
              <a:bodyPr/>
              <a:lstStyle/>
              <a:p>
                <a:r>
                  <a:rPr lang="en-US" dirty="0"/>
                  <a:t>Receive the first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endParaRPr lang="en-US" dirty="0"/>
              </a:p>
              <a:p>
                <a:r>
                  <a:rPr lang="en-US" dirty="0"/>
                  <a:t>Receive the first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endParaRPr lang="en-US" dirty="0"/>
              </a:p>
              <a:p>
                <a:r>
                  <a:rPr lang="en-US" dirty="0"/>
                  <a:t>Receive the second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endParaRPr lang="en-US" dirty="0"/>
              </a:p>
              <a:p>
                <a:r>
                  <a:rPr lang="en-US" dirty="0"/>
                  <a:t>Receive the second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a:p>
            </p:txBody>
          </p:sp>
        </mc:Choice>
        <mc:Fallback xmlns="">
          <p:sp>
            <p:nvSpPr>
              <p:cNvPr id="7" name="Content Placeholder 2">
                <a:extLst>
                  <a:ext uri="{FF2B5EF4-FFF2-40B4-BE49-F238E27FC236}">
                    <a16:creationId xmlns:a16="http://schemas.microsoft.com/office/drawing/2014/main" id="{EE6789D0-88D4-A142-B514-1828BF04A635}"/>
                  </a:ext>
                </a:extLst>
              </p:cNvPr>
              <p:cNvSpPr>
                <a:spLocks noGrp="1" noRot="1" noChangeAspect="1" noMove="1" noResize="1" noEditPoints="1" noAdjustHandles="1" noChangeArrowheads="1" noChangeShapeType="1" noTextEdit="1"/>
              </p:cNvSpPr>
              <p:nvPr>
                <p:ph idx="1"/>
              </p:nvPr>
            </p:nvSpPr>
            <p:spPr>
              <a:xfrm>
                <a:off x="609441" y="1447801"/>
                <a:ext cx="10969943" cy="4678364"/>
              </a:xfrm>
              <a:blipFill>
                <a:blip r:embed="rId3"/>
                <a:stretch>
                  <a:fillRect l="-1040" t="-162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541256BD-B62B-6B41-B1F3-734260EC5469}"/>
              </a:ext>
            </a:extLst>
          </p:cNvPr>
          <p:cNvPicPr>
            <a:picLocks noChangeAspect="1"/>
          </p:cNvPicPr>
          <p:nvPr/>
        </p:nvPicPr>
        <p:blipFill rotWithShape="1">
          <a:blip r:embed="rId4"/>
          <a:srcRect t="81279" b="-101"/>
          <a:stretch/>
        </p:blipFill>
        <p:spPr>
          <a:xfrm>
            <a:off x="2756594" y="5764223"/>
            <a:ext cx="6678984" cy="864279"/>
          </a:xfrm>
          <a:prstGeom prst="rect">
            <a:avLst/>
          </a:prstGeom>
        </p:spPr>
      </p:pic>
      <p:pic>
        <p:nvPicPr>
          <p:cNvPr id="9" name="图片 8">
            <a:extLst>
              <a:ext uri="{FF2B5EF4-FFF2-40B4-BE49-F238E27FC236}">
                <a16:creationId xmlns:a16="http://schemas.microsoft.com/office/drawing/2014/main" id="{73733782-808D-F549-8F30-82E332E7FA87}"/>
              </a:ext>
            </a:extLst>
          </p:cNvPr>
          <p:cNvPicPr>
            <a:picLocks noChangeAspect="1"/>
          </p:cNvPicPr>
          <p:nvPr/>
        </p:nvPicPr>
        <p:blipFill rotWithShape="1">
          <a:blip r:embed="rId4"/>
          <a:srcRect b="81529"/>
          <a:stretch/>
        </p:blipFill>
        <p:spPr>
          <a:xfrm>
            <a:off x="2754920" y="1916832"/>
            <a:ext cx="6678984" cy="848146"/>
          </a:xfrm>
          <a:prstGeom prst="rect">
            <a:avLst/>
          </a:prstGeom>
        </p:spPr>
      </p:pic>
      <p:pic>
        <p:nvPicPr>
          <p:cNvPr id="10" name="图片 9">
            <a:extLst>
              <a:ext uri="{FF2B5EF4-FFF2-40B4-BE49-F238E27FC236}">
                <a16:creationId xmlns:a16="http://schemas.microsoft.com/office/drawing/2014/main" id="{D8D18473-BFC8-DA4A-BB97-770CD0290D63}"/>
              </a:ext>
            </a:extLst>
          </p:cNvPr>
          <p:cNvPicPr>
            <a:picLocks noChangeAspect="1"/>
          </p:cNvPicPr>
          <p:nvPr/>
        </p:nvPicPr>
        <p:blipFill rotWithShape="1">
          <a:blip r:embed="rId4"/>
          <a:srcRect t="27458" b="54071"/>
          <a:stretch/>
        </p:blipFill>
        <p:spPr>
          <a:xfrm>
            <a:off x="2754920" y="3234009"/>
            <a:ext cx="6678984" cy="848145"/>
          </a:xfrm>
          <a:prstGeom prst="rect">
            <a:avLst/>
          </a:prstGeom>
        </p:spPr>
      </p:pic>
      <p:pic>
        <p:nvPicPr>
          <p:cNvPr id="11" name="图片 10">
            <a:extLst>
              <a:ext uri="{FF2B5EF4-FFF2-40B4-BE49-F238E27FC236}">
                <a16:creationId xmlns:a16="http://schemas.microsoft.com/office/drawing/2014/main" id="{54B8A8D6-6829-A041-B65C-4C26F027A4CD}"/>
              </a:ext>
            </a:extLst>
          </p:cNvPr>
          <p:cNvPicPr>
            <a:picLocks noChangeAspect="1"/>
          </p:cNvPicPr>
          <p:nvPr/>
        </p:nvPicPr>
        <p:blipFill rotWithShape="1">
          <a:blip r:embed="rId4"/>
          <a:srcRect t="53928" b="27003"/>
          <a:stretch/>
        </p:blipFill>
        <p:spPr>
          <a:xfrm>
            <a:off x="2754920" y="4493315"/>
            <a:ext cx="6678984" cy="875637"/>
          </a:xfrm>
          <a:prstGeom prst="rect">
            <a:avLst/>
          </a:prstGeom>
        </p:spPr>
      </p:pic>
    </p:spTree>
    <p:extLst>
      <p:ext uri="{BB962C8B-B14F-4D97-AF65-F5344CB8AC3E}">
        <p14:creationId xmlns:p14="http://schemas.microsoft.com/office/powerpoint/2010/main" val="2043762152"/>
      </p:ext>
    </p:extLst>
  </p:cSld>
  <p:clrMapOvr>
    <a:masterClrMapping/>
  </p:clrMapOvr>
  <mc:AlternateContent xmlns:mc="http://schemas.openxmlformats.org/markup-compatibility/2006" xmlns:p14="http://schemas.microsoft.com/office/powerpoint/2010/main">
    <mc:Choice Requires="p14">
      <p:transition spd="slow" p14:dur="2000" advTm="53953"/>
    </mc:Choice>
    <mc:Fallback xmlns="">
      <p:transition spd="slow" advTm="5395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Update Example of DeltaINT-E</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13</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E6789D0-88D4-A142-B514-1828BF04A635}"/>
                  </a:ext>
                </a:extLst>
              </p:cNvPr>
              <p:cNvSpPr>
                <a:spLocks noGrp="1"/>
              </p:cNvSpPr>
              <p:nvPr>
                <p:ph idx="1"/>
              </p:nvPr>
            </p:nvSpPr>
            <p:spPr>
              <a:xfrm>
                <a:off x="609441" y="1447801"/>
                <a:ext cx="10969943" cy="4678364"/>
              </a:xfrm>
            </p:spPr>
            <p:txBody>
              <a:bodyPr/>
              <a:lstStyle/>
              <a:p>
                <a:r>
                  <a:rPr lang="en-US" dirty="0"/>
                  <a:t>Receive the first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endParaRPr lang="en-US" dirty="0"/>
              </a:p>
              <a:p>
                <a:r>
                  <a:rPr lang="en-US" dirty="0"/>
                  <a:t>Receive the first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endParaRPr lang="en-US" dirty="0"/>
              </a:p>
              <a:p>
                <a:r>
                  <a:rPr lang="en-US" dirty="0"/>
                  <a:t>Receive the second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endParaRPr lang="en-US" dirty="0"/>
              </a:p>
              <a:p>
                <a:r>
                  <a:rPr lang="en-US" dirty="0"/>
                  <a:t>Receive the second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a:p>
            </p:txBody>
          </p:sp>
        </mc:Choice>
        <mc:Fallback xmlns="">
          <p:sp>
            <p:nvSpPr>
              <p:cNvPr id="7" name="Content Placeholder 2">
                <a:extLst>
                  <a:ext uri="{FF2B5EF4-FFF2-40B4-BE49-F238E27FC236}">
                    <a16:creationId xmlns:a16="http://schemas.microsoft.com/office/drawing/2014/main" id="{EE6789D0-88D4-A142-B514-1828BF04A635}"/>
                  </a:ext>
                </a:extLst>
              </p:cNvPr>
              <p:cNvSpPr>
                <a:spLocks noGrp="1" noRot="1" noChangeAspect="1" noMove="1" noResize="1" noEditPoints="1" noAdjustHandles="1" noChangeArrowheads="1" noChangeShapeType="1" noTextEdit="1"/>
              </p:cNvSpPr>
              <p:nvPr>
                <p:ph idx="1"/>
              </p:nvPr>
            </p:nvSpPr>
            <p:spPr>
              <a:xfrm>
                <a:off x="609441" y="1447801"/>
                <a:ext cx="10969943" cy="4678364"/>
              </a:xfrm>
              <a:blipFill>
                <a:blip r:embed="rId3"/>
                <a:stretch>
                  <a:fillRect l="-1040" t="-162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B2258BAD-52D7-064B-9D31-52FD832C9B7A}"/>
              </a:ext>
            </a:extLst>
          </p:cNvPr>
          <p:cNvPicPr>
            <a:picLocks noChangeAspect="1"/>
          </p:cNvPicPr>
          <p:nvPr/>
        </p:nvPicPr>
        <p:blipFill rotWithShape="1">
          <a:blip r:embed="rId4"/>
          <a:srcRect b="81529"/>
          <a:stretch/>
        </p:blipFill>
        <p:spPr>
          <a:xfrm>
            <a:off x="2754920" y="1916832"/>
            <a:ext cx="6678984" cy="848146"/>
          </a:xfrm>
          <a:prstGeom prst="rect">
            <a:avLst/>
          </a:prstGeom>
        </p:spPr>
      </p:pic>
      <p:pic>
        <p:nvPicPr>
          <p:cNvPr id="13" name="图片 12">
            <a:extLst>
              <a:ext uri="{FF2B5EF4-FFF2-40B4-BE49-F238E27FC236}">
                <a16:creationId xmlns:a16="http://schemas.microsoft.com/office/drawing/2014/main" id="{7951D6EF-42E1-E04A-AAD4-141340E073A2}"/>
              </a:ext>
            </a:extLst>
          </p:cNvPr>
          <p:cNvPicPr>
            <a:picLocks noChangeAspect="1"/>
          </p:cNvPicPr>
          <p:nvPr/>
        </p:nvPicPr>
        <p:blipFill rotWithShape="1">
          <a:blip r:embed="rId4"/>
          <a:srcRect t="27458" b="54071"/>
          <a:stretch/>
        </p:blipFill>
        <p:spPr>
          <a:xfrm>
            <a:off x="2754920" y="3234009"/>
            <a:ext cx="6678984" cy="848145"/>
          </a:xfrm>
          <a:prstGeom prst="rect">
            <a:avLst/>
          </a:prstGeom>
        </p:spPr>
      </p:pic>
      <p:pic>
        <p:nvPicPr>
          <p:cNvPr id="6" name="图片 5">
            <a:extLst>
              <a:ext uri="{FF2B5EF4-FFF2-40B4-BE49-F238E27FC236}">
                <a16:creationId xmlns:a16="http://schemas.microsoft.com/office/drawing/2014/main" id="{433AADDA-6305-1E41-ADAF-AB73BAD8C9B8}"/>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2759504" y="4530286"/>
            <a:ext cx="6674400" cy="849600"/>
          </a:xfrm>
          <a:prstGeom prst="rect">
            <a:avLst/>
          </a:prstGeom>
        </p:spPr>
      </p:pic>
      <p:pic>
        <p:nvPicPr>
          <p:cNvPr id="15" name="图片 14">
            <a:extLst>
              <a:ext uri="{FF2B5EF4-FFF2-40B4-BE49-F238E27FC236}">
                <a16:creationId xmlns:a16="http://schemas.microsoft.com/office/drawing/2014/main" id="{1D3928EB-F417-824C-9508-96E83D03AC3C}"/>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759504" y="5791047"/>
            <a:ext cx="6674400" cy="849577"/>
          </a:xfrm>
          <a:prstGeom prst="rect">
            <a:avLst/>
          </a:prstGeom>
        </p:spPr>
      </p:pic>
    </p:spTree>
    <p:extLst>
      <p:ext uri="{BB962C8B-B14F-4D97-AF65-F5344CB8AC3E}">
        <p14:creationId xmlns:p14="http://schemas.microsoft.com/office/powerpoint/2010/main" val="1620559719"/>
      </p:ext>
    </p:extLst>
  </p:cSld>
  <p:clrMapOvr>
    <a:masterClrMapping/>
  </p:clrMapOvr>
  <mc:AlternateContent xmlns:mc="http://schemas.openxmlformats.org/markup-compatibility/2006" xmlns:p14="http://schemas.microsoft.com/office/powerpoint/2010/main">
    <mc:Choice Requires="p14">
      <p:transition spd="slow" p14:dur="2000" advTm="53953"/>
    </mc:Choice>
    <mc:Fallback xmlns="">
      <p:transition spd="slow" advTm="539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lstStyle/>
          <a:p>
            <a:r>
              <a:rPr lang="en-US" dirty="0"/>
              <a:t>Methodology</a:t>
            </a:r>
          </a:p>
          <a:p>
            <a:pPr lvl="1"/>
            <a:r>
              <a:rPr lang="en-US" dirty="0"/>
              <a:t>For software simulation, we use both bmv2 and NS3</a:t>
            </a:r>
          </a:p>
          <a:p>
            <a:pPr lvl="1"/>
            <a:r>
              <a:rPr lang="en-US" dirty="0"/>
              <a:t>For hardware implementation, we compile P4 in Barefoot Tofino switch</a:t>
            </a:r>
          </a:p>
          <a:p>
            <a:pPr lvl="1"/>
            <a:r>
              <a:rPr lang="en-US" dirty="0"/>
              <a:t>For sketch in the data plane, we keep 1MB memory and 1 hash function</a:t>
            </a:r>
          </a:p>
          <a:p>
            <a:r>
              <a:rPr lang="en-US" dirty="0"/>
              <a:t>Experiments</a:t>
            </a:r>
          </a:p>
          <a:p>
            <a:pPr lvl="1"/>
            <a:r>
              <a:rPr lang="en-US" dirty="0"/>
              <a:t>Gray failure detection</a:t>
            </a:r>
          </a:p>
          <a:p>
            <a:pPr lvl="1"/>
            <a:r>
              <a:rPr lang="en-US" dirty="0"/>
              <a:t>Congestion control</a:t>
            </a:r>
          </a:p>
          <a:p>
            <a:pPr lvl="1"/>
            <a:r>
              <a:rPr lang="en-US" dirty="0"/>
              <a:t>Path tracing</a:t>
            </a:r>
          </a:p>
          <a:p>
            <a:pPr lvl="1"/>
            <a:r>
              <a:rPr lang="en-US" dirty="0"/>
              <a:t>Latency measurement</a:t>
            </a:r>
          </a:p>
          <a:p>
            <a:pPr lvl="1"/>
            <a:r>
              <a:rPr lang="en-US" dirty="0"/>
              <a:t>Fine-grained monitoring</a:t>
            </a:r>
          </a:p>
          <a:p>
            <a:pPr lvl="1"/>
            <a:r>
              <a:rPr lang="en-US" dirty="0"/>
              <a:t>Hardware resource usage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14</a:t>
            </a:fld>
            <a:endParaRPr lang="en-US"/>
          </a:p>
        </p:txBody>
      </p:sp>
    </p:spTree>
    <p:extLst>
      <p:ext uri="{BB962C8B-B14F-4D97-AF65-F5344CB8AC3E}">
        <p14:creationId xmlns:p14="http://schemas.microsoft.com/office/powerpoint/2010/main" val="1015097874"/>
      </p:ext>
    </p:extLst>
  </p:cSld>
  <p:clrMapOvr>
    <a:masterClrMapping/>
  </p:clrMapOvr>
  <mc:AlternateContent xmlns:mc="http://schemas.openxmlformats.org/markup-compatibility/2006" xmlns:p14="http://schemas.microsoft.com/office/powerpoint/2010/main">
    <mc:Choice Requires="p14">
      <p:transition spd="slow" p14:dur="2000" advTm="64634"/>
    </mc:Choice>
    <mc:Fallback xmlns="">
      <p:transition spd="slow" advTm="6463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 Failure Detection</a:t>
            </a:r>
          </a:p>
        </p:txBody>
      </p:sp>
      <p:sp>
        <p:nvSpPr>
          <p:cNvPr id="3" name="Content Placeholder 2"/>
          <p:cNvSpPr>
            <a:spLocks noGrp="1"/>
          </p:cNvSpPr>
          <p:nvPr>
            <p:ph idx="1"/>
          </p:nvPr>
        </p:nvSpPr>
        <p:spPr>
          <a:xfrm>
            <a:off x="609441" y="1447801"/>
            <a:ext cx="11173090" cy="4678364"/>
          </a:xfrm>
        </p:spPr>
        <p:txBody>
          <a:bodyPr/>
          <a:lstStyle/>
          <a:p>
            <a:r>
              <a:rPr lang="en-US" dirty="0"/>
              <a:t>Tracked states</a:t>
            </a:r>
          </a:p>
          <a:p>
            <a:pPr lvl="1"/>
            <a:r>
              <a:rPr lang="en-US" altLang="zh-CN" dirty="0"/>
              <a:t>8-bit device ID, 8-bit ingress port, 8-bit egress port, and 32-bit latency</a:t>
            </a:r>
            <a:endParaRPr lang="en-US" dirty="0"/>
          </a:p>
          <a:p>
            <a:r>
              <a:rPr lang="en-US" dirty="0"/>
              <a:t>Bandwidth usage</a:t>
            </a:r>
          </a:p>
          <a:p>
            <a:pPr lvl="1"/>
            <a:r>
              <a:rPr lang="en-US" dirty="0"/>
              <a:t>DeltaINT-O (8.1 bits) mitigates </a:t>
            </a:r>
            <a:r>
              <a:rPr lang="en-US" b="1" dirty="0">
                <a:solidFill>
                  <a:srgbClr val="FF0000"/>
                </a:solidFill>
              </a:rPr>
              <a:t>93% </a:t>
            </a:r>
            <a:r>
              <a:rPr lang="en-US" dirty="0"/>
              <a:t>bandwidth usage of INT-Path (112 bits)</a:t>
            </a:r>
          </a:p>
          <a:p>
            <a:pPr lvl="2"/>
            <a:r>
              <a:rPr lang="en-US" dirty="0"/>
              <a:t>DeltaINT-E (16.8 bits) also significantly reduces INT bandwidth overhead</a:t>
            </a:r>
          </a:p>
          <a:p>
            <a:pPr lvl="1"/>
            <a:r>
              <a:rPr lang="en-US" dirty="0"/>
              <a:t>Reason: DeltaINT only embeds critical states with non-negligible deltas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15</a:t>
            </a:fld>
            <a:endParaRPr lang="en-US"/>
          </a:p>
        </p:txBody>
      </p:sp>
      <p:sp>
        <p:nvSpPr>
          <p:cNvPr id="9" name="文本框 8">
            <a:extLst>
              <a:ext uri="{FF2B5EF4-FFF2-40B4-BE49-F238E27FC236}">
                <a16:creationId xmlns:a16="http://schemas.microsoft.com/office/drawing/2014/main" id="{324A35B0-F8CA-CF43-9069-61822E4F6991}"/>
              </a:ext>
            </a:extLst>
          </p:cNvPr>
          <p:cNvSpPr txBox="1"/>
          <p:nvPr/>
        </p:nvSpPr>
        <p:spPr>
          <a:xfrm>
            <a:off x="1746223" y="6364133"/>
            <a:ext cx="3808287" cy="461665"/>
          </a:xfrm>
          <a:prstGeom prst="rect">
            <a:avLst/>
          </a:prstGeom>
          <a:noFill/>
        </p:spPr>
        <p:txBody>
          <a:bodyPr wrap="none" rtlCol="0">
            <a:spAutoFit/>
          </a:bodyPr>
          <a:lstStyle/>
          <a:p>
            <a:r>
              <a:rPr kumimoji="1" lang="en-US" altLang="zh-CN" sz="2400" dirty="0"/>
              <a:t>(a) Different epoch lengths</a:t>
            </a:r>
            <a:endParaRPr kumimoji="1" lang="zh-CN" altLang="en-US" sz="2400" dirty="0"/>
          </a:p>
        </p:txBody>
      </p:sp>
      <p:sp>
        <p:nvSpPr>
          <p:cNvPr id="14" name="文本框 13">
            <a:extLst>
              <a:ext uri="{FF2B5EF4-FFF2-40B4-BE49-F238E27FC236}">
                <a16:creationId xmlns:a16="http://schemas.microsoft.com/office/drawing/2014/main" id="{5F38DA6D-5E86-5148-989F-3678FAC3F889}"/>
              </a:ext>
            </a:extLst>
          </p:cNvPr>
          <p:cNvSpPr txBox="1"/>
          <p:nvPr/>
        </p:nvSpPr>
        <p:spPr>
          <a:xfrm>
            <a:off x="6654587" y="6360202"/>
            <a:ext cx="3311356" cy="461665"/>
          </a:xfrm>
          <a:prstGeom prst="rect">
            <a:avLst/>
          </a:prstGeom>
          <a:noFill/>
        </p:spPr>
        <p:txBody>
          <a:bodyPr wrap="none" rtlCol="0">
            <a:spAutoFit/>
          </a:bodyPr>
          <a:lstStyle/>
          <a:p>
            <a:r>
              <a:rPr kumimoji="1" lang="en-US" altLang="zh-CN" sz="2400" dirty="0"/>
              <a:t>(b) Different thresholds</a:t>
            </a:r>
            <a:endParaRPr kumimoji="1" lang="zh-CN" altLang="en-US" sz="2400" dirty="0"/>
          </a:p>
        </p:txBody>
      </p:sp>
      <p:pic>
        <p:nvPicPr>
          <p:cNvPr id="6" name="图片 5">
            <a:extLst>
              <a:ext uri="{FF2B5EF4-FFF2-40B4-BE49-F238E27FC236}">
                <a16:creationId xmlns:a16="http://schemas.microsoft.com/office/drawing/2014/main" id="{14EBAE22-768A-C140-ADE1-C408E491BB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366" y="4293096"/>
            <a:ext cx="4140000" cy="2070000"/>
          </a:xfrm>
          <a:prstGeom prst="rect">
            <a:avLst/>
          </a:prstGeom>
        </p:spPr>
      </p:pic>
      <p:pic>
        <p:nvPicPr>
          <p:cNvPr id="8" name="图片 7">
            <a:extLst>
              <a:ext uri="{FF2B5EF4-FFF2-40B4-BE49-F238E27FC236}">
                <a16:creationId xmlns:a16="http://schemas.microsoft.com/office/drawing/2014/main" id="{0DD1C2AD-156A-4C4F-8A92-08EF57D81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265" y="4293096"/>
            <a:ext cx="4140000" cy="2070000"/>
          </a:xfrm>
          <a:prstGeom prst="rect">
            <a:avLst/>
          </a:prstGeom>
        </p:spPr>
      </p:pic>
    </p:spTree>
    <p:extLst>
      <p:ext uri="{BB962C8B-B14F-4D97-AF65-F5344CB8AC3E}">
        <p14:creationId xmlns:p14="http://schemas.microsoft.com/office/powerpoint/2010/main" val="2022301065"/>
      </p:ext>
    </p:extLst>
  </p:cSld>
  <p:clrMapOvr>
    <a:masterClrMapping/>
  </p:clrMapOvr>
  <mc:AlternateContent xmlns:mc="http://schemas.openxmlformats.org/markup-compatibility/2006" xmlns:p14="http://schemas.microsoft.com/office/powerpoint/2010/main">
    <mc:Choice Requires="p14">
      <p:transition spd="slow" p14:dur="2000" advTm="62346"/>
    </mc:Choice>
    <mc:Fallback xmlns="">
      <p:transition spd="slow" advTm="6234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447801"/>
                <a:ext cx="11173090" cy="4678364"/>
              </a:xfrm>
            </p:spPr>
            <p:txBody>
              <a:bodyPr/>
              <a:lstStyle/>
              <a:p>
                <a:r>
                  <a:rPr lang="en-US" dirty="0"/>
                  <a:t>Tracked state: </a:t>
                </a:r>
                <a:r>
                  <a:rPr lang="en-US" altLang="zh-CN" dirty="0"/>
                  <a:t>8-bit link utilization</a:t>
                </a:r>
                <a:endParaRPr lang="en-US" dirty="0"/>
              </a:p>
              <a:p>
                <a:r>
                  <a:rPr lang="en-US" dirty="0"/>
                  <a:t>Bandwidth usage</a:t>
                </a:r>
              </a:p>
              <a:p>
                <a:pPr lvl="1"/>
                <a:r>
                  <a:rPr lang="en-US" altLang="zh-CN" dirty="0"/>
                  <a:t>DeltaINT-O (</a:t>
                </a:r>
                <a14:m>
                  <m:oMath xmlns:m="http://schemas.openxmlformats.org/officeDocument/2006/math">
                    <m:r>
                      <a:rPr lang="en-US" altLang="zh-CN" i="1">
                        <a:latin typeface="Cambria Math" panose="02040503050406030204" pitchFamily="18" charset="0"/>
                      </a:rPr>
                      <m:t>≈</m:t>
                    </m:r>
                  </m:oMath>
                </a14:m>
                <a:r>
                  <a:rPr lang="en-US" altLang="zh-CN" dirty="0"/>
                  <a:t>1 bit) and DeltaINT-E (</a:t>
                </a:r>
                <a14:m>
                  <m:oMath xmlns:m="http://schemas.openxmlformats.org/officeDocument/2006/math">
                    <m:r>
                      <a:rPr lang="en-US" altLang="zh-CN" b="0" i="1" smtClean="0">
                        <a:latin typeface="Cambria Math" panose="02040503050406030204" pitchFamily="18" charset="0"/>
                      </a:rPr>
                      <m:t>2~4</m:t>
                    </m:r>
                  </m:oMath>
                </a14:m>
                <a:r>
                  <a:rPr lang="en-US" altLang="zh-CN" dirty="0"/>
                  <a:t> bits) are better than </a:t>
                </a:r>
                <a:r>
                  <a:rPr lang="en-US" dirty="0"/>
                  <a:t>PINT (8 bits)</a:t>
                </a:r>
              </a:p>
              <a:p>
                <a:pPr lvl="1"/>
                <a:r>
                  <a:rPr lang="en-US" dirty="0"/>
                  <a:t>Reason</a:t>
                </a:r>
              </a:p>
              <a:p>
                <a:pPr lvl="2"/>
                <a:r>
                  <a:rPr lang="en-US" dirty="0"/>
                  <a:t>DeltaINT-O only needs a 1-bit bitmap for negligible delta</a:t>
                </a:r>
              </a:p>
              <a:p>
                <a:pPr lvl="2"/>
                <a:r>
                  <a:rPr lang="en-US" dirty="0"/>
                  <a:t>DeltaINT-E needs delta encoding yet with limited extra bandwidth overhead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447801"/>
                <a:ext cx="11173090" cy="4678364"/>
              </a:xfrm>
              <a:blipFill>
                <a:blip r:embed="rId3"/>
                <a:stretch>
                  <a:fillRect l="-1023" t="-1626"/>
                </a:stretch>
              </a:blipFill>
            </p:spPr>
            <p:txBody>
              <a:bodyPr/>
              <a:lstStyle/>
              <a:p>
                <a:r>
                  <a:rPr lang="zh-CN" altLang="en-US">
                    <a:noFill/>
                  </a:rPr>
                  <a:t> </a:t>
                </a:r>
              </a:p>
            </p:txBody>
          </p:sp>
        </mc:Fallback>
      </mc:AlternateContent>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16</a:t>
            </a:fld>
            <a:endParaRPr lang="en-US"/>
          </a:p>
        </p:txBody>
      </p:sp>
      <p:sp>
        <p:nvSpPr>
          <p:cNvPr id="6" name="文本框 5">
            <a:extLst>
              <a:ext uri="{FF2B5EF4-FFF2-40B4-BE49-F238E27FC236}">
                <a16:creationId xmlns:a16="http://schemas.microsoft.com/office/drawing/2014/main" id="{DBC6B4D4-5492-614F-803D-1D23F35C23D2}"/>
              </a:ext>
            </a:extLst>
          </p:cNvPr>
          <p:cNvSpPr txBox="1"/>
          <p:nvPr/>
        </p:nvSpPr>
        <p:spPr>
          <a:xfrm>
            <a:off x="1746223" y="6279703"/>
            <a:ext cx="3603102" cy="461665"/>
          </a:xfrm>
          <a:prstGeom prst="rect">
            <a:avLst/>
          </a:prstGeom>
          <a:noFill/>
        </p:spPr>
        <p:txBody>
          <a:bodyPr wrap="none" rtlCol="0">
            <a:spAutoFit/>
          </a:bodyPr>
          <a:lstStyle/>
          <a:p>
            <a:r>
              <a:rPr kumimoji="1" lang="en-US" altLang="zh-CN" sz="2400" dirty="0"/>
              <a:t>(a) Web search workload</a:t>
            </a:r>
            <a:endParaRPr kumimoji="1" lang="zh-CN" altLang="en-US" sz="2400" dirty="0"/>
          </a:p>
        </p:txBody>
      </p:sp>
      <p:sp>
        <p:nvSpPr>
          <p:cNvPr id="7" name="文本框 6">
            <a:extLst>
              <a:ext uri="{FF2B5EF4-FFF2-40B4-BE49-F238E27FC236}">
                <a16:creationId xmlns:a16="http://schemas.microsoft.com/office/drawing/2014/main" id="{AB14ED05-5C12-EF44-AFF5-C99F8E4D9D00}"/>
              </a:ext>
            </a:extLst>
          </p:cNvPr>
          <p:cNvSpPr txBox="1"/>
          <p:nvPr/>
        </p:nvSpPr>
        <p:spPr>
          <a:xfrm>
            <a:off x="6654586" y="6278496"/>
            <a:ext cx="3046027" cy="461665"/>
          </a:xfrm>
          <a:prstGeom prst="rect">
            <a:avLst/>
          </a:prstGeom>
          <a:noFill/>
        </p:spPr>
        <p:txBody>
          <a:bodyPr wrap="none" rtlCol="0">
            <a:spAutoFit/>
          </a:bodyPr>
          <a:lstStyle/>
          <a:p>
            <a:r>
              <a:rPr kumimoji="1" lang="en-US" altLang="zh-CN" sz="2400" dirty="0"/>
              <a:t>(b) Hadoop workload</a:t>
            </a:r>
            <a:endParaRPr kumimoji="1" lang="zh-CN" altLang="en-US" sz="2400" dirty="0"/>
          </a:p>
        </p:txBody>
      </p:sp>
      <p:pic>
        <p:nvPicPr>
          <p:cNvPr id="10" name="图片 9">
            <a:extLst>
              <a:ext uri="{FF2B5EF4-FFF2-40B4-BE49-F238E27FC236}">
                <a16:creationId xmlns:a16="http://schemas.microsoft.com/office/drawing/2014/main" id="{65115CAA-498B-8246-83C9-B1D14DC59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774" y="4272933"/>
            <a:ext cx="4140000" cy="2070000"/>
          </a:xfrm>
          <a:prstGeom prst="rect">
            <a:avLst/>
          </a:prstGeom>
        </p:spPr>
      </p:pic>
      <p:pic>
        <p:nvPicPr>
          <p:cNvPr id="12" name="图片 11">
            <a:extLst>
              <a:ext uri="{FF2B5EF4-FFF2-40B4-BE49-F238E27FC236}">
                <a16:creationId xmlns:a16="http://schemas.microsoft.com/office/drawing/2014/main" id="{7660BA71-E9C0-A640-9422-2B222A051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7599" y="4272933"/>
            <a:ext cx="4140000" cy="2070000"/>
          </a:xfrm>
          <a:prstGeom prst="rect">
            <a:avLst/>
          </a:prstGeom>
        </p:spPr>
      </p:pic>
    </p:spTree>
    <p:extLst>
      <p:ext uri="{BB962C8B-B14F-4D97-AF65-F5344CB8AC3E}">
        <p14:creationId xmlns:p14="http://schemas.microsoft.com/office/powerpoint/2010/main" val="1121415378"/>
      </p:ext>
    </p:extLst>
  </p:cSld>
  <p:clrMapOvr>
    <a:masterClrMapping/>
  </p:clrMapOvr>
  <mc:AlternateContent xmlns:mc="http://schemas.openxmlformats.org/markup-compatibility/2006" xmlns:p14="http://schemas.microsoft.com/office/powerpoint/2010/main">
    <mc:Choice Requires="p14">
      <p:transition spd="slow" p14:dur="2000" advTm="53281"/>
    </mc:Choice>
    <mc:Fallback xmlns="">
      <p:transition spd="slow" advTm="532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Tracing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Tracked state: 8-bit device ID (threshold = 0)</a:t>
                </a:r>
              </a:p>
              <a:p>
                <a:r>
                  <a:rPr lang="en-US" dirty="0"/>
                  <a:t>Bandwidth usage</a:t>
                </a:r>
              </a:p>
              <a:p>
                <a:pPr lvl="1"/>
                <a:r>
                  <a:rPr lang="en-US" altLang="zh-CN" dirty="0"/>
                  <a:t>DeltaINT-O (</a:t>
                </a:r>
                <a14:m>
                  <m:oMath xmlns:m="http://schemas.openxmlformats.org/officeDocument/2006/math">
                    <m:r>
                      <a:rPr lang="en-US" altLang="zh-CN" i="1">
                        <a:latin typeface="Cambria Math" panose="02040503050406030204" pitchFamily="18" charset="0"/>
                      </a:rPr>
                      <m:t>≈</m:t>
                    </m:r>
                  </m:oMath>
                </a14:m>
                <a:r>
                  <a:rPr lang="en-US" altLang="zh-CN" dirty="0"/>
                  <a:t>1 bit) is better than PINT (8 bits)</a:t>
                </a:r>
              </a:p>
              <a:p>
                <a:pPr lvl="1"/>
                <a:r>
                  <a:rPr lang="en-US" altLang="zh-CN" dirty="0"/>
                  <a:t>Reason: DeltaINT-O only needs a 1-bit bitmap for non-first packets of each flow due to static device ID with negligible delta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0" t="-1626"/>
                </a:stretch>
              </a:blipFill>
            </p:spPr>
            <p:txBody>
              <a:bodyPr/>
              <a:lstStyle/>
              <a:p>
                <a:r>
                  <a:rPr lang="zh-CN" altLang="en-US">
                    <a:noFill/>
                  </a:rPr>
                  <a:t> </a:t>
                </a:r>
              </a:p>
            </p:txBody>
          </p:sp>
        </mc:Fallback>
      </mc:AlternateContent>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17</a:t>
            </a:fld>
            <a:endParaRPr lang="en-US"/>
          </a:p>
        </p:txBody>
      </p:sp>
      <p:sp>
        <p:nvSpPr>
          <p:cNvPr id="6" name="文本框 5">
            <a:extLst>
              <a:ext uri="{FF2B5EF4-FFF2-40B4-BE49-F238E27FC236}">
                <a16:creationId xmlns:a16="http://schemas.microsoft.com/office/drawing/2014/main" id="{AD4BA083-F633-5843-A261-7D072E9F7FB2}"/>
              </a:ext>
            </a:extLst>
          </p:cNvPr>
          <p:cNvSpPr txBox="1"/>
          <p:nvPr/>
        </p:nvSpPr>
        <p:spPr>
          <a:xfrm>
            <a:off x="2161425" y="5919663"/>
            <a:ext cx="3111749" cy="461665"/>
          </a:xfrm>
          <a:prstGeom prst="rect">
            <a:avLst/>
          </a:prstGeom>
          <a:noFill/>
        </p:spPr>
        <p:txBody>
          <a:bodyPr wrap="none" rtlCol="0">
            <a:spAutoFit/>
          </a:bodyPr>
          <a:lstStyle/>
          <a:p>
            <a:r>
              <a:rPr kumimoji="1" lang="en-US" altLang="zh-CN" sz="2400" dirty="0"/>
              <a:t>(a) Kentucky Datalink</a:t>
            </a:r>
            <a:endParaRPr kumimoji="1" lang="zh-CN" altLang="en-US" sz="2400" dirty="0"/>
          </a:p>
        </p:txBody>
      </p:sp>
      <p:sp>
        <p:nvSpPr>
          <p:cNvPr id="7" name="文本框 6">
            <a:extLst>
              <a:ext uri="{FF2B5EF4-FFF2-40B4-BE49-F238E27FC236}">
                <a16:creationId xmlns:a16="http://schemas.microsoft.com/office/drawing/2014/main" id="{08A99213-9F67-0947-96FD-F9F1C5CADE6D}"/>
              </a:ext>
            </a:extLst>
          </p:cNvPr>
          <p:cNvSpPr txBox="1"/>
          <p:nvPr/>
        </p:nvSpPr>
        <p:spPr>
          <a:xfrm>
            <a:off x="7427879" y="5919663"/>
            <a:ext cx="1791516" cy="461665"/>
          </a:xfrm>
          <a:prstGeom prst="rect">
            <a:avLst/>
          </a:prstGeom>
          <a:noFill/>
        </p:spPr>
        <p:txBody>
          <a:bodyPr wrap="none" rtlCol="0">
            <a:spAutoFit/>
          </a:bodyPr>
          <a:lstStyle/>
          <a:p>
            <a:r>
              <a:rPr kumimoji="1" lang="en-US" altLang="zh-CN" sz="2400" dirty="0"/>
              <a:t>(b) Fat Tree</a:t>
            </a:r>
            <a:endParaRPr kumimoji="1" lang="zh-CN" altLang="en-US" sz="2400" dirty="0"/>
          </a:p>
        </p:txBody>
      </p:sp>
      <p:pic>
        <p:nvPicPr>
          <p:cNvPr id="10" name="图片 9">
            <a:extLst>
              <a:ext uri="{FF2B5EF4-FFF2-40B4-BE49-F238E27FC236}">
                <a16:creationId xmlns:a16="http://schemas.microsoft.com/office/drawing/2014/main" id="{F5480503-F326-2A43-9FFC-EF3B4EF0DC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299" y="3946667"/>
            <a:ext cx="4140000" cy="2070000"/>
          </a:xfrm>
          <a:prstGeom prst="rect">
            <a:avLst/>
          </a:prstGeom>
        </p:spPr>
      </p:pic>
      <p:pic>
        <p:nvPicPr>
          <p:cNvPr id="12" name="图片 11">
            <a:extLst>
              <a:ext uri="{FF2B5EF4-FFF2-40B4-BE49-F238E27FC236}">
                <a16:creationId xmlns:a16="http://schemas.microsoft.com/office/drawing/2014/main" id="{054FB386-A6E1-2B41-9E55-49B7967E41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3637" y="3946667"/>
            <a:ext cx="4140000" cy="2070000"/>
          </a:xfrm>
          <a:prstGeom prst="rect">
            <a:avLst/>
          </a:prstGeom>
        </p:spPr>
      </p:pic>
    </p:spTree>
    <p:extLst>
      <p:ext uri="{BB962C8B-B14F-4D97-AF65-F5344CB8AC3E}">
        <p14:creationId xmlns:p14="http://schemas.microsoft.com/office/powerpoint/2010/main" val="1571135648"/>
      </p:ext>
    </p:extLst>
  </p:cSld>
  <p:clrMapOvr>
    <a:masterClrMapping/>
  </p:clrMapOvr>
  <mc:AlternateContent xmlns:mc="http://schemas.openxmlformats.org/markup-compatibility/2006" xmlns:p14="http://schemas.microsoft.com/office/powerpoint/2010/main">
    <mc:Choice Requires="p14">
      <p:transition spd="slow" p14:dur="2000" advTm="35519"/>
    </mc:Choice>
    <mc:Fallback xmlns="">
      <p:transition spd="slow" advTm="355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Tracing</a:t>
            </a:r>
          </a:p>
        </p:txBody>
      </p:sp>
      <p:sp>
        <p:nvSpPr>
          <p:cNvPr id="3" name="Content Placeholder 2"/>
          <p:cNvSpPr>
            <a:spLocks noGrp="1"/>
          </p:cNvSpPr>
          <p:nvPr>
            <p:ph idx="1"/>
          </p:nvPr>
        </p:nvSpPr>
        <p:spPr>
          <a:xfrm>
            <a:off x="609441" y="1447801"/>
            <a:ext cx="11317619" cy="4678364"/>
          </a:xfrm>
        </p:spPr>
        <p:txBody>
          <a:bodyPr/>
          <a:lstStyle/>
          <a:p>
            <a:r>
              <a:rPr lang="en-US" dirty="0"/>
              <a:t>Convergence</a:t>
            </a:r>
          </a:p>
          <a:p>
            <a:pPr lvl="1"/>
            <a:r>
              <a:rPr lang="en-US" dirty="0"/>
              <a:t>Average number: </a:t>
            </a:r>
            <a:r>
              <a:rPr lang="en-US" altLang="zh-CN" dirty="0"/>
              <a:t>DeltaINT-O (1) vs. </a:t>
            </a:r>
            <a:r>
              <a:rPr lang="en-US" dirty="0"/>
              <a:t>PINT (120)</a:t>
            </a:r>
          </a:p>
          <a:p>
            <a:pPr lvl="1"/>
            <a:r>
              <a:rPr lang="en-US" dirty="0"/>
              <a:t>Tail (99</a:t>
            </a:r>
            <a:r>
              <a:rPr lang="en-US" baseline="30000" dirty="0"/>
              <a:t>th</a:t>
            </a:r>
            <a:r>
              <a:rPr lang="en-US" dirty="0"/>
              <a:t> percentile) number: </a:t>
            </a:r>
            <a:r>
              <a:rPr lang="en-US" altLang="zh-CN" dirty="0"/>
              <a:t>DeltaINT-O (1) vs. </a:t>
            </a:r>
            <a:r>
              <a:rPr lang="en-US" dirty="0"/>
              <a:t>PINT (350)</a:t>
            </a:r>
          </a:p>
          <a:p>
            <a:pPr lvl="1"/>
            <a:r>
              <a:rPr lang="en-US" dirty="0"/>
              <a:t>Reason</a:t>
            </a:r>
          </a:p>
          <a:p>
            <a:pPr lvl="2"/>
            <a:r>
              <a:rPr lang="en-US" dirty="0"/>
              <a:t>DeltaINT-O only embeds per-node device ID in the first packet of each flow</a:t>
            </a:r>
          </a:p>
          <a:p>
            <a:pPr lvl="2"/>
            <a:r>
              <a:rPr lang="en-US" dirty="0"/>
              <a:t>PINT needs sufficient sampled packets to retrieve per-flow device IDs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18</a:t>
            </a:fld>
            <a:endParaRPr lang="en-US"/>
          </a:p>
        </p:txBody>
      </p:sp>
      <p:pic>
        <p:nvPicPr>
          <p:cNvPr id="16" name="图片 15">
            <a:extLst>
              <a:ext uri="{FF2B5EF4-FFF2-40B4-BE49-F238E27FC236}">
                <a16:creationId xmlns:a16="http://schemas.microsoft.com/office/drawing/2014/main" id="{4950ABD3-D7C5-3446-BDB4-45430DD5C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6123" y="4256096"/>
            <a:ext cx="4140000" cy="2070000"/>
          </a:xfrm>
          <a:prstGeom prst="rect">
            <a:avLst/>
          </a:prstGeom>
        </p:spPr>
      </p:pic>
      <p:pic>
        <p:nvPicPr>
          <p:cNvPr id="18" name="图片 17">
            <a:extLst>
              <a:ext uri="{FF2B5EF4-FFF2-40B4-BE49-F238E27FC236}">
                <a16:creationId xmlns:a16="http://schemas.microsoft.com/office/drawing/2014/main" id="{CC169860-92B6-DA4B-ADCA-44758700BF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589" y="4284766"/>
            <a:ext cx="4140000" cy="2070000"/>
          </a:xfrm>
          <a:prstGeom prst="rect">
            <a:avLst/>
          </a:prstGeom>
        </p:spPr>
      </p:pic>
    </p:spTree>
    <p:extLst>
      <p:ext uri="{BB962C8B-B14F-4D97-AF65-F5344CB8AC3E}">
        <p14:creationId xmlns:p14="http://schemas.microsoft.com/office/powerpoint/2010/main" val="3827104382"/>
      </p:ext>
    </p:extLst>
  </p:cSld>
  <p:clrMapOvr>
    <a:masterClrMapping/>
  </p:clrMapOvr>
  <mc:AlternateContent xmlns:mc="http://schemas.openxmlformats.org/markup-compatibility/2006" xmlns:p14="http://schemas.microsoft.com/office/powerpoint/2010/main">
    <mc:Choice Requires="p14">
      <p:transition spd="slow" p14:dur="2000" advTm="35519"/>
    </mc:Choice>
    <mc:Fallback xmlns="">
      <p:transition spd="slow" advTm="3551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Measurement</a:t>
            </a:r>
          </a:p>
        </p:txBody>
      </p:sp>
      <p:sp>
        <p:nvSpPr>
          <p:cNvPr id="3" name="Content Placeholder 2"/>
          <p:cNvSpPr>
            <a:spLocks noGrp="1"/>
          </p:cNvSpPr>
          <p:nvPr>
            <p:ph idx="1"/>
          </p:nvPr>
        </p:nvSpPr>
        <p:spPr/>
        <p:txBody>
          <a:bodyPr/>
          <a:lstStyle/>
          <a:p>
            <a:r>
              <a:rPr lang="en-US" dirty="0"/>
              <a:t>Tracked state: 8-bit latency</a:t>
            </a:r>
          </a:p>
          <a:p>
            <a:r>
              <a:rPr lang="en-US" dirty="0"/>
              <a:t>Bandwidth usage</a:t>
            </a:r>
          </a:p>
          <a:p>
            <a:pPr lvl="1"/>
            <a:r>
              <a:rPr lang="en-US" dirty="0"/>
              <a:t>(a) DeltaINT-O (3 bits), DeltaINT-E (5.4 bits), and PINT (8.9 bits)</a:t>
            </a:r>
          </a:p>
          <a:p>
            <a:pPr lvl="1"/>
            <a:r>
              <a:rPr lang="en-US" dirty="0"/>
              <a:t>(b) DeltaINT-O (4 bits), DeltaINT-E (6.3 bits), and PINT (8.9 bits)</a:t>
            </a:r>
          </a:p>
          <a:p>
            <a:pPr lvl="1"/>
            <a:r>
              <a:rPr lang="en-US" dirty="0"/>
              <a:t>Reason: DeltaINT only embeds critical latency with non-negligible delta</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19</a:t>
            </a:fld>
            <a:endParaRPr lang="en-US" dirty="0"/>
          </a:p>
        </p:txBody>
      </p:sp>
      <p:sp>
        <p:nvSpPr>
          <p:cNvPr id="8" name="文本框 7">
            <a:extLst>
              <a:ext uri="{FF2B5EF4-FFF2-40B4-BE49-F238E27FC236}">
                <a16:creationId xmlns:a16="http://schemas.microsoft.com/office/drawing/2014/main" id="{BD769B3F-3FAE-4E45-B2C5-70C7232759A3}"/>
              </a:ext>
            </a:extLst>
          </p:cNvPr>
          <p:cNvSpPr txBox="1"/>
          <p:nvPr/>
        </p:nvSpPr>
        <p:spPr>
          <a:xfrm>
            <a:off x="1718718" y="6119252"/>
            <a:ext cx="3603102" cy="461665"/>
          </a:xfrm>
          <a:prstGeom prst="rect">
            <a:avLst/>
          </a:prstGeom>
          <a:noFill/>
        </p:spPr>
        <p:txBody>
          <a:bodyPr wrap="none" rtlCol="0">
            <a:spAutoFit/>
          </a:bodyPr>
          <a:lstStyle/>
          <a:p>
            <a:r>
              <a:rPr kumimoji="1" lang="en-US" altLang="zh-CN" sz="2400" dirty="0"/>
              <a:t>(a) Web search workload</a:t>
            </a:r>
            <a:endParaRPr kumimoji="1" lang="zh-CN" altLang="en-US" sz="2400" dirty="0"/>
          </a:p>
        </p:txBody>
      </p:sp>
      <p:sp>
        <p:nvSpPr>
          <p:cNvPr id="9" name="文本框 8">
            <a:extLst>
              <a:ext uri="{FF2B5EF4-FFF2-40B4-BE49-F238E27FC236}">
                <a16:creationId xmlns:a16="http://schemas.microsoft.com/office/drawing/2014/main" id="{6AC48E79-FFA5-0E40-A928-A80C2EB91D60}"/>
              </a:ext>
            </a:extLst>
          </p:cNvPr>
          <p:cNvSpPr txBox="1"/>
          <p:nvPr/>
        </p:nvSpPr>
        <p:spPr>
          <a:xfrm>
            <a:off x="6681966" y="6135687"/>
            <a:ext cx="3046027" cy="461665"/>
          </a:xfrm>
          <a:prstGeom prst="rect">
            <a:avLst/>
          </a:prstGeom>
          <a:noFill/>
        </p:spPr>
        <p:txBody>
          <a:bodyPr wrap="none" rtlCol="0">
            <a:spAutoFit/>
          </a:bodyPr>
          <a:lstStyle/>
          <a:p>
            <a:r>
              <a:rPr kumimoji="1" lang="en-US" altLang="zh-CN" sz="2400" dirty="0"/>
              <a:t>(b) Hadoop workload</a:t>
            </a:r>
            <a:endParaRPr kumimoji="1" lang="zh-CN" altLang="en-US" sz="2400" dirty="0"/>
          </a:p>
        </p:txBody>
      </p:sp>
      <p:pic>
        <p:nvPicPr>
          <p:cNvPr id="12" name="图片 11">
            <a:extLst>
              <a:ext uri="{FF2B5EF4-FFF2-40B4-BE49-F238E27FC236}">
                <a16:creationId xmlns:a16="http://schemas.microsoft.com/office/drawing/2014/main" id="{B5D88FDF-82FF-7E44-9CFE-CFD373C34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269" y="4049252"/>
            <a:ext cx="4140000" cy="2070000"/>
          </a:xfrm>
          <a:prstGeom prst="rect">
            <a:avLst/>
          </a:prstGeom>
        </p:spPr>
      </p:pic>
      <p:pic>
        <p:nvPicPr>
          <p:cNvPr id="14" name="图片 13">
            <a:extLst>
              <a:ext uri="{FF2B5EF4-FFF2-40B4-BE49-F238E27FC236}">
                <a16:creationId xmlns:a16="http://schemas.microsoft.com/office/drawing/2014/main" id="{32F42494-B110-6D40-9771-0570069ED2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979" y="4049252"/>
            <a:ext cx="4140000" cy="2070000"/>
          </a:xfrm>
          <a:prstGeom prst="rect">
            <a:avLst/>
          </a:prstGeom>
        </p:spPr>
      </p:pic>
    </p:spTree>
    <p:extLst>
      <p:ext uri="{BB962C8B-B14F-4D97-AF65-F5344CB8AC3E}">
        <p14:creationId xmlns:p14="http://schemas.microsoft.com/office/powerpoint/2010/main" val="262905267"/>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In-band Network Telemetry (INT)</a:t>
            </a:r>
          </a:p>
        </p:txBody>
      </p:sp>
      <p:sp>
        <p:nvSpPr>
          <p:cNvPr id="3" name="Content Placeholder 2"/>
          <p:cNvSpPr>
            <a:spLocks noGrp="1"/>
          </p:cNvSpPr>
          <p:nvPr>
            <p:ph idx="1"/>
          </p:nvPr>
        </p:nvSpPr>
        <p:spPr/>
        <p:txBody>
          <a:bodyPr/>
          <a:lstStyle/>
          <a:p>
            <a:r>
              <a:rPr lang="en-US" dirty="0"/>
              <a:t>Source pushes control information and device-internal states </a:t>
            </a:r>
          </a:p>
          <a:p>
            <a:r>
              <a:rPr lang="en-US" dirty="0"/>
              <a:t>Transit pushes states according to control information</a:t>
            </a:r>
          </a:p>
          <a:p>
            <a:r>
              <a:rPr lang="en-US" dirty="0"/>
              <a:t>Sink extracts INT information and reports an event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a:t>
            </a:fld>
            <a:endParaRPr lang="en-US"/>
          </a:p>
        </p:txBody>
      </p:sp>
      <p:pic>
        <p:nvPicPr>
          <p:cNvPr id="5" name="图片 4">
            <a:extLst>
              <a:ext uri="{FF2B5EF4-FFF2-40B4-BE49-F238E27FC236}">
                <a16:creationId xmlns:a16="http://schemas.microsoft.com/office/drawing/2014/main" id="{3E59FDFD-F477-E44C-9817-FD2D5C8502A8}"/>
              </a:ext>
            </a:extLst>
          </p:cNvPr>
          <p:cNvPicPr>
            <a:picLocks noChangeAspect="1"/>
          </p:cNvPicPr>
          <p:nvPr/>
        </p:nvPicPr>
        <p:blipFill>
          <a:blip r:embed="rId3"/>
          <a:stretch>
            <a:fillRect/>
          </a:stretch>
        </p:blipFill>
        <p:spPr>
          <a:xfrm>
            <a:off x="1954362" y="3493644"/>
            <a:ext cx="8280099" cy="2487239"/>
          </a:xfrm>
          <a:prstGeom prst="rect">
            <a:avLst/>
          </a:prstGeom>
        </p:spPr>
      </p:pic>
      <p:sp>
        <p:nvSpPr>
          <p:cNvPr id="7" name="文本框 6">
            <a:extLst>
              <a:ext uri="{FF2B5EF4-FFF2-40B4-BE49-F238E27FC236}">
                <a16:creationId xmlns:a16="http://schemas.microsoft.com/office/drawing/2014/main" id="{9D4D846A-4CAF-C642-97F9-9B53EDFFC79F}"/>
              </a:ext>
            </a:extLst>
          </p:cNvPr>
          <p:cNvSpPr txBox="1"/>
          <p:nvPr/>
        </p:nvSpPr>
        <p:spPr>
          <a:xfrm>
            <a:off x="4942284" y="5967974"/>
            <a:ext cx="2197268" cy="461665"/>
          </a:xfrm>
          <a:prstGeom prst="rect">
            <a:avLst/>
          </a:prstGeom>
          <a:noFill/>
        </p:spPr>
        <p:txBody>
          <a:bodyPr wrap="none" rtlCol="0">
            <a:spAutoFit/>
          </a:bodyPr>
          <a:lstStyle/>
          <a:p>
            <a:r>
              <a:rPr kumimoji="1" lang="en-US" altLang="zh-CN" sz="2400" dirty="0"/>
              <a:t>INT framework</a:t>
            </a:r>
            <a:endParaRPr kumimoji="1" lang="zh-CN" altLang="en-US" sz="2400" dirty="0"/>
          </a:p>
        </p:txBody>
      </p:sp>
    </p:spTree>
    <p:extLst>
      <p:ext uri="{BB962C8B-B14F-4D97-AF65-F5344CB8AC3E}">
        <p14:creationId xmlns:p14="http://schemas.microsoft.com/office/powerpoint/2010/main" val="1170229309"/>
      </p:ext>
    </p:extLst>
  </p:cSld>
  <p:clrMapOvr>
    <a:masterClrMapping/>
  </p:clrMapOvr>
  <mc:AlternateContent xmlns:mc="http://schemas.openxmlformats.org/markup-compatibility/2006" xmlns:p14="http://schemas.microsoft.com/office/powerpoint/2010/main">
    <mc:Choice Requires="p14">
      <p:transition spd="slow" p14:dur="2000" advTm="61175"/>
    </mc:Choice>
    <mc:Fallback xmlns="">
      <p:transition spd="slow" advTm="611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Fine-grained monitoring</a:t>
            </a:r>
          </a:p>
        </p:txBody>
      </p:sp>
      <p:sp>
        <p:nvSpPr>
          <p:cNvPr id="3" name="Content Placeholder 2"/>
          <p:cNvSpPr>
            <a:spLocks noGrp="1"/>
          </p:cNvSpPr>
          <p:nvPr>
            <p:ph idx="1"/>
          </p:nvPr>
        </p:nvSpPr>
        <p:spPr>
          <a:xfrm>
            <a:off x="609441" y="1447801"/>
            <a:ext cx="10969943" cy="4678364"/>
          </a:xfrm>
        </p:spPr>
        <p:txBody>
          <a:bodyPr/>
          <a:lstStyle/>
          <a:p>
            <a:r>
              <a:rPr lang="en-US" dirty="0"/>
              <a:t>Tracked state: 32-bit latency</a:t>
            </a:r>
          </a:p>
          <a:p>
            <a:r>
              <a:rPr lang="en-US" dirty="0"/>
              <a:t>Bandwidth usage in web search workload</a:t>
            </a:r>
          </a:p>
          <a:p>
            <a:pPr lvl="1"/>
            <a:r>
              <a:rPr lang="en-US" dirty="0"/>
              <a:t>DeltaINT-O decreases from 11.2 bits to 2.1 bits</a:t>
            </a:r>
          </a:p>
          <a:p>
            <a:pPr lvl="1"/>
            <a:r>
              <a:rPr lang="en-US" dirty="0"/>
              <a:t>DeltaINT-E decreases from 12.8 bits to 7.7 bits, and increases to 8.7 bits</a:t>
            </a:r>
          </a:p>
          <a:p>
            <a:pPr lvl="1"/>
            <a:r>
              <a:rPr lang="en-US" dirty="0"/>
              <a:t>Original INT uses 57.8 bits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20</a:t>
            </a:fld>
            <a:endParaRPr lang="en-US" dirty="0"/>
          </a:p>
        </p:txBody>
      </p:sp>
      <p:sp>
        <p:nvSpPr>
          <p:cNvPr id="8" name="文本框 7">
            <a:extLst>
              <a:ext uri="{FF2B5EF4-FFF2-40B4-BE49-F238E27FC236}">
                <a16:creationId xmlns:a16="http://schemas.microsoft.com/office/drawing/2014/main" id="{BD769B3F-3FAE-4E45-B2C5-70C7232759A3}"/>
              </a:ext>
            </a:extLst>
          </p:cNvPr>
          <p:cNvSpPr txBox="1"/>
          <p:nvPr/>
        </p:nvSpPr>
        <p:spPr>
          <a:xfrm>
            <a:off x="1718718" y="6119252"/>
            <a:ext cx="3603102" cy="461665"/>
          </a:xfrm>
          <a:prstGeom prst="rect">
            <a:avLst/>
          </a:prstGeom>
          <a:noFill/>
        </p:spPr>
        <p:txBody>
          <a:bodyPr wrap="none" rtlCol="0">
            <a:spAutoFit/>
          </a:bodyPr>
          <a:lstStyle/>
          <a:p>
            <a:r>
              <a:rPr kumimoji="1" lang="en-US" altLang="zh-CN" sz="2400" dirty="0"/>
              <a:t>(a) Web search workload</a:t>
            </a:r>
            <a:endParaRPr kumimoji="1" lang="zh-CN" altLang="en-US" sz="2400" dirty="0"/>
          </a:p>
        </p:txBody>
      </p:sp>
      <p:sp>
        <p:nvSpPr>
          <p:cNvPr id="9" name="文本框 8">
            <a:extLst>
              <a:ext uri="{FF2B5EF4-FFF2-40B4-BE49-F238E27FC236}">
                <a16:creationId xmlns:a16="http://schemas.microsoft.com/office/drawing/2014/main" id="{6AC48E79-FFA5-0E40-A928-A80C2EB91D60}"/>
              </a:ext>
            </a:extLst>
          </p:cNvPr>
          <p:cNvSpPr txBox="1"/>
          <p:nvPr/>
        </p:nvSpPr>
        <p:spPr>
          <a:xfrm>
            <a:off x="6681966" y="6135687"/>
            <a:ext cx="3046027" cy="461665"/>
          </a:xfrm>
          <a:prstGeom prst="rect">
            <a:avLst/>
          </a:prstGeom>
          <a:noFill/>
        </p:spPr>
        <p:txBody>
          <a:bodyPr wrap="none" rtlCol="0">
            <a:spAutoFit/>
          </a:bodyPr>
          <a:lstStyle/>
          <a:p>
            <a:r>
              <a:rPr kumimoji="1" lang="en-US" altLang="zh-CN" sz="2400" dirty="0"/>
              <a:t>(b) Hadoop workload</a:t>
            </a:r>
            <a:endParaRPr kumimoji="1" lang="zh-CN" altLang="en-US" sz="2400" dirty="0"/>
          </a:p>
        </p:txBody>
      </p:sp>
      <p:pic>
        <p:nvPicPr>
          <p:cNvPr id="10" name="图片 9">
            <a:extLst>
              <a:ext uri="{FF2B5EF4-FFF2-40B4-BE49-F238E27FC236}">
                <a16:creationId xmlns:a16="http://schemas.microsoft.com/office/drawing/2014/main" id="{757DC5B9-D0E7-F742-8CB6-0DC0D1205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2" y="4065687"/>
            <a:ext cx="4140000" cy="2070000"/>
          </a:xfrm>
          <a:prstGeom prst="rect">
            <a:avLst/>
          </a:prstGeom>
        </p:spPr>
      </p:pic>
      <p:pic>
        <p:nvPicPr>
          <p:cNvPr id="11" name="图片 10">
            <a:extLst>
              <a:ext uri="{FF2B5EF4-FFF2-40B4-BE49-F238E27FC236}">
                <a16:creationId xmlns:a16="http://schemas.microsoft.com/office/drawing/2014/main" id="{809B6911-3914-5343-AE18-00D8C88E3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4412" y="4065687"/>
            <a:ext cx="4140000" cy="2070000"/>
          </a:xfrm>
          <a:prstGeom prst="rect">
            <a:avLst/>
          </a:prstGeom>
        </p:spPr>
      </p:pic>
    </p:spTree>
    <p:extLst>
      <p:ext uri="{BB962C8B-B14F-4D97-AF65-F5344CB8AC3E}">
        <p14:creationId xmlns:p14="http://schemas.microsoft.com/office/powerpoint/2010/main" val="2613904248"/>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Fine-grained monitoring</a:t>
            </a:r>
          </a:p>
        </p:txBody>
      </p:sp>
      <p:sp>
        <p:nvSpPr>
          <p:cNvPr id="3" name="Content Placeholder 2"/>
          <p:cNvSpPr>
            <a:spLocks noGrp="1"/>
          </p:cNvSpPr>
          <p:nvPr>
            <p:ph idx="1"/>
          </p:nvPr>
        </p:nvSpPr>
        <p:spPr>
          <a:xfrm>
            <a:off x="609441" y="1447801"/>
            <a:ext cx="11317619" cy="4678364"/>
          </a:xfrm>
        </p:spPr>
        <p:txBody>
          <a:bodyPr/>
          <a:lstStyle/>
          <a:p>
            <a:r>
              <a:rPr lang="en-US" dirty="0"/>
              <a:t>Measurement accuracy</a:t>
            </a:r>
          </a:p>
          <a:p>
            <a:pPr lvl="1"/>
            <a:r>
              <a:rPr lang="en-US" dirty="0"/>
              <a:t>Average relative error between reported latency and actual latency</a:t>
            </a:r>
          </a:p>
          <a:p>
            <a:pPr lvl="1"/>
            <a:r>
              <a:rPr lang="en-US" dirty="0"/>
              <a:t>Results</a:t>
            </a:r>
          </a:p>
          <a:p>
            <a:pPr lvl="2"/>
            <a:r>
              <a:rPr lang="en-US" dirty="0"/>
              <a:t>Both original INT and DeltaINT-E can achieve full accuracy</a:t>
            </a:r>
          </a:p>
          <a:p>
            <a:pPr lvl="2"/>
            <a:r>
              <a:rPr lang="en-US" dirty="0"/>
              <a:t>DeltaINT-O suffers from large average relative error</a:t>
            </a:r>
          </a:p>
          <a:p>
            <a:pPr lvl="1"/>
            <a:r>
              <a:rPr lang="en-US" dirty="0"/>
              <a:t>Reason: DeltaINT-O omits negligible deltas while DeltaINT-E encodes them</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21</a:t>
            </a:fld>
            <a:endParaRPr lang="en-US" dirty="0"/>
          </a:p>
        </p:txBody>
      </p:sp>
      <p:sp>
        <p:nvSpPr>
          <p:cNvPr id="8" name="文本框 7">
            <a:extLst>
              <a:ext uri="{FF2B5EF4-FFF2-40B4-BE49-F238E27FC236}">
                <a16:creationId xmlns:a16="http://schemas.microsoft.com/office/drawing/2014/main" id="{BD769B3F-3FAE-4E45-B2C5-70C7232759A3}"/>
              </a:ext>
            </a:extLst>
          </p:cNvPr>
          <p:cNvSpPr txBox="1"/>
          <p:nvPr/>
        </p:nvSpPr>
        <p:spPr>
          <a:xfrm>
            <a:off x="1718718" y="6119252"/>
            <a:ext cx="3603102" cy="461665"/>
          </a:xfrm>
          <a:prstGeom prst="rect">
            <a:avLst/>
          </a:prstGeom>
          <a:noFill/>
        </p:spPr>
        <p:txBody>
          <a:bodyPr wrap="none" rtlCol="0">
            <a:spAutoFit/>
          </a:bodyPr>
          <a:lstStyle/>
          <a:p>
            <a:r>
              <a:rPr kumimoji="1" lang="en-US" altLang="zh-CN" sz="2400" dirty="0"/>
              <a:t>(a) Web search workload</a:t>
            </a:r>
            <a:endParaRPr kumimoji="1" lang="zh-CN" altLang="en-US" sz="2400" dirty="0"/>
          </a:p>
        </p:txBody>
      </p:sp>
      <p:sp>
        <p:nvSpPr>
          <p:cNvPr id="9" name="文本框 8">
            <a:extLst>
              <a:ext uri="{FF2B5EF4-FFF2-40B4-BE49-F238E27FC236}">
                <a16:creationId xmlns:a16="http://schemas.microsoft.com/office/drawing/2014/main" id="{6AC48E79-FFA5-0E40-A928-A80C2EB91D60}"/>
              </a:ext>
            </a:extLst>
          </p:cNvPr>
          <p:cNvSpPr txBox="1"/>
          <p:nvPr/>
        </p:nvSpPr>
        <p:spPr>
          <a:xfrm>
            <a:off x="6681966" y="6135687"/>
            <a:ext cx="3046027" cy="461665"/>
          </a:xfrm>
          <a:prstGeom prst="rect">
            <a:avLst/>
          </a:prstGeom>
          <a:noFill/>
        </p:spPr>
        <p:txBody>
          <a:bodyPr wrap="none" rtlCol="0">
            <a:spAutoFit/>
          </a:bodyPr>
          <a:lstStyle/>
          <a:p>
            <a:r>
              <a:rPr kumimoji="1" lang="en-US" altLang="zh-CN" sz="2400" dirty="0"/>
              <a:t>(b) Hadoop workload</a:t>
            </a:r>
            <a:endParaRPr kumimoji="1" lang="zh-CN" altLang="en-US" sz="2400" dirty="0"/>
          </a:p>
        </p:txBody>
      </p:sp>
      <p:pic>
        <p:nvPicPr>
          <p:cNvPr id="6" name="图片 5">
            <a:extLst>
              <a:ext uri="{FF2B5EF4-FFF2-40B4-BE49-F238E27FC236}">
                <a16:creationId xmlns:a16="http://schemas.microsoft.com/office/drawing/2014/main" id="{F44BA019-6582-404D-92FD-7ED4B54ED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269" y="4065687"/>
            <a:ext cx="4140000" cy="2070000"/>
          </a:xfrm>
          <a:prstGeom prst="rect">
            <a:avLst/>
          </a:prstGeom>
        </p:spPr>
      </p:pic>
      <p:pic>
        <p:nvPicPr>
          <p:cNvPr id="12" name="图片 11">
            <a:extLst>
              <a:ext uri="{FF2B5EF4-FFF2-40B4-BE49-F238E27FC236}">
                <a16:creationId xmlns:a16="http://schemas.microsoft.com/office/drawing/2014/main" id="{96B673E2-29D2-CB47-9A2F-1CF7EBA85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4979" y="4065687"/>
            <a:ext cx="4140000" cy="2070000"/>
          </a:xfrm>
          <a:prstGeom prst="rect">
            <a:avLst/>
          </a:prstGeom>
        </p:spPr>
      </p:pic>
    </p:spTree>
    <p:extLst>
      <p:ext uri="{BB962C8B-B14F-4D97-AF65-F5344CB8AC3E}">
        <p14:creationId xmlns:p14="http://schemas.microsoft.com/office/powerpoint/2010/main" val="1380928042"/>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Resource Usage</a:t>
            </a:r>
          </a:p>
        </p:txBody>
      </p:sp>
      <p:sp>
        <p:nvSpPr>
          <p:cNvPr id="3" name="Content Placeholder 2"/>
          <p:cNvSpPr>
            <a:spLocks noGrp="1"/>
          </p:cNvSpPr>
          <p:nvPr>
            <p:ph idx="1"/>
          </p:nvPr>
        </p:nvSpPr>
        <p:spPr>
          <a:xfrm>
            <a:off x="609441" y="1270916"/>
            <a:ext cx="11317619" cy="4678364"/>
          </a:xfrm>
        </p:spPr>
        <p:txBody>
          <a:bodyPr/>
          <a:lstStyle/>
          <a:p>
            <a:r>
              <a:rPr lang="en-US" dirty="0"/>
              <a:t>Hardware resource usage</a:t>
            </a:r>
          </a:p>
          <a:p>
            <a:pPr lvl="1"/>
            <a:r>
              <a:rPr lang="en-US" dirty="0"/>
              <a:t>Percentages in brackets are fractions of total resource usage</a:t>
            </a:r>
          </a:p>
          <a:p>
            <a:pPr lvl="1"/>
            <a:r>
              <a:rPr lang="en-US" dirty="0"/>
              <a:t>DO and DE incur slightly more SRAM, stages, and stateful ALUs</a:t>
            </a:r>
          </a:p>
          <a:p>
            <a:pPr lvl="2"/>
            <a:r>
              <a:rPr lang="en-US" dirty="0"/>
              <a:t>DO and DE need to track embedded states in the data plane</a:t>
            </a:r>
          </a:p>
          <a:p>
            <a:pPr lvl="1"/>
            <a:r>
              <a:rPr lang="en-US" dirty="0"/>
              <a:t>INT incurs more PHV sizes and actions</a:t>
            </a:r>
          </a:p>
          <a:p>
            <a:pPr lvl="2"/>
            <a:r>
              <a:rPr lang="en-US" dirty="0"/>
              <a:t>INT has larger bandwidth overhead and hence more information to process and transmit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22</a:t>
            </a:fld>
            <a:endParaRPr lang="en-US" dirty="0"/>
          </a:p>
        </p:txBody>
      </p:sp>
      <p:pic>
        <p:nvPicPr>
          <p:cNvPr id="6" name="图片 5">
            <a:extLst>
              <a:ext uri="{FF2B5EF4-FFF2-40B4-BE49-F238E27FC236}">
                <a16:creationId xmlns:a16="http://schemas.microsoft.com/office/drawing/2014/main" id="{321E59C6-8335-B04C-849E-EB3534F11423}"/>
              </a:ext>
            </a:extLst>
          </p:cNvPr>
          <p:cNvPicPr>
            <a:picLocks noChangeAspect="1"/>
          </p:cNvPicPr>
          <p:nvPr/>
        </p:nvPicPr>
        <p:blipFill>
          <a:blip r:embed="rId3"/>
          <a:stretch>
            <a:fillRect/>
          </a:stretch>
        </p:blipFill>
        <p:spPr>
          <a:xfrm>
            <a:off x="3297811" y="3869836"/>
            <a:ext cx="5593202" cy="2885226"/>
          </a:xfrm>
          <a:prstGeom prst="rect">
            <a:avLst/>
          </a:prstGeom>
        </p:spPr>
      </p:pic>
    </p:spTree>
    <p:extLst>
      <p:ext uri="{BB962C8B-B14F-4D97-AF65-F5344CB8AC3E}">
        <p14:creationId xmlns:p14="http://schemas.microsoft.com/office/powerpoint/2010/main" val="1580929254"/>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DeltaINT, a novel INT framework to achieve extremely low bandwidth overhead</a:t>
            </a:r>
          </a:p>
          <a:p>
            <a:pPr lvl="1"/>
            <a:r>
              <a:rPr lang="en-US" dirty="0"/>
              <a:t>Generality</a:t>
            </a:r>
          </a:p>
          <a:p>
            <a:pPr lvl="1"/>
            <a:r>
              <a:rPr lang="en-US" dirty="0"/>
              <a:t>Convergence</a:t>
            </a:r>
          </a:p>
          <a:p>
            <a:r>
              <a:rPr lang="en-US" dirty="0"/>
              <a:t>Evaluation on various applications</a:t>
            </a:r>
          </a:p>
          <a:p>
            <a:pPr lvl="1"/>
            <a:r>
              <a:rPr lang="en-US" dirty="0"/>
              <a:t>Both variations incur less bandwidth usage than state-of-the-art methods</a:t>
            </a:r>
          </a:p>
          <a:p>
            <a:r>
              <a:rPr lang="en-US" dirty="0"/>
              <a:t>Source code:</a:t>
            </a:r>
          </a:p>
          <a:p>
            <a:pPr lvl="1" latinLnBrk="1"/>
            <a:r>
              <a:rPr lang="en-US" b="1" dirty="0">
                <a:solidFill>
                  <a:srgbClr val="FF0000"/>
                </a:solidFill>
              </a:rPr>
              <a:t>http://</a:t>
            </a:r>
            <a:r>
              <a:rPr lang="en-US" b="1" dirty="0" err="1">
                <a:solidFill>
                  <a:srgbClr val="FF0000"/>
                </a:solidFill>
              </a:rPr>
              <a:t>adslab.cse.cuhk.edu.hk</a:t>
            </a:r>
            <a:r>
              <a:rPr lang="en-US" b="1" dirty="0">
                <a:solidFill>
                  <a:srgbClr val="FF0000"/>
                </a:solidFill>
              </a:rPr>
              <a:t>/software/</a:t>
            </a:r>
            <a:r>
              <a:rPr lang="en-US" b="1" dirty="0" err="1">
                <a:solidFill>
                  <a:srgbClr val="FF0000"/>
                </a:solidFill>
              </a:rPr>
              <a:t>deltaint</a:t>
            </a:r>
            <a:endParaRPr lang="en-US" b="1" dirty="0">
              <a:solidFill>
                <a:srgbClr val="FF0000"/>
              </a:solidFill>
            </a:endParaRP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23</a:t>
            </a:fld>
            <a:endParaRPr lang="en-US" dirty="0"/>
          </a:p>
        </p:txBody>
      </p:sp>
    </p:spTree>
    <p:extLst>
      <p:ext uri="{BB962C8B-B14F-4D97-AF65-F5344CB8AC3E}">
        <p14:creationId xmlns:p14="http://schemas.microsoft.com/office/powerpoint/2010/main" val="1171880752"/>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0" y="2857500"/>
            <a:ext cx="10969943" cy="1143000"/>
          </a:xfrm>
        </p:spPr>
        <p:txBody>
          <a:bodyPr/>
          <a:lstStyle/>
          <a:p>
            <a:r>
              <a:rPr lang="en-US" dirty="0"/>
              <a:t>Thank You!</a:t>
            </a:r>
            <a:br>
              <a:rPr lang="en-US" dirty="0"/>
            </a:br>
            <a:r>
              <a:rPr lang="en-US" dirty="0"/>
              <a:t>Q </a:t>
            </a:r>
            <a:r>
              <a:rPr lang="en-US" altLang="zh-CN" dirty="0"/>
              <a:t>&amp; A</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24</a:t>
            </a:fld>
            <a:endParaRPr lang="en-US"/>
          </a:p>
        </p:txBody>
      </p:sp>
    </p:spTree>
    <p:extLst>
      <p:ext uri="{BB962C8B-B14F-4D97-AF65-F5344CB8AC3E}">
        <p14:creationId xmlns:p14="http://schemas.microsoft.com/office/powerpoint/2010/main" val="4149197342"/>
      </p:ext>
    </p:extLst>
  </p:cSld>
  <p:clrMapOvr>
    <a:masterClrMapping/>
  </p:clrMapOvr>
  <mc:AlternateContent xmlns:mc="http://schemas.openxmlformats.org/markup-compatibility/2006" xmlns:p14="http://schemas.microsoft.com/office/powerpoint/2010/main">
    <mc:Choice Requires="p14">
      <p:transition spd="slow" p14:dur="2000" advTm="5716"/>
    </mc:Choice>
    <mc:Fallback xmlns="">
      <p:transition spd="slow" advTm="57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INT</a:t>
            </a:r>
          </a:p>
        </p:txBody>
      </p:sp>
      <p:sp>
        <p:nvSpPr>
          <p:cNvPr id="3" name="Content Placeholder 2"/>
          <p:cNvSpPr>
            <a:spLocks noGrp="1"/>
          </p:cNvSpPr>
          <p:nvPr>
            <p:ph idx="1"/>
          </p:nvPr>
        </p:nvSpPr>
        <p:spPr/>
        <p:txBody>
          <a:bodyPr/>
          <a:lstStyle/>
          <a:p>
            <a:r>
              <a:rPr lang="en-US" altLang="zh-CN" dirty="0"/>
              <a:t>Significant bandwidth overhead</a:t>
            </a:r>
          </a:p>
          <a:p>
            <a:pPr lvl="1"/>
            <a:r>
              <a:rPr lang="en-US" altLang="zh-CN" dirty="0"/>
              <a:t>Linearly grow with the length of forwarding path</a:t>
            </a:r>
          </a:p>
          <a:p>
            <a:pPr lvl="1"/>
            <a:r>
              <a:rPr lang="en-US" altLang="zh-CN" dirty="0"/>
              <a:t>Reduce effective bandwidth for network applications</a:t>
            </a:r>
          </a:p>
          <a:p>
            <a:pPr lvl="1"/>
            <a:r>
              <a:rPr lang="en-US" altLang="zh-CN" dirty="0"/>
              <a:t>Increase likelihood of IP-level fragmentation</a:t>
            </a:r>
          </a:p>
          <a:p>
            <a:r>
              <a:rPr lang="en-US" altLang="zh-CN" dirty="0"/>
              <a:t>Example</a:t>
            </a:r>
          </a:p>
          <a:p>
            <a:pPr lvl="1"/>
            <a:r>
              <a:rPr lang="en-US" altLang="zh-CN" dirty="0"/>
              <a:t>5-node fat-tree topology in data center</a:t>
            </a:r>
          </a:p>
          <a:p>
            <a:pPr lvl="1"/>
            <a:r>
              <a:rPr lang="en-US" altLang="zh-CN" dirty="0"/>
              <a:t>Trace device ID, ingress port, and egress port, of 4B each</a:t>
            </a:r>
          </a:p>
          <a:p>
            <a:pPr lvl="1"/>
            <a:r>
              <a:rPr lang="en-US" altLang="zh-CN" dirty="0"/>
              <a:t>12B per-node states and 8B INT control information</a:t>
            </a:r>
          </a:p>
          <a:p>
            <a:pPr lvl="1"/>
            <a:r>
              <a:rPr lang="en-US" altLang="zh-CN" dirty="0"/>
              <a:t>68B in total </a:t>
            </a:r>
            <a:r>
              <a:rPr lang="en-US" altLang="zh-CN" dirty="0">
                <a:sym typeface="Wingdings" panose="05000000000000000000" pitchFamily="2" charset="2"/>
              </a:rPr>
              <a:t></a:t>
            </a:r>
            <a:r>
              <a:rPr lang="en-US" altLang="zh-CN" dirty="0"/>
              <a:t> at least 4.53% of 1,500B MTU in Ethernet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3</a:t>
            </a:fld>
            <a:endParaRPr lang="en-US"/>
          </a:p>
        </p:txBody>
      </p:sp>
    </p:spTree>
    <p:extLst>
      <p:ext uri="{BB962C8B-B14F-4D97-AF65-F5344CB8AC3E}">
        <p14:creationId xmlns:p14="http://schemas.microsoft.com/office/powerpoint/2010/main" val="1147860108"/>
      </p:ext>
    </p:extLst>
  </p:cSld>
  <p:clrMapOvr>
    <a:masterClrMapping/>
  </p:clrMapOvr>
  <mc:AlternateContent xmlns:mc="http://schemas.openxmlformats.org/markup-compatibility/2006" xmlns:p14="http://schemas.microsoft.com/office/powerpoint/2010/main">
    <mc:Choice Requires="p14">
      <p:transition spd="slow" p14:dur="2000" advTm="50493"/>
    </mc:Choice>
    <mc:Fallback xmlns="">
      <p:transition spd="slow" advTm="504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Studies</a:t>
            </a:r>
          </a:p>
        </p:txBody>
      </p:sp>
      <p:sp>
        <p:nvSpPr>
          <p:cNvPr id="3" name="Content Placeholder 2"/>
          <p:cNvSpPr>
            <a:spLocks noGrp="1"/>
          </p:cNvSpPr>
          <p:nvPr>
            <p:ph idx="1"/>
          </p:nvPr>
        </p:nvSpPr>
        <p:spPr/>
        <p:txBody>
          <a:bodyPr/>
          <a:lstStyle/>
          <a:p>
            <a:r>
              <a:rPr lang="en-US" dirty="0"/>
              <a:t>Sampling-based methods</a:t>
            </a:r>
          </a:p>
          <a:p>
            <a:pPr lvl="1"/>
            <a:r>
              <a:rPr lang="en-US" dirty="0"/>
              <a:t>Embed INT information to only a subset of sampled packets</a:t>
            </a:r>
          </a:p>
          <a:p>
            <a:pPr lvl="1"/>
            <a:r>
              <a:rPr lang="en-US" dirty="0"/>
              <a:t>Reduce bandwidth overhead yet with </a:t>
            </a:r>
            <a:r>
              <a:rPr lang="en-US" b="1" dirty="0">
                <a:solidFill>
                  <a:srgbClr val="FF0000"/>
                </a:solidFill>
              </a:rPr>
              <a:t>slow convergence</a:t>
            </a:r>
          </a:p>
          <a:p>
            <a:pPr lvl="1"/>
            <a:r>
              <a:rPr lang="en-US" dirty="0"/>
              <a:t>Cannot retrieve INT information unless collecting sufficient packets</a:t>
            </a:r>
          </a:p>
          <a:p>
            <a:r>
              <a:rPr lang="en-US" dirty="0"/>
              <a:t>Other methods</a:t>
            </a:r>
          </a:p>
          <a:p>
            <a:pPr lvl="1"/>
            <a:r>
              <a:rPr lang="en-US" dirty="0"/>
              <a:t>Designed for specific telemetry tasks</a:t>
            </a:r>
          </a:p>
          <a:p>
            <a:r>
              <a:rPr lang="en-US" dirty="0"/>
              <a:t>All existing methods suffer from </a:t>
            </a:r>
            <a:r>
              <a:rPr lang="en-US" b="1" dirty="0">
                <a:solidFill>
                  <a:srgbClr val="FF0000"/>
                </a:solidFill>
              </a:rPr>
              <a:t>low</a:t>
            </a:r>
            <a:r>
              <a:rPr lang="en-US" dirty="0"/>
              <a:t> </a:t>
            </a:r>
            <a:r>
              <a:rPr lang="en-US" b="1" dirty="0">
                <a:solidFill>
                  <a:srgbClr val="FF0000"/>
                </a:solidFill>
              </a:rPr>
              <a:t>generality</a:t>
            </a:r>
          </a:p>
          <a:p>
            <a:pPr lvl="1"/>
            <a:r>
              <a:rPr lang="en-US" altLang="zh-CN" dirty="0"/>
              <a:t>Cannot support all families of common applications</a:t>
            </a:r>
            <a:endParaRPr lang="en-US" altLang="zh-CN" b="1" dirty="0">
              <a:solidFill>
                <a:srgbClr val="FF0000"/>
              </a:solidFill>
            </a:endParaRP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4</a:t>
            </a:fld>
            <a:endParaRPr lang="en-US"/>
          </a:p>
        </p:txBody>
      </p:sp>
    </p:spTree>
    <p:extLst>
      <p:ext uri="{BB962C8B-B14F-4D97-AF65-F5344CB8AC3E}">
        <p14:creationId xmlns:p14="http://schemas.microsoft.com/office/powerpoint/2010/main" val="1457669607"/>
      </p:ext>
    </p:extLst>
  </p:cSld>
  <p:clrMapOvr>
    <a:masterClrMapping/>
  </p:clrMapOvr>
  <mc:AlternateContent xmlns:mc="http://schemas.openxmlformats.org/markup-compatibility/2006" xmlns:p14="http://schemas.microsoft.com/office/powerpoint/2010/main">
    <mc:Choice Requires="p14">
      <p:transition spd="slow" p14:dur="2000" advTm="107070"/>
    </mc:Choice>
    <mc:Fallback xmlns="">
      <p:transition spd="slow" advTm="1070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Contributions</a:t>
            </a:r>
            <a:endParaRPr lang="en-US" dirty="0"/>
          </a:p>
        </p:txBody>
      </p:sp>
      <p:sp>
        <p:nvSpPr>
          <p:cNvPr id="3" name="Content Placeholder 2"/>
          <p:cNvSpPr>
            <a:spLocks noGrp="1"/>
          </p:cNvSpPr>
          <p:nvPr>
            <p:ph idx="1"/>
          </p:nvPr>
        </p:nvSpPr>
        <p:spPr/>
        <p:txBody>
          <a:bodyPr/>
          <a:lstStyle/>
          <a:p>
            <a:r>
              <a:rPr lang="en-US" b="1" dirty="0">
                <a:solidFill>
                  <a:srgbClr val="FF0000"/>
                </a:solidFill>
              </a:rPr>
              <a:t>DeltaINT</a:t>
            </a:r>
            <a:r>
              <a:rPr lang="en-US" dirty="0"/>
              <a:t>, a general INT framework</a:t>
            </a:r>
          </a:p>
          <a:p>
            <a:pPr lvl="1"/>
            <a:r>
              <a:rPr lang="en-US" dirty="0"/>
              <a:t>Two variations: DeltaINT-O and DeltaINT-E</a:t>
            </a:r>
          </a:p>
          <a:p>
            <a:pPr lvl="1"/>
            <a:r>
              <a:rPr lang="en-US" dirty="0"/>
              <a:t>Extremely low bandwidth overhead</a:t>
            </a:r>
          </a:p>
          <a:p>
            <a:pPr lvl="1"/>
            <a:r>
              <a:rPr lang="en-US" dirty="0"/>
              <a:t>High generality and convergence</a:t>
            </a:r>
          </a:p>
          <a:p>
            <a:r>
              <a:rPr lang="en-US" dirty="0"/>
              <a:t>Theoretical analysis on bandwidth mitigation guarantees</a:t>
            </a:r>
          </a:p>
          <a:p>
            <a:r>
              <a:rPr lang="en-US" dirty="0"/>
              <a:t>Software simulation for various applications</a:t>
            </a:r>
          </a:p>
          <a:p>
            <a:pPr lvl="1"/>
            <a:r>
              <a:rPr lang="en-US" dirty="0"/>
              <a:t>For example, reducing up to 93% bandwidth cost in gray failure detection</a:t>
            </a:r>
          </a:p>
          <a:p>
            <a:r>
              <a:rPr lang="en-US" dirty="0"/>
              <a:t>P4-based hardware implementation</a:t>
            </a:r>
          </a:p>
          <a:p>
            <a:r>
              <a:rPr lang="en-US" dirty="0"/>
              <a:t>Open-source DeltaINT prototype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5</a:t>
            </a:fld>
            <a:endParaRPr lang="en-US"/>
          </a:p>
        </p:txBody>
      </p:sp>
    </p:spTree>
    <p:extLst>
      <p:ext uri="{BB962C8B-B14F-4D97-AF65-F5344CB8AC3E}">
        <p14:creationId xmlns:p14="http://schemas.microsoft.com/office/powerpoint/2010/main" val="1423075031"/>
      </p:ext>
    </p:extLst>
  </p:cSld>
  <p:clrMapOvr>
    <a:masterClrMapping/>
  </p:clrMapOvr>
  <mc:AlternateContent xmlns:mc="http://schemas.openxmlformats.org/markup-compatibility/2006" xmlns:p14="http://schemas.microsoft.com/office/powerpoint/2010/main">
    <mc:Choice Requires="p14">
      <p:transition spd="slow" p14:dur="2000" advTm="40680"/>
    </mc:Choice>
    <mc:Fallback xmlns="">
      <p:transition spd="slow" advTm="406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Families of Applications</a:t>
            </a:r>
          </a:p>
        </p:txBody>
      </p:sp>
      <p:sp>
        <p:nvSpPr>
          <p:cNvPr id="3" name="Content Placeholder 2"/>
          <p:cNvSpPr>
            <a:spLocks noGrp="1"/>
          </p:cNvSpPr>
          <p:nvPr>
            <p:ph idx="1"/>
          </p:nvPr>
        </p:nvSpPr>
        <p:spPr/>
        <p:txBody>
          <a:bodyPr/>
          <a:lstStyle/>
          <a:p>
            <a:r>
              <a:rPr lang="en-US" dirty="0"/>
              <a:t>Per-packet-per-node monitoring</a:t>
            </a:r>
          </a:p>
          <a:p>
            <a:pPr lvl="1"/>
            <a:r>
              <a:rPr lang="en-US" dirty="0"/>
              <a:t>Collect per-node states for each packet (e.g., fine-grained monitoring and gray failure detection)</a:t>
            </a:r>
          </a:p>
          <a:p>
            <a:r>
              <a:rPr lang="en-US" dirty="0"/>
              <a:t>Per-packet aggregation</a:t>
            </a:r>
          </a:p>
          <a:p>
            <a:pPr lvl="1"/>
            <a:r>
              <a:rPr lang="en-US" dirty="0"/>
              <a:t>Aggregate per-node states for each packet (e.g., congestion control)</a:t>
            </a:r>
          </a:p>
          <a:p>
            <a:r>
              <a:rPr lang="en-US" dirty="0"/>
              <a:t>Static per-flow aggregation</a:t>
            </a:r>
          </a:p>
          <a:p>
            <a:pPr lvl="1"/>
            <a:r>
              <a:rPr lang="en-US" dirty="0"/>
              <a:t>Collect static per-node states for each flow (e.g., path tracing)</a:t>
            </a:r>
          </a:p>
          <a:p>
            <a:r>
              <a:rPr lang="en-US" dirty="0"/>
              <a:t>Dynamic per-flow aggregation</a:t>
            </a:r>
          </a:p>
          <a:p>
            <a:pPr lvl="1"/>
            <a:r>
              <a:rPr lang="en-US" dirty="0"/>
              <a:t>Aggregate per-node states for each flow (e.g., latency measurement)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6</a:t>
            </a:fld>
            <a:endParaRPr lang="en-US"/>
          </a:p>
        </p:txBody>
      </p:sp>
    </p:spTree>
    <p:extLst>
      <p:ext uri="{BB962C8B-B14F-4D97-AF65-F5344CB8AC3E}">
        <p14:creationId xmlns:p14="http://schemas.microsoft.com/office/powerpoint/2010/main" val="1463891316"/>
      </p:ext>
    </p:extLst>
  </p:cSld>
  <p:clrMapOvr>
    <a:masterClrMapping/>
  </p:clrMapOvr>
  <mc:AlternateContent xmlns:mc="http://schemas.openxmlformats.org/markup-compatibility/2006" xmlns:p14="http://schemas.microsoft.com/office/powerpoint/2010/main">
    <mc:Choice Requires="p14">
      <p:transition spd="slow" p14:dur="2000" advTm="67083"/>
    </mc:Choice>
    <mc:Fallback xmlns="">
      <p:transition spd="slow" advTm="6708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sp>
        <p:nvSpPr>
          <p:cNvPr id="3" name="Content Placeholder 2"/>
          <p:cNvSpPr>
            <a:spLocks noGrp="1"/>
          </p:cNvSpPr>
          <p:nvPr>
            <p:ph idx="1"/>
          </p:nvPr>
        </p:nvSpPr>
        <p:spPr/>
        <p:txBody>
          <a:bodyPr/>
          <a:lstStyle/>
          <a:p>
            <a:r>
              <a:rPr lang="en-US" dirty="0"/>
              <a:t>Key observation</a:t>
            </a:r>
          </a:p>
          <a:p>
            <a:pPr lvl="1"/>
            <a:r>
              <a:rPr lang="en-US" b="1" dirty="0">
                <a:solidFill>
                  <a:srgbClr val="FF0000"/>
                </a:solidFill>
              </a:rPr>
              <a:t>Delta</a:t>
            </a:r>
            <a:r>
              <a:rPr lang="en-US" dirty="0"/>
              <a:t>, the change between </a:t>
            </a:r>
            <a:r>
              <a:rPr lang="en-US" i="1" dirty="0"/>
              <a:t>current state </a:t>
            </a:r>
            <a:r>
              <a:rPr lang="en-US" dirty="0"/>
              <a:t>and </a:t>
            </a:r>
            <a:r>
              <a:rPr lang="en-US" i="1" dirty="0"/>
              <a:t>embedded state</a:t>
            </a:r>
          </a:p>
          <a:p>
            <a:pPr lvl="1"/>
            <a:r>
              <a:rPr lang="en-US" dirty="0"/>
              <a:t>Delta is often </a:t>
            </a:r>
            <a:r>
              <a:rPr lang="en-US" b="1" dirty="0">
                <a:solidFill>
                  <a:srgbClr val="FF0000"/>
                </a:solidFill>
              </a:rPr>
              <a:t>negligible </a:t>
            </a:r>
            <a:r>
              <a:rPr lang="en-US" dirty="0"/>
              <a:t>at most time in typical applications</a:t>
            </a:r>
          </a:p>
          <a:p>
            <a:pPr lvl="2"/>
            <a:r>
              <a:rPr lang="en-US" dirty="0"/>
              <a:t>For example, relatively stable hop latency and static device IDs</a:t>
            </a:r>
          </a:p>
          <a:p>
            <a:r>
              <a:rPr lang="en-US" dirty="0"/>
              <a:t>Motivating example</a:t>
            </a:r>
          </a:p>
          <a:p>
            <a:pPr lvl="1"/>
            <a:endParaRPr lang="en-US" dirty="0"/>
          </a:p>
          <a:p>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7</a:t>
            </a:fld>
            <a:endParaRPr lang="en-US"/>
          </a:p>
        </p:txBody>
      </p:sp>
      <p:pic>
        <p:nvPicPr>
          <p:cNvPr id="6" name="图片 5">
            <a:extLst>
              <a:ext uri="{FF2B5EF4-FFF2-40B4-BE49-F238E27FC236}">
                <a16:creationId xmlns:a16="http://schemas.microsoft.com/office/drawing/2014/main" id="{E3D91B3D-AA7D-064E-97B9-9CECB8705619}"/>
              </a:ext>
            </a:extLst>
          </p:cNvPr>
          <p:cNvPicPr>
            <a:picLocks noChangeAspect="1"/>
          </p:cNvPicPr>
          <p:nvPr/>
        </p:nvPicPr>
        <p:blipFill>
          <a:blip r:embed="rId3"/>
          <a:stretch>
            <a:fillRect/>
          </a:stretch>
        </p:blipFill>
        <p:spPr>
          <a:xfrm>
            <a:off x="2370296" y="4005064"/>
            <a:ext cx="7448232" cy="1512168"/>
          </a:xfrm>
          <a:prstGeom prst="rect">
            <a:avLst/>
          </a:prstGeom>
        </p:spPr>
      </p:pic>
    </p:spTree>
    <p:extLst>
      <p:ext uri="{BB962C8B-B14F-4D97-AF65-F5344CB8AC3E}">
        <p14:creationId xmlns:p14="http://schemas.microsoft.com/office/powerpoint/2010/main" val="1726101168"/>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Per-node Architecture in DeltaINT</a:t>
            </a:r>
          </a:p>
        </p:txBody>
      </p:sp>
      <p:sp>
        <p:nvSpPr>
          <p:cNvPr id="3" name="Content Placeholder 2"/>
          <p:cNvSpPr>
            <a:spLocks noGrp="1"/>
          </p:cNvSpPr>
          <p:nvPr>
            <p:ph idx="1"/>
          </p:nvPr>
        </p:nvSpPr>
        <p:spPr/>
        <p:txBody>
          <a:bodyPr/>
          <a:lstStyle/>
          <a:p>
            <a:r>
              <a:rPr lang="en-US" dirty="0"/>
              <a:t>Per-node architecture</a:t>
            </a:r>
          </a:p>
          <a:p>
            <a:pPr lvl="1"/>
            <a:r>
              <a:rPr lang="en-US" dirty="0"/>
              <a:t>Calculate the delta between current states and embedded states</a:t>
            </a:r>
          </a:p>
          <a:p>
            <a:pPr lvl="1"/>
            <a:r>
              <a:rPr lang="en-US" dirty="0"/>
              <a:t>Only if the delta exceeds a threshold, we insert current states into a packet and update the embedded state</a:t>
            </a:r>
          </a:p>
          <a:p>
            <a:pPr lvl="1"/>
            <a:endParaRPr lang="en-US" dirty="0"/>
          </a:p>
          <a:p>
            <a:pPr marL="0" indent="0">
              <a:buNone/>
            </a:pPr>
            <a:endParaRPr lang="en-US" i="1" dirty="0"/>
          </a:p>
          <a:p>
            <a:endParaRPr lang="en-US" i="1" dirty="0"/>
          </a:p>
          <a:p>
            <a:endParaRPr lang="en-US" i="1" dirty="0"/>
          </a:p>
          <a:p>
            <a:r>
              <a:rPr lang="en-US" i="1" dirty="0"/>
              <a:t>How to maintain embedded states efficiently in data plane?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8</a:t>
            </a:fld>
            <a:endParaRPr lang="en-US"/>
          </a:p>
        </p:txBody>
      </p:sp>
      <p:pic>
        <p:nvPicPr>
          <p:cNvPr id="5" name="图片 4">
            <a:extLst>
              <a:ext uri="{FF2B5EF4-FFF2-40B4-BE49-F238E27FC236}">
                <a16:creationId xmlns:a16="http://schemas.microsoft.com/office/drawing/2014/main" id="{C894075E-E3C6-F646-A590-6A05AD03BD43}"/>
              </a:ext>
            </a:extLst>
          </p:cNvPr>
          <p:cNvPicPr>
            <a:picLocks noChangeAspect="1"/>
          </p:cNvPicPr>
          <p:nvPr/>
        </p:nvPicPr>
        <p:blipFill>
          <a:blip r:embed="rId3"/>
          <a:stretch>
            <a:fillRect/>
          </a:stretch>
        </p:blipFill>
        <p:spPr>
          <a:xfrm>
            <a:off x="3192462" y="3221828"/>
            <a:ext cx="6228000" cy="1212893"/>
          </a:xfrm>
          <a:prstGeom prst="rect">
            <a:avLst/>
          </a:prstGeom>
        </p:spPr>
      </p:pic>
      <p:pic>
        <p:nvPicPr>
          <p:cNvPr id="6" name="图片 5">
            <a:extLst>
              <a:ext uri="{FF2B5EF4-FFF2-40B4-BE49-F238E27FC236}">
                <a16:creationId xmlns:a16="http://schemas.microsoft.com/office/drawing/2014/main" id="{F3149559-7E6C-824B-A1D6-E61502F084FD}"/>
              </a:ext>
            </a:extLst>
          </p:cNvPr>
          <p:cNvPicPr>
            <a:picLocks noChangeAspect="1"/>
          </p:cNvPicPr>
          <p:nvPr/>
        </p:nvPicPr>
        <p:blipFill>
          <a:blip r:embed="rId4"/>
          <a:stretch>
            <a:fillRect/>
          </a:stretch>
        </p:blipFill>
        <p:spPr>
          <a:xfrm>
            <a:off x="3198812" y="4540398"/>
            <a:ext cx="6228000" cy="1188237"/>
          </a:xfrm>
          <a:prstGeom prst="rect">
            <a:avLst/>
          </a:prstGeom>
        </p:spPr>
      </p:pic>
      <p:sp>
        <p:nvSpPr>
          <p:cNvPr id="8" name="Content Placeholder 2">
            <a:extLst>
              <a:ext uri="{FF2B5EF4-FFF2-40B4-BE49-F238E27FC236}">
                <a16:creationId xmlns:a16="http://schemas.microsoft.com/office/drawing/2014/main" id="{70613B2E-6EF1-7846-ACD9-48559C7BF29F}"/>
              </a:ext>
            </a:extLst>
          </p:cNvPr>
          <p:cNvSpPr txBox="1">
            <a:spLocks/>
          </p:cNvSpPr>
          <p:nvPr/>
        </p:nvSpPr>
        <p:spPr bwMode="auto">
          <a:xfrm>
            <a:off x="1176238" y="3576246"/>
            <a:ext cx="201622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Char char="•"/>
              <a:defRPr sz="2400">
                <a:solidFill>
                  <a:schemeClr val="tx1"/>
                </a:solidFill>
                <a:latin typeface="+mn-lt"/>
              </a:defRPr>
            </a:lvl2pPr>
            <a:lvl3pPr marL="1143000" indent="-228600" algn="l" rtl="0" eaLnBrk="1" fontAlgn="base" hangingPunct="1">
              <a:lnSpc>
                <a:spcPct val="100000"/>
              </a:lnSpc>
              <a:spcBef>
                <a:spcPct val="20000"/>
              </a:spcBef>
              <a:spcAft>
                <a:spcPct val="0"/>
              </a:spcAft>
              <a:buChar char="•"/>
              <a:defRPr sz="2000">
                <a:solidFill>
                  <a:schemeClr val="tx1"/>
                </a:solidFill>
                <a:latin typeface="+mn-lt"/>
              </a:defRPr>
            </a:lvl3pPr>
            <a:lvl4pPr marL="1600200" indent="-228600" algn="l" rtl="0" eaLnBrk="1" fontAlgn="base" hangingPunct="1">
              <a:lnSpc>
                <a:spcPct val="100000"/>
              </a:lnSpc>
              <a:spcBef>
                <a:spcPct val="20000"/>
              </a:spcBef>
              <a:spcAft>
                <a:spcPct val="0"/>
              </a:spcAft>
              <a:buChar char="•"/>
              <a:defRPr sz="1800">
                <a:solidFill>
                  <a:schemeClr val="tx1"/>
                </a:solidFill>
                <a:latin typeface="+mn-lt"/>
              </a:defRPr>
            </a:lvl4pPr>
            <a:lvl5pPr marL="2057400" indent="-228600" algn="l" rtl="0" eaLnBrk="1" fontAlgn="base" hangingPunct="1">
              <a:lnSpc>
                <a:spcPct val="100000"/>
              </a:lnSpc>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lgn="ctr">
              <a:buNone/>
            </a:pPr>
            <a:r>
              <a:rPr lang="en-US" kern="0" dirty="0"/>
              <a:t>DeltaINT-O</a:t>
            </a:r>
          </a:p>
        </p:txBody>
      </p:sp>
      <p:sp>
        <p:nvSpPr>
          <p:cNvPr id="9" name="Content Placeholder 2">
            <a:extLst>
              <a:ext uri="{FF2B5EF4-FFF2-40B4-BE49-F238E27FC236}">
                <a16:creationId xmlns:a16="http://schemas.microsoft.com/office/drawing/2014/main" id="{61FC039F-01BC-584A-81A1-A918934E6C27}"/>
              </a:ext>
            </a:extLst>
          </p:cNvPr>
          <p:cNvSpPr txBox="1">
            <a:spLocks/>
          </p:cNvSpPr>
          <p:nvPr/>
        </p:nvSpPr>
        <p:spPr bwMode="auto">
          <a:xfrm>
            <a:off x="1176238" y="4882488"/>
            <a:ext cx="2016224"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Char char="•"/>
              <a:defRPr sz="2400">
                <a:solidFill>
                  <a:schemeClr val="tx1"/>
                </a:solidFill>
                <a:latin typeface="+mn-lt"/>
              </a:defRPr>
            </a:lvl2pPr>
            <a:lvl3pPr marL="1143000" indent="-228600" algn="l" rtl="0" eaLnBrk="1" fontAlgn="base" hangingPunct="1">
              <a:lnSpc>
                <a:spcPct val="100000"/>
              </a:lnSpc>
              <a:spcBef>
                <a:spcPct val="20000"/>
              </a:spcBef>
              <a:spcAft>
                <a:spcPct val="0"/>
              </a:spcAft>
              <a:buChar char="•"/>
              <a:defRPr sz="2000">
                <a:solidFill>
                  <a:schemeClr val="tx1"/>
                </a:solidFill>
                <a:latin typeface="+mn-lt"/>
              </a:defRPr>
            </a:lvl3pPr>
            <a:lvl4pPr marL="1600200" indent="-228600" algn="l" rtl="0" eaLnBrk="1" fontAlgn="base" hangingPunct="1">
              <a:lnSpc>
                <a:spcPct val="100000"/>
              </a:lnSpc>
              <a:spcBef>
                <a:spcPct val="20000"/>
              </a:spcBef>
              <a:spcAft>
                <a:spcPct val="0"/>
              </a:spcAft>
              <a:buChar char="•"/>
              <a:defRPr sz="1800">
                <a:solidFill>
                  <a:schemeClr val="tx1"/>
                </a:solidFill>
                <a:latin typeface="+mn-lt"/>
              </a:defRPr>
            </a:lvl4pPr>
            <a:lvl5pPr marL="2057400" indent="-228600" algn="l" rtl="0" eaLnBrk="1" fontAlgn="base" hangingPunct="1">
              <a:lnSpc>
                <a:spcPct val="100000"/>
              </a:lnSpc>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pPr marL="0" indent="0" algn="ctr">
              <a:buNone/>
            </a:pPr>
            <a:r>
              <a:rPr lang="en-US" kern="0" dirty="0"/>
              <a:t>DeltaINT-E</a:t>
            </a:r>
          </a:p>
        </p:txBody>
      </p:sp>
    </p:spTree>
    <p:extLst>
      <p:ext uri="{BB962C8B-B14F-4D97-AF65-F5344CB8AC3E}">
        <p14:creationId xmlns:p14="http://schemas.microsoft.com/office/powerpoint/2010/main" val="216186137"/>
      </p:ext>
    </p:extLst>
  </p:cSld>
  <p:clrMapOvr>
    <a:masterClrMapping/>
  </p:clrMapOvr>
  <mc:AlternateContent xmlns:mc="http://schemas.openxmlformats.org/markup-compatibility/2006" xmlns:p14="http://schemas.microsoft.com/office/powerpoint/2010/main">
    <mc:Choice Requires="p14">
      <p:transition spd="slow" p14:dur="2000" advTm="66466"/>
    </mc:Choice>
    <mc:Fallback xmlns="">
      <p:transition spd="slow" advTm="664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Sketching in DeltaINT</a:t>
            </a:r>
          </a:p>
        </p:txBody>
      </p:sp>
      <p:sp>
        <p:nvSpPr>
          <p:cNvPr id="3" name="Content Placeholder 2"/>
          <p:cNvSpPr>
            <a:spLocks noGrp="1"/>
          </p:cNvSpPr>
          <p:nvPr>
            <p:ph idx="1"/>
          </p:nvPr>
        </p:nvSpPr>
        <p:spPr>
          <a:xfrm>
            <a:off x="609441" y="1412776"/>
            <a:ext cx="10969943" cy="4678364"/>
          </a:xfrm>
        </p:spPr>
        <p:txBody>
          <a:bodyPr/>
          <a:lstStyle/>
          <a:p>
            <a:r>
              <a:rPr lang="en-US" dirty="0"/>
              <a:t>Sketch-based technique</a:t>
            </a:r>
          </a:p>
          <a:p>
            <a:pPr lvl="1"/>
            <a:r>
              <a:rPr lang="en-US" dirty="0"/>
              <a:t>Store approximate information with limited memory and computations</a:t>
            </a:r>
          </a:p>
          <a:p>
            <a:pPr lvl="1"/>
            <a:r>
              <a:rPr lang="en-US" dirty="0"/>
              <a:t>Track embedded states in the data plane with limited resources</a:t>
            </a:r>
          </a:p>
          <a:p>
            <a:r>
              <a:rPr lang="en-US" dirty="0"/>
              <a:t>Per-node sketch data structure</a:t>
            </a:r>
          </a:p>
          <a:p>
            <a:pPr lvl="1"/>
            <a:r>
              <a:rPr lang="en-US" dirty="0"/>
              <a:t>Each bucket stores a flowkey and the embedded states</a:t>
            </a:r>
          </a:p>
          <a:p>
            <a:pPr lvl="1"/>
            <a:r>
              <a:rPr lang="en-US" dirty="0"/>
              <a:t>Each entry of a packet includes a bitmap and the states being embedded</a:t>
            </a:r>
          </a:p>
          <a:p>
            <a:pPr lvl="1"/>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9</a:t>
            </a:fld>
            <a:endParaRPr lang="en-US"/>
          </a:p>
        </p:txBody>
      </p:sp>
      <p:pic>
        <p:nvPicPr>
          <p:cNvPr id="5" name="图片 4">
            <a:extLst>
              <a:ext uri="{FF2B5EF4-FFF2-40B4-BE49-F238E27FC236}">
                <a16:creationId xmlns:a16="http://schemas.microsoft.com/office/drawing/2014/main" id="{47CE047D-689E-EA4F-B34B-E8CB3ECD44E6}"/>
              </a:ext>
            </a:extLst>
          </p:cNvPr>
          <p:cNvPicPr>
            <a:picLocks noChangeAspect="1"/>
          </p:cNvPicPr>
          <p:nvPr/>
        </p:nvPicPr>
        <p:blipFill>
          <a:blip r:embed="rId3"/>
          <a:stretch>
            <a:fillRect/>
          </a:stretch>
        </p:blipFill>
        <p:spPr>
          <a:xfrm>
            <a:off x="2627039" y="4516711"/>
            <a:ext cx="6934746" cy="2180952"/>
          </a:xfrm>
          <a:prstGeom prst="rect">
            <a:avLst/>
          </a:prstGeom>
        </p:spPr>
      </p:pic>
    </p:spTree>
    <p:extLst>
      <p:ext uri="{BB962C8B-B14F-4D97-AF65-F5344CB8AC3E}">
        <p14:creationId xmlns:p14="http://schemas.microsoft.com/office/powerpoint/2010/main" val="1043268396"/>
      </p:ext>
    </p:extLst>
  </p:cSld>
  <p:clrMapOvr>
    <a:masterClrMapping/>
  </p:clrMapOvr>
  <mc:AlternateContent xmlns:mc="http://schemas.openxmlformats.org/markup-compatibility/2006" xmlns:p14="http://schemas.microsoft.com/office/powerpoint/2010/main">
    <mc:Choice Requires="p14">
      <p:transition spd="slow" p14:dur="2000" advTm="64970"/>
    </mc:Choice>
    <mc:Fallback xmlns="">
      <p:transition spd="slow" advTm="64970"/>
    </mc:Fallback>
  </mc:AlternateContent>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cdcs20streamdfp" id="{9D9A8CB5-260D-9943-A607-0BE795C4DF35}" vid="{D9BE9A0F-7476-C84B-9641-0D77BC3F1AB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icdcs20streamdfp</Template>
  <TotalTime>7637</TotalTime>
  <Words>4684</Words>
  <Application>Microsoft Macintosh PowerPoint</Application>
  <PresentationFormat>自定义</PresentationFormat>
  <Paragraphs>288</Paragraphs>
  <Slides>24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Arial</vt:lpstr>
      <vt:lpstr>Cambria Math</vt:lpstr>
      <vt:lpstr>Wingdings</vt:lpstr>
      <vt:lpstr>Default Design</vt:lpstr>
      <vt:lpstr>A General Delta-based In-band Network Telemetry Framework with Extremely Low Bandwidth Overhead</vt:lpstr>
      <vt:lpstr>In-band Network Telemetry (INT)</vt:lpstr>
      <vt:lpstr>Limitations of INT</vt:lpstr>
      <vt:lpstr>Existing Studies</vt:lpstr>
      <vt:lpstr>Our Contributions</vt:lpstr>
      <vt:lpstr>Four Families of Applications</vt:lpstr>
      <vt:lpstr>Our Solution</vt:lpstr>
      <vt:lpstr>Per-node Architecture in DeltaINT</vt:lpstr>
      <vt:lpstr>Sketching in DeltaINT</vt:lpstr>
      <vt:lpstr>Primitives in DeltaINT</vt:lpstr>
      <vt:lpstr>Delta Encoding in DeltaINT-E</vt:lpstr>
      <vt:lpstr>Update Example of DeltaINT-O</vt:lpstr>
      <vt:lpstr>Update Example of DeltaINT-E</vt:lpstr>
      <vt:lpstr>Evaluation</vt:lpstr>
      <vt:lpstr>Gray Failure Detection</vt:lpstr>
      <vt:lpstr>Congestion Control</vt:lpstr>
      <vt:lpstr>Path Tracing</vt:lpstr>
      <vt:lpstr>Path Tracing</vt:lpstr>
      <vt:lpstr>Latency Measurement</vt:lpstr>
      <vt:lpstr>Fine-grained monitoring</vt:lpstr>
      <vt:lpstr>Fine-grained monitoring</vt:lpstr>
      <vt:lpstr>Hardware Resource Usage</vt:lpstr>
      <vt:lpstr>Conclusion</vt:lpstr>
      <vt:lpstr>Thank You!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In-Depth Study of Correlated Failures in Production SSD-Based Data Centers </dc:title>
  <dc:creator>shujiehan00001@gmail.com</dc:creator>
  <cp:lastModifiedBy>盛 思远</cp:lastModifiedBy>
  <cp:revision>1331</cp:revision>
  <cp:lastPrinted>2021-01-23T03:01:14Z</cp:lastPrinted>
  <dcterms:created xsi:type="dcterms:W3CDTF">2021-01-13T11:38:59Z</dcterms:created>
  <dcterms:modified xsi:type="dcterms:W3CDTF">2023-05-21T14:41:17Z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