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352" r:id="rId2"/>
    <p:sldId id="335" r:id="rId3"/>
    <p:sldId id="311" r:id="rId4"/>
    <p:sldId id="336" r:id="rId5"/>
    <p:sldId id="291" r:id="rId6"/>
    <p:sldId id="337" r:id="rId7"/>
    <p:sldId id="338" r:id="rId8"/>
    <p:sldId id="275" r:id="rId9"/>
    <p:sldId id="339" r:id="rId10"/>
    <p:sldId id="340" r:id="rId11"/>
    <p:sldId id="341" r:id="rId12"/>
    <p:sldId id="342" r:id="rId13"/>
    <p:sldId id="343" r:id="rId14"/>
    <p:sldId id="344" r:id="rId15"/>
    <p:sldId id="293" r:id="rId16"/>
    <p:sldId id="346" r:id="rId17"/>
    <p:sldId id="347" r:id="rId18"/>
    <p:sldId id="345" r:id="rId19"/>
    <p:sldId id="348" r:id="rId20"/>
    <p:sldId id="280" r:id="rId21"/>
    <p:sldId id="349" r:id="rId22"/>
    <p:sldId id="279" r:id="rId23"/>
    <p:sldId id="283" r:id="rId24"/>
    <p:sldId id="284" r:id="rId25"/>
    <p:sldId id="271"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2" d="100"/>
          <a:sy n="82" d="100"/>
        </p:scale>
        <p:origin x="1447"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3C7A64-4ADA-4874-8F3A-264E709C5B32}" type="datetimeFigureOut">
              <a:rPr lang="zh-CN" altLang="en-US" smtClean="0"/>
              <a:t>2019/4/12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61E165-B223-44D5-9043-114899FF2946}" type="slidenum">
              <a:rPr lang="zh-CN" altLang="en-US" smtClean="0"/>
              <a:t>‹#›</a:t>
            </a:fld>
            <a:endParaRPr lang="zh-CN" altLang="en-US"/>
          </a:p>
        </p:txBody>
      </p:sp>
    </p:spTree>
    <p:extLst>
      <p:ext uri="{BB962C8B-B14F-4D97-AF65-F5344CB8AC3E}">
        <p14:creationId xmlns:p14="http://schemas.microsoft.com/office/powerpoint/2010/main" val="3858212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微软雅黑" panose="020B0503020204020204"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微软雅黑" panose="020B0503020204020204" pitchFamily="34"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dirty="0"/>
              <a:t>单击此处编辑母版副标题样式</a:t>
            </a:r>
          </a:p>
        </p:txBody>
      </p:sp>
      <p:sp>
        <p:nvSpPr>
          <p:cNvPr id="4" name="日期占位符 3"/>
          <p:cNvSpPr>
            <a:spLocks noGrp="1"/>
          </p:cNvSpPr>
          <p:nvPr>
            <p:ph type="dt" sz="half" idx="10"/>
          </p:nvPr>
        </p:nvSpPr>
        <p:spPr/>
        <p:txBody>
          <a:bodyPr/>
          <a:lstStyle>
            <a:lvl1pPr>
              <a:defRPr baseline="0">
                <a:ea typeface="微软雅黑" panose="020B0503020204020204" pitchFamily="34" charset="-122"/>
              </a:defRPr>
            </a:lvl1pPr>
          </a:lstStyle>
          <a:p>
            <a:fld id="{7CE23CAF-14D6-431E-A65E-FE1BBED837B6}" type="datetime1">
              <a:rPr lang="zh-CN" altLang="en-US" smtClean="0"/>
              <a:t>2019/4/12</a:t>
            </a:fld>
            <a:endParaRPr lang="zh-CN" altLang="en-US" dirty="0"/>
          </a:p>
        </p:txBody>
      </p:sp>
      <p:sp>
        <p:nvSpPr>
          <p:cNvPr id="5" name="页脚占位符 4"/>
          <p:cNvSpPr>
            <a:spLocks noGrp="1"/>
          </p:cNvSpPr>
          <p:nvPr>
            <p:ph type="ftr" sz="quarter" idx="11"/>
          </p:nvPr>
        </p:nvSpPr>
        <p:spPr/>
        <p:txBody>
          <a:bodyPr/>
          <a:lstStyle>
            <a:lvl1pPr>
              <a:defRPr baseline="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12"/>
          </p:nvPr>
        </p:nvSpPr>
        <p:spPr/>
        <p:txBody>
          <a:bodyPr/>
          <a:lstStyle>
            <a:lvl1pPr>
              <a:defRPr baseline="0">
                <a:ea typeface="微软雅黑" panose="020B0503020204020204" pitchFamily="34" charset="-122"/>
              </a:defRPr>
            </a:lvl1pPr>
          </a:lstStyle>
          <a:p>
            <a:fld id="{7D9D34A7-6962-48C3-985A-4607A23522D7}" type="slidenum">
              <a:rPr lang="zh-CN" altLang="en-US" smtClean="0"/>
              <a:pPr/>
              <a:t>‹#›</a:t>
            </a:fld>
            <a:endParaRPr lang="zh-CN" altLang="en-US" dirty="0"/>
          </a:p>
        </p:txBody>
      </p:sp>
    </p:spTree>
    <p:extLst>
      <p:ext uri="{BB962C8B-B14F-4D97-AF65-F5344CB8AC3E}">
        <p14:creationId xmlns:p14="http://schemas.microsoft.com/office/powerpoint/2010/main" val="1172412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54F8DBE-850A-46CE-9D0A-F81E4B26E3A6}" type="datetime1">
              <a:rPr lang="zh-CN" altLang="en-US" smtClean="0"/>
              <a:t>2019/4/12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D34A7-6962-48C3-985A-4607A23522D7}" type="slidenum">
              <a:rPr lang="zh-CN" altLang="en-US" smtClean="0"/>
              <a:t>‹#›</a:t>
            </a:fld>
            <a:endParaRPr lang="zh-CN" altLang="en-US"/>
          </a:p>
        </p:txBody>
      </p:sp>
    </p:spTree>
    <p:extLst>
      <p:ext uri="{BB962C8B-B14F-4D97-AF65-F5344CB8AC3E}">
        <p14:creationId xmlns:p14="http://schemas.microsoft.com/office/powerpoint/2010/main" val="1870665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C71C548-D18A-4AB8-B24F-39EBE790E4C0}" type="datetime1">
              <a:rPr lang="zh-CN" altLang="en-US" smtClean="0"/>
              <a:t>2019/4/12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D34A7-6962-48C3-985A-4607A23522D7}" type="slidenum">
              <a:rPr lang="zh-CN" altLang="en-US" smtClean="0"/>
              <a:t>‹#›</a:t>
            </a:fld>
            <a:endParaRPr lang="zh-CN" altLang="en-US"/>
          </a:p>
        </p:txBody>
      </p:sp>
    </p:spTree>
    <p:extLst>
      <p:ext uri="{BB962C8B-B14F-4D97-AF65-F5344CB8AC3E}">
        <p14:creationId xmlns:p14="http://schemas.microsoft.com/office/powerpoint/2010/main" val="3515471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F9D56ACA-D24F-4459-A178-D89B69F86705}" type="datetime1">
              <a:rPr lang="zh-CN" altLang="en-US" smtClean="0"/>
              <a:t>2019/4/12</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A2BF2481-23C4-4A03-8BBE-49BC24E6799B}" type="slidenum">
              <a:rPr lang="zh-CN" altLang="en-US" smtClean="0"/>
              <a:pPr/>
              <a:t>‹#›</a:t>
            </a:fld>
            <a:endParaRPr lang="zh-CN" altLang="en-US" dirty="0"/>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1424754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lnSpc>
                <a:spcPct val="130000"/>
              </a:lnSpc>
              <a:defRPr baseline="0">
                <a:ea typeface="微软雅黑" panose="020B0503020204020204" pitchFamily="34" charset="-122"/>
              </a:defRPr>
            </a:lvl1pPr>
            <a:lvl2pPr>
              <a:lnSpc>
                <a:spcPct val="130000"/>
              </a:lnSpc>
              <a:defRPr baseline="0">
                <a:ea typeface="微软雅黑" panose="020B0503020204020204" pitchFamily="34" charset="-122"/>
              </a:defRPr>
            </a:lvl2pPr>
            <a:lvl3pPr>
              <a:lnSpc>
                <a:spcPct val="130000"/>
              </a:lnSpc>
              <a:defRPr baseline="0">
                <a:ea typeface="微软雅黑" panose="020B0503020204020204" pitchFamily="34" charset="-122"/>
              </a:defRPr>
            </a:lvl3pPr>
            <a:lvl4pPr>
              <a:lnSpc>
                <a:spcPct val="130000"/>
              </a:lnSpc>
              <a:defRPr baseline="0">
                <a:ea typeface="微软雅黑" panose="020B0503020204020204" pitchFamily="34" charset="-122"/>
              </a:defRPr>
            </a:lvl4pPr>
            <a:lvl5pPr>
              <a:lnSpc>
                <a:spcPct val="130000"/>
              </a:lnSpc>
              <a:defRPr baseline="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baseline="0">
                <a:ea typeface="微软雅黑" panose="020B0503020204020204" pitchFamily="34" charset="-122"/>
              </a:defRPr>
            </a:lvl1pPr>
          </a:lstStyle>
          <a:p>
            <a:fld id="{C061D51F-6D41-4E69-964E-B4880FA57D54}" type="datetime1">
              <a:rPr lang="zh-CN" altLang="en-US" smtClean="0"/>
              <a:t>2019/4/12</a:t>
            </a:fld>
            <a:endParaRPr lang="zh-CN" altLang="en-US" dirty="0"/>
          </a:p>
        </p:txBody>
      </p:sp>
      <p:sp>
        <p:nvSpPr>
          <p:cNvPr id="5" name="页脚占位符 4"/>
          <p:cNvSpPr>
            <a:spLocks noGrp="1"/>
          </p:cNvSpPr>
          <p:nvPr>
            <p:ph type="ftr" sz="quarter" idx="11"/>
          </p:nvPr>
        </p:nvSpPr>
        <p:spPr/>
        <p:txBody>
          <a:bodyPr/>
          <a:lstStyle>
            <a:lvl1pPr>
              <a:defRPr baseline="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12"/>
          </p:nvPr>
        </p:nvSpPr>
        <p:spPr/>
        <p:txBody>
          <a:bodyPr/>
          <a:lstStyle>
            <a:lvl1pPr>
              <a:defRPr baseline="0">
                <a:ea typeface="微软雅黑" panose="020B0503020204020204" pitchFamily="34" charset="-122"/>
              </a:defRPr>
            </a:lvl1pPr>
          </a:lstStyle>
          <a:p>
            <a:fld id="{7D9D34A7-6962-48C3-985A-4607A23522D7}" type="slidenum">
              <a:rPr lang="zh-CN" altLang="en-US" smtClean="0"/>
              <a:pPr/>
              <a:t>‹#›</a:t>
            </a:fld>
            <a:endParaRPr lang="zh-CN" altLang="en-US" dirty="0"/>
          </a:p>
        </p:txBody>
      </p:sp>
    </p:spTree>
    <p:extLst>
      <p:ext uri="{BB962C8B-B14F-4D97-AF65-F5344CB8AC3E}">
        <p14:creationId xmlns:p14="http://schemas.microsoft.com/office/powerpoint/2010/main" val="4251454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微软雅黑" panose="020B0503020204020204" pitchFamily="34" charset="-122"/>
              </a:defRPr>
            </a:lvl1pPr>
          </a:lstStyle>
          <a:p>
            <a:r>
              <a:rPr lang="zh-CN" altLang="en-US" dirty="0"/>
              <a:t>单击此处编辑母版标题样式</a:t>
            </a:r>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微软雅黑" panose="020B0503020204020204" pitchFamily="34"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lvl1pPr>
              <a:defRPr baseline="0">
                <a:ea typeface="微软雅黑" panose="020B0503020204020204" pitchFamily="34" charset="-122"/>
              </a:defRPr>
            </a:lvl1pPr>
          </a:lstStyle>
          <a:p>
            <a:fld id="{F3D5655B-298B-4897-9EAC-B50110B03131}" type="datetime1">
              <a:rPr lang="zh-CN" altLang="en-US" smtClean="0"/>
              <a:t>2019/4/12</a:t>
            </a:fld>
            <a:endParaRPr lang="zh-CN" altLang="en-US" dirty="0"/>
          </a:p>
        </p:txBody>
      </p:sp>
      <p:sp>
        <p:nvSpPr>
          <p:cNvPr id="5" name="页脚占位符 4"/>
          <p:cNvSpPr>
            <a:spLocks noGrp="1"/>
          </p:cNvSpPr>
          <p:nvPr>
            <p:ph type="ftr" sz="quarter" idx="11"/>
          </p:nvPr>
        </p:nvSpPr>
        <p:spPr/>
        <p:txBody>
          <a:bodyPr/>
          <a:lstStyle>
            <a:lvl1pPr>
              <a:defRPr baseline="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12"/>
          </p:nvPr>
        </p:nvSpPr>
        <p:spPr/>
        <p:txBody>
          <a:bodyPr/>
          <a:lstStyle>
            <a:lvl1pPr>
              <a:defRPr baseline="0">
                <a:ea typeface="微软雅黑" panose="020B0503020204020204" pitchFamily="34" charset="-122"/>
              </a:defRPr>
            </a:lvl1pPr>
          </a:lstStyle>
          <a:p>
            <a:fld id="{7D9D34A7-6962-48C3-985A-4607A23522D7}" type="slidenum">
              <a:rPr lang="zh-CN" altLang="en-US" smtClean="0"/>
              <a:pPr/>
              <a:t>‹#›</a:t>
            </a:fld>
            <a:endParaRPr lang="zh-CN" altLang="en-US" dirty="0"/>
          </a:p>
        </p:txBody>
      </p:sp>
    </p:spTree>
    <p:extLst>
      <p:ext uri="{BB962C8B-B14F-4D97-AF65-F5344CB8AC3E}">
        <p14:creationId xmlns:p14="http://schemas.microsoft.com/office/powerpoint/2010/main" val="2268009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41C32A7-E1F4-4BC2-985D-03B006193403}" type="datetime1">
              <a:rPr lang="zh-CN" altLang="en-US" smtClean="0"/>
              <a:t>2019/4/12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D34A7-6962-48C3-985A-4607A23522D7}" type="slidenum">
              <a:rPr lang="zh-CN" altLang="en-US" smtClean="0"/>
              <a:t>‹#›</a:t>
            </a:fld>
            <a:endParaRPr lang="zh-CN" altLang="en-US"/>
          </a:p>
        </p:txBody>
      </p:sp>
    </p:spTree>
    <p:extLst>
      <p:ext uri="{BB962C8B-B14F-4D97-AF65-F5344CB8AC3E}">
        <p14:creationId xmlns:p14="http://schemas.microsoft.com/office/powerpoint/2010/main" val="1602229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EA2DD48-C519-4425-BBD3-1676B553E72C}" type="datetime1">
              <a:rPr lang="zh-CN" altLang="en-US" smtClean="0"/>
              <a:t>2019/4/12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D34A7-6962-48C3-985A-4607A23522D7}" type="slidenum">
              <a:rPr lang="zh-CN" altLang="en-US" smtClean="0"/>
              <a:t>‹#›</a:t>
            </a:fld>
            <a:endParaRPr lang="zh-CN" altLang="en-US"/>
          </a:p>
        </p:txBody>
      </p:sp>
    </p:spTree>
    <p:extLst>
      <p:ext uri="{BB962C8B-B14F-4D97-AF65-F5344CB8AC3E}">
        <p14:creationId xmlns:p14="http://schemas.microsoft.com/office/powerpoint/2010/main" val="668204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DEAAF30-B4D2-416C-9AD1-72A52025EF1F}" type="datetime1">
              <a:rPr lang="zh-CN" altLang="en-US" smtClean="0"/>
              <a:t>2019/4/12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D34A7-6962-48C3-985A-4607A23522D7}" type="slidenum">
              <a:rPr lang="zh-CN" altLang="en-US" smtClean="0"/>
              <a:t>‹#›</a:t>
            </a:fld>
            <a:endParaRPr lang="zh-CN" altLang="en-US"/>
          </a:p>
        </p:txBody>
      </p:sp>
    </p:spTree>
    <p:extLst>
      <p:ext uri="{BB962C8B-B14F-4D97-AF65-F5344CB8AC3E}">
        <p14:creationId xmlns:p14="http://schemas.microsoft.com/office/powerpoint/2010/main" val="15105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4E71F34-7974-417A-99EA-5EA7D92C1669}" type="datetime1">
              <a:rPr lang="zh-CN" altLang="en-US" smtClean="0"/>
              <a:t>2019/4/12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D34A7-6962-48C3-985A-4607A23522D7}" type="slidenum">
              <a:rPr lang="zh-CN" altLang="en-US" smtClean="0"/>
              <a:t>‹#›</a:t>
            </a:fld>
            <a:endParaRPr lang="zh-CN" altLang="en-US"/>
          </a:p>
        </p:txBody>
      </p:sp>
    </p:spTree>
    <p:extLst>
      <p:ext uri="{BB962C8B-B14F-4D97-AF65-F5344CB8AC3E}">
        <p14:creationId xmlns:p14="http://schemas.microsoft.com/office/powerpoint/2010/main" val="11740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BE98944-AE12-4244-A55B-75FFE494A0C2}" type="datetime1">
              <a:rPr lang="zh-CN" altLang="en-US" smtClean="0"/>
              <a:t>2019/4/12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D34A7-6962-48C3-985A-4607A23522D7}" type="slidenum">
              <a:rPr lang="zh-CN" altLang="en-US" smtClean="0"/>
              <a:t>‹#›</a:t>
            </a:fld>
            <a:endParaRPr lang="zh-CN" altLang="en-US"/>
          </a:p>
        </p:txBody>
      </p:sp>
    </p:spTree>
    <p:extLst>
      <p:ext uri="{BB962C8B-B14F-4D97-AF65-F5344CB8AC3E}">
        <p14:creationId xmlns:p14="http://schemas.microsoft.com/office/powerpoint/2010/main" val="1247252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33A02D6-B168-4B96-8182-34A968E0C226}" type="datetime1">
              <a:rPr lang="zh-CN" altLang="en-US" smtClean="0"/>
              <a:t>2019/4/12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D34A7-6962-48C3-985A-4607A23522D7}" type="slidenum">
              <a:rPr lang="zh-CN" altLang="en-US" smtClean="0"/>
              <a:t>‹#›</a:t>
            </a:fld>
            <a:endParaRPr lang="zh-CN" altLang="en-US"/>
          </a:p>
        </p:txBody>
      </p:sp>
    </p:spTree>
    <p:extLst>
      <p:ext uri="{BB962C8B-B14F-4D97-AF65-F5344CB8AC3E}">
        <p14:creationId xmlns:p14="http://schemas.microsoft.com/office/powerpoint/2010/main" val="2588457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F903CA9F-80F2-48B5-AF8C-2977CFA89C3D}" type="datetime1">
              <a:rPr lang="zh-CN" altLang="en-US" smtClean="0"/>
              <a:t>2019/4/12</a:t>
            </a:fld>
            <a:endParaRPr lang="zh-CN" altLang="en-US" dirty="0"/>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7D9D34A7-6962-48C3-985A-4607A23522D7}" type="slidenum">
              <a:rPr lang="zh-CN" altLang="en-US" smtClean="0"/>
              <a:pPr/>
              <a:t>‹#›</a:t>
            </a:fld>
            <a:endParaRPr lang="zh-CN" altLang="en-US" dirty="0"/>
          </a:p>
        </p:txBody>
      </p:sp>
    </p:spTree>
    <p:extLst>
      <p:ext uri="{BB962C8B-B14F-4D97-AF65-F5344CB8AC3E}">
        <p14:creationId xmlns:p14="http://schemas.microsoft.com/office/powerpoint/2010/main" val="17471808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BCA4CE-E7FC-4AAA-ACA7-40A6FCA1AE51}"/>
              </a:ext>
            </a:extLst>
          </p:cNvPr>
          <p:cNvSpPr>
            <a:spLocks noGrp="1"/>
          </p:cNvSpPr>
          <p:nvPr>
            <p:ph type="ctrTitle"/>
          </p:nvPr>
        </p:nvSpPr>
        <p:spPr/>
        <p:txBody>
          <a:bodyPr/>
          <a:lstStyle/>
          <a:p>
            <a:r>
              <a:rPr lang="zh-CN" altLang="en-US" dirty="0"/>
              <a:t>生成树机制实验</a:t>
            </a:r>
          </a:p>
        </p:txBody>
      </p:sp>
      <p:sp>
        <p:nvSpPr>
          <p:cNvPr id="3" name="灯片编号占位符 2">
            <a:extLst>
              <a:ext uri="{FF2B5EF4-FFF2-40B4-BE49-F238E27FC236}">
                <a16:creationId xmlns:a16="http://schemas.microsoft.com/office/drawing/2014/main" id="{3E79466F-33F8-4EDF-A747-3A19E4DC66D6}"/>
              </a:ext>
            </a:extLst>
          </p:cNvPr>
          <p:cNvSpPr>
            <a:spLocks noGrp="1"/>
          </p:cNvSpPr>
          <p:nvPr>
            <p:ph type="sldNum" sz="quarter" idx="12"/>
          </p:nvPr>
        </p:nvSpPr>
        <p:spPr/>
        <p:txBody>
          <a:bodyPr/>
          <a:lstStyle/>
          <a:p>
            <a:fld id="{7D9D34A7-6962-48C3-985A-4607A23522D7}" type="slidenum">
              <a:rPr lang="zh-CN" altLang="en-US" smtClean="0"/>
              <a:pPr/>
              <a:t>1</a:t>
            </a:fld>
            <a:endParaRPr lang="zh-CN" altLang="en-US" dirty="0"/>
          </a:p>
        </p:txBody>
      </p:sp>
    </p:spTree>
    <p:extLst>
      <p:ext uri="{BB962C8B-B14F-4D97-AF65-F5344CB8AC3E}">
        <p14:creationId xmlns:p14="http://schemas.microsoft.com/office/powerpoint/2010/main" val="2761373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548C3-74D4-42FD-8F04-BD13C493D257}"/>
              </a:ext>
            </a:extLst>
          </p:cNvPr>
          <p:cNvSpPr>
            <a:spLocks noGrp="1"/>
          </p:cNvSpPr>
          <p:nvPr>
            <p:ph type="title"/>
          </p:nvPr>
        </p:nvSpPr>
        <p:spPr/>
        <p:txBody>
          <a:bodyPr/>
          <a:lstStyle/>
          <a:p>
            <a:r>
              <a:rPr lang="zh-CN" altLang="en-US" dirty="0"/>
              <a:t>生成树机制 </a:t>
            </a:r>
            <a:r>
              <a:rPr lang="en-US" altLang="zh-CN" dirty="0"/>
              <a:t>– </a:t>
            </a:r>
            <a:r>
              <a:rPr lang="zh-CN" altLang="en-US" dirty="0"/>
              <a:t>基本结构 </a:t>
            </a:r>
            <a:r>
              <a:rPr lang="en-US" altLang="zh-CN" dirty="0"/>
              <a:t>(1)</a:t>
            </a:r>
            <a:endParaRPr lang="zh-CN" altLang="en-US" dirty="0"/>
          </a:p>
        </p:txBody>
      </p:sp>
      <p:sp>
        <p:nvSpPr>
          <p:cNvPr id="3" name="内容占位符 2">
            <a:extLst>
              <a:ext uri="{FF2B5EF4-FFF2-40B4-BE49-F238E27FC236}">
                <a16:creationId xmlns:a16="http://schemas.microsoft.com/office/drawing/2014/main" id="{64C52A67-5AC6-453E-9475-B775997CCAEE}"/>
              </a:ext>
            </a:extLst>
          </p:cNvPr>
          <p:cNvSpPr>
            <a:spLocks noGrp="1"/>
          </p:cNvSpPr>
          <p:nvPr>
            <p:ph idx="1"/>
          </p:nvPr>
        </p:nvSpPr>
        <p:spPr/>
        <p:txBody>
          <a:bodyPr/>
          <a:lstStyle/>
          <a:p>
            <a:r>
              <a:rPr lang="zh-CN" altLang="en-US" dirty="0"/>
              <a:t>每个端口存储本网段的通过开销 </a:t>
            </a:r>
            <a:r>
              <a:rPr lang="en-US" altLang="zh-CN" dirty="0">
                <a:solidFill>
                  <a:srgbClr val="FF0000"/>
                </a:solidFill>
              </a:rPr>
              <a:t>(port-&gt;</a:t>
            </a:r>
            <a:r>
              <a:rPr lang="en-US" altLang="zh-CN" dirty="0" err="1">
                <a:solidFill>
                  <a:srgbClr val="FF0000"/>
                </a:solidFill>
              </a:rPr>
              <a:t>path_cost</a:t>
            </a:r>
            <a:r>
              <a:rPr lang="en-US" altLang="zh-CN" dirty="0">
                <a:solidFill>
                  <a:srgbClr val="FF0000"/>
                </a:solidFill>
              </a:rPr>
              <a:t>)</a:t>
            </a:r>
          </a:p>
          <a:p>
            <a:pPr lvl="1"/>
            <a:r>
              <a:rPr lang="zh-CN" altLang="en-US" dirty="0"/>
              <a:t>本实验中所有链路的通过开销均为</a:t>
            </a:r>
            <a:r>
              <a:rPr lang="en-US" altLang="zh-CN" dirty="0"/>
              <a:t>1</a:t>
            </a:r>
          </a:p>
          <a:p>
            <a:pPr lvl="1"/>
            <a:endParaRPr lang="en-US" altLang="zh-CN" dirty="0"/>
          </a:p>
          <a:p>
            <a:r>
              <a:rPr lang="zh-CN" altLang="en-US" dirty="0"/>
              <a:t>每个端口记录</a:t>
            </a:r>
            <a:r>
              <a:rPr lang="zh-CN" altLang="en-US" dirty="0">
                <a:solidFill>
                  <a:srgbClr val="FF0000"/>
                </a:solidFill>
              </a:rPr>
              <a:t>本网段到根节点最小开销路径的配置</a:t>
            </a:r>
            <a:r>
              <a:rPr lang="en-US" altLang="zh-CN" dirty="0">
                <a:solidFill>
                  <a:srgbClr val="FF0000"/>
                </a:solidFill>
              </a:rPr>
              <a:t>(Config)</a:t>
            </a:r>
          </a:p>
          <a:p>
            <a:pPr lvl="1"/>
            <a:r>
              <a:rPr lang="zh-CN" altLang="en-US" dirty="0"/>
              <a:t>自己认为的根节点</a:t>
            </a:r>
            <a:r>
              <a:rPr lang="en-US" altLang="zh-CN" dirty="0"/>
              <a:t>			</a:t>
            </a:r>
            <a:r>
              <a:rPr lang="en-US" altLang="zh-CN" dirty="0" err="1"/>
              <a:t>designated_root</a:t>
            </a:r>
            <a:endParaRPr lang="en-US" altLang="zh-CN" dirty="0"/>
          </a:p>
          <a:p>
            <a:pPr lvl="1"/>
            <a:r>
              <a:rPr lang="zh-CN" altLang="en-US" dirty="0"/>
              <a:t>本网段到根节点的路径开销</a:t>
            </a:r>
            <a:r>
              <a:rPr lang="en-US" altLang="zh-CN" dirty="0"/>
              <a:t>		</a:t>
            </a:r>
            <a:r>
              <a:rPr lang="en-US" altLang="zh-CN" dirty="0" err="1"/>
              <a:t>designated_cost</a:t>
            </a:r>
            <a:endParaRPr lang="en-US" altLang="zh-CN" dirty="0"/>
          </a:p>
          <a:p>
            <a:pPr lvl="1"/>
            <a:r>
              <a:rPr lang="zh-CN" altLang="en-US" dirty="0"/>
              <a:t>本网段到根节点的上一跳节点</a:t>
            </a:r>
            <a:r>
              <a:rPr lang="en-US" altLang="zh-CN" dirty="0"/>
              <a:t>ID		</a:t>
            </a:r>
            <a:r>
              <a:rPr lang="en-US" altLang="zh-CN" dirty="0" err="1"/>
              <a:t>designated_switch</a:t>
            </a:r>
            <a:endParaRPr lang="en-US" altLang="zh-CN" dirty="0"/>
          </a:p>
          <a:p>
            <a:pPr lvl="1"/>
            <a:r>
              <a:rPr lang="zh-CN" altLang="en-US" dirty="0"/>
              <a:t>本网段到根节点的上一跳端口</a:t>
            </a:r>
            <a:r>
              <a:rPr lang="en-US" altLang="zh-CN" dirty="0"/>
              <a:t>		</a:t>
            </a:r>
            <a:r>
              <a:rPr lang="en-US" altLang="zh-CN" dirty="0" err="1"/>
              <a:t>designated_port</a:t>
            </a:r>
            <a:endParaRPr lang="en-US" altLang="zh-CN" dirty="0"/>
          </a:p>
          <a:p>
            <a:endParaRPr lang="zh-CN" altLang="en-US" dirty="0"/>
          </a:p>
        </p:txBody>
      </p:sp>
      <p:sp>
        <p:nvSpPr>
          <p:cNvPr id="5" name="灯片编号占位符 4">
            <a:extLst>
              <a:ext uri="{FF2B5EF4-FFF2-40B4-BE49-F238E27FC236}">
                <a16:creationId xmlns:a16="http://schemas.microsoft.com/office/drawing/2014/main" id="{D0B038AB-2974-4B29-AE49-D940B18473E8}"/>
              </a:ext>
            </a:extLst>
          </p:cNvPr>
          <p:cNvSpPr>
            <a:spLocks noGrp="1"/>
          </p:cNvSpPr>
          <p:nvPr>
            <p:ph type="sldNum" sz="quarter" idx="12"/>
          </p:nvPr>
        </p:nvSpPr>
        <p:spPr/>
        <p:txBody>
          <a:bodyPr/>
          <a:lstStyle/>
          <a:p>
            <a:fld id="{7D9D34A7-6962-48C3-985A-4607A23522D7}" type="slidenum">
              <a:rPr lang="zh-CN" altLang="en-US" smtClean="0"/>
              <a:pPr/>
              <a:t>10</a:t>
            </a:fld>
            <a:endParaRPr lang="zh-CN" altLang="en-US" dirty="0"/>
          </a:p>
        </p:txBody>
      </p:sp>
    </p:spTree>
    <p:extLst>
      <p:ext uri="{BB962C8B-B14F-4D97-AF65-F5344CB8AC3E}">
        <p14:creationId xmlns:p14="http://schemas.microsoft.com/office/powerpoint/2010/main" val="466372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574DD9-C66D-4BFF-94F7-2641430E2644}"/>
              </a:ext>
            </a:extLst>
          </p:cNvPr>
          <p:cNvSpPr>
            <a:spLocks noGrp="1"/>
          </p:cNvSpPr>
          <p:nvPr>
            <p:ph type="title"/>
          </p:nvPr>
        </p:nvSpPr>
        <p:spPr/>
        <p:txBody>
          <a:bodyPr/>
          <a:lstStyle/>
          <a:p>
            <a:r>
              <a:rPr lang="zh-CN" altLang="en-US" dirty="0"/>
              <a:t>生成树机制 </a:t>
            </a:r>
            <a:r>
              <a:rPr lang="en-US" altLang="zh-CN" dirty="0"/>
              <a:t>– </a:t>
            </a:r>
            <a:r>
              <a:rPr lang="zh-CN" altLang="en-US" dirty="0"/>
              <a:t>基本结构</a:t>
            </a:r>
            <a:r>
              <a:rPr lang="en-US" altLang="zh-CN" dirty="0"/>
              <a:t>(2)</a:t>
            </a:r>
            <a:endParaRPr lang="zh-CN" altLang="en-US" dirty="0"/>
          </a:p>
        </p:txBody>
      </p:sp>
      <p:sp>
        <p:nvSpPr>
          <p:cNvPr id="3" name="内容占位符 2">
            <a:extLst>
              <a:ext uri="{FF2B5EF4-FFF2-40B4-BE49-F238E27FC236}">
                <a16:creationId xmlns:a16="http://schemas.microsoft.com/office/drawing/2014/main" id="{063EBCBF-C982-4AF7-A23C-AB5FD1B120E4}"/>
              </a:ext>
            </a:extLst>
          </p:cNvPr>
          <p:cNvSpPr>
            <a:spLocks noGrp="1"/>
          </p:cNvSpPr>
          <p:nvPr>
            <p:ph idx="1"/>
          </p:nvPr>
        </p:nvSpPr>
        <p:spPr/>
        <p:txBody>
          <a:bodyPr/>
          <a:lstStyle/>
          <a:p>
            <a:r>
              <a:rPr lang="zh-CN" altLang="en-US" dirty="0"/>
              <a:t>每个节点记录本节点到根节点的最小开销路径</a:t>
            </a:r>
            <a:endParaRPr lang="en-US" altLang="zh-CN" dirty="0"/>
          </a:p>
          <a:p>
            <a:pPr lvl="1"/>
            <a:r>
              <a:rPr lang="zh-CN" altLang="en-US" dirty="0"/>
              <a:t>自己认为的根节点</a:t>
            </a:r>
            <a:r>
              <a:rPr lang="en-US" altLang="zh-CN" dirty="0"/>
              <a:t>	</a:t>
            </a:r>
            <a:r>
              <a:rPr lang="en-US" altLang="zh-CN" dirty="0" err="1"/>
              <a:t>designated_root</a:t>
            </a:r>
            <a:endParaRPr lang="en-US" altLang="zh-CN" dirty="0"/>
          </a:p>
          <a:p>
            <a:pPr lvl="1"/>
            <a:r>
              <a:rPr lang="zh-CN" altLang="en-US" dirty="0"/>
              <a:t>根端口</a:t>
            </a:r>
            <a:r>
              <a:rPr lang="en-US" altLang="zh-CN" dirty="0"/>
              <a:t>			</a:t>
            </a:r>
            <a:r>
              <a:rPr lang="en-US" altLang="zh-CN" dirty="0" err="1"/>
              <a:t>root_port</a:t>
            </a:r>
            <a:endParaRPr lang="en-US" altLang="zh-CN" dirty="0"/>
          </a:p>
          <a:p>
            <a:pPr lvl="1"/>
            <a:r>
              <a:rPr lang="zh-CN" altLang="en-US" dirty="0"/>
              <a:t>到根节点的路径开销</a:t>
            </a:r>
            <a:r>
              <a:rPr lang="en-US" altLang="zh-CN" dirty="0"/>
              <a:t>	</a:t>
            </a:r>
            <a:r>
              <a:rPr lang="en-US" altLang="zh-CN" dirty="0" err="1"/>
              <a:t>root_path_cost</a:t>
            </a:r>
            <a:endParaRPr lang="en-US" altLang="zh-CN" dirty="0"/>
          </a:p>
          <a:p>
            <a:endParaRPr lang="en-US" altLang="zh-CN" dirty="0"/>
          </a:p>
          <a:p>
            <a:r>
              <a:rPr lang="zh-CN" altLang="en-US" dirty="0"/>
              <a:t>节点到根节点的路径开销等于根端口所在网段到根节点的路径开销与根端口所在网段的通过开销之和</a:t>
            </a:r>
            <a:endParaRPr lang="en-US" altLang="zh-CN" dirty="0"/>
          </a:p>
          <a:p>
            <a:pPr lvl="1"/>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root_path_cost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designated_cost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path_cost</a:t>
            </a:r>
            <a:endParaRPr lang="en-US" altLang="zh-CN" sz="1800" dirty="0">
              <a:latin typeface="Courier New" panose="02070309020205020404" pitchFamily="49" charset="0"/>
              <a:cs typeface="Courier New" panose="02070309020205020404" pitchFamily="49" charset="0"/>
            </a:endParaRPr>
          </a:p>
          <a:p>
            <a:endParaRPr lang="zh-CN" altLang="en-US" dirty="0"/>
          </a:p>
        </p:txBody>
      </p:sp>
      <p:sp>
        <p:nvSpPr>
          <p:cNvPr id="5" name="灯片编号占位符 4">
            <a:extLst>
              <a:ext uri="{FF2B5EF4-FFF2-40B4-BE49-F238E27FC236}">
                <a16:creationId xmlns:a16="http://schemas.microsoft.com/office/drawing/2014/main" id="{21DBA714-B8EC-4F4A-BF2F-2F5A4DAE20BA}"/>
              </a:ext>
            </a:extLst>
          </p:cNvPr>
          <p:cNvSpPr>
            <a:spLocks noGrp="1"/>
          </p:cNvSpPr>
          <p:nvPr>
            <p:ph type="sldNum" sz="quarter" idx="12"/>
          </p:nvPr>
        </p:nvSpPr>
        <p:spPr/>
        <p:txBody>
          <a:bodyPr/>
          <a:lstStyle/>
          <a:p>
            <a:fld id="{7D9D34A7-6962-48C3-985A-4607A23522D7}" type="slidenum">
              <a:rPr lang="zh-CN" altLang="en-US" smtClean="0"/>
              <a:pPr/>
              <a:t>11</a:t>
            </a:fld>
            <a:endParaRPr lang="zh-CN" altLang="en-US" dirty="0"/>
          </a:p>
        </p:txBody>
      </p:sp>
    </p:spTree>
    <p:extLst>
      <p:ext uri="{BB962C8B-B14F-4D97-AF65-F5344CB8AC3E}">
        <p14:creationId xmlns:p14="http://schemas.microsoft.com/office/powerpoint/2010/main" val="2447437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1E2C9-0190-44C9-8526-C7BCFE5157A4}"/>
              </a:ext>
            </a:extLst>
          </p:cNvPr>
          <p:cNvSpPr>
            <a:spLocks noGrp="1"/>
          </p:cNvSpPr>
          <p:nvPr>
            <p:ph type="title"/>
          </p:nvPr>
        </p:nvSpPr>
        <p:spPr/>
        <p:txBody>
          <a:bodyPr/>
          <a:lstStyle/>
          <a:p>
            <a:r>
              <a:rPr lang="zh-CN" altLang="en-US" dirty="0"/>
              <a:t>生成树机制 </a:t>
            </a:r>
            <a:r>
              <a:rPr lang="en-US" altLang="zh-CN" dirty="0"/>
              <a:t>– </a:t>
            </a:r>
            <a:r>
              <a:rPr lang="zh-CN" altLang="en-US" dirty="0"/>
              <a:t>初始化</a:t>
            </a:r>
          </a:p>
        </p:txBody>
      </p:sp>
      <p:sp>
        <p:nvSpPr>
          <p:cNvPr id="3" name="内容占位符 2">
            <a:extLst>
              <a:ext uri="{FF2B5EF4-FFF2-40B4-BE49-F238E27FC236}">
                <a16:creationId xmlns:a16="http://schemas.microsoft.com/office/drawing/2014/main" id="{03BF5AE1-0623-41C4-9D3A-1156AB32ABFC}"/>
              </a:ext>
            </a:extLst>
          </p:cNvPr>
          <p:cNvSpPr>
            <a:spLocks noGrp="1"/>
          </p:cNvSpPr>
          <p:nvPr>
            <p:ph idx="1"/>
          </p:nvPr>
        </p:nvSpPr>
        <p:spPr>
          <a:xfrm>
            <a:off x="457199" y="1444978"/>
            <a:ext cx="8579555" cy="5034843"/>
          </a:xfrm>
        </p:spPr>
        <p:txBody>
          <a:bodyPr/>
          <a:lstStyle/>
          <a:p>
            <a:r>
              <a:rPr lang="zh-CN" altLang="en-US" dirty="0"/>
              <a:t>节点认为自己是根节点</a:t>
            </a:r>
            <a:endParaRPr lang="en-US" altLang="zh-CN" dirty="0"/>
          </a:p>
          <a:p>
            <a:pPr lvl="1"/>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designated_root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switch_id</a:t>
            </a:r>
            <a:endParaRPr lang="en-US" altLang="zh-CN" sz="1800" dirty="0">
              <a:latin typeface="Courier New" panose="02070309020205020404" pitchFamily="49" charset="0"/>
              <a:cs typeface="Courier New" panose="02070309020205020404" pitchFamily="49" charset="0"/>
            </a:endParaRPr>
          </a:p>
          <a:p>
            <a:r>
              <a:rPr lang="zh-CN" altLang="en-US" dirty="0"/>
              <a:t>将每个端口设置为指定端口</a:t>
            </a:r>
            <a:endParaRPr lang="en-US" altLang="zh-CN" dirty="0"/>
          </a:p>
          <a:p>
            <a:pPr lvl="1"/>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designated_root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switch_id</a:t>
            </a:r>
            <a:endParaRPr lang="en-US" altLang="zh-CN" sz="1800" dirty="0">
              <a:latin typeface="Courier New" panose="02070309020205020404" pitchFamily="49" charset="0"/>
              <a:cs typeface="Courier New" panose="02070309020205020404" pitchFamily="49" charset="0"/>
            </a:endParaRPr>
          </a:p>
          <a:p>
            <a:pPr lvl="1"/>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designated_cost</a:t>
            </a:r>
            <a:r>
              <a:rPr lang="en-US" altLang="zh-CN" sz="1800" dirty="0">
                <a:latin typeface="Courier New" panose="02070309020205020404" pitchFamily="49" charset="0"/>
                <a:cs typeface="Courier New" panose="02070309020205020404" pitchFamily="49" charset="0"/>
              </a:rPr>
              <a:t> = 0</a:t>
            </a:r>
          </a:p>
          <a:p>
            <a:pPr lvl="1"/>
            <a:r>
              <a:rPr lang="en-US" altLang="zh-CN" sz="1800" dirty="0">
                <a:solidFill>
                  <a:srgbClr val="FF0000"/>
                </a:solidFill>
                <a:latin typeface="Courier New" panose="02070309020205020404" pitchFamily="49" charset="0"/>
                <a:cs typeface="Courier New" panose="02070309020205020404" pitchFamily="49" charset="0"/>
              </a:rPr>
              <a:t>p-&gt;</a:t>
            </a:r>
            <a:r>
              <a:rPr lang="en-US" altLang="zh-CN" sz="1800" dirty="0" err="1">
                <a:solidFill>
                  <a:srgbClr val="FF0000"/>
                </a:solidFill>
                <a:latin typeface="Courier New" panose="02070309020205020404" pitchFamily="49" charset="0"/>
                <a:cs typeface="Courier New" panose="02070309020205020404" pitchFamily="49" charset="0"/>
              </a:rPr>
              <a:t>designated_switch</a:t>
            </a:r>
            <a:r>
              <a:rPr lang="en-US" altLang="zh-CN" sz="1800" dirty="0">
                <a:solidFill>
                  <a:srgbClr val="FF0000"/>
                </a:solidFill>
                <a:latin typeface="Courier New" panose="02070309020205020404" pitchFamily="49" charset="0"/>
                <a:cs typeface="Courier New" panose="02070309020205020404" pitchFamily="49" charset="0"/>
              </a:rPr>
              <a:t> = </a:t>
            </a:r>
            <a:r>
              <a:rPr lang="en-US" altLang="zh-CN" sz="1800" dirty="0" err="1">
                <a:solidFill>
                  <a:srgbClr val="FF0000"/>
                </a:solidFill>
                <a:latin typeface="Courier New" panose="02070309020205020404" pitchFamily="49" charset="0"/>
                <a:cs typeface="Courier New" panose="02070309020205020404" pitchFamily="49" charset="0"/>
              </a:rPr>
              <a:t>stp</a:t>
            </a:r>
            <a:r>
              <a:rPr lang="en-US" altLang="zh-CN" sz="1800" dirty="0">
                <a:solidFill>
                  <a:srgbClr val="FF0000"/>
                </a:solidFill>
                <a:latin typeface="Courier New" panose="02070309020205020404" pitchFamily="49" charset="0"/>
                <a:cs typeface="Courier New" panose="02070309020205020404" pitchFamily="49" charset="0"/>
              </a:rPr>
              <a:t>-&gt;</a:t>
            </a:r>
            <a:r>
              <a:rPr lang="en-US" altLang="zh-CN" sz="1800" dirty="0" err="1">
                <a:solidFill>
                  <a:srgbClr val="FF0000"/>
                </a:solidFill>
                <a:latin typeface="Courier New" panose="02070309020205020404" pitchFamily="49" charset="0"/>
                <a:cs typeface="Courier New" panose="02070309020205020404" pitchFamily="49" charset="0"/>
              </a:rPr>
              <a:t>switch_id</a:t>
            </a:r>
            <a:endParaRPr lang="en-US" altLang="zh-CN" sz="1800" dirty="0">
              <a:solidFill>
                <a:srgbClr val="FF0000"/>
              </a:solidFill>
              <a:latin typeface="Courier New" panose="02070309020205020404" pitchFamily="49" charset="0"/>
              <a:cs typeface="Courier New" panose="02070309020205020404" pitchFamily="49" charset="0"/>
            </a:endParaRPr>
          </a:p>
          <a:p>
            <a:pPr lvl="1"/>
            <a:r>
              <a:rPr lang="en-US" altLang="zh-CN" sz="1800" dirty="0">
                <a:solidFill>
                  <a:srgbClr val="FF0000"/>
                </a:solidFill>
                <a:latin typeface="Courier New" panose="02070309020205020404" pitchFamily="49" charset="0"/>
                <a:cs typeface="Courier New" panose="02070309020205020404" pitchFamily="49" charset="0"/>
              </a:rPr>
              <a:t>p-&gt;</a:t>
            </a:r>
            <a:r>
              <a:rPr lang="en-US" altLang="zh-CN" sz="1800" dirty="0" err="1">
                <a:solidFill>
                  <a:srgbClr val="FF0000"/>
                </a:solidFill>
                <a:latin typeface="Courier New" panose="02070309020205020404" pitchFamily="49" charset="0"/>
                <a:cs typeface="Courier New" panose="02070309020205020404" pitchFamily="49" charset="0"/>
              </a:rPr>
              <a:t>designated_port</a:t>
            </a:r>
            <a:r>
              <a:rPr lang="en-US" altLang="zh-CN" sz="1800" dirty="0">
                <a:solidFill>
                  <a:srgbClr val="FF0000"/>
                </a:solidFill>
                <a:latin typeface="Courier New" panose="02070309020205020404" pitchFamily="49" charset="0"/>
                <a:cs typeface="Courier New" panose="02070309020205020404" pitchFamily="49" charset="0"/>
              </a:rPr>
              <a:t> = p-&gt;</a:t>
            </a:r>
            <a:r>
              <a:rPr lang="en-US" altLang="zh-CN" sz="1800" dirty="0" err="1">
                <a:solidFill>
                  <a:srgbClr val="FF0000"/>
                </a:solidFill>
                <a:latin typeface="Courier New" panose="02070309020205020404" pitchFamily="49" charset="0"/>
                <a:cs typeface="Courier New" panose="02070309020205020404" pitchFamily="49" charset="0"/>
              </a:rPr>
              <a:t>port_id</a:t>
            </a:r>
            <a:endParaRPr lang="en-US" altLang="zh-CN" sz="1800" dirty="0">
              <a:solidFill>
                <a:srgbClr val="FF0000"/>
              </a:solidFill>
              <a:latin typeface="Courier New" panose="02070309020205020404" pitchFamily="49" charset="0"/>
              <a:cs typeface="Courier New" panose="02070309020205020404" pitchFamily="49" charset="0"/>
            </a:endParaRPr>
          </a:p>
          <a:p>
            <a:r>
              <a:rPr lang="zh-CN" altLang="en-US" dirty="0"/>
              <a:t>端口为指定端口的判断条件</a:t>
            </a:r>
            <a:endParaRPr lang="en-US" altLang="zh-CN" dirty="0"/>
          </a:p>
          <a:p>
            <a:pPr lvl="1"/>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designated_switch</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switch_id</a:t>
            </a:r>
            <a:r>
              <a:rPr lang="en-US" altLang="zh-CN" sz="1800" dirty="0">
                <a:latin typeface="Courier New" panose="02070309020205020404" pitchFamily="49" charset="0"/>
                <a:cs typeface="Courier New" panose="02070309020205020404" pitchFamily="49" charset="0"/>
              </a:rPr>
              <a:t> &amp;&amp; \</a:t>
            </a:r>
            <a:br>
              <a:rPr lang="en-US" altLang="zh-CN" sz="1800" dirty="0">
                <a:latin typeface="Courier New" panose="02070309020205020404" pitchFamily="49" charset="0"/>
                <a:cs typeface="Courier New" panose="02070309020205020404" pitchFamily="49" charset="0"/>
              </a:rPr>
            </a:br>
            <a:r>
              <a:rPr lang="en-US" altLang="zh-CN" sz="1800" dirty="0">
                <a:latin typeface="Courier New" panose="02070309020205020404" pitchFamily="49" charset="0"/>
                <a:cs typeface="Courier New" panose="02070309020205020404" pitchFamily="49" charset="0"/>
              </a:rPr>
              <a:t>p-&gt;</a:t>
            </a:r>
            <a:r>
              <a:rPr lang="en-US" altLang="zh-CN" sz="1800" dirty="0" err="1">
                <a:latin typeface="Courier New" panose="02070309020205020404" pitchFamily="49" charset="0"/>
                <a:cs typeface="Courier New" panose="02070309020205020404" pitchFamily="49" charset="0"/>
              </a:rPr>
              <a:t>designated_port</a:t>
            </a:r>
            <a:r>
              <a:rPr lang="en-US" altLang="zh-CN" sz="1800" dirty="0">
                <a:latin typeface="Courier New" panose="02070309020205020404" pitchFamily="49" charset="0"/>
                <a:cs typeface="Courier New" panose="02070309020205020404" pitchFamily="49" charset="0"/>
              </a:rPr>
              <a:t> == p-&gt;</a:t>
            </a:r>
            <a:r>
              <a:rPr lang="en-US" altLang="zh-CN" sz="1800" dirty="0" err="1">
                <a:latin typeface="Courier New" panose="02070309020205020404" pitchFamily="49" charset="0"/>
                <a:cs typeface="Courier New" panose="02070309020205020404" pitchFamily="49" charset="0"/>
              </a:rPr>
              <a:t>port_id</a:t>
            </a:r>
            <a:endParaRPr lang="en-US" altLang="zh-CN" sz="1800" dirty="0">
              <a:latin typeface="Courier New" panose="02070309020205020404" pitchFamily="49" charset="0"/>
              <a:cs typeface="Courier New" panose="02070309020205020404" pitchFamily="49" charset="0"/>
            </a:endParaRPr>
          </a:p>
          <a:p>
            <a:pPr lvl="2"/>
            <a:endParaRPr lang="en-US" altLang="zh-CN" dirty="0"/>
          </a:p>
          <a:p>
            <a:pPr lvl="1"/>
            <a:endParaRPr lang="zh-CN" altLang="en-US" dirty="0"/>
          </a:p>
        </p:txBody>
      </p:sp>
      <p:sp>
        <p:nvSpPr>
          <p:cNvPr id="5" name="灯片编号占位符 4">
            <a:extLst>
              <a:ext uri="{FF2B5EF4-FFF2-40B4-BE49-F238E27FC236}">
                <a16:creationId xmlns:a16="http://schemas.microsoft.com/office/drawing/2014/main" id="{6AFEF29F-6DB2-4D41-8D9F-321C5BB32819}"/>
              </a:ext>
            </a:extLst>
          </p:cNvPr>
          <p:cNvSpPr>
            <a:spLocks noGrp="1"/>
          </p:cNvSpPr>
          <p:nvPr>
            <p:ph type="sldNum" sz="quarter" idx="12"/>
          </p:nvPr>
        </p:nvSpPr>
        <p:spPr/>
        <p:txBody>
          <a:bodyPr/>
          <a:lstStyle/>
          <a:p>
            <a:fld id="{7D9D34A7-6962-48C3-985A-4607A23522D7}" type="slidenum">
              <a:rPr lang="zh-CN" altLang="en-US" smtClean="0"/>
              <a:pPr/>
              <a:t>12</a:t>
            </a:fld>
            <a:endParaRPr lang="zh-CN" altLang="en-US" dirty="0"/>
          </a:p>
        </p:txBody>
      </p:sp>
    </p:spTree>
    <p:extLst>
      <p:ext uri="{BB962C8B-B14F-4D97-AF65-F5344CB8AC3E}">
        <p14:creationId xmlns:p14="http://schemas.microsoft.com/office/powerpoint/2010/main" val="467999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6F4202-3EF6-4B76-B1E1-EEF207822A35}"/>
              </a:ext>
            </a:extLst>
          </p:cNvPr>
          <p:cNvSpPr>
            <a:spLocks noGrp="1"/>
          </p:cNvSpPr>
          <p:nvPr>
            <p:ph type="title"/>
          </p:nvPr>
        </p:nvSpPr>
        <p:spPr/>
        <p:txBody>
          <a:bodyPr/>
          <a:lstStyle/>
          <a:p>
            <a:r>
              <a:rPr lang="zh-CN" altLang="en-US" dirty="0"/>
              <a:t>生成树机制 </a:t>
            </a:r>
            <a:r>
              <a:rPr lang="en-US" altLang="zh-CN" dirty="0"/>
              <a:t>– </a:t>
            </a:r>
            <a:r>
              <a:rPr lang="zh-CN" altLang="en-US" dirty="0"/>
              <a:t>节点主动发送</a:t>
            </a:r>
            <a:r>
              <a:rPr lang="en-US" altLang="zh-CN" dirty="0"/>
              <a:t>Config</a:t>
            </a:r>
            <a:r>
              <a:rPr lang="zh-CN" altLang="en-US" dirty="0"/>
              <a:t>消息</a:t>
            </a:r>
          </a:p>
        </p:txBody>
      </p:sp>
      <p:sp>
        <p:nvSpPr>
          <p:cNvPr id="3" name="内容占位符 2">
            <a:extLst>
              <a:ext uri="{FF2B5EF4-FFF2-40B4-BE49-F238E27FC236}">
                <a16:creationId xmlns:a16="http://schemas.microsoft.com/office/drawing/2014/main" id="{E7BBD4E8-1501-43FC-940F-D70EF01AC1FE}"/>
              </a:ext>
            </a:extLst>
          </p:cNvPr>
          <p:cNvSpPr>
            <a:spLocks noGrp="1"/>
          </p:cNvSpPr>
          <p:nvPr>
            <p:ph idx="1"/>
          </p:nvPr>
        </p:nvSpPr>
        <p:spPr/>
        <p:txBody>
          <a:bodyPr/>
          <a:lstStyle/>
          <a:p>
            <a:r>
              <a:rPr lang="zh-CN" altLang="en-US" dirty="0"/>
              <a:t>当节点认为自己是根节点时，</a:t>
            </a:r>
            <a:r>
              <a:rPr lang="zh-CN" altLang="en-US" dirty="0">
                <a:solidFill>
                  <a:srgbClr val="FF0000"/>
                </a:solidFill>
              </a:rPr>
              <a:t>主动发送</a:t>
            </a:r>
            <a:r>
              <a:rPr lang="en-US" altLang="zh-CN" dirty="0">
                <a:solidFill>
                  <a:srgbClr val="FF0000"/>
                </a:solidFill>
              </a:rPr>
              <a:t>Config</a:t>
            </a:r>
            <a:r>
              <a:rPr lang="zh-CN" altLang="en-US" dirty="0">
                <a:solidFill>
                  <a:srgbClr val="FF0000"/>
                </a:solidFill>
              </a:rPr>
              <a:t>消息</a:t>
            </a:r>
            <a:endParaRPr lang="en-US" altLang="zh-CN" dirty="0">
              <a:solidFill>
                <a:srgbClr val="FF0000"/>
              </a:solidFill>
            </a:endParaRPr>
          </a:p>
          <a:p>
            <a:pPr lvl="1"/>
            <a:r>
              <a:rPr lang="zh-CN" altLang="en-US" dirty="0"/>
              <a:t>每个端口发送的</a:t>
            </a:r>
            <a:r>
              <a:rPr lang="en-US" altLang="zh-CN" dirty="0"/>
              <a:t>Config</a:t>
            </a:r>
            <a:r>
              <a:rPr lang="zh-CN" altLang="en-US" dirty="0"/>
              <a:t>消息中，只有端口</a:t>
            </a:r>
            <a:r>
              <a:rPr lang="en-US" altLang="zh-CN" dirty="0"/>
              <a:t>ID</a:t>
            </a:r>
            <a:r>
              <a:rPr lang="zh-CN" altLang="en-US" dirty="0"/>
              <a:t>字段不同</a:t>
            </a:r>
            <a:endParaRPr lang="en-US" altLang="zh-CN" dirty="0"/>
          </a:p>
          <a:p>
            <a:pPr lvl="1"/>
            <a:endParaRPr lang="en-US" altLang="zh-CN" dirty="0"/>
          </a:p>
          <a:p>
            <a:pPr lvl="1"/>
            <a:endParaRPr lang="en-US" altLang="zh-CN" dirty="0"/>
          </a:p>
          <a:p>
            <a:pPr lvl="1"/>
            <a:endParaRPr lang="en-US" altLang="zh-CN" dirty="0"/>
          </a:p>
          <a:p>
            <a:pPr lvl="1"/>
            <a:endParaRPr lang="en-US" altLang="zh-CN" dirty="0"/>
          </a:p>
          <a:p>
            <a:endParaRPr lang="en-US" altLang="zh-CN" dirty="0"/>
          </a:p>
          <a:p>
            <a:r>
              <a:rPr lang="zh-CN" altLang="en-US" dirty="0"/>
              <a:t>节点通过启动</a:t>
            </a:r>
            <a:r>
              <a:rPr lang="en-US" altLang="zh-CN" dirty="0"/>
              <a:t>hello</a:t>
            </a:r>
            <a:r>
              <a:rPr lang="zh-CN" altLang="en-US" dirty="0"/>
              <a:t>定时器</a:t>
            </a:r>
            <a:r>
              <a:rPr lang="en-US" altLang="zh-CN" dirty="0"/>
              <a:t>(2</a:t>
            </a:r>
            <a:r>
              <a:rPr lang="zh-CN" altLang="en-US" dirty="0"/>
              <a:t>秒</a:t>
            </a:r>
            <a:r>
              <a:rPr lang="en-US" altLang="zh-CN" dirty="0"/>
              <a:t>)</a:t>
            </a:r>
            <a:r>
              <a:rPr lang="zh-CN" altLang="en-US" dirty="0"/>
              <a:t>定期发送</a:t>
            </a:r>
            <a:r>
              <a:rPr lang="en-US" altLang="zh-CN" dirty="0"/>
              <a:t>Config</a:t>
            </a:r>
            <a:r>
              <a:rPr lang="zh-CN" altLang="en-US" dirty="0"/>
              <a:t>消息，直到该节点不再认为自己是根节点为止</a:t>
            </a:r>
            <a:endParaRPr lang="en-US" altLang="zh-CN" dirty="0"/>
          </a:p>
          <a:p>
            <a:pPr lvl="1"/>
            <a:endParaRPr lang="en-US" altLang="zh-CN" dirty="0"/>
          </a:p>
          <a:p>
            <a:pPr lvl="1"/>
            <a:endParaRPr lang="zh-CN" altLang="en-US" dirty="0"/>
          </a:p>
        </p:txBody>
      </p:sp>
      <p:grpSp>
        <p:nvGrpSpPr>
          <p:cNvPr id="5" name="组合 4">
            <a:extLst>
              <a:ext uri="{FF2B5EF4-FFF2-40B4-BE49-F238E27FC236}">
                <a16:creationId xmlns:a16="http://schemas.microsoft.com/office/drawing/2014/main" id="{E476A3AB-D5CD-4277-B891-2129EFCA5B3B}"/>
              </a:ext>
            </a:extLst>
          </p:cNvPr>
          <p:cNvGrpSpPr/>
          <p:nvPr/>
        </p:nvGrpSpPr>
        <p:grpSpPr>
          <a:xfrm>
            <a:off x="2987824" y="2924944"/>
            <a:ext cx="3508700" cy="1631690"/>
            <a:chOff x="432097" y="2371708"/>
            <a:chExt cx="3508700" cy="1631690"/>
          </a:xfrm>
        </p:grpSpPr>
        <p:sp>
          <p:nvSpPr>
            <p:cNvPr id="7" name="椭圆 6">
              <a:extLst>
                <a:ext uri="{FF2B5EF4-FFF2-40B4-BE49-F238E27FC236}">
                  <a16:creationId xmlns:a16="http://schemas.microsoft.com/office/drawing/2014/main" id="{FE16026A-8D59-474E-875E-0F97B4162874}"/>
                </a:ext>
              </a:extLst>
            </p:cNvPr>
            <p:cNvSpPr/>
            <p:nvPr/>
          </p:nvSpPr>
          <p:spPr>
            <a:xfrm>
              <a:off x="432097"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b1</a:t>
              </a:r>
              <a:endParaRPr kumimoji="0" lang="zh-CN" altLang="en-US"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8" name="椭圆 7">
              <a:extLst>
                <a:ext uri="{FF2B5EF4-FFF2-40B4-BE49-F238E27FC236}">
                  <a16:creationId xmlns:a16="http://schemas.microsoft.com/office/drawing/2014/main" id="{7226179D-892E-4891-A23A-3539C31B97C8}"/>
                </a:ext>
              </a:extLst>
            </p:cNvPr>
            <p:cNvSpPr/>
            <p:nvPr/>
          </p:nvSpPr>
          <p:spPr>
            <a:xfrm>
              <a:off x="3112458"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b2</a:t>
              </a:r>
              <a:endParaRPr kumimoji="0" lang="zh-CN" altLang="en-US"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cxnSp>
          <p:nvCxnSpPr>
            <p:cNvPr id="9" name="直接连接符 8">
              <a:extLst>
                <a:ext uri="{FF2B5EF4-FFF2-40B4-BE49-F238E27FC236}">
                  <a16:creationId xmlns:a16="http://schemas.microsoft.com/office/drawing/2014/main" id="{B8CADC68-42C8-428A-8008-22BF145DB9A1}"/>
                </a:ext>
              </a:extLst>
            </p:cNvPr>
            <p:cNvCxnSpPr>
              <a:cxnSpLocks/>
              <a:endCxn id="7" idx="0"/>
            </p:cNvCxnSpPr>
            <p:nvPr/>
          </p:nvCxnSpPr>
          <p:spPr>
            <a:xfrm>
              <a:off x="846267" y="2371708"/>
              <a:ext cx="0" cy="105077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03912EC8-26FB-4E7F-9258-54DD400F2F31}"/>
                </a:ext>
              </a:extLst>
            </p:cNvPr>
            <p:cNvCxnSpPr>
              <a:cxnSpLocks/>
              <a:endCxn id="8" idx="0"/>
            </p:cNvCxnSpPr>
            <p:nvPr/>
          </p:nvCxnSpPr>
          <p:spPr>
            <a:xfrm>
              <a:off x="3526628" y="2486382"/>
              <a:ext cx="0" cy="9361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98253935-7EAD-4147-A28A-EBED0FC45769}"/>
                </a:ext>
              </a:extLst>
            </p:cNvPr>
            <p:cNvCxnSpPr>
              <a:cxnSpLocks/>
              <a:stCxn id="7" idx="6"/>
              <a:endCxn id="8" idx="2"/>
            </p:cNvCxnSpPr>
            <p:nvPr/>
          </p:nvCxnSpPr>
          <p:spPr>
            <a:xfrm>
              <a:off x="1260436" y="3712942"/>
              <a:ext cx="185202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4" name="文本框 13">
            <a:extLst>
              <a:ext uri="{FF2B5EF4-FFF2-40B4-BE49-F238E27FC236}">
                <a16:creationId xmlns:a16="http://schemas.microsoft.com/office/drawing/2014/main" id="{6680A0C5-C02D-44B2-8CCF-F495CF5138C4}"/>
              </a:ext>
            </a:extLst>
          </p:cNvPr>
          <p:cNvSpPr txBox="1"/>
          <p:nvPr/>
        </p:nvSpPr>
        <p:spPr>
          <a:xfrm>
            <a:off x="1054363" y="4226715"/>
            <a:ext cx="185345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Switch ID: 0x0101</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5" name="文本框 14">
            <a:extLst>
              <a:ext uri="{FF2B5EF4-FFF2-40B4-BE49-F238E27FC236}">
                <a16:creationId xmlns:a16="http://schemas.microsoft.com/office/drawing/2014/main" id="{6FA3CEB3-4C45-47EE-9EBC-21C30E0A7117}"/>
              </a:ext>
            </a:extLst>
          </p:cNvPr>
          <p:cNvSpPr txBox="1"/>
          <p:nvPr/>
        </p:nvSpPr>
        <p:spPr>
          <a:xfrm>
            <a:off x="6667769" y="4187302"/>
            <a:ext cx="185345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Switch ID: 0x0201</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cxnSp>
        <p:nvCxnSpPr>
          <p:cNvPr id="17" name="直接箭头连接符 16">
            <a:extLst>
              <a:ext uri="{FF2B5EF4-FFF2-40B4-BE49-F238E27FC236}">
                <a16:creationId xmlns:a16="http://schemas.microsoft.com/office/drawing/2014/main" id="{1B910F31-B573-4091-98EE-093300F2D8BD}"/>
              </a:ext>
            </a:extLst>
          </p:cNvPr>
          <p:cNvCxnSpPr>
            <a:cxnSpLocks/>
          </p:cNvCxnSpPr>
          <p:nvPr/>
        </p:nvCxnSpPr>
        <p:spPr>
          <a:xfrm flipV="1">
            <a:off x="3157998" y="3039618"/>
            <a:ext cx="0" cy="8625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60CBB9E4-50A2-4CA2-AF03-ECCB670856C8}"/>
              </a:ext>
            </a:extLst>
          </p:cNvPr>
          <p:cNvSpPr txBox="1"/>
          <p:nvPr/>
        </p:nvSpPr>
        <p:spPr>
          <a:xfrm>
            <a:off x="931965" y="2850168"/>
            <a:ext cx="1800558" cy="12003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RootID</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0x0101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PathCost</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SwitchID</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0x0101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srgbClr val="FF0000"/>
                </a:solidFill>
                <a:effectLst/>
                <a:uLnTx/>
                <a:uFillTx/>
                <a:latin typeface="Calibri" panose="020F0502020204030204"/>
                <a:ea typeface="宋体" panose="02010600030101010101" pitchFamily="2" charset="-122"/>
                <a:cs typeface="+mn-cs"/>
              </a:rPr>
              <a:t>PortID</a:t>
            </a:r>
            <a:r>
              <a:rPr kumimoji="0" lang="en-US" altLang="zh-CN" sz="1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 0x02</a:t>
            </a:r>
            <a:endParaRPr kumimoji="0" lang="zh-CN" altLang="en-US" sz="1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endParaRPr>
          </a:p>
        </p:txBody>
      </p:sp>
      <p:sp>
        <p:nvSpPr>
          <p:cNvPr id="19" name="文本框 18">
            <a:extLst>
              <a:ext uri="{FF2B5EF4-FFF2-40B4-BE49-F238E27FC236}">
                <a16:creationId xmlns:a16="http://schemas.microsoft.com/office/drawing/2014/main" id="{87D868CE-C6AA-40DD-95D5-AAD5C2F76293}"/>
              </a:ext>
            </a:extLst>
          </p:cNvPr>
          <p:cNvSpPr txBox="1"/>
          <p:nvPr/>
        </p:nvSpPr>
        <p:spPr>
          <a:xfrm>
            <a:off x="3852931" y="2799696"/>
            <a:ext cx="1800558" cy="12003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RootID</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0x0101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PathCost</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SwitchID</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0x0101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srgbClr val="FF0000"/>
                </a:solidFill>
                <a:effectLst/>
                <a:uLnTx/>
                <a:uFillTx/>
                <a:latin typeface="Calibri" panose="020F0502020204030204"/>
                <a:ea typeface="宋体" panose="02010600030101010101" pitchFamily="2" charset="-122"/>
                <a:cs typeface="+mn-cs"/>
              </a:rPr>
              <a:t>PortID</a:t>
            </a:r>
            <a:r>
              <a:rPr kumimoji="0" lang="en-US" altLang="zh-CN" sz="1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 0x01</a:t>
            </a:r>
            <a:endParaRPr kumimoji="0" lang="zh-CN" altLang="en-US" sz="1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endParaRPr>
          </a:p>
        </p:txBody>
      </p:sp>
      <p:cxnSp>
        <p:nvCxnSpPr>
          <p:cNvPr id="20" name="直接箭头连接符 19">
            <a:extLst>
              <a:ext uri="{FF2B5EF4-FFF2-40B4-BE49-F238E27FC236}">
                <a16:creationId xmlns:a16="http://schemas.microsoft.com/office/drawing/2014/main" id="{A5912FD7-8636-4D20-8E4E-CFE26E62E718}"/>
              </a:ext>
            </a:extLst>
          </p:cNvPr>
          <p:cNvCxnSpPr>
            <a:cxnSpLocks/>
          </p:cNvCxnSpPr>
          <p:nvPr/>
        </p:nvCxnSpPr>
        <p:spPr>
          <a:xfrm>
            <a:off x="3932781" y="4084373"/>
            <a:ext cx="156415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灯片编号占位符 5">
            <a:extLst>
              <a:ext uri="{FF2B5EF4-FFF2-40B4-BE49-F238E27FC236}">
                <a16:creationId xmlns:a16="http://schemas.microsoft.com/office/drawing/2014/main" id="{0D98B4F3-2856-4049-AAA4-514BE9B930D4}"/>
              </a:ext>
            </a:extLst>
          </p:cNvPr>
          <p:cNvSpPr>
            <a:spLocks noGrp="1"/>
          </p:cNvSpPr>
          <p:nvPr>
            <p:ph type="sldNum" sz="quarter" idx="12"/>
          </p:nvPr>
        </p:nvSpPr>
        <p:spPr/>
        <p:txBody>
          <a:bodyPr/>
          <a:lstStyle/>
          <a:p>
            <a:fld id="{7D9D34A7-6962-48C3-985A-4607A23522D7}" type="slidenum">
              <a:rPr lang="zh-CN" altLang="en-US" smtClean="0"/>
              <a:pPr/>
              <a:t>13</a:t>
            </a:fld>
            <a:endParaRPr lang="zh-CN" altLang="en-US" dirty="0"/>
          </a:p>
        </p:txBody>
      </p:sp>
    </p:spTree>
    <p:extLst>
      <p:ext uri="{BB962C8B-B14F-4D97-AF65-F5344CB8AC3E}">
        <p14:creationId xmlns:p14="http://schemas.microsoft.com/office/powerpoint/2010/main" val="909917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14859C-312F-45A3-9FB5-C6110F129B62}"/>
              </a:ext>
            </a:extLst>
          </p:cNvPr>
          <p:cNvSpPr>
            <a:spLocks noGrp="1"/>
          </p:cNvSpPr>
          <p:nvPr>
            <p:ph type="title"/>
          </p:nvPr>
        </p:nvSpPr>
        <p:spPr/>
        <p:txBody>
          <a:bodyPr/>
          <a:lstStyle/>
          <a:p>
            <a:r>
              <a:rPr lang="zh-CN" altLang="en-US" dirty="0"/>
              <a:t>生成树机制 </a:t>
            </a:r>
            <a:r>
              <a:rPr lang="en-US" altLang="zh-CN" dirty="0"/>
              <a:t>– </a:t>
            </a:r>
            <a:r>
              <a:rPr lang="zh-CN" altLang="en-US" dirty="0"/>
              <a:t>处理</a:t>
            </a:r>
            <a:r>
              <a:rPr lang="en-US" altLang="zh-CN" dirty="0"/>
              <a:t>Config</a:t>
            </a:r>
            <a:r>
              <a:rPr lang="zh-CN" altLang="en-US" dirty="0"/>
              <a:t>消息</a:t>
            </a:r>
          </a:p>
        </p:txBody>
      </p:sp>
      <p:sp>
        <p:nvSpPr>
          <p:cNvPr id="3" name="内容占位符 2">
            <a:extLst>
              <a:ext uri="{FF2B5EF4-FFF2-40B4-BE49-F238E27FC236}">
                <a16:creationId xmlns:a16="http://schemas.microsoft.com/office/drawing/2014/main" id="{50DAEFDD-ED87-4010-B786-2059AD443F12}"/>
              </a:ext>
            </a:extLst>
          </p:cNvPr>
          <p:cNvSpPr>
            <a:spLocks noGrp="1"/>
          </p:cNvSpPr>
          <p:nvPr>
            <p:ph idx="1"/>
          </p:nvPr>
        </p:nvSpPr>
        <p:spPr/>
        <p:txBody>
          <a:bodyPr/>
          <a:lstStyle/>
          <a:p>
            <a:pPr marL="0" indent="0">
              <a:buNone/>
            </a:pPr>
            <a:r>
              <a:rPr lang="zh-CN" altLang="en-US" dirty="0"/>
              <a:t>收到</a:t>
            </a:r>
            <a:r>
              <a:rPr lang="en-US" altLang="zh-CN" dirty="0"/>
              <a:t>Config</a:t>
            </a:r>
            <a:r>
              <a:rPr lang="zh-CN" altLang="en-US" dirty="0"/>
              <a:t>消息后，</a:t>
            </a:r>
            <a:r>
              <a:rPr lang="zh-CN" altLang="en-US" dirty="0">
                <a:solidFill>
                  <a:srgbClr val="FF0000"/>
                </a:solidFill>
              </a:rPr>
              <a:t>将其与本端口</a:t>
            </a:r>
            <a:r>
              <a:rPr lang="en-US" altLang="zh-CN" dirty="0">
                <a:solidFill>
                  <a:srgbClr val="FF0000"/>
                </a:solidFill>
              </a:rPr>
              <a:t>Config</a:t>
            </a:r>
            <a:r>
              <a:rPr lang="zh-CN" altLang="en-US" dirty="0">
                <a:solidFill>
                  <a:srgbClr val="FF0000"/>
                </a:solidFill>
              </a:rPr>
              <a:t>进行优先级比较 </a:t>
            </a:r>
            <a:r>
              <a:rPr lang="en-US" altLang="zh-CN" dirty="0">
                <a:solidFill>
                  <a:srgbClr val="FF0000"/>
                </a:solidFill>
              </a:rPr>
              <a:t>(①)</a:t>
            </a:r>
          </a:p>
          <a:p>
            <a:r>
              <a:rPr lang="zh-CN" altLang="en-US" dirty="0"/>
              <a:t>如果收到的</a:t>
            </a:r>
            <a:r>
              <a:rPr lang="en-US" altLang="zh-CN" dirty="0"/>
              <a:t>Config</a:t>
            </a:r>
            <a:r>
              <a:rPr lang="zh-CN" altLang="en-US" dirty="0"/>
              <a:t>优先级高，说明该网段通过对方端口连接根节点开销更小</a:t>
            </a:r>
            <a:endParaRPr lang="en-US" altLang="zh-CN" dirty="0"/>
          </a:p>
          <a:p>
            <a:pPr lvl="1"/>
            <a:r>
              <a:rPr lang="zh-CN" altLang="en-US" dirty="0"/>
              <a:t>将本端口的</a:t>
            </a:r>
            <a:r>
              <a:rPr lang="en-US" altLang="zh-CN" dirty="0"/>
              <a:t>Config</a:t>
            </a:r>
            <a:r>
              <a:rPr lang="zh-CN" altLang="en-US" dirty="0"/>
              <a:t>替换为收到的</a:t>
            </a:r>
            <a:r>
              <a:rPr lang="en-US" altLang="zh-CN" dirty="0"/>
              <a:t>Config</a:t>
            </a:r>
            <a:r>
              <a:rPr lang="zh-CN" altLang="en-US" dirty="0"/>
              <a:t>消息，本端口为非指定端口</a:t>
            </a:r>
            <a:endParaRPr lang="en-US" altLang="zh-CN" dirty="0"/>
          </a:p>
          <a:p>
            <a:pPr lvl="1"/>
            <a:r>
              <a:rPr lang="zh-CN" altLang="en-US" dirty="0">
                <a:solidFill>
                  <a:srgbClr val="FF0000"/>
                </a:solidFill>
              </a:rPr>
              <a:t>更新节点状态</a:t>
            </a:r>
            <a:r>
              <a:rPr lang="en-US" altLang="zh-CN" dirty="0">
                <a:solidFill>
                  <a:srgbClr val="FF0000"/>
                </a:solidFill>
              </a:rPr>
              <a:t>(②)</a:t>
            </a:r>
            <a:r>
              <a:rPr lang="zh-CN" altLang="en-US" dirty="0">
                <a:solidFill>
                  <a:srgbClr val="FF0000"/>
                </a:solidFill>
              </a:rPr>
              <a:t>，更新剩余端口的</a:t>
            </a:r>
            <a:r>
              <a:rPr lang="en-US" altLang="zh-CN" dirty="0">
                <a:solidFill>
                  <a:srgbClr val="FF0000"/>
                </a:solidFill>
              </a:rPr>
              <a:t>Config(</a:t>
            </a:r>
            <a:r>
              <a:rPr lang="zh-CN" altLang="en-US" dirty="0">
                <a:solidFill>
                  <a:srgbClr val="FF0000"/>
                </a:solidFill>
              </a:rPr>
              <a:t>③</a:t>
            </a:r>
            <a:r>
              <a:rPr lang="en-US" altLang="zh-CN" dirty="0">
                <a:solidFill>
                  <a:srgbClr val="FF0000"/>
                </a:solidFill>
              </a:rPr>
              <a:t>)</a:t>
            </a:r>
          </a:p>
          <a:p>
            <a:pPr lvl="1"/>
            <a:r>
              <a:rPr lang="zh-CN" altLang="en-US" dirty="0"/>
              <a:t>如果节点由根节点变为非根节点，停止</a:t>
            </a:r>
            <a:r>
              <a:rPr lang="en-US" altLang="zh-CN" dirty="0"/>
              <a:t>hello</a:t>
            </a:r>
            <a:r>
              <a:rPr lang="zh-CN" altLang="en-US" dirty="0"/>
              <a:t>定时器</a:t>
            </a:r>
            <a:endParaRPr lang="en-US" altLang="zh-CN" dirty="0"/>
          </a:p>
          <a:p>
            <a:pPr lvl="1"/>
            <a:r>
              <a:rPr lang="zh-CN" altLang="en-US" dirty="0"/>
              <a:t>将更新后的</a:t>
            </a:r>
            <a:r>
              <a:rPr lang="en-US" altLang="zh-CN" dirty="0"/>
              <a:t>Config</a:t>
            </a:r>
            <a:r>
              <a:rPr lang="zh-CN" altLang="en-US" dirty="0"/>
              <a:t>从每个指定端口转发出去</a:t>
            </a:r>
            <a:endParaRPr lang="en-US" altLang="zh-CN" dirty="0"/>
          </a:p>
          <a:p>
            <a:r>
              <a:rPr lang="zh-CN" altLang="en-US" dirty="0"/>
              <a:t>否则，说明该网段通过本端口连接根节点开销更小</a:t>
            </a:r>
            <a:endParaRPr lang="en-US" altLang="zh-CN" dirty="0"/>
          </a:p>
          <a:p>
            <a:pPr lvl="1"/>
            <a:r>
              <a:rPr lang="zh-CN" altLang="en-US" dirty="0"/>
              <a:t>该端口是指定端口，发送</a:t>
            </a:r>
            <a:r>
              <a:rPr lang="en-US" altLang="zh-CN" dirty="0"/>
              <a:t>Config</a:t>
            </a:r>
            <a:r>
              <a:rPr lang="zh-CN" altLang="en-US" dirty="0"/>
              <a:t>消息</a:t>
            </a:r>
            <a:endParaRPr lang="en-US" altLang="zh-CN" dirty="0"/>
          </a:p>
          <a:p>
            <a:pPr lvl="2"/>
            <a:endParaRPr lang="en-US" altLang="zh-CN" dirty="0"/>
          </a:p>
          <a:p>
            <a:endParaRPr lang="zh-CN" altLang="en-US" dirty="0"/>
          </a:p>
        </p:txBody>
      </p:sp>
      <p:sp>
        <p:nvSpPr>
          <p:cNvPr id="5" name="灯片编号占位符 4">
            <a:extLst>
              <a:ext uri="{FF2B5EF4-FFF2-40B4-BE49-F238E27FC236}">
                <a16:creationId xmlns:a16="http://schemas.microsoft.com/office/drawing/2014/main" id="{31748D94-411C-4FF4-94E0-E9D26CCFA6BC}"/>
              </a:ext>
            </a:extLst>
          </p:cNvPr>
          <p:cNvSpPr>
            <a:spLocks noGrp="1"/>
          </p:cNvSpPr>
          <p:nvPr>
            <p:ph type="sldNum" sz="quarter" idx="12"/>
          </p:nvPr>
        </p:nvSpPr>
        <p:spPr/>
        <p:txBody>
          <a:bodyPr/>
          <a:lstStyle/>
          <a:p>
            <a:fld id="{7D9D34A7-6962-48C3-985A-4607A23522D7}" type="slidenum">
              <a:rPr lang="zh-CN" altLang="en-US" smtClean="0"/>
              <a:pPr/>
              <a:t>14</a:t>
            </a:fld>
            <a:endParaRPr lang="zh-CN" altLang="en-US" dirty="0"/>
          </a:p>
        </p:txBody>
      </p:sp>
    </p:spTree>
    <p:extLst>
      <p:ext uri="{BB962C8B-B14F-4D97-AF65-F5344CB8AC3E}">
        <p14:creationId xmlns:p14="http://schemas.microsoft.com/office/powerpoint/2010/main" val="1895198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E0D756-A2D0-47FC-A5C3-7CFF94A14490}"/>
              </a:ext>
            </a:extLst>
          </p:cNvPr>
          <p:cNvSpPr>
            <a:spLocks noGrp="1"/>
          </p:cNvSpPr>
          <p:nvPr>
            <p:ph type="title"/>
          </p:nvPr>
        </p:nvSpPr>
        <p:spPr/>
        <p:txBody>
          <a:bodyPr/>
          <a:lstStyle/>
          <a:p>
            <a:r>
              <a:rPr lang="zh-CN" altLang="en-US" dirty="0"/>
              <a:t>一、</a:t>
            </a:r>
            <a:r>
              <a:rPr lang="en-US" altLang="zh-CN" dirty="0"/>
              <a:t>Config</a:t>
            </a:r>
            <a:r>
              <a:rPr lang="zh-CN" altLang="en-US" dirty="0"/>
              <a:t>之间的优先级比较</a:t>
            </a:r>
          </a:p>
        </p:txBody>
      </p:sp>
      <p:sp>
        <p:nvSpPr>
          <p:cNvPr id="5" name="矩形 4">
            <a:extLst>
              <a:ext uri="{FF2B5EF4-FFF2-40B4-BE49-F238E27FC236}">
                <a16:creationId xmlns:a16="http://schemas.microsoft.com/office/drawing/2014/main" id="{E7BBB558-5C84-42BB-93BB-C666C2026DC5}"/>
              </a:ext>
            </a:extLst>
          </p:cNvPr>
          <p:cNvSpPr/>
          <p:nvPr/>
        </p:nvSpPr>
        <p:spPr>
          <a:xfrm>
            <a:off x="1083946" y="3135349"/>
            <a:ext cx="5627613" cy="78136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如果两者认为的根节点</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ID</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不同</a:t>
            </a:r>
            <a:endParaRPr kumimoji="0" lang="en-US" altLang="zh-CN" sz="2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742950" marR="0" lvl="1" indent="-2857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则根节点</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ID</a:t>
            </a:r>
            <a:r>
              <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小的一方优先级高</a:t>
            </a:r>
            <a:endPar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6" name="矩形 5">
            <a:extLst>
              <a:ext uri="{FF2B5EF4-FFF2-40B4-BE49-F238E27FC236}">
                <a16:creationId xmlns:a16="http://schemas.microsoft.com/office/drawing/2014/main" id="{FD918DAE-E353-4AFF-9938-1F2F34A084E4}"/>
              </a:ext>
            </a:extLst>
          </p:cNvPr>
          <p:cNvSpPr/>
          <p:nvPr/>
        </p:nvSpPr>
        <p:spPr>
          <a:xfrm>
            <a:off x="1589449" y="4066916"/>
            <a:ext cx="5765007" cy="78136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如果两者到根节点的开销不同</a:t>
            </a:r>
            <a:endParaRPr kumimoji="0" lang="en-US" altLang="zh-CN" sz="2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800100" marR="0" lvl="1" indent="-34290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则开销小的一方优先级高</a:t>
            </a:r>
            <a:endPar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7" name="矩形 6">
            <a:extLst>
              <a:ext uri="{FF2B5EF4-FFF2-40B4-BE49-F238E27FC236}">
                <a16:creationId xmlns:a16="http://schemas.microsoft.com/office/drawing/2014/main" id="{6AC6F36E-93D2-4BF1-AB7F-3E8CCDE2203F}"/>
              </a:ext>
            </a:extLst>
          </p:cNvPr>
          <p:cNvSpPr/>
          <p:nvPr/>
        </p:nvSpPr>
        <p:spPr>
          <a:xfrm>
            <a:off x="2130281" y="4998483"/>
            <a:ext cx="5765008" cy="78136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如果两者到根节点的上一跳节点不同</a:t>
            </a:r>
            <a:endParaRPr kumimoji="0" lang="en-US" altLang="zh-CN" sz="2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800100" marR="0" lvl="1" indent="-34290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则上一跳节点</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ID</a:t>
            </a:r>
            <a:r>
              <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小的一方优先级高</a:t>
            </a:r>
            <a:endPar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8" name="矩形 7">
            <a:extLst>
              <a:ext uri="{FF2B5EF4-FFF2-40B4-BE49-F238E27FC236}">
                <a16:creationId xmlns:a16="http://schemas.microsoft.com/office/drawing/2014/main" id="{EBABD63E-E961-46C7-BEA2-897B16FF318B}"/>
              </a:ext>
            </a:extLst>
          </p:cNvPr>
          <p:cNvSpPr/>
          <p:nvPr/>
        </p:nvSpPr>
        <p:spPr>
          <a:xfrm>
            <a:off x="2627784" y="5930051"/>
            <a:ext cx="5894670" cy="78136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如果两者到根节点的上一跳端口不同</a:t>
            </a:r>
            <a:endParaRPr kumimoji="0" lang="en-US" altLang="zh-CN" sz="2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800100" marR="0" lvl="1" indent="-34290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则上一跳端口</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ID</a:t>
            </a:r>
            <a:r>
              <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小的一方优先级高</a:t>
            </a:r>
          </a:p>
        </p:txBody>
      </p:sp>
      <p:grpSp>
        <p:nvGrpSpPr>
          <p:cNvPr id="16" name="组合 15">
            <a:extLst>
              <a:ext uri="{FF2B5EF4-FFF2-40B4-BE49-F238E27FC236}">
                <a16:creationId xmlns:a16="http://schemas.microsoft.com/office/drawing/2014/main" id="{1C144294-CC59-4A49-A1BE-300A5D977E96}"/>
              </a:ext>
            </a:extLst>
          </p:cNvPr>
          <p:cNvGrpSpPr/>
          <p:nvPr/>
        </p:nvGrpSpPr>
        <p:grpSpPr>
          <a:xfrm>
            <a:off x="221110" y="3511155"/>
            <a:ext cx="1044093" cy="1108553"/>
            <a:chOff x="-144502" y="2327047"/>
            <a:chExt cx="1044093" cy="1080120"/>
          </a:xfrm>
        </p:grpSpPr>
        <p:sp>
          <p:nvSpPr>
            <p:cNvPr id="9" name="箭头: 左弧形 8">
              <a:extLst>
                <a:ext uri="{FF2B5EF4-FFF2-40B4-BE49-F238E27FC236}">
                  <a16:creationId xmlns:a16="http://schemas.microsoft.com/office/drawing/2014/main" id="{4AC6956A-8D01-4670-B6DE-6C3596CE7F77}"/>
                </a:ext>
              </a:extLst>
            </p:cNvPr>
            <p:cNvSpPr/>
            <p:nvPr/>
          </p:nvSpPr>
          <p:spPr>
            <a:xfrm rot="19393083">
              <a:off x="467543" y="2327047"/>
              <a:ext cx="432048" cy="1080120"/>
            </a:xfrm>
            <a:prstGeom prst="curvedRightArrow">
              <a:avLst>
                <a:gd name="adj1" fmla="val 25000"/>
                <a:gd name="adj2" fmla="val 8631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1" name="文本框 10">
              <a:extLst>
                <a:ext uri="{FF2B5EF4-FFF2-40B4-BE49-F238E27FC236}">
                  <a16:creationId xmlns:a16="http://schemas.microsoft.com/office/drawing/2014/main" id="{5C9FEBD3-1B41-4CB6-B1E3-267F8C4BB4AC}"/>
                </a:ext>
              </a:extLst>
            </p:cNvPr>
            <p:cNvSpPr txBox="1"/>
            <p:nvPr/>
          </p:nvSpPr>
          <p:spPr>
            <a:xfrm>
              <a:off x="-144502" y="3004174"/>
              <a:ext cx="6463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相同</a:t>
              </a:r>
            </a:p>
          </p:txBody>
        </p:sp>
      </p:grpSp>
      <p:sp>
        <p:nvSpPr>
          <p:cNvPr id="19" name="内容占位符 2">
            <a:extLst>
              <a:ext uri="{FF2B5EF4-FFF2-40B4-BE49-F238E27FC236}">
                <a16:creationId xmlns:a16="http://schemas.microsoft.com/office/drawing/2014/main" id="{D96D050C-65D6-4ED4-801C-824E6FC0F918}"/>
              </a:ext>
            </a:extLst>
          </p:cNvPr>
          <p:cNvSpPr>
            <a:spLocks noGrp="1"/>
          </p:cNvSpPr>
          <p:nvPr>
            <p:ph idx="1"/>
          </p:nvPr>
        </p:nvSpPr>
        <p:spPr>
          <a:xfrm>
            <a:off x="457200" y="1444979"/>
            <a:ext cx="8435280" cy="1602642"/>
          </a:xfrm>
        </p:spPr>
        <p:txBody>
          <a:bodyPr/>
          <a:lstStyle/>
          <a:p>
            <a:r>
              <a:rPr lang="zh-CN" altLang="en-US" dirty="0"/>
              <a:t>什么时候进行</a:t>
            </a:r>
            <a:r>
              <a:rPr lang="en-US" altLang="zh-CN" dirty="0"/>
              <a:t>Config</a:t>
            </a:r>
            <a:r>
              <a:rPr lang="zh-CN" altLang="en-US" dirty="0"/>
              <a:t>优先级比较？</a:t>
            </a:r>
            <a:endParaRPr lang="en-US" altLang="zh-CN" dirty="0"/>
          </a:p>
          <a:p>
            <a:pPr lvl="1"/>
            <a:r>
              <a:rPr lang="zh-CN" altLang="en-US" dirty="0"/>
              <a:t>端口收到的</a:t>
            </a:r>
            <a:r>
              <a:rPr lang="en-US" altLang="zh-CN" dirty="0"/>
              <a:t>Config</a:t>
            </a:r>
            <a:r>
              <a:rPr lang="zh-CN" altLang="en-US" dirty="0"/>
              <a:t>消息之后（端口</a:t>
            </a:r>
            <a:r>
              <a:rPr lang="en-US" altLang="zh-CN" dirty="0"/>
              <a:t>Config</a:t>
            </a:r>
            <a:r>
              <a:rPr lang="zh-CN" altLang="en-US" dirty="0"/>
              <a:t>与收到</a:t>
            </a:r>
            <a:r>
              <a:rPr lang="en-US" altLang="zh-CN" dirty="0"/>
              <a:t>Config</a:t>
            </a:r>
            <a:r>
              <a:rPr lang="zh-CN" altLang="en-US" dirty="0"/>
              <a:t>消息的比较）</a:t>
            </a:r>
          </a:p>
          <a:p>
            <a:pPr lvl="1"/>
            <a:r>
              <a:rPr lang="zh-CN" altLang="en-US" dirty="0"/>
              <a:t>节点更新状态，从所有非指定端口中选取根端口时（端口间的比较）</a:t>
            </a:r>
            <a:endParaRPr lang="en-US" altLang="zh-CN" dirty="0"/>
          </a:p>
        </p:txBody>
      </p:sp>
      <p:grpSp>
        <p:nvGrpSpPr>
          <p:cNvPr id="24" name="组合 23">
            <a:extLst>
              <a:ext uri="{FF2B5EF4-FFF2-40B4-BE49-F238E27FC236}">
                <a16:creationId xmlns:a16="http://schemas.microsoft.com/office/drawing/2014/main" id="{ED2BB31A-B0F6-478E-88B9-2FF7FEF3D56F}"/>
              </a:ext>
            </a:extLst>
          </p:cNvPr>
          <p:cNvGrpSpPr/>
          <p:nvPr/>
        </p:nvGrpSpPr>
        <p:grpSpPr>
          <a:xfrm>
            <a:off x="724463" y="4515456"/>
            <a:ext cx="1044093" cy="1108553"/>
            <a:chOff x="724463" y="4515456"/>
            <a:chExt cx="1044093" cy="1108553"/>
          </a:xfrm>
        </p:grpSpPr>
        <p:sp>
          <p:nvSpPr>
            <p:cNvPr id="20" name="箭头: 左弧形 19">
              <a:extLst>
                <a:ext uri="{FF2B5EF4-FFF2-40B4-BE49-F238E27FC236}">
                  <a16:creationId xmlns:a16="http://schemas.microsoft.com/office/drawing/2014/main" id="{E06CB768-37AE-4316-8936-879CF09E20D4}"/>
                </a:ext>
              </a:extLst>
            </p:cNvPr>
            <p:cNvSpPr/>
            <p:nvPr/>
          </p:nvSpPr>
          <p:spPr>
            <a:xfrm rot="19393083">
              <a:off x="1336508" y="4515456"/>
              <a:ext cx="432048" cy="1108553"/>
            </a:xfrm>
            <a:prstGeom prst="curvedRightArrow">
              <a:avLst>
                <a:gd name="adj1" fmla="val 25000"/>
                <a:gd name="adj2" fmla="val 8631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1" name="文本框 20">
              <a:extLst>
                <a:ext uri="{FF2B5EF4-FFF2-40B4-BE49-F238E27FC236}">
                  <a16:creationId xmlns:a16="http://schemas.microsoft.com/office/drawing/2014/main" id="{1A4577D8-FBBC-47C1-A4DA-279FC6E543BA}"/>
                </a:ext>
              </a:extLst>
            </p:cNvPr>
            <p:cNvSpPr txBox="1"/>
            <p:nvPr/>
          </p:nvSpPr>
          <p:spPr>
            <a:xfrm>
              <a:off x="724463" y="5158754"/>
              <a:ext cx="646331" cy="3790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相同</a:t>
              </a:r>
            </a:p>
          </p:txBody>
        </p:sp>
      </p:grpSp>
      <p:grpSp>
        <p:nvGrpSpPr>
          <p:cNvPr id="25" name="组合 24">
            <a:extLst>
              <a:ext uri="{FF2B5EF4-FFF2-40B4-BE49-F238E27FC236}">
                <a16:creationId xmlns:a16="http://schemas.microsoft.com/office/drawing/2014/main" id="{13D847A6-1E8A-463E-8553-C9F0E5416FDF}"/>
              </a:ext>
            </a:extLst>
          </p:cNvPr>
          <p:cNvGrpSpPr/>
          <p:nvPr/>
        </p:nvGrpSpPr>
        <p:grpSpPr>
          <a:xfrm>
            <a:off x="1245728" y="5494244"/>
            <a:ext cx="1060454" cy="1108553"/>
            <a:chOff x="1245728" y="5494244"/>
            <a:chExt cx="1060454" cy="1108553"/>
          </a:xfrm>
        </p:grpSpPr>
        <p:sp>
          <p:nvSpPr>
            <p:cNvPr id="22" name="箭头: 左弧形 21">
              <a:extLst>
                <a:ext uri="{FF2B5EF4-FFF2-40B4-BE49-F238E27FC236}">
                  <a16:creationId xmlns:a16="http://schemas.microsoft.com/office/drawing/2014/main" id="{A56909A0-0AD7-42A0-8259-BFBE1BE8EB51}"/>
                </a:ext>
              </a:extLst>
            </p:cNvPr>
            <p:cNvSpPr/>
            <p:nvPr/>
          </p:nvSpPr>
          <p:spPr>
            <a:xfrm rot="19393083">
              <a:off x="1874134" y="5494244"/>
              <a:ext cx="432048" cy="1108553"/>
            </a:xfrm>
            <a:prstGeom prst="curvedRightArrow">
              <a:avLst>
                <a:gd name="adj1" fmla="val 25000"/>
                <a:gd name="adj2" fmla="val 8631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3" name="文本框 22">
              <a:extLst>
                <a:ext uri="{FF2B5EF4-FFF2-40B4-BE49-F238E27FC236}">
                  <a16:creationId xmlns:a16="http://schemas.microsoft.com/office/drawing/2014/main" id="{BE07C715-9DE6-42DD-B08D-9875B3CB1E3E}"/>
                </a:ext>
              </a:extLst>
            </p:cNvPr>
            <p:cNvSpPr txBox="1"/>
            <p:nvPr/>
          </p:nvSpPr>
          <p:spPr>
            <a:xfrm>
              <a:off x="1245728" y="6154576"/>
              <a:ext cx="646331" cy="3790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相同</a:t>
              </a:r>
            </a:p>
          </p:txBody>
        </p:sp>
      </p:grpSp>
      <p:sp>
        <p:nvSpPr>
          <p:cNvPr id="3" name="灯片编号占位符 2">
            <a:extLst>
              <a:ext uri="{FF2B5EF4-FFF2-40B4-BE49-F238E27FC236}">
                <a16:creationId xmlns:a16="http://schemas.microsoft.com/office/drawing/2014/main" id="{22900BE6-3FE1-4319-AF24-A00D6A6B5E1C}"/>
              </a:ext>
            </a:extLst>
          </p:cNvPr>
          <p:cNvSpPr>
            <a:spLocks noGrp="1"/>
          </p:cNvSpPr>
          <p:nvPr>
            <p:ph type="sldNum" sz="quarter" idx="12"/>
          </p:nvPr>
        </p:nvSpPr>
        <p:spPr/>
        <p:txBody>
          <a:bodyPr/>
          <a:lstStyle/>
          <a:p>
            <a:fld id="{7D9D34A7-6962-48C3-985A-4607A23522D7}" type="slidenum">
              <a:rPr lang="zh-CN" altLang="en-US" smtClean="0"/>
              <a:pPr/>
              <a:t>15</a:t>
            </a:fld>
            <a:endParaRPr lang="zh-CN" altLang="en-US" dirty="0"/>
          </a:p>
        </p:txBody>
      </p:sp>
    </p:spTree>
    <p:extLst>
      <p:ext uri="{BB962C8B-B14F-4D97-AF65-F5344CB8AC3E}">
        <p14:creationId xmlns:p14="http://schemas.microsoft.com/office/powerpoint/2010/main" val="127304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D0E7B-2186-48F3-B1BE-D03B32E84962}"/>
              </a:ext>
            </a:extLst>
          </p:cNvPr>
          <p:cNvSpPr>
            <a:spLocks noGrp="1"/>
          </p:cNvSpPr>
          <p:nvPr>
            <p:ph type="title"/>
          </p:nvPr>
        </p:nvSpPr>
        <p:spPr/>
        <p:txBody>
          <a:bodyPr/>
          <a:lstStyle/>
          <a:p>
            <a:r>
              <a:rPr lang="zh-CN" altLang="en-US" dirty="0"/>
              <a:t>二、更新节点状态</a:t>
            </a:r>
          </a:p>
        </p:txBody>
      </p:sp>
      <p:sp>
        <p:nvSpPr>
          <p:cNvPr id="3" name="内容占位符 2">
            <a:extLst>
              <a:ext uri="{FF2B5EF4-FFF2-40B4-BE49-F238E27FC236}">
                <a16:creationId xmlns:a16="http://schemas.microsoft.com/office/drawing/2014/main" id="{3312113C-FC5E-4872-9006-03E7F9A93055}"/>
              </a:ext>
            </a:extLst>
          </p:cNvPr>
          <p:cNvSpPr>
            <a:spLocks noGrp="1"/>
          </p:cNvSpPr>
          <p:nvPr>
            <p:ph idx="1"/>
          </p:nvPr>
        </p:nvSpPr>
        <p:spPr>
          <a:xfrm>
            <a:off x="457200" y="1444978"/>
            <a:ext cx="8795320" cy="5034843"/>
          </a:xfrm>
        </p:spPr>
        <p:txBody>
          <a:bodyPr>
            <a:normAutofit lnSpcReduction="10000"/>
          </a:bodyPr>
          <a:lstStyle/>
          <a:p>
            <a:r>
              <a:rPr lang="zh-CN" altLang="en-US" dirty="0"/>
              <a:t>遍历所有端口，满足如下条件的为根端口</a:t>
            </a:r>
            <a:r>
              <a:rPr lang="en-US" altLang="zh-CN" dirty="0"/>
              <a:t>(</a:t>
            </a:r>
            <a:r>
              <a:rPr lang="en-US" altLang="zh-CN" dirty="0" err="1"/>
              <a:t>root_port</a:t>
            </a:r>
            <a:r>
              <a:rPr lang="en-US" altLang="zh-CN" dirty="0"/>
              <a:t>)</a:t>
            </a:r>
          </a:p>
          <a:p>
            <a:pPr lvl="1"/>
            <a:r>
              <a:rPr lang="zh-CN" altLang="en-US" dirty="0"/>
              <a:t>该端口是非指定端口</a:t>
            </a:r>
            <a:endParaRPr lang="en-US" altLang="zh-CN" dirty="0"/>
          </a:p>
          <a:p>
            <a:pPr lvl="1"/>
            <a:r>
              <a:rPr lang="zh-CN" altLang="en-US" dirty="0">
                <a:solidFill>
                  <a:srgbClr val="FF0000"/>
                </a:solidFill>
              </a:rPr>
              <a:t>该端口的优先级要高于所有剩余非指定端口</a:t>
            </a:r>
            <a:r>
              <a:rPr lang="en-US" altLang="zh-CN" dirty="0">
                <a:solidFill>
                  <a:srgbClr val="FF0000"/>
                </a:solidFill>
              </a:rPr>
              <a:t>(①)</a:t>
            </a:r>
          </a:p>
          <a:p>
            <a:endParaRPr lang="en-US" altLang="zh-CN" dirty="0"/>
          </a:p>
          <a:p>
            <a:r>
              <a:rPr lang="zh-CN" altLang="en-US" dirty="0"/>
              <a:t>如果不存在根端口，则该节点为根节点</a:t>
            </a:r>
            <a:endParaRPr lang="en-US" altLang="zh-CN" dirty="0"/>
          </a:p>
          <a:p>
            <a:pPr marL="457188" lvl="1" indent="0">
              <a:lnSpc>
                <a:spcPct val="100000"/>
              </a:lnSpc>
              <a:buNone/>
            </a:pP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 = NULL</a:t>
            </a:r>
          </a:p>
          <a:p>
            <a:pPr marL="457188" lvl="1" indent="0">
              <a:lnSpc>
                <a:spcPct val="100000"/>
              </a:lnSpc>
              <a:buNone/>
            </a:pP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designated_root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switch_id</a:t>
            </a:r>
            <a:endParaRPr lang="en-US" altLang="zh-CN" sz="1800" dirty="0">
              <a:latin typeface="Courier New" panose="02070309020205020404" pitchFamily="49" charset="0"/>
              <a:cs typeface="Courier New" panose="02070309020205020404" pitchFamily="49" charset="0"/>
            </a:endParaRPr>
          </a:p>
          <a:p>
            <a:pPr marL="457188" lvl="1" indent="0">
              <a:lnSpc>
                <a:spcPct val="100000"/>
              </a:lnSpc>
              <a:buNone/>
            </a:pP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root_path_cost</a:t>
            </a:r>
            <a:r>
              <a:rPr lang="en-US" altLang="zh-CN" sz="1800" dirty="0">
                <a:latin typeface="Courier New" panose="02070309020205020404" pitchFamily="49" charset="0"/>
                <a:cs typeface="Courier New" panose="02070309020205020404" pitchFamily="49" charset="0"/>
              </a:rPr>
              <a:t> = 0</a:t>
            </a:r>
          </a:p>
          <a:p>
            <a:pPr marL="457188" lvl="1" indent="0">
              <a:lnSpc>
                <a:spcPct val="100000"/>
              </a:lnSpc>
              <a:buNone/>
            </a:pPr>
            <a:endParaRPr lang="en-US" altLang="zh-CN" sz="1800" dirty="0">
              <a:latin typeface="Courier New" panose="02070309020205020404" pitchFamily="49" charset="0"/>
              <a:cs typeface="Courier New" panose="02070309020205020404" pitchFamily="49" charset="0"/>
            </a:endParaRPr>
          </a:p>
          <a:p>
            <a:r>
              <a:rPr lang="zh-CN" altLang="en-US" dirty="0"/>
              <a:t>否则，选择通过</a:t>
            </a:r>
            <a:r>
              <a:rPr lang="en-US" altLang="zh-CN" dirty="0" err="1"/>
              <a:t>root_port</a:t>
            </a:r>
            <a:r>
              <a:rPr lang="zh-CN" altLang="en-US" dirty="0"/>
              <a:t>连接到根节点，更新节点状态为：</a:t>
            </a:r>
            <a:endParaRPr lang="en-US" altLang="zh-CN" dirty="0"/>
          </a:p>
          <a:p>
            <a:pPr marL="457188" lvl="1" indent="0">
              <a:lnSpc>
                <a:spcPct val="100000"/>
              </a:lnSpc>
              <a:buNone/>
            </a:pP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root_port</a:t>
            </a:r>
            <a:endParaRPr lang="en-US" altLang="zh-CN" sz="1800" dirty="0">
              <a:latin typeface="Courier New" panose="02070309020205020404" pitchFamily="49" charset="0"/>
              <a:cs typeface="Courier New" panose="02070309020205020404" pitchFamily="49" charset="0"/>
            </a:endParaRPr>
          </a:p>
          <a:p>
            <a:pPr marL="457188" lvl="1" indent="0">
              <a:lnSpc>
                <a:spcPct val="100000"/>
              </a:lnSpc>
              <a:buNone/>
            </a:pP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designate_root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designated_root</a:t>
            </a:r>
            <a:endParaRPr lang="en-US" altLang="zh-CN" sz="1800" dirty="0">
              <a:latin typeface="Courier New" panose="02070309020205020404" pitchFamily="49" charset="0"/>
              <a:cs typeface="Courier New" panose="02070309020205020404" pitchFamily="49" charset="0"/>
            </a:endParaRPr>
          </a:p>
          <a:p>
            <a:pPr marL="457188" lvl="1" indent="0">
              <a:lnSpc>
                <a:spcPct val="100000"/>
              </a:lnSpc>
              <a:buNone/>
            </a:pPr>
            <a:r>
              <a:rPr lang="en-US" altLang="zh-CN" sz="1800" dirty="0" err="1">
                <a:latin typeface="Courier New" panose="02070309020205020404" pitchFamily="49" charset="0"/>
                <a:cs typeface="Courier New" panose="02070309020205020404" pitchFamily="49" charset="0"/>
              </a:rPr>
              <a:t>stp</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root_path_cost</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designated_cost</a:t>
            </a:r>
            <a:r>
              <a:rPr lang="en-US" altLang="zh-CN" sz="1800" dirty="0">
                <a:latin typeface="Courier New" panose="02070309020205020404" pitchFamily="49" charset="0"/>
                <a:cs typeface="Courier New" panose="02070309020205020404" pitchFamily="49" charset="0"/>
              </a:rPr>
              <a:t> + \ </a:t>
            </a:r>
            <a:r>
              <a:rPr lang="en-US" altLang="zh-CN" sz="1800" dirty="0" err="1">
                <a:latin typeface="Courier New" panose="02070309020205020404" pitchFamily="49" charset="0"/>
                <a:cs typeface="Courier New" panose="02070309020205020404" pitchFamily="49" charset="0"/>
              </a:rPr>
              <a:t>root_port</a:t>
            </a:r>
            <a:r>
              <a:rPr lang="en-US" altLang="zh-CN" sz="1800" dirty="0">
                <a:latin typeface="Courier New" panose="02070309020205020404" pitchFamily="49" charset="0"/>
                <a:cs typeface="Courier New" panose="02070309020205020404" pitchFamily="49" charset="0"/>
              </a:rPr>
              <a:t>-&gt;</a:t>
            </a:r>
            <a:r>
              <a:rPr lang="en-US" altLang="zh-CN" sz="1800" dirty="0" err="1">
                <a:latin typeface="Courier New" panose="02070309020205020404" pitchFamily="49" charset="0"/>
                <a:cs typeface="Courier New" panose="02070309020205020404" pitchFamily="49" charset="0"/>
              </a:rPr>
              <a:t>path_cost</a:t>
            </a:r>
            <a:endParaRPr lang="en-US" altLang="zh-CN" sz="1800" dirty="0">
              <a:latin typeface="Courier New" panose="02070309020205020404" pitchFamily="49" charset="0"/>
              <a:cs typeface="Courier New" panose="02070309020205020404" pitchFamily="49" charset="0"/>
            </a:endParaRPr>
          </a:p>
        </p:txBody>
      </p:sp>
      <p:sp>
        <p:nvSpPr>
          <p:cNvPr id="5" name="灯片编号占位符 4">
            <a:extLst>
              <a:ext uri="{FF2B5EF4-FFF2-40B4-BE49-F238E27FC236}">
                <a16:creationId xmlns:a16="http://schemas.microsoft.com/office/drawing/2014/main" id="{0FA88F16-BD55-4963-ADF4-C16AF947D694}"/>
              </a:ext>
            </a:extLst>
          </p:cNvPr>
          <p:cNvSpPr>
            <a:spLocks noGrp="1"/>
          </p:cNvSpPr>
          <p:nvPr>
            <p:ph type="sldNum" sz="quarter" idx="12"/>
          </p:nvPr>
        </p:nvSpPr>
        <p:spPr/>
        <p:txBody>
          <a:bodyPr/>
          <a:lstStyle/>
          <a:p>
            <a:fld id="{7D9D34A7-6962-48C3-985A-4607A23522D7}" type="slidenum">
              <a:rPr lang="zh-CN" altLang="en-US" smtClean="0"/>
              <a:pPr/>
              <a:t>16</a:t>
            </a:fld>
            <a:endParaRPr lang="zh-CN" altLang="en-US" dirty="0"/>
          </a:p>
        </p:txBody>
      </p:sp>
    </p:spTree>
    <p:extLst>
      <p:ext uri="{BB962C8B-B14F-4D97-AF65-F5344CB8AC3E}">
        <p14:creationId xmlns:p14="http://schemas.microsoft.com/office/powerpoint/2010/main" val="2755190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252A7F-1431-4B0C-8CB7-774BE66CA7CF}"/>
              </a:ext>
            </a:extLst>
          </p:cNvPr>
          <p:cNvSpPr>
            <a:spLocks noGrp="1"/>
          </p:cNvSpPr>
          <p:nvPr>
            <p:ph type="title"/>
          </p:nvPr>
        </p:nvSpPr>
        <p:spPr/>
        <p:txBody>
          <a:bodyPr/>
          <a:lstStyle/>
          <a:p>
            <a:r>
              <a:rPr lang="zh-CN" altLang="en-US" dirty="0"/>
              <a:t>三、更新端口的</a:t>
            </a:r>
            <a:r>
              <a:rPr lang="en-US" altLang="zh-CN" dirty="0"/>
              <a:t>Config</a:t>
            </a:r>
            <a:endParaRPr lang="zh-CN" altLang="en-US" dirty="0"/>
          </a:p>
        </p:txBody>
      </p:sp>
      <p:sp>
        <p:nvSpPr>
          <p:cNvPr id="3" name="内容占位符 2">
            <a:extLst>
              <a:ext uri="{FF2B5EF4-FFF2-40B4-BE49-F238E27FC236}">
                <a16:creationId xmlns:a16="http://schemas.microsoft.com/office/drawing/2014/main" id="{71810252-90D3-4CEC-A450-5DDBC03AFD6F}"/>
              </a:ext>
            </a:extLst>
          </p:cNvPr>
          <p:cNvSpPr>
            <a:spLocks noGrp="1"/>
          </p:cNvSpPr>
          <p:nvPr>
            <p:ph idx="1"/>
          </p:nvPr>
        </p:nvSpPr>
        <p:spPr/>
        <p:txBody>
          <a:bodyPr/>
          <a:lstStyle/>
          <a:p>
            <a:r>
              <a:rPr lang="zh-CN" altLang="en-US" dirty="0"/>
              <a:t>节点在更新自己的状态后，需要更新哪些端口的</a:t>
            </a:r>
            <a:r>
              <a:rPr lang="en-US" altLang="zh-CN" dirty="0"/>
              <a:t>Config</a:t>
            </a:r>
            <a:r>
              <a:rPr lang="zh-CN" altLang="en-US" dirty="0"/>
              <a:t>？</a:t>
            </a:r>
            <a:endParaRPr lang="en-US" altLang="zh-CN" dirty="0"/>
          </a:p>
          <a:p>
            <a:pPr lvl="1"/>
            <a:r>
              <a:rPr lang="zh-CN" altLang="en-US" dirty="0"/>
              <a:t>如果一个端口为非指定端口，且</a:t>
            </a:r>
            <a:r>
              <a:rPr lang="zh-CN" altLang="en-US" dirty="0">
                <a:solidFill>
                  <a:srgbClr val="FF0000"/>
                </a:solidFill>
              </a:rPr>
              <a:t>所在网段内该端口的</a:t>
            </a:r>
            <a:r>
              <a:rPr lang="en-US" altLang="zh-CN" dirty="0">
                <a:solidFill>
                  <a:srgbClr val="FF0000"/>
                </a:solidFill>
              </a:rPr>
              <a:t>Config</a:t>
            </a:r>
            <a:r>
              <a:rPr lang="zh-CN" altLang="en-US" dirty="0">
                <a:solidFill>
                  <a:srgbClr val="FF0000"/>
                </a:solidFill>
              </a:rPr>
              <a:t>比其他端口的优先级更高</a:t>
            </a:r>
            <a:r>
              <a:rPr lang="zh-CN" altLang="en-US" dirty="0"/>
              <a:t>，那么该端口成为指定端口：</a:t>
            </a:r>
            <a:endParaRPr lang="en-US" altLang="zh-CN" dirty="0"/>
          </a:p>
          <a:p>
            <a:pPr lvl="2"/>
            <a:r>
              <a:rPr lang="en-US" altLang="zh-CN" dirty="0">
                <a:latin typeface="Courier New" panose="02070309020205020404" pitchFamily="49" charset="0"/>
                <a:cs typeface="Courier New" panose="02070309020205020404" pitchFamily="49" charset="0"/>
              </a:rPr>
              <a:t>p-&gt;</a:t>
            </a:r>
            <a:r>
              <a:rPr lang="en-US" altLang="zh-CN" dirty="0" err="1">
                <a:latin typeface="Courier New" panose="02070309020205020404" pitchFamily="49" charset="0"/>
                <a:cs typeface="Courier New" panose="02070309020205020404" pitchFamily="49" charset="0"/>
              </a:rPr>
              <a:t>designated_switch</a:t>
            </a:r>
            <a:r>
              <a:rPr lang="en-US" altLang="zh-CN" dirty="0">
                <a:latin typeface="Courier New" panose="02070309020205020404" pitchFamily="49" charset="0"/>
                <a:cs typeface="Courier New" panose="02070309020205020404" pitchFamily="49" charset="0"/>
              </a:rPr>
              <a:t> = </a:t>
            </a:r>
            <a:r>
              <a:rPr lang="en-US" altLang="zh-CN" dirty="0" err="1">
                <a:latin typeface="Courier New" panose="02070309020205020404" pitchFamily="49" charset="0"/>
                <a:cs typeface="Courier New" panose="02070309020205020404" pitchFamily="49" charset="0"/>
              </a:rPr>
              <a:t>stp</a:t>
            </a:r>
            <a:r>
              <a:rPr lang="en-US" altLang="zh-CN" dirty="0">
                <a:latin typeface="Courier New" panose="02070309020205020404" pitchFamily="49" charset="0"/>
                <a:cs typeface="Courier New" panose="02070309020205020404" pitchFamily="49" charset="0"/>
              </a:rPr>
              <a:t>-&gt;</a:t>
            </a:r>
            <a:r>
              <a:rPr lang="en-US" altLang="zh-CN" dirty="0" err="1">
                <a:latin typeface="Courier New" panose="02070309020205020404" pitchFamily="49" charset="0"/>
                <a:cs typeface="Courier New" panose="02070309020205020404" pitchFamily="49" charset="0"/>
              </a:rPr>
              <a:t>switch_id</a:t>
            </a:r>
            <a:endParaRPr lang="en-US" altLang="zh-CN" dirty="0">
              <a:latin typeface="Courier New" panose="02070309020205020404" pitchFamily="49" charset="0"/>
              <a:cs typeface="Courier New" panose="02070309020205020404" pitchFamily="49" charset="0"/>
            </a:endParaRPr>
          </a:p>
          <a:p>
            <a:pPr lvl="2"/>
            <a:r>
              <a:rPr lang="en-US" altLang="zh-CN" dirty="0">
                <a:latin typeface="Courier New" panose="02070309020205020404" pitchFamily="49" charset="0"/>
                <a:cs typeface="Courier New" panose="02070309020205020404" pitchFamily="49" charset="0"/>
              </a:rPr>
              <a:t>p-&gt;</a:t>
            </a:r>
            <a:r>
              <a:rPr lang="en-US" altLang="zh-CN" dirty="0" err="1">
                <a:latin typeface="Courier New" panose="02070309020205020404" pitchFamily="49" charset="0"/>
                <a:cs typeface="Courier New" panose="02070309020205020404" pitchFamily="49" charset="0"/>
              </a:rPr>
              <a:t>designated_port</a:t>
            </a:r>
            <a:r>
              <a:rPr lang="en-US" altLang="zh-CN" dirty="0">
                <a:latin typeface="Courier New" panose="02070309020205020404" pitchFamily="49" charset="0"/>
                <a:cs typeface="Courier New" panose="02070309020205020404" pitchFamily="49" charset="0"/>
              </a:rPr>
              <a:t> = p-&gt;</a:t>
            </a:r>
            <a:r>
              <a:rPr lang="en-US" altLang="zh-CN" dirty="0" err="1">
                <a:latin typeface="Courier New" panose="02070309020205020404" pitchFamily="49" charset="0"/>
                <a:cs typeface="Courier New" panose="02070309020205020404" pitchFamily="49" charset="0"/>
              </a:rPr>
              <a:t>port_id</a:t>
            </a:r>
            <a:endParaRPr lang="en-US" altLang="zh-CN" dirty="0">
              <a:latin typeface="Courier New" panose="02070309020205020404" pitchFamily="49" charset="0"/>
              <a:cs typeface="Courier New" panose="02070309020205020404" pitchFamily="49" charset="0"/>
            </a:endParaRPr>
          </a:p>
          <a:p>
            <a:pPr lvl="1"/>
            <a:endParaRPr lang="en-US" altLang="zh-CN" dirty="0"/>
          </a:p>
          <a:p>
            <a:pPr lvl="1"/>
            <a:r>
              <a:rPr lang="zh-CN" altLang="en-US" dirty="0"/>
              <a:t>对于所有指定端口，更新其认为的根节点和路径开销：</a:t>
            </a:r>
            <a:endParaRPr lang="en-US" altLang="zh-CN" dirty="0"/>
          </a:p>
          <a:p>
            <a:pPr lvl="2"/>
            <a:r>
              <a:rPr lang="en-US" altLang="zh-CN" dirty="0">
                <a:latin typeface="Courier New" panose="02070309020205020404" pitchFamily="49" charset="0"/>
                <a:cs typeface="Courier New" panose="02070309020205020404" pitchFamily="49" charset="0"/>
              </a:rPr>
              <a:t>p-&gt;</a:t>
            </a:r>
            <a:r>
              <a:rPr lang="en-US" altLang="zh-CN" dirty="0" err="1">
                <a:latin typeface="Courier New" panose="02070309020205020404" pitchFamily="49" charset="0"/>
                <a:cs typeface="Courier New" panose="02070309020205020404" pitchFamily="49" charset="0"/>
              </a:rPr>
              <a:t>designated_root</a:t>
            </a:r>
            <a:r>
              <a:rPr lang="en-US" altLang="zh-CN" dirty="0">
                <a:latin typeface="Courier New" panose="02070309020205020404" pitchFamily="49" charset="0"/>
                <a:cs typeface="Courier New" panose="02070309020205020404" pitchFamily="49" charset="0"/>
              </a:rPr>
              <a:t> = </a:t>
            </a:r>
            <a:r>
              <a:rPr lang="en-US" altLang="zh-CN" dirty="0" err="1">
                <a:latin typeface="Courier New" panose="02070309020205020404" pitchFamily="49" charset="0"/>
                <a:cs typeface="Courier New" panose="02070309020205020404" pitchFamily="49" charset="0"/>
              </a:rPr>
              <a:t>stp</a:t>
            </a:r>
            <a:r>
              <a:rPr lang="en-US" altLang="zh-CN" dirty="0">
                <a:latin typeface="Courier New" panose="02070309020205020404" pitchFamily="49" charset="0"/>
                <a:cs typeface="Courier New" panose="02070309020205020404" pitchFamily="49" charset="0"/>
              </a:rPr>
              <a:t>-&gt;</a:t>
            </a:r>
            <a:r>
              <a:rPr lang="en-US" altLang="zh-CN" dirty="0" err="1">
                <a:latin typeface="Courier New" panose="02070309020205020404" pitchFamily="49" charset="0"/>
                <a:cs typeface="Courier New" panose="02070309020205020404" pitchFamily="49" charset="0"/>
              </a:rPr>
              <a:t>designated_root</a:t>
            </a:r>
            <a:endParaRPr lang="en-US" altLang="zh-CN" dirty="0">
              <a:latin typeface="Courier New" panose="02070309020205020404" pitchFamily="49" charset="0"/>
              <a:cs typeface="Courier New" panose="02070309020205020404" pitchFamily="49" charset="0"/>
            </a:endParaRPr>
          </a:p>
          <a:p>
            <a:pPr lvl="2"/>
            <a:r>
              <a:rPr lang="en-US" altLang="zh-CN" dirty="0">
                <a:latin typeface="Courier New" panose="02070309020205020404" pitchFamily="49" charset="0"/>
                <a:cs typeface="Courier New" panose="02070309020205020404" pitchFamily="49" charset="0"/>
              </a:rPr>
              <a:t>p-&gt;</a:t>
            </a:r>
            <a:r>
              <a:rPr lang="en-US" altLang="zh-CN" dirty="0" err="1">
                <a:latin typeface="Courier New" panose="02070309020205020404" pitchFamily="49" charset="0"/>
                <a:cs typeface="Courier New" panose="02070309020205020404" pitchFamily="49" charset="0"/>
              </a:rPr>
              <a:t>designated_cost</a:t>
            </a:r>
            <a:r>
              <a:rPr lang="en-US" altLang="zh-CN" dirty="0">
                <a:latin typeface="Courier New" panose="02070309020205020404" pitchFamily="49" charset="0"/>
                <a:cs typeface="Courier New" panose="02070309020205020404" pitchFamily="49" charset="0"/>
              </a:rPr>
              <a:t> = </a:t>
            </a:r>
            <a:r>
              <a:rPr lang="en-US" altLang="zh-CN" dirty="0" err="1">
                <a:latin typeface="Courier New" panose="02070309020205020404" pitchFamily="49" charset="0"/>
                <a:cs typeface="Courier New" panose="02070309020205020404" pitchFamily="49" charset="0"/>
              </a:rPr>
              <a:t>stp</a:t>
            </a:r>
            <a:r>
              <a:rPr lang="en-US" altLang="zh-CN" dirty="0">
                <a:latin typeface="Courier New" panose="02070309020205020404" pitchFamily="49" charset="0"/>
                <a:cs typeface="Courier New" panose="02070309020205020404" pitchFamily="49" charset="0"/>
              </a:rPr>
              <a:t>-&gt;</a:t>
            </a:r>
            <a:r>
              <a:rPr lang="en-US" altLang="zh-CN" dirty="0" err="1">
                <a:latin typeface="Courier New" panose="02070309020205020404" pitchFamily="49" charset="0"/>
                <a:cs typeface="Courier New" panose="02070309020205020404" pitchFamily="49" charset="0"/>
              </a:rPr>
              <a:t>designated_cost</a:t>
            </a:r>
            <a:endParaRPr lang="en-US" altLang="zh-CN" dirty="0">
              <a:latin typeface="Courier New" panose="02070309020205020404" pitchFamily="49" charset="0"/>
              <a:cs typeface="Courier New" panose="02070309020205020404" pitchFamily="49" charset="0"/>
            </a:endParaRPr>
          </a:p>
          <a:p>
            <a:pPr lvl="1"/>
            <a:endParaRPr lang="zh-CN" altLang="en-US" dirty="0"/>
          </a:p>
        </p:txBody>
      </p:sp>
      <p:sp>
        <p:nvSpPr>
          <p:cNvPr id="5" name="灯片编号占位符 4">
            <a:extLst>
              <a:ext uri="{FF2B5EF4-FFF2-40B4-BE49-F238E27FC236}">
                <a16:creationId xmlns:a16="http://schemas.microsoft.com/office/drawing/2014/main" id="{EF2066E8-3814-46CA-ACCF-C90DF883BE57}"/>
              </a:ext>
            </a:extLst>
          </p:cNvPr>
          <p:cNvSpPr>
            <a:spLocks noGrp="1"/>
          </p:cNvSpPr>
          <p:nvPr>
            <p:ph type="sldNum" sz="quarter" idx="12"/>
          </p:nvPr>
        </p:nvSpPr>
        <p:spPr/>
        <p:txBody>
          <a:bodyPr/>
          <a:lstStyle/>
          <a:p>
            <a:fld id="{7D9D34A7-6962-48C3-985A-4607A23522D7}" type="slidenum">
              <a:rPr lang="zh-CN" altLang="en-US" smtClean="0"/>
              <a:pPr/>
              <a:t>17</a:t>
            </a:fld>
            <a:endParaRPr lang="zh-CN" altLang="en-US" dirty="0"/>
          </a:p>
        </p:txBody>
      </p:sp>
    </p:spTree>
    <p:extLst>
      <p:ext uri="{BB962C8B-B14F-4D97-AF65-F5344CB8AC3E}">
        <p14:creationId xmlns:p14="http://schemas.microsoft.com/office/powerpoint/2010/main" val="2596074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48C550-DE2F-4824-8231-16DEC6B1DE3B}"/>
              </a:ext>
            </a:extLst>
          </p:cNvPr>
          <p:cNvSpPr>
            <a:spLocks noGrp="1"/>
          </p:cNvSpPr>
          <p:nvPr>
            <p:ph type="title"/>
          </p:nvPr>
        </p:nvSpPr>
        <p:spPr/>
        <p:txBody>
          <a:bodyPr/>
          <a:lstStyle/>
          <a:p>
            <a:r>
              <a:rPr lang="zh-CN" altLang="en-US" dirty="0"/>
              <a:t>处理</a:t>
            </a:r>
            <a:r>
              <a:rPr lang="en-US" altLang="zh-CN" dirty="0"/>
              <a:t>Config</a:t>
            </a:r>
            <a:r>
              <a:rPr lang="zh-CN" altLang="en-US" dirty="0"/>
              <a:t>消息的例子</a:t>
            </a:r>
          </a:p>
        </p:txBody>
      </p:sp>
      <p:grpSp>
        <p:nvGrpSpPr>
          <p:cNvPr id="6" name="组合 5">
            <a:extLst>
              <a:ext uri="{FF2B5EF4-FFF2-40B4-BE49-F238E27FC236}">
                <a16:creationId xmlns:a16="http://schemas.microsoft.com/office/drawing/2014/main" id="{DBE12B88-FAD7-4C55-91EB-242879D9499B}"/>
              </a:ext>
            </a:extLst>
          </p:cNvPr>
          <p:cNvGrpSpPr/>
          <p:nvPr/>
        </p:nvGrpSpPr>
        <p:grpSpPr>
          <a:xfrm>
            <a:off x="5286002" y="1377452"/>
            <a:ext cx="3508700" cy="1275121"/>
            <a:chOff x="432097" y="2728277"/>
            <a:chExt cx="3508700" cy="1275121"/>
          </a:xfrm>
        </p:grpSpPr>
        <p:sp>
          <p:nvSpPr>
            <p:cNvPr id="8" name="椭圆 7">
              <a:extLst>
                <a:ext uri="{FF2B5EF4-FFF2-40B4-BE49-F238E27FC236}">
                  <a16:creationId xmlns:a16="http://schemas.microsoft.com/office/drawing/2014/main" id="{5B0AA637-79E1-445B-B276-70396C3FA08C}"/>
                </a:ext>
              </a:extLst>
            </p:cNvPr>
            <p:cNvSpPr/>
            <p:nvPr/>
          </p:nvSpPr>
          <p:spPr>
            <a:xfrm>
              <a:off x="432097"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b1</a:t>
              </a:r>
              <a:endParaRPr kumimoji="0" lang="zh-CN" altLang="en-US"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9" name="椭圆 8">
              <a:extLst>
                <a:ext uri="{FF2B5EF4-FFF2-40B4-BE49-F238E27FC236}">
                  <a16:creationId xmlns:a16="http://schemas.microsoft.com/office/drawing/2014/main" id="{8F2C1D02-FA25-4822-AD6A-6F9F0588EA61}"/>
                </a:ext>
              </a:extLst>
            </p:cNvPr>
            <p:cNvSpPr/>
            <p:nvPr/>
          </p:nvSpPr>
          <p:spPr>
            <a:xfrm>
              <a:off x="3112458"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b2</a:t>
              </a:r>
              <a:endParaRPr kumimoji="0" lang="zh-CN" altLang="en-US"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cxnSp>
          <p:nvCxnSpPr>
            <p:cNvPr id="10" name="直接连接符 9">
              <a:extLst>
                <a:ext uri="{FF2B5EF4-FFF2-40B4-BE49-F238E27FC236}">
                  <a16:creationId xmlns:a16="http://schemas.microsoft.com/office/drawing/2014/main" id="{FDA776C9-4A10-4430-A52F-87AFAF48E559}"/>
                </a:ext>
              </a:extLst>
            </p:cNvPr>
            <p:cNvCxnSpPr>
              <a:cxnSpLocks/>
              <a:endCxn id="8" idx="0"/>
            </p:cNvCxnSpPr>
            <p:nvPr/>
          </p:nvCxnSpPr>
          <p:spPr>
            <a:xfrm>
              <a:off x="846266" y="2728277"/>
              <a:ext cx="1" cy="6942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23934CAA-7838-40AD-852C-7E204DF6D965}"/>
                </a:ext>
              </a:extLst>
            </p:cNvPr>
            <p:cNvCxnSpPr>
              <a:cxnSpLocks/>
              <a:endCxn id="9" idx="0"/>
            </p:cNvCxnSpPr>
            <p:nvPr/>
          </p:nvCxnSpPr>
          <p:spPr>
            <a:xfrm>
              <a:off x="3526627" y="2728277"/>
              <a:ext cx="1" cy="6942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C20E37D7-73B6-4A3C-B4F7-D19D6C414F6D}"/>
                </a:ext>
              </a:extLst>
            </p:cNvPr>
            <p:cNvCxnSpPr>
              <a:cxnSpLocks/>
              <a:stCxn id="8" idx="6"/>
              <a:endCxn id="9" idx="2"/>
            </p:cNvCxnSpPr>
            <p:nvPr/>
          </p:nvCxnSpPr>
          <p:spPr>
            <a:xfrm>
              <a:off x="1260436" y="3712942"/>
              <a:ext cx="185202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4" name="文本框 13">
            <a:extLst>
              <a:ext uri="{FF2B5EF4-FFF2-40B4-BE49-F238E27FC236}">
                <a16:creationId xmlns:a16="http://schemas.microsoft.com/office/drawing/2014/main" id="{7DC0BD72-B761-47D5-A99E-F522F5CB4B91}"/>
              </a:ext>
            </a:extLst>
          </p:cNvPr>
          <p:cNvSpPr txBox="1"/>
          <p:nvPr/>
        </p:nvSpPr>
        <p:spPr>
          <a:xfrm>
            <a:off x="4891268" y="1328784"/>
            <a:ext cx="185345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Switch ID: 0x0101</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5" name="文本框 14">
            <a:extLst>
              <a:ext uri="{FF2B5EF4-FFF2-40B4-BE49-F238E27FC236}">
                <a16:creationId xmlns:a16="http://schemas.microsoft.com/office/drawing/2014/main" id="{F26D0F0D-077A-41B1-9B8D-60DCDF56D6FB}"/>
              </a:ext>
            </a:extLst>
          </p:cNvPr>
          <p:cNvSpPr txBox="1"/>
          <p:nvPr/>
        </p:nvSpPr>
        <p:spPr>
          <a:xfrm>
            <a:off x="7304818" y="1325674"/>
            <a:ext cx="185345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Switch ID: 0x0201</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8" name="文本框 17">
            <a:extLst>
              <a:ext uri="{FF2B5EF4-FFF2-40B4-BE49-F238E27FC236}">
                <a16:creationId xmlns:a16="http://schemas.microsoft.com/office/drawing/2014/main" id="{5E5126B6-2762-4907-AADA-441C4C491577}"/>
              </a:ext>
            </a:extLst>
          </p:cNvPr>
          <p:cNvSpPr txBox="1"/>
          <p:nvPr/>
        </p:nvSpPr>
        <p:spPr>
          <a:xfrm>
            <a:off x="6176077" y="2684368"/>
            <a:ext cx="1800558" cy="12003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RootID</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0x0101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PathCost</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SwitchID</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0x0101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PortID</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0x01</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cxnSp>
        <p:nvCxnSpPr>
          <p:cNvPr id="19" name="直接箭头连接符 18">
            <a:extLst>
              <a:ext uri="{FF2B5EF4-FFF2-40B4-BE49-F238E27FC236}">
                <a16:creationId xmlns:a16="http://schemas.microsoft.com/office/drawing/2014/main" id="{B058A33F-6478-4CD5-9DF6-F92EEAA30B89}"/>
              </a:ext>
            </a:extLst>
          </p:cNvPr>
          <p:cNvCxnSpPr>
            <a:cxnSpLocks/>
          </p:cNvCxnSpPr>
          <p:nvPr/>
        </p:nvCxnSpPr>
        <p:spPr>
          <a:xfrm>
            <a:off x="6242179" y="2575717"/>
            <a:ext cx="156415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C1DAA60E-5153-44C5-8F00-299B03C3772F}"/>
              </a:ext>
            </a:extLst>
          </p:cNvPr>
          <p:cNvSpPr txBox="1"/>
          <p:nvPr/>
        </p:nvSpPr>
        <p:spPr>
          <a:xfrm>
            <a:off x="420655" y="3887893"/>
            <a:ext cx="3816423" cy="185922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收到来自</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b2-eth0</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的</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Config</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消息，其</a:t>
            </a:r>
            <a:r>
              <a:rPr kumimoji="0" lang="en-US" altLang="zh-CN" sz="18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RootID</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比</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b1-eth0</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端口的值</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(0x0101)</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大，优先级低</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285750" marR="0" lvl="0" indent="-28575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端口</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b1-eth0</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仍然是指定端口</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285750" marR="0" lvl="0" indent="-28575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b1-eth0</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发送其端口的</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Config</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44" name="箭头: 左 43">
            <a:extLst>
              <a:ext uri="{FF2B5EF4-FFF2-40B4-BE49-F238E27FC236}">
                <a16:creationId xmlns:a16="http://schemas.microsoft.com/office/drawing/2014/main" id="{9110D90D-94A6-4790-A801-B42E2A0C245B}"/>
              </a:ext>
            </a:extLst>
          </p:cNvPr>
          <p:cNvSpPr/>
          <p:nvPr/>
        </p:nvSpPr>
        <p:spPr>
          <a:xfrm rot="17777727">
            <a:off x="7595482" y="3151665"/>
            <a:ext cx="1162085" cy="252433"/>
          </a:xfrm>
          <a:prstGeom prst="leftArrow">
            <a:avLst>
              <a:gd name="adj1" fmla="val 50000"/>
              <a:gd name="adj2" fmla="val 1533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6" name="文本框 45">
            <a:extLst>
              <a:ext uri="{FF2B5EF4-FFF2-40B4-BE49-F238E27FC236}">
                <a16:creationId xmlns:a16="http://schemas.microsoft.com/office/drawing/2014/main" id="{37BCF61F-E546-49B0-B3FA-A76ABC8DACC2}"/>
              </a:ext>
            </a:extLst>
          </p:cNvPr>
          <p:cNvSpPr txBox="1"/>
          <p:nvPr/>
        </p:nvSpPr>
        <p:spPr>
          <a:xfrm>
            <a:off x="4971603" y="3887893"/>
            <a:ext cx="3816423" cy="294401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收到来自</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b1-eth0</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的</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Config</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消息，其</a:t>
            </a:r>
            <a:r>
              <a:rPr kumimoji="0" lang="en-US" altLang="zh-CN" sz="18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RootID</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比</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b2-eth0</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端口的值</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(0x0201)</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小，优先级高</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285750" marR="0" lvl="0" indent="-28575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端口</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b2-eth0</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为非指定端口</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285750" marR="0" lvl="0" indent="-28575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选择</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b1</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为根节点，更新路径开销，选择</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b2-eth0</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作为根端口，</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b2-eth1</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作为指定端口</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285750" marR="0" lvl="0" indent="-28575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b2-eth1</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发送其端口的</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Config</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nvGrpSpPr>
          <p:cNvPr id="52" name="组合 51">
            <a:extLst>
              <a:ext uri="{FF2B5EF4-FFF2-40B4-BE49-F238E27FC236}">
                <a16:creationId xmlns:a16="http://schemas.microsoft.com/office/drawing/2014/main" id="{D5FA05FA-5380-43DB-8751-6E1958D50F5C}"/>
              </a:ext>
            </a:extLst>
          </p:cNvPr>
          <p:cNvGrpSpPr/>
          <p:nvPr/>
        </p:nvGrpSpPr>
        <p:grpSpPr>
          <a:xfrm>
            <a:off x="436637" y="1305444"/>
            <a:ext cx="3508700" cy="1369830"/>
            <a:chOff x="432097" y="2633568"/>
            <a:chExt cx="3508700" cy="1369830"/>
          </a:xfrm>
        </p:grpSpPr>
        <p:sp>
          <p:nvSpPr>
            <p:cNvPr id="53" name="椭圆 52">
              <a:extLst>
                <a:ext uri="{FF2B5EF4-FFF2-40B4-BE49-F238E27FC236}">
                  <a16:creationId xmlns:a16="http://schemas.microsoft.com/office/drawing/2014/main" id="{EC1139D8-783C-4531-8424-5F13F9FAF1B6}"/>
                </a:ext>
              </a:extLst>
            </p:cNvPr>
            <p:cNvSpPr/>
            <p:nvPr/>
          </p:nvSpPr>
          <p:spPr>
            <a:xfrm>
              <a:off x="432097"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b1</a:t>
              </a:r>
              <a:endParaRPr kumimoji="0" lang="zh-CN" altLang="en-US"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54" name="椭圆 53">
              <a:extLst>
                <a:ext uri="{FF2B5EF4-FFF2-40B4-BE49-F238E27FC236}">
                  <a16:creationId xmlns:a16="http://schemas.microsoft.com/office/drawing/2014/main" id="{CBDE60DB-E2EC-4A74-83AD-494F3D79AE87}"/>
                </a:ext>
              </a:extLst>
            </p:cNvPr>
            <p:cNvSpPr/>
            <p:nvPr/>
          </p:nvSpPr>
          <p:spPr>
            <a:xfrm>
              <a:off x="3112458" y="342248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b2</a:t>
              </a:r>
              <a:endParaRPr kumimoji="0" lang="zh-CN" altLang="en-US"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cxnSp>
          <p:nvCxnSpPr>
            <p:cNvPr id="55" name="直接连接符 54">
              <a:extLst>
                <a:ext uri="{FF2B5EF4-FFF2-40B4-BE49-F238E27FC236}">
                  <a16:creationId xmlns:a16="http://schemas.microsoft.com/office/drawing/2014/main" id="{5CD77AF6-86F7-489E-9E0A-9409F1E1D263}"/>
                </a:ext>
              </a:extLst>
            </p:cNvPr>
            <p:cNvCxnSpPr>
              <a:cxnSpLocks/>
              <a:endCxn id="53" idx="0"/>
            </p:cNvCxnSpPr>
            <p:nvPr/>
          </p:nvCxnSpPr>
          <p:spPr>
            <a:xfrm>
              <a:off x="846267" y="2633568"/>
              <a:ext cx="0" cy="78891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2453F02D-EAC9-42D6-BAAA-22DEC22AEA4D}"/>
                </a:ext>
              </a:extLst>
            </p:cNvPr>
            <p:cNvCxnSpPr>
              <a:cxnSpLocks/>
              <a:endCxn id="54" idx="0"/>
            </p:cNvCxnSpPr>
            <p:nvPr/>
          </p:nvCxnSpPr>
          <p:spPr>
            <a:xfrm>
              <a:off x="3526628" y="2705576"/>
              <a:ext cx="0" cy="71691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2BACB1C7-E448-420A-BD71-B49DA28DFDD0}"/>
                </a:ext>
              </a:extLst>
            </p:cNvPr>
            <p:cNvCxnSpPr>
              <a:cxnSpLocks/>
              <a:stCxn id="53" idx="6"/>
              <a:endCxn id="54" idx="2"/>
            </p:cNvCxnSpPr>
            <p:nvPr/>
          </p:nvCxnSpPr>
          <p:spPr>
            <a:xfrm>
              <a:off x="1260436" y="3712942"/>
              <a:ext cx="185202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58" name="文本框 57">
            <a:extLst>
              <a:ext uri="{FF2B5EF4-FFF2-40B4-BE49-F238E27FC236}">
                <a16:creationId xmlns:a16="http://schemas.microsoft.com/office/drawing/2014/main" id="{57E765D5-611A-4BFC-A459-D40612574587}"/>
              </a:ext>
            </a:extLst>
          </p:cNvPr>
          <p:cNvSpPr txBox="1"/>
          <p:nvPr/>
        </p:nvSpPr>
        <p:spPr>
          <a:xfrm>
            <a:off x="-49994" y="1328784"/>
            <a:ext cx="185345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Switch ID: 0x0101</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59" name="文本框 58">
            <a:extLst>
              <a:ext uri="{FF2B5EF4-FFF2-40B4-BE49-F238E27FC236}">
                <a16:creationId xmlns:a16="http://schemas.microsoft.com/office/drawing/2014/main" id="{BBE0C72B-B32B-4366-8718-235B5BCB1A03}"/>
              </a:ext>
            </a:extLst>
          </p:cNvPr>
          <p:cNvSpPr txBox="1"/>
          <p:nvPr/>
        </p:nvSpPr>
        <p:spPr>
          <a:xfrm>
            <a:off x="2604439" y="1328784"/>
            <a:ext cx="185345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Switch ID: 0x0201</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60" name="文本框 59">
            <a:extLst>
              <a:ext uri="{FF2B5EF4-FFF2-40B4-BE49-F238E27FC236}">
                <a16:creationId xmlns:a16="http://schemas.microsoft.com/office/drawing/2014/main" id="{7DAEEF97-E047-4E15-B462-CAC7966029FD}"/>
              </a:ext>
            </a:extLst>
          </p:cNvPr>
          <p:cNvSpPr txBox="1"/>
          <p:nvPr/>
        </p:nvSpPr>
        <p:spPr>
          <a:xfrm>
            <a:off x="1531853" y="2672708"/>
            <a:ext cx="1800558" cy="12003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RootID</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0x0201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PathCost</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SwitchID</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0x0201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PortID</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0x01</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cxnSp>
        <p:nvCxnSpPr>
          <p:cNvPr id="61" name="直接箭头连接符 60">
            <a:extLst>
              <a:ext uri="{FF2B5EF4-FFF2-40B4-BE49-F238E27FC236}">
                <a16:creationId xmlns:a16="http://schemas.microsoft.com/office/drawing/2014/main" id="{7F4F3FE2-8F5A-4CC4-867F-0F2A73C8854F}"/>
              </a:ext>
            </a:extLst>
          </p:cNvPr>
          <p:cNvCxnSpPr>
            <a:cxnSpLocks/>
          </p:cNvCxnSpPr>
          <p:nvPr/>
        </p:nvCxnSpPr>
        <p:spPr>
          <a:xfrm>
            <a:off x="1392814" y="2598418"/>
            <a:ext cx="1564159"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箭头: 左 61">
            <a:extLst>
              <a:ext uri="{FF2B5EF4-FFF2-40B4-BE49-F238E27FC236}">
                <a16:creationId xmlns:a16="http://schemas.microsoft.com/office/drawing/2014/main" id="{8F25DD98-00FC-4FCB-9A12-C079D213501E}"/>
              </a:ext>
            </a:extLst>
          </p:cNvPr>
          <p:cNvSpPr/>
          <p:nvPr/>
        </p:nvSpPr>
        <p:spPr>
          <a:xfrm rot="3822273" flipH="1">
            <a:off x="535567" y="3159353"/>
            <a:ext cx="1162085" cy="252433"/>
          </a:xfrm>
          <a:prstGeom prst="leftArrow">
            <a:avLst>
              <a:gd name="adj1" fmla="val 50000"/>
              <a:gd name="adj2" fmla="val 1533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9" name="文本框 68">
            <a:extLst>
              <a:ext uri="{FF2B5EF4-FFF2-40B4-BE49-F238E27FC236}">
                <a16:creationId xmlns:a16="http://schemas.microsoft.com/office/drawing/2014/main" id="{A6EE47FD-C7F8-49F0-A499-5AC6F096995C}"/>
              </a:ext>
            </a:extLst>
          </p:cNvPr>
          <p:cNvSpPr txBox="1"/>
          <p:nvPr/>
        </p:nvSpPr>
        <p:spPr>
          <a:xfrm>
            <a:off x="1182388" y="1994316"/>
            <a:ext cx="61465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eth0</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70" name="文本框 69">
            <a:extLst>
              <a:ext uri="{FF2B5EF4-FFF2-40B4-BE49-F238E27FC236}">
                <a16:creationId xmlns:a16="http://schemas.microsoft.com/office/drawing/2014/main" id="{3C1E8D41-97E2-4703-8D2C-5531D7DA0E62}"/>
              </a:ext>
            </a:extLst>
          </p:cNvPr>
          <p:cNvSpPr txBox="1"/>
          <p:nvPr/>
        </p:nvSpPr>
        <p:spPr>
          <a:xfrm>
            <a:off x="2570994" y="1994316"/>
            <a:ext cx="61465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eth0</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71" name="文本框 70">
            <a:extLst>
              <a:ext uri="{FF2B5EF4-FFF2-40B4-BE49-F238E27FC236}">
                <a16:creationId xmlns:a16="http://schemas.microsoft.com/office/drawing/2014/main" id="{59CAB976-C6A9-4F9A-A937-3E8C7063E562}"/>
              </a:ext>
            </a:extLst>
          </p:cNvPr>
          <p:cNvSpPr txBox="1"/>
          <p:nvPr/>
        </p:nvSpPr>
        <p:spPr>
          <a:xfrm>
            <a:off x="6014098" y="1992785"/>
            <a:ext cx="61465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eth0</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72" name="文本框 71">
            <a:extLst>
              <a:ext uri="{FF2B5EF4-FFF2-40B4-BE49-F238E27FC236}">
                <a16:creationId xmlns:a16="http://schemas.microsoft.com/office/drawing/2014/main" id="{91FD4D61-732A-4BAF-924C-DDFBAD74FBBD}"/>
              </a:ext>
            </a:extLst>
          </p:cNvPr>
          <p:cNvSpPr txBox="1"/>
          <p:nvPr/>
        </p:nvSpPr>
        <p:spPr>
          <a:xfrm>
            <a:off x="7425838" y="1989589"/>
            <a:ext cx="61465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eth0</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灯片编号占位符 2">
            <a:extLst>
              <a:ext uri="{FF2B5EF4-FFF2-40B4-BE49-F238E27FC236}">
                <a16:creationId xmlns:a16="http://schemas.microsoft.com/office/drawing/2014/main" id="{285A32E4-7515-4020-810E-5499D23A5092}"/>
              </a:ext>
            </a:extLst>
          </p:cNvPr>
          <p:cNvSpPr>
            <a:spLocks noGrp="1"/>
          </p:cNvSpPr>
          <p:nvPr>
            <p:ph type="sldNum" sz="quarter" idx="12"/>
          </p:nvPr>
        </p:nvSpPr>
        <p:spPr/>
        <p:txBody>
          <a:bodyPr/>
          <a:lstStyle/>
          <a:p>
            <a:fld id="{7D9D34A7-6962-48C3-985A-4607A23522D7}" type="slidenum">
              <a:rPr lang="zh-CN" altLang="en-US" smtClean="0"/>
              <a:pPr/>
              <a:t>18</a:t>
            </a:fld>
            <a:endParaRPr lang="zh-CN" altLang="en-US" dirty="0"/>
          </a:p>
        </p:txBody>
      </p:sp>
    </p:spTree>
    <p:extLst>
      <p:ext uri="{BB962C8B-B14F-4D97-AF65-F5344CB8AC3E}">
        <p14:creationId xmlns:p14="http://schemas.microsoft.com/office/powerpoint/2010/main" val="3392307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B9E82A-D940-4703-9E66-AC3740E58BBF}"/>
              </a:ext>
            </a:extLst>
          </p:cNvPr>
          <p:cNvSpPr>
            <a:spLocks noGrp="1"/>
          </p:cNvSpPr>
          <p:nvPr>
            <p:ph type="title"/>
          </p:nvPr>
        </p:nvSpPr>
        <p:spPr/>
        <p:txBody>
          <a:bodyPr/>
          <a:lstStyle/>
          <a:p>
            <a:r>
              <a:rPr lang="zh-CN" altLang="en-US" dirty="0"/>
              <a:t>生成树协议格式</a:t>
            </a:r>
          </a:p>
        </p:txBody>
      </p:sp>
      <p:sp>
        <p:nvSpPr>
          <p:cNvPr id="3" name="内容占位符 2">
            <a:extLst>
              <a:ext uri="{FF2B5EF4-FFF2-40B4-BE49-F238E27FC236}">
                <a16:creationId xmlns:a16="http://schemas.microsoft.com/office/drawing/2014/main" id="{ED097FCF-13C4-4764-975A-DF2A7427E098}"/>
              </a:ext>
            </a:extLst>
          </p:cNvPr>
          <p:cNvSpPr>
            <a:spLocks noGrp="1"/>
          </p:cNvSpPr>
          <p:nvPr>
            <p:ph idx="1"/>
          </p:nvPr>
        </p:nvSpPr>
        <p:spPr/>
        <p:txBody>
          <a:bodyPr/>
          <a:lstStyle/>
          <a:p>
            <a:r>
              <a:rPr lang="zh-CN" altLang="en-US" dirty="0"/>
              <a:t>为了使得</a:t>
            </a:r>
            <a:r>
              <a:rPr lang="en-US" altLang="zh-CN" dirty="0"/>
              <a:t>wireshark</a:t>
            </a:r>
            <a:r>
              <a:rPr lang="zh-CN" altLang="en-US" dirty="0"/>
              <a:t>能够识别生成树配置数据包，方便调试，我们借用了</a:t>
            </a:r>
            <a:r>
              <a:rPr lang="en-US" altLang="zh-CN" dirty="0"/>
              <a:t>802.1D STP</a:t>
            </a:r>
            <a:r>
              <a:rPr lang="zh-CN" altLang="en-US" dirty="0"/>
              <a:t>配置消息格式</a:t>
            </a:r>
            <a:endParaRPr lang="en-US" altLang="zh-CN" dirty="0"/>
          </a:p>
          <a:p>
            <a:pPr lvl="1"/>
            <a:r>
              <a:rPr lang="zh-CN" altLang="en-US" dirty="0"/>
              <a:t>我们只用从</a:t>
            </a:r>
            <a:r>
              <a:rPr lang="en-US" altLang="zh-CN" dirty="0"/>
              <a:t>Root Switch ID</a:t>
            </a:r>
            <a:r>
              <a:rPr lang="zh-CN" altLang="en-US" dirty="0"/>
              <a:t>到</a:t>
            </a:r>
            <a:r>
              <a:rPr lang="en-US" altLang="zh-CN" dirty="0"/>
              <a:t>Port ID</a:t>
            </a:r>
            <a:r>
              <a:rPr lang="zh-CN" altLang="en-US" dirty="0"/>
              <a:t>的</a:t>
            </a:r>
            <a:r>
              <a:rPr lang="en-US" altLang="zh-CN" dirty="0"/>
              <a:t>4</a:t>
            </a:r>
            <a:r>
              <a:rPr lang="zh-CN" altLang="en-US" dirty="0"/>
              <a:t>个字段</a:t>
            </a:r>
          </a:p>
        </p:txBody>
      </p:sp>
      <p:pic>
        <p:nvPicPr>
          <p:cNvPr id="6" name="图片 5">
            <a:extLst>
              <a:ext uri="{FF2B5EF4-FFF2-40B4-BE49-F238E27FC236}">
                <a16:creationId xmlns:a16="http://schemas.microsoft.com/office/drawing/2014/main" id="{D6657ECA-932B-41A9-9BEB-45872FCA6B63}"/>
              </a:ext>
            </a:extLst>
          </p:cNvPr>
          <p:cNvPicPr>
            <a:picLocks noChangeAspect="1"/>
          </p:cNvPicPr>
          <p:nvPr/>
        </p:nvPicPr>
        <p:blipFill>
          <a:blip r:embed="rId2"/>
          <a:stretch>
            <a:fillRect/>
          </a:stretch>
        </p:blipFill>
        <p:spPr>
          <a:xfrm>
            <a:off x="863588" y="3068960"/>
            <a:ext cx="7416824" cy="3484507"/>
          </a:xfrm>
          <a:prstGeom prst="rect">
            <a:avLst/>
          </a:prstGeom>
        </p:spPr>
      </p:pic>
      <p:sp>
        <p:nvSpPr>
          <p:cNvPr id="5" name="灯片编号占位符 4">
            <a:extLst>
              <a:ext uri="{FF2B5EF4-FFF2-40B4-BE49-F238E27FC236}">
                <a16:creationId xmlns:a16="http://schemas.microsoft.com/office/drawing/2014/main" id="{F3BDD64D-72F8-488A-9F70-34F9BE6AB137}"/>
              </a:ext>
            </a:extLst>
          </p:cNvPr>
          <p:cNvSpPr>
            <a:spLocks noGrp="1"/>
          </p:cNvSpPr>
          <p:nvPr>
            <p:ph type="sldNum" sz="quarter" idx="12"/>
          </p:nvPr>
        </p:nvSpPr>
        <p:spPr/>
        <p:txBody>
          <a:bodyPr/>
          <a:lstStyle/>
          <a:p>
            <a:fld id="{7D9D34A7-6962-48C3-985A-4607A23522D7}" type="slidenum">
              <a:rPr lang="zh-CN" altLang="en-US" smtClean="0"/>
              <a:pPr/>
              <a:t>19</a:t>
            </a:fld>
            <a:endParaRPr lang="zh-CN" altLang="en-US" dirty="0"/>
          </a:p>
        </p:txBody>
      </p:sp>
    </p:spTree>
    <p:extLst>
      <p:ext uri="{BB962C8B-B14F-4D97-AF65-F5344CB8AC3E}">
        <p14:creationId xmlns:p14="http://schemas.microsoft.com/office/powerpoint/2010/main" val="2059811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1D2B22-E354-4982-B7BA-4671B7C61185}"/>
              </a:ext>
            </a:extLst>
          </p:cNvPr>
          <p:cNvSpPr>
            <a:spLocks noGrp="1"/>
          </p:cNvSpPr>
          <p:nvPr>
            <p:ph type="title"/>
          </p:nvPr>
        </p:nvSpPr>
        <p:spPr/>
        <p:txBody>
          <a:bodyPr/>
          <a:lstStyle/>
          <a:p>
            <a:r>
              <a:rPr lang="zh-CN" altLang="en-US" dirty="0"/>
              <a:t>生成树机制</a:t>
            </a:r>
          </a:p>
        </p:txBody>
      </p:sp>
      <p:sp>
        <p:nvSpPr>
          <p:cNvPr id="3" name="内容占位符 2">
            <a:extLst>
              <a:ext uri="{FF2B5EF4-FFF2-40B4-BE49-F238E27FC236}">
                <a16:creationId xmlns:a16="http://schemas.microsoft.com/office/drawing/2014/main" id="{AD2C3E41-7823-42A5-B647-D796F4B9E356}"/>
              </a:ext>
            </a:extLst>
          </p:cNvPr>
          <p:cNvSpPr>
            <a:spLocks noGrp="1"/>
          </p:cNvSpPr>
          <p:nvPr>
            <p:ph idx="1"/>
          </p:nvPr>
        </p:nvSpPr>
        <p:spPr>
          <a:xfrm>
            <a:off x="457200" y="4851699"/>
            <a:ext cx="8229600" cy="1628122"/>
          </a:xfrm>
        </p:spPr>
        <p:txBody>
          <a:bodyPr/>
          <a:lstStyle/>
          <a:p>
            <a:r>
              <a:rPr lang="zh-CN" altLang="en-US" dirty="0"/>
              <a:t>生成树机制：通过禁止</a:t>
            </a:r>
            <a:r>
              <a:rPr lang="en-US" altLang="zh-CN" dirty="0"/>
              <a:t>(block)</a:t>
            </a:r>
            <a:r>
              <a:rPr lang="zh-CN" altLang="en-US" dirty="0"/>
              <a:t> 设备的相关端口，在有环路的网络中构造出一个</a:t>
            </a:r>
            <a:r>
              <a:rPr lang="zh-CN" altLang="en-US" dirty="0">
                <a:solidFill>
                  <a:srgbClr val="FF0000"/>
                </a:solidFill>
              </a:rPr>
              <a:t>总体开销最小的树状拓扑</a:t>
            </a:r>
            <a:r>
              <a:rPr lang="zh-CN" altLang="en-US" dirty="0"/>
              <a:t>，使得网络在连通的前提下，</a:t>
            </a:r>
            <a:r>
              <a:rPr lang="zh-CN" altLang="en-US" dirty="0">
                <a:solidFill>
                  <a:srgbClr val="FF0000"/>
                </a:solidFill>
              </a:rPr>
              <a:t>避免广播风暴</a:t>
            </a:r>
          </a:p>
        </p:txBody>
      </p:sp>
      <p:grpSp>
        <p:nvGrpSpPr>
          <p:cNvPr id="40" name="组合 39">
            <a:extLst>
              <a:ext uri="{FF2B5EF4-FFF2-40B4-BE49-F238E27FC236}">
                <a16:creationId xmlns:a16="http://schemas.microsoft.com/office/drawing/2014/main" id="{BEC1CD3E-FB76-4181-90A4-E49DA0680873}"/>
              </a:ext>
            </a:extLst>
          </p:cNvPr>
          <p:cNvGrpSpPr/>
          <p:nvPr/>
        </p:nvGrpSpPr>
        <p:grpSpPr>
          <a:xfrm>
            <a:off x="292269" y="1766302"/>
            <a:ext cx="3616342" cy="2867553"/>
            <a:chOff x="292269" y="1766302"/>
            <a:chExt cx="3616342" cy="2867553"/>
          </a:xfrm>
        </p:grpSpPr>
        <p:sp>
          <p:nvSpPr>
            <p:cNvPr id="5" name="椭圆 4">
              <a:extLst>
                <a:ext uri="{FF2B5EF4-FFF2-40B4-BE49-F238E27FC236}">
                  <a16:creationId xmlns:a16="http://schemas.microsoft.com/office/drawing/2014/main" id="{02218238-0B9E-4186-87F2-48A761A2D71D}"/>
                </a:ext>
              </a:extLst>
            </p:cNvPr>
            <p:cNvSpPr/>
            <p:nvPr/>
          </p:nvSpPr>
          <p:spPr>
            <a:xfrm>
              <a:off x="1756185" y="1766302"/>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b1</a:t>
              </a:r>
              <a:endParaRPr kumimoji="0" lang="zh-CN" altLang="en-US" sz="20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6" name="椭圆 5">
              <a:extLst>
                <a:ext uri="{FF2B5EF4-FFF2-40B4-BE49-F238E27FC236}">
                  <a16:creationId xmlns:a16="http://schemas.microsoft.com/office/drawing/2014/main" id="{28355ABD-B9B8-4EE6-BF2D-A3693213CFC5}"/>
                </a:ext>
              </a:extLst>
            </p:cNvPr>
            <p:cNvSpPr/>
            <p:nvPr/>
          </p:nvSpPr>
          <p:spPr>
            <a:xfrm>
              <a:off x="545053" y="2959377"/>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b3</a:t>
              </a:r>
              <a:endParaRPr kumimoji="0" lang="zh-CN" altLang="en-US" sz="20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7" name="椭圆 6">
              <a:extLst>
                <a:ext uri="{FF2B5EF4-FFF2-40B4-BE49-F238E27FC236}">
                  <a16:creationId xmlns:a16="http://schemas.microsoft.com/office/drawing/2014/main" id="{54FD7C72-9852-4440-A43D-BCE1B2652C56}"/>
                </a:ext>
              </a:extLst>
            </p:cNvPr>
            <p:cNvSpPr/>
            <p:nvPr/>
          </p:nvSpPr>
          <p:spPr>
            <a:xfrm>
              <a:off x="3080272" y="2959377"/>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b2</a:t>
              </a:r>
              <a:endParaRPr kumimoji="0" lang="zh-CN" altLang="en-US" sz="20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8" name="椭圆 7">
              <a:extLst>
                <a:ext uri="{FF2B5EF4-FFF2-40B4-BE49-F238E27FC236}">
                  <a16:creationId xmlns:a16="http://schemas.microsoft.com/office/drawing/2014/main" id="{B20BEAEC-C3A3-420A-991E-A25F1CA5820B}"/>
                </a:ext>
              </a:extLst>
            </p:cNvPr>
            <p:cNvSpPr/>
            <p:nvPr/>
          </p:nvSpPr>
          <p:spPr>
            <a:xfrm>
              <a:off x="1756185" y="4052943"/>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b4</a:t>
              </a:r>
              <a:endParaRPr kumimoji="0" lang="zh-CN" altLang="en-US" sz="20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cxnSp>
          <p:nvCxnSpPr>
            <p:cNvPr id="10" name="直接连接符 9">
              <a:extLst>
                <a:ext uri="{FF2B5EF4-FFF2-40B4-BE49-F238E27FC236}">
                  <a16:creationId xmlns:a16="http://schemas.microsoft.com/office/drawing/2014/main" id="{7DFC78B6-FB8A-42C2-9969-00B28DF890EC}"/>
                </a:ext>
              </a:extLst>
            </p:cNvPr>
            <p:cNvCxnSpPr>
              <a:stCxn id="5" idx="3"/>
              <a:endCxn id="6" idx="0"/>
            </p:cNvCxnSpPr>
            <p:nvPr/>
          </p:nvCxnSpPr>
          <p:spPr>
            <a:xfrm flipH="1">
              <a:off x="959223" y="2262141"/>
              <a:ext cx="918269"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F6ADA58C-1E8B-4D20-962B-FDD4E8764052}"/>
                </a:ext>
              </a:extLst>
            </p:cNvPr>
            <p:cNvCxnSpPr>
              <a:stCxn id="5" idx="5"/>
              <a:endCxn id="7" idx="0"/>
            </p:cNvCxnSpPr>
            <p:nvPr/>
          </p:nvCxnSpPr>
          <p:spPr>
            <a:xfrm>
              <a:off x="2463217" y="2262141"/>
              <a:ext cx="1031225"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ECEC4B4E-F35F-40DD-893C-31337A662EDF}"/>
                </a:ext>
              </a:extLst>
            </p:cNvPr>
            <p:cNvCxnSpPr>
              <a:stCxn id="6" idx="4"/>
              <a:endCxn id="8" idx="1"/>
            </p:cNvCxnSpPr>
            <p:nvPr/>
          </p:nvCxnSpPr>
          <p:spPr>
            <a:xfrm>
              <a:off x="959223" y="3540289"/>
              <a:ext cx="918269" cy="59772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A7C80586-2481-4211-B9F7-95ABC8DFBCF3}"/>
                </a:ext>
              </a:extLst>
            </p:cNvPr>
            <p:cNvCxnSpPr>
              <a:cxnSpLocks/>
              <a:stCxn id="7" idx="4"/>
              <a:endCxn id="8" idx="7"/>
            </p:cNvCxnSpPr>
            <p:nvPr/>
          </p:nvCxnSpPr>
          <p:spPr>
            <a:xfrm flipH="1">
              <a:off x="2463217" y="3540289"/>
              <a:ext cx="1031225" cy="59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C1E997E5-C384-4AC1-A293-BDBDA9576001}"/>
                </a:ext>
              </a:extLst>
            </p:cNvPr>
            <p:cNvSpPr txBox="1"/>
            <p:nvPr/>
          </p:nvSpPr>
          <p:spPr>
            <a:xfrm>
              <a:off x="292269" y="1957165"/>
              <a:ext cx="11079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微软雅黑" panose="020B0503020204020204" pitchFamily="34" charset="-122"/>
                  <a:cs typeface="+mn-cs"/>
                </a:rPr>
                <a:t>环状拓扑</a:t>
              </a:r>
            </a:p>
          </p:txBody>
        </p:sp>
      </p:grpSp>
      <p:cxnSp>
        <p:nvCxnSpPr>
          <p:cNvPr id="42" name="直接箭头连接符 41">
            <a:extLst>
              <a:ext uri="{FF2B5EF4-FFF2-40B4-BE49-F238E27FC236}">
                <a16:creationId xmlns:a16="http://schemas.microsoft.com/office/drawing/2014/main" id="{1B3ACF93-C457-41E1-8A7D-3875BF26BEB8}"/>
              </a:ext>
            </a:extLst>
          </p:cNvPr>
          <p:cNvCxnSpPr>
            <a:cxnSpLocks/>
          </p:cNvCxnSpPr>
          <p:nvPr/>
        </p:nvCxnSpPr>
        <p:spPr>
          <a:xfrm rot="10800000" flipH="1">
            <a:off x="914847" y="2222997"/>
            <a:ext cx="668622" cy="503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945DF534-892A-45B7-B1C6-2F855C3BDE06}"/>
              </a:ext>
            </a:extLst>
          </p:cNvPr>
          <p:cNvCxnSpPr>
            <a:cxnSpLocks/>
          </p:cNvCxnSpPr>
          <p:nvPr/>
        </p:nvCxnSpPr>
        <p:spPr>
          <a:xfrm>
            <a:off x="2714994" y="2273578"/>
            <a:ext cx="799410" cy="535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24F2DC12-BF92-4A7B-AE24-221C0EB12D0D}"/>
              </a:ext>
            </a:extLst>
          </p:cNvPr>
          <p:cNvCxnSpPr/>
          <p:nvPr/>
        </p:nvCxnSpPr>
        <p:spPr>
          <a:xfrm>
            <a:off x="955855" y="3683340"/>
            <a:ext cx="761609" cy="512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56D05E99-9865-46A3-AC84-EC4A48B0B7E8}"/>
              </a:ext>
            </a:extLst>
          </p:cNvPr>
          <p:cNvCxnSpPr>
            <a:cxnSpLocks/>
            <a:endCxn id="5" idx="0"/>
          </p:cNvCxnSpPr>
          <p:nvPr/>
        </p:nvCxnSpPr>
        <p:spPr>
          <a:xfrm>
            <a:off x="2170354" y="1394443"/>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25782E30-8816-4982-B332-AB83F63FA462}"/>
              </a:ext>
            </a:extLst>
          </p:cNvPr>
          <p:cNvCxnSpPr/>
          <p:nvPr/>
        </p:nvCxnSpPr>
        <p:spPr>
          <a:xfrm flipH="1">
            <a:off x="2716484" y="3699643"/>
            <a:ext cx="755033" cy="512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EF6E2381-3B23-485C-A96D-488553B797E7}"/>
              </a:ext>
            </a:extLst>
          </p:cNvPr>
          <p:cNvCxnSpPr>
            <a:cxnSpLocks/>
          </p:cNvCxnSpPr>
          <p:nvPr/>
        </p:nvCxnSpPr>
        <p:spPr>
          <a:xfrm rot="10800000">
            <a:off x="862309" y="3781295"/>
            <a:ext cx="761609" cy="512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B2F7D393-0A70-4A07-86FB-716CD976D66A}"/>
              </a:ext>
            </a:extLst>
          </p:cNvPr>
          <p:cNvCxnSpPr>
            <a:cxnSpLocks/>
          </p:cNvCxnSpPr>
          <p:nvPr/>
        </p:nvCxnSpPr>
        <p:spPr>
          <a:xfrm rot="10800000" flipH="1">
            <a:off x="2793926" y="3793962"/>
            <a:ext cx="755033" cy="512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49EF70A3-041A-469F-9FD0-DD3325B0EC12}"/>
              </a:ext>
            </a:extLst>
          </p:cNvPr>
          <p:cNvCxnSpPr>
            <a:cxnSpLocks/>
          </p:cNvCxnSpPr>
          <p:nvPr/>
        </p:nvCxnSpPr>
        <p:spPr>
          <a:xfrm rot="10800000">
            <a:off x="2793927" y="2176728"/>
            <a:ext cx="799410" cy="535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A865472E-482A-4D74-83F1-B6DDBEA862D0}"/>
              </a:ext>
            </a:extLst>
          </p:cNvPr>
          <p:cNvCxnSpPr>
            <a:cxnSpLocks/>
          </p:cNvCxnSpPr>
          <p:nvPr/>
        </p:nvCxnSpPr>
        <p:spPr>
          <a:xfrm flipH="1">
            <a:off x="992289" y="2289728"/>
            <a:ext cx="668622" cy="503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7B5CE6AB-CCC2-41AA-B5F4-35A3C353237A}"/>
              </a:ext>
            </a:extLst>
          </p:cNvPr>
          <p:cNvCxnSpPr>
            <a:cxnSpLocks/>
          </p:cNvCxnSpPr>
          <p:nvPr/>
        </p:nvCxnSpPr>
        <p:spPr>
          <a:xfrm rot="10800000">
            <a:off x="2015470" y="1385029"/>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7DC8A29A-5AC2-410A-9228-795965CCE6A0}"/>
              </a:ext>
            </a:extLst>
          </p:cNvPr>
          <p:cNvCxnSpPr>
            <a:cxnSpLocks/>
          </p:cNvCxnSpPr>
          <p:nvPr/>
        </p:nvCxnSpPr>
        <p:spPr>
          <a:xfrm rot="10800000">
            <a:off x="2325237" y="1395147"/>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矩形 61">
            <a:extLst>
              <a:ext uri="{FF2B5EF4-FFF2-40B4-BE49-F238E27FC236}">
                <a16:creationId xmlns:a16="http://schemas.microsoft.com/office/drawing/2014/main" id="{E818A551-188B-4855-B35B-C3C87B9561BE}"/>
              </a:ext>
            </a:extLst>
          </p:cNvPr>
          <p:cNvSpPr/>
          <p:nvPr/>
        </p:nvSpPr>
        <p:spPr>
          <a:xfrm>
            <a:off x="1660911" y="2997510"/>
            <a:ext cx="110799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广播风暴</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nvGrpSpPr>
          <p:cNvPr id="65" name="组合 64">
            <a:extLst>
              <a:ext uri="{FF2B5EF4-FFF2-40B4-BE49-F238E27FC236}">
                <a16:creationId xmlns:a16="http://schemas.microsoft.com/office/drawing/2014/main" id="{D3CED981-DD91-489C-A623-FC9A1F42694F}"/>
              </a:ext>
            </a:extLst>
          </p:cNvPr>
          <p:cNvGrpSpPr/>
          <p:nvPr/>
        </p:nvGrpSpPr>
        <p:grpSpPr>
          <a:xfrm>
            <a:off x="4943156" y="1851375"/>
            <a:ext cx="3621724" cy="2867553"/>
            <a:chOff x="4943156" y="1851375"/>
            <a:chExt cx="3621724" cy="2867553"/>
          </a:xfrm>
        </p:grpSpPr>
        <p:sp>
          <p:nvSpPr>
            <p:cNvPr id="30" name="椭圆 29">
              <a:extLst>
                <a:ext uri="{FF2B5EF4-FFF2-40B4-BE49-F238E27FC236}">
                  <a16:creationId xmlns:a16="http://schemas.microsoft.com/office/drawing/2014/main" id="{79ECC798-1BD2-4C62-999D-4330EBE43244}"/>
                </a:ext>
              </a:extLst>
            </p:cNvPr>
            <p:cNvSpPr/>
            <p:nvPr/>
          </p:nvSpPr>
          <p:spPr>
            <a:xfrm>
              <a:off x="6412454" y="1851375"/>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b1</a:t>
              </a:r>
              <a:endParaRPr kumimoji="0" lang="zh-CN" altLang="en-US" sz="20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31" name="椭圆 30">
              <a:extLst>
                <a:ext uri="{FF2B5EF4-FFF2-40B4-BE49-F238E27FC236}">
                  <a16:creationId xmlns:a16="http://schemas.microsoft.com/office/drawing/2014/main" id="{345E1F19-C484-4C95-80B6-8B56BE4796FE}"/>
                </a:ext>
              </a:extLst>
            </p:cNvPr>
            <p:cNvSpPr/>
            <p:nvPr/>
          </p:nvSpPr>
          <p:spPr>
            <a:xfrm>
              <a:off x="5201322"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b3</a:t>
              </a:r>
              <a:endParaRPr kumimoji="0" lang="zh-CN" altLang="en-US" sz="20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32" name="椭圆 31">
              <a:extLst>
                <a:ext uri="{FF2B5EF4-FFF2-40B4-BE49-F238E27FC236}">
                  <a16:creationId xmlns:a16="http://schemas.microsoft.com/office/drawing/2014/main" id="{0DA165EE-05E4-461A-993F-F581A27B028C}"/>
                </a:ext>
              </a:extLst>
            </p:cNvPr>
            <p:cNvSpPr/>
            <p:nvPr/>
          </p:nvSpPr>
          <p:spPr>
            <a:xfrm>
              <a:off x="7736541"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b2</a:t>
              </a:r>
              <a:endParaRPr kumimoji="0" lang="zh-CN" altLang="en-US" sz="20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33" name="椭圆 32">
              <a:extLst>
                <a:ext uri="{FF2B5EF4-FFF2-40B4-BE49-F238E27FC236}">
                  <a16:creationId xmlns:a16="http://schemas.microsoft.com/office/drawing/2014/main" id="{CA84D64D-E9F3-438B-9FD6-6180EE687AC7}"/>
                </a:ext>
              </a:extLst>
            </p:cNvPr>
            <p:cNvSpPr/>
            <p:nvPr/>
          </p:nvSpPr>
          <p:spPr>
            <a:xfrm>
              <a:off x="6412454" y="413801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b4</a:t>
              </a:r>
              <a:endParaRPr kumimoji="0" lang="zh-CN" altLang="en-US" sz="20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cxnSp>
          <p:nvCxnSpPr>
            <p:cNvPr id="34" name="直接连接符 33">
              <a:extLst>
                <a:ext uri="{FF2B5EF4-FFF2-40B4-BE49-F238E27FC236}">
                  <a16:creationId xmlns:a16="http://schemas.microsoft.com/office/drawing/2014/main" id="{F8D15283-66BF-43A6-93E7-B1B700325487}"/>
                </a:ext>
              </a:extLst>
            </p:cNvPr>
            <p:cNvCxnSpPr>
              <a:stCxn id="30" idx="3"/>
              <a:endCxn id="31" idx="0"/>
            </p:cNvCxnSpPr>
            <p:nvPr/>
          </p:nvCxnSpPr>
          <p:spPr>
            <a:xfrm flipH="1">
              <a:off x="5615492" y="2347214"/>
              <a:ext cx="918269"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BE206941-1E48-4174-918B-6FF6AE1AC1F7}"/>
                </a:ext>
              </a:extLst>
            </p:cNvPr>
            <p:cNvCxnSpPr>
              <a:stCxn id="30" idx="5"/>
              <a:endCxn id="32" idx="0"/>
            </p:cNvCxnSpPr>
            <p:nvPr/>
          </p:nvCxnSpPr>
          <p:spPr>
            <a:xfrm>
              <a:off x="7119486" y="2347214"/>
              <a:ext cx="1031225"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40F4A1F2-64EE-4E52-8623-B8B09D590163}"/>
                </a:ext>
              </a:extLst>
            </p:cNvPr>
            <p:cNvCxnSpPr>
              <a:stCxn id="31" idx="4"/>
              <a:endCxn id="33" idx="1"/>
            </p:cNvCxnSpPr>
            <p:nvPr/>
          </p:nvCxnSpPr>
          <p:spPr>
            <a:xfrm>
              <a:off x="5615492" y="3625362"/>
              <a:ext cx="918269" cy="597727"/>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22A02C45-EA0D-47FA-BB79-5CBD16FA70EF}"/>
                </a:ext>
              </a:extLst>
            </p:cNvPr>
            <p:cNvCxnSpPr>
              <a:cxnSpLocks/>
              <a:stCxn id="32" idx="4"/>
              <a:endCxn id="33" idx="7"/>
            </p:cNvCxnSpPr>
            <p:nvPr/>
          </p:nvCxnSpPr>
          <p:spPr>
            <a:xfrm flipH="1">
              <a:off x="7119486" y="3625362"/>
              <a:ext cx="1031225" cy="59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E7015587-9123-406A-8519-B89EFD12F837}"/>
                </a:ext>
              </a:extLst>
            </p:cNvPr>
            <p:cNvSpPr txBox="1"/>
            <p:nvPr/>
          </p:nvSpPr>
          <p:spPr>
            <a:xfrm>
              <a:off x="4943156" y="1946373"/>
              <a:ext cx="133882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微软雅黑" panose="020B0503020204020204" pitchFamily="34" charset="-122"/>
                  <a:cs typeface="+mn-cs"/>
                </a:rPr>
                <a:t>生成树拓扑</a:t>
              </a:r>
            </a:p>
          </p:txBody>
        </p:sp>
        <p:pic>
          <p:nvPicPr>
            <p:cNvPr id="64" name="图片 63">
              <a:extLst>
                <a:ext uri="{FF2B5EF4-FFF2-40B4-BE49-F238E27FC236}">
                  <a16:creationId xmlns:a16="http://schemas.microsoft.com/office/drawing/2014/main" id="{6C038A6F-F337-4B4C-B383-F3B94CAB1CB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73659" y="3709825"/>
              <a:ext cx="401934" cy="459683"/>
            </a:xfrm>
            <a:prstGeom prst="rect">
              <a:avLst/>
            </a:prstGeom>
          </p:spPr>
        </p:pic>
      </p:grpSp>
      <p:cxnSp>
        <p:nvCxnSpPr>
          <p:cNvPr id="67" name="直接箭头连接符 66">
            <a:extLst>
              <a:ext uri="{FF2B5EF4-FFF2-40B4-BE49-F238E27FC236}">
                <a16:creationId xmlns:a16="http://schemas.microsoft.com/office/drawing/2014/main" id="{4E699B69-318F-4DA9-8FDB-ADF267B416B0}"/>
              </a:ext>
            </a:extLst>
          </p:cNvPr>
          <p:cNvCxnSpPr>
            <a:cxnSpLocks/>
            <a:endCxn id="30" idx="0"/>
          </p:cNvCxnSpPr>
          <p:nvPr/>
        </p:nvCxnSpPr>
        <p:spPr>
          <a:xfrm>
            <a:off x="6826624" y="1486604"/>
            <a:ext cx="0" cy="364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72A8802B-FF7E-482D-BE27-9EACABA49960}"/>
              </a:ext>
            </a:extLst>
          </p:cNvPr>
          <p:cNvCxnSpPr/>
          <p:nvPr/>
        </p:nvCxnSpPr>
        <p:spPr>
          <a:xfrm flipH="1">
            <a:off x="5610427" y="2326497"/>
            <a:ext cx="703132" cy="524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E0B1771A-3538-4690-8B5F-AEC15470EA82}"/>
              </a:ext>
            </a:extLst>
          </p:cNvPr>
          <p:cNvCxnSpPr>
            <a:cxnSpLocks/>
          </p:cNvCxnSpPr>
          <p:nvPr/>
        </p:nvCxnSpPr>
        <p:spPr>
          <a:xfrm>
            <a:off x="7339688" y="2299047"/>
            <a:ext cx="885280" cy="579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3F6D58EC-E701-4C48-8C6F-4437CD1F51D5}"/>
              </a:ext>
            </a:extLst>
          </p:cNvPr>
          <p:cNvCxnSpPr>
            <a:cxnSpLocks/>
          </p:cNvCxnSpPr>
          <p:nvPr/>
        </p:nvCxnSpPr>
        <p:spPr>
          <a:xfrm flipH="1">
            <a:off x="7387815" y="3748033"/>
            <a:ext cx="824356" cy="516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1D5735E4-50F5-45C1-A550-4BB842964078}"/>
              </a:ext>
            </a:extLst>
          </p:cNvPr>
          <p:cNvCxnSpPr>
            <a:cxnSpLocks/>
          </p:cNvCxnSpPr>
          <p:nvPr/>
        </p:nvCxnSpPr>
        <p:spPr>
          <a:xfrm rot="10800000">
            <a:off x="2105082" y="1391413"/>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3E19563E-7AB7-44B2-9BF8-345939350679}"/>
              </a:ext>
            </a:extLst>
          </p:cNvPr>
          <p:cNvCxnSpPr>
            <a:cxnSpLocks/>
          </p:cNvCxnSpPr>
          <p:nvPr/>
        </p:nvCxnSpPr>
        <p:spPr>
          <a:xfrm rot="10800000">
            <a:off x="2414849" y="1401531"/>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F1EBB13D-421E-4D3F-8EC5-D2C316C94A66}"/>
              </a:ext>
            </a:extLst>
          </p:cNvPr>
          <p:cNvCxnSpPr>
            <a:cxnSpLocks/>
          </p:cNvCxnSpPr>
          <p:nvPr/>
        </p:nvCxnSpPr>
        <p:spPr>
          <a:xfrm rot="10800000">
            <a:off x="1923130" y="1386830"/>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19891420-1DC3-4AD2-B85B-083EF67DDC4C}"/>
              </a:ext>
            </a:extLst>
          </p:cNvPr>
          <p:cNvCxnSpPr>
            <a:cxnSpLocks/>
          </p:cNvCxnSpPr>
          <p:nvPr/>
        </p:nvCxnSpPr>
        <p:spPr>
          <a:xfrm rot="10800000">
            <a:off x="2232897" y="1396948"/>
            <a:ext cx="1" cy="371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灯片编号占位符 8">
            <a:extLst>
              <a:ext uri="{FF2B5EF4-FFF2-40B4-BE49-F238E27FC236}">
                <a16:creationId xmlns:a16="http://schemas.microsoft.com/office/drawing/2014/main" id="{11A35649-78E4-46A5-A86B-457157D4FB5B}"/>
              </a:ext>
            </a:extLst>
          </p:cNvPr>
          <p:cNvSpPr>
            <a:spLocks noGrp="1"/>
          </p:cNvSpPr>
          <p:nvPr>
            <p:ph type="sldNum" sz="quarter" idx="12"/>
          </p:nvPr>
        </p:nvSpPr>
        <p:spPr/>
        <p:txBody>
          <a:bodyPr/>
          <a:lstStyle/>
          <a:p>
            <a:fld id="{7D9D34A7-6962-48C3-985A-4607A23522D7}" type="slidenum">
              <a:rPr lang="zh-CN" altLang="en-US" smtClean="0"/>
              <a:pPr/>
              <a:t>2</a:t>
            </a:fld>
            <a:endParaRPr lang="zh-CN" altLang="en-US" dirty="0"/>
          </a:p>
        </p:txBody>
      </p:sp>
    </p:spTree>
    <p:extLst>
      <p:ext uri="{BB962C8B-B14F-4D97-AF65-F5344CB8AC3E}">
        <p14:creationId xmlns:p14="http://schemas.microsoft.com/office/powerpoint/2010/main" val="3405531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7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24C919-BE32-4A8B-89B4-F1A6509691D4}"/>
              </a:ext>
            </a:extLst>
          </p:cNvPr>
          <p:cNvSpPr>
            <a:spLocks noGrp="1"/>
          </p:cNvSpPr>
          <p:nvPr>
            <p:ph type="title"/>
          </p:nvPr>
        </p:nvSpPr>
        <p:spPr/>
        <p:txBody>
          <a:bodyPr/>
          <a:lstStyle/>
          <a:p>
            <a:r>
              <a:rPr lang="zh-CN" altLang="en-US" dirty="0"/>
              <a:t>生成树协议字段含义</a:t>
            </a:r>
          </a:p>
        </p:txBody>
      </p:sp>
      <p:sp>
        <p:nvSpPr>
          <p:cNvPr id="3" name="内容占位符 2">
            <a:extLst>
              <a:ext uri="{FF2B5EF4-FFF2-40B4-BE49-F238E27FC236}">
                <a16:creationId xmlns:a16="http://schemas.microsoft.com/office/drawing/2014/main" id="{26149D0F-04AB-4D7C-BA89-07466561AF09}"/>
              </a:ext>
            </a:extLst>
          </p:cNvPr>
          <p:cNvSpPr>
            <a:spLocks noGrp="1"/>
          </p:cNvSpPr>
          <p:nvPr>
            <p:ph idx="1"/>
          </p:nvPr>
        </p:nvSpPr>
        <p:spPr/>
        <p:txBody>
          <a:bodyPr>
            <a:normAutofit fontScale="77500" lnSpcReduction="20000"/>
          </a:bodyPr>
          <a:lstStyle/>
          <a:p>
            <a:pPr>
              <a:lnSpc>
                <a:spcPct val="130000"/>
              </a:lnSpc>
            </a:pPr>
            <a:r>
              <a:rPr lang="en-US" altLang="zh-CN" sz="2000" dirty="0"/>
              <a:t>Proto ID: 	STP</a:t>
            </a:r>
            <a:r>
              <a:rPr lang="zh-CN" altLang="en-US" sz="2000" dirty="0"/>
              <a:t>协议标识，为</a:t>
            </a:r>
            <a:r>
              <a:rPr lang="en-US" altLang="zh-CN" sz="2000" dirty="0"/>
              <a:t>0</a:t>
            </a:r>
          </a:p>
          <a:p>
            <a:pPr>
              <a:lnSpc>
                <a:spcPct val="130000"/>
              </a:lnSpc>
            </a:pPr>
            <a:r>
              <a:rPr lang="en-US" altLang="zh-CN" sz="2000" dirty="0"/>
              <a:t>Version:	STP</a:t>
            </a:r>
            <a:r>
              <a:rPr lang="zh-CN" altLang="en-US" sz="2000" dirty="0"/>
              <a:t>版本号，为</a:t>
            </a:r>
            <a:r>
              <a:rPr lang="en-US" altLang="zh-CN" sz="2000" dirty="0"/>
              <a:t>0</a:t>
            </a:r>
          </a:p>
          <a:p>
            <a:pPr>
              <a:lnSpc>
                <a:spcPct val="130000"/>
              </a:lnSpc>
            </a:pPr>
            <a:r>
              <a:rPr lang="en-US" altLang="zh-CN" sz="2000" dirty="0" err="1"/>
              <a:t>Msg</a:t>
            </a:r>
            <a:r>
              <a:rPr lang="en-US" altLang="zh-CN" sz="2000" dirty="0"/>
              <a:t> Type:	</a:t>
            </a:r>
            <a:r>
              <a:rPr lang="zh-CN" altLang="en-US" sz="2000" dirty="0"/>
              <a:t>标识是配置包</a:t>
            </a:r>
            <a:r>
              <a:rPr lang="en-US" altLang="zh-CN" sz="2000" dirty="0"/>
              <a:t>(0x00)</a:t>
            </a:r>
            <a:r>
              <a:rPr lang="zh-CN" altLang="en-US" sz="2000" strike="sngStrike" dirty="0"/>
              <a:t>还是拓扑变动包</a:t>
            </a:r>
            <a:r>
              <a:rPr lang="en-US" altLang="zh-CN" sz="2000" strike="sngStrike" dirty="0"/>
              <a:t>(0x80)</a:t>
            </a:r>
          </a:p>
          <a:p>
            <a:pPr>
              <a:lnSpc>
                <a:spcPct val="130000"/>
              </a:lnSpc>
            </a:pPr>
            <a:r>
              <a:rPr lang="en-US" altLang="zh-CN" sz="2000" dirty="0"/>
              <a:t>Flags:	</a:t>
            </a:r>
            <a:r>
              <a:rPr lang="zh-CN" altLang="en-US" sz="2000" dirty="0"/>
              <a:t>标志位，第</a:t>
            </a:r>
            <a:r>
              <a:rPr lang="en-US" altLang="zh-CN" sz="2000" dirty="0"/>
              <a:t>1</a:t>
            </a:r>
            <a:r>
              <a:rPr lang="zh-CN" altLang="en-US" sz="2000" dirty="0"/>
              <a:t>位标识拓扑变更，第</a:t>
            </a:r>
            <a:r>
              <a:rPr lang="en-US" altLang="zh-CN" sz="2000" dirty="0"/>
              <a:t>8</a:t>
            </a:r>
            <a:r>
              <a:rPr lang="zh-CN" altLang="en-US" sz="2000" dirty="0"/>
              <a:t>位标志拓扑变更确认</a:t>
            </a:r>
            <a:endParaRPr lang="en-US" altLang="zh-CN" sz="2000" dirty="0"/>
          </a:p>
          <a:p>
            <a:pPr>
              <a:lnSpc>
                <a:spcPct val="130000"/>
              </a:lnSpc>
            </a:pPr>
            <a:r>
              <a:rPr lang="en-US" altLang="zh-CN" sz="2000" dirty="0"/>
              <a:t>Root Switch ID:	</a:t>
            </a:r>
            <a:r>
              <a:rPr lang="zh-CN" altLang="en-US" sz="2000" dirty="0"/>
              <a:t>该节点认为的根节点</a:t>
            </a:r>
            <a:r>
              <a:rPr lang="en-US" altLang="zh-CN" sz="2000" dirty="0"/>
              <a:t>ID</a:t>
            </a:r>
            <a:r>
              <a:rPr lang="zh-CN" altLang="en-US" sz="2000" dirty="0"/>
              <a:t>，前</a:t>
            </a:r>
            <a:r>
              <a:rPr lang="en-US" altLang="zh-CN" sz="2000" dirty="0"/>
              <a:t>16</a:t>
            </a:r>
            <a:r>
              <a:rPr lang="zh-CN" altLang="en-US" sz="2000" dirty="0"/>
              <a:t>位为优先级，后</a:t>
            </a:r>
            <a:r>
              <a:rPr lang="en-US" altLang="zh-CN" sz="2000" dirty="0"/>
              <a:t>48</a:t>
            </a:r>
            <a:r>
              <a:rPr lang="zh-CN" altLang="en-US" sz="2000" dirty="0"/>
              <a:t>位为</a:t>
            </a:r>
            <a:r>
              <a:rPr lang="en-US" altLang="zh-CN" sz="2000" dirty="0"/>
              <a:t>MAC</a:t>
            </a:r>
            <a:r>
              <a:rPr lang="zh-CN" altLang="en-US" sz="2000" dirty="0"/>
              <a:t>地址</a:t>
            </a:r>
            <a:endParaRPr lang="en-US" altLang="zh-CN" sz="2000" dirty="0"/>
          </a:p>
          <a:p>
            <a:pPr>
              <a:lnSpc>
                <a:spcPct val="130000"/>
              </a:lnSpc>
            </a:pPr>
            <a:r>
              <a:rPr lang="en-US" altLang="zh-CN" sz="2000" dirty="0"/>
              <a:t>Root Path Cost:	</a:t>
            </a:r>
            <a:r>
              <a:rPr lang="zh-CN" altLang="en-US" sz="2000" dirty="0"/>
              <a:t>从该节点该端口到根节点的开销</a:t>
            </a:r>
            <a:endParaRPr lang="en-US" altLang="zh-CN" sz="2000" dirty="0"/>
          </a:p>
          <a:p>
            <a:pPr>
              <a:lnSpc>
                <a:spcPct val="130000"/>
              </a:lnSpc>
            </a:pPr>
            <a:r>
              <a:rPr lang="en-US" altLang="zh-CN" sz="2000" dirty="0"/>
              <a:t>Switch ID:	</a:t>
            </a:r>
            <a:r>
              <a:rPr lang="zh-CN" altLang="en-US" sz="2000" dirty="0"/>
              <a:t>发送该消息的节点</a:t>
            </a:r>
            <a:r>
              <a:rPr lang="en-US" altLang="zh-CN" sz="2000" dirty="0"/>
              <a:t>ID</a:t>
            </a:r>
            <a:r>
              <a:rPr lang="zh-CN" altLang="en-US" sz="2000" dirty="0"/>
              <a:t>，定义方式同</a:t>
            </a:r>
            <a:r>
              <a:rPr lang="en-US" altLang="zh-CN" sz="2000" dirty="0"/>
              <a:t>Root Switch ID</a:t>
            </a:r>
          </a:p>
          <a:p>
            <a:pPr>
              <a:lnSpc>
                <a:spcPct val="130000"/>
              </a:lnSpc>
            </a:pPr>
            <a:r>
              <a:rPr lang="en-US" altLang="zh-CN" sz="2000" dirty="0"/>
              <a:t>Port ID:	</a:t>
            </a:r>
            <a:r>
              <a:rPr lang="zh-CN" altLang="en-US" sz="2000" dirty="0"/>
              <a:t>发送该消息的端口</a:t>
            </a:r>
            <a:r>
              <a:rPr lang="en-US" altLang="zh-CN" sz="2000" dirty="0"/>
              <a:t>ID</a:t>
            </a:r>
            <a:r>
              <a:rPr lang="zh-CN" altLang="en-US" sz="2000" dirty="0"/>
              <a:t>，前</a:t>
            </a:r>
            <a:r>
              <a:rPr lang="en-US" altLang="zh-CN" sz="2000" dirty="0"/>
              <a:t>8</a:t>
            </a:r>
            <a:r>
              <a:rPr lang="zh-CN" altLang="en-US" sz="2000" dirty="0"/>
              <a:t>位为优先级，后</a:t>
            </a:r>
            <a:r>
              <a:rPr lang="en-US" altLang="zh-CN" sz="2000" dirty="0"/>
              <a:t>8</a:t>
            </a:r>
            <a:r>
              <a:rPr lang="zh-CN" altLang="en-US" sz="2000" dirty="0"/>
              <a:t>位为编号</a:t>
            </a:r>
            <a:endParaRPr lang="en-US" altLang="zh-CN" sz="2000" dirty="0"/>
          </a:p>
          <a:p>
            <a:pPr>
              <a:lnSpc>
                <a:spcPct val="130000"/>
              </a:lnSpc>
            </a:pPr>
            <a:r>
              <a:rPr lang="en-US" altLang="zh-CN" sz="2000" dirty="0" err="1"/>
              <a:t>Msg</a:t>
            </a:r>
            <a:r>
              <a:rPr lang="en-US" altLang="zh-CN" sz="2000" dirty="0"/>
              <a:t> Age:	</a:t>
            </a:r>
            <a:r>
              <a:rPr lang="zh-CN" altLang="en-US" sz="2000" dirty="0"/>
              <a:t>该消息已存活时间，单位为</a:t>
            </a:r>
            <a:r>
              <a:rPr lang="en-US" altLang="zh-CN" sz="2000" dirty="0"/>
              <a:t>1/256</a:t>
            </a:r>
            <a:r>
              <a:rPr lang="zh-CN" altLang="en-US" sz="2000" dirty="0"/>
              <a:t>秒</a:t>
            </a:r>
            <a:endParaRPr lang="en-US" altLang="zh-CN" sz="2000" dirty="0"/>
          </a:p>
          <a:p>
            <a:pPr>
              <a:lnSpc>
                <a:spcPct val="130000"/>
              </a:lnSpc>
            </a:pPr>
            <a:r>
              <a:rPr lang="en-US" altLang="zh-CN" sz="2000" dirty="0"/>
              <a:t>Max Age:	</a:t>
            </a:r>
            <a:r>
              <a:rPr lang="zh-CN" altLang="en-US" sz="2000" dirty="0"/>
              <a:t>消息最长允许存活时间，单位同上，默认</a:t>
            </a:r>
            <a:r>
              <a:rPr lang="en-US" altLang="zh-CN" sz="2000" dirty="0"/>
              <a:t>20</a:t>
            </a:r>
            <a:r>
              <a:rPr lang="zh-CN" altLang="en-US" sz="2000" dirty="0"/>
              <a:t>秒</a:t>
            </a:r>
            <a:endParaRPr lang="en-US" altLang="zh-CN" sz="2000" dirty="0"/>
          </a:p>
          <a:p>
            <a:pPr>
              <a:lnSpc>
                <a:spcPct val="130000"/>
              </a:lnSpc>
            </a:pPr>
            <a:r>
              <a:rPr lang="en-US" altLang="zh-CN" sz="2000" dirty="0"/>
              <a:t>Hello Time:	</a:t>
            </a:r>
            <a:r>
              <a:rPr lang="zh-CN" altLang="en-US" sz="2000" dirty="0"/>
              <a:t>配置消息发送时间间隔，单位同上，默认</a:t>
            </a:r>
            <a:r>
              <a:rPr lang="en-US" altLang="zh-CN" sz="2000" dirty="0"/>
              <a:t>2</a:t>
            </a:r>
            <a:r>
              <a:rPr lang="zh-CN" altLang="en-US" sz="2000" dirty="0"/>
              <a:t>秒</a:t>
            </a:r>
            <a:endParaRPr lang="en-US" altLang="zh-CN" sz="2000" dirty="0"/>
          </a:p>
          <a:p>
            <a:pPr>
              <a:lnSpc>
                <a:spcPct val="130000"/>
              </a:lnSpc>
            </a:pPr>
            <a:r>
              <a:rPr lang="en-US" altLang="zh-CN" sz="2000" dirty="0"/>
              <a:t>Forward Delay:	</a:t>
            </a:r>
            <a:r>
              <a:rPr lang="zh-CN" altLang="en-US" sz="2000" dirty="0"/>
              <a:t>不同状态间切换时延，单位同上，默认</a:t>
            </a:r>
            <a:r>
              <a:rPr lang="en-US" altLang="zh-CN" sz="2000" dirty="0"/>
              <a:t>15</a:t>
            </a:r>
            <a:r>
              <a:rPr lang="zh-CN" altLang="en-US" sz="2000" dirty="0"/>
              <a:t>秒</a:t>
            </a:r>
          </a:p>
        </p:txBody>
      </p:sp>
      <p:sp>
        <p:nvSpPr>
          <p:cNvPr id="5" name="灯片编号占位符 4">
            <a:extLst>
              <a:ext uri="{FF2B5EF4-FFF2-40B4-BE49-F238E27FC236}">
                <a16:creationId xmlns:a16="http://schemas.microsoft.com/office/drawing/2014/main" id="{DDE080BB-45B4-4168-A9CF-CEB6C66CF418}"/>
              </a:ext>
            </a:extLst>
          </p:cNvPr>
          <p:cNvSpPr>
            <a:spLocks noGrp="1"/>
          </p:cNvSpPr>
          <p:nvPr>
            <p:ph type="sldNum" sz="quarter" idx="12"/>
          </p:nvPr>
        </p:nvSpPr>
        <p:spPr/>
        <p:txBody>
          <a:bodyPr/>
          <a:lstStyle/>
          <a:p>
            <a:fld id="{7D9D34A7-6962-48C3-985A-4607A23522D7}" type="slidenum">
              <a:rPr lang="zh-CN" altLang="en-US" smtClean="0"/>
              <a:pPr/>
              <a:t>20</a:t>
            </a:fld>
            <a:endParaRPr lang="zh-CN" altLang="en-US" dirty="0"/>
          </a:p>
        </p:txBody>
      </p:sp>
    </p:spTree>
    <p:extLst>
      <p:ext uri="{BB962C8B-B14F-4D97-AF65-F5344CB8AC3E}">
        <p14:creationId xmlns:p14="http://schemas.microsoft.com/office/powerpoint/2010/main" val="540360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C3D44F63-F388-477C-9402-03653CB0D937}"/>
              </a:ext>
            </a:extLst>
          </p:cNvPr>
          <p:cNvPicPr>
            <a:picLocks noChangeAspect="1"/>
          </p:cNvPicPr>
          <p:nvPr/>
        </p:nvPicPr>
        <p:blipFill>
          <a:blip r:embed="rId2"/>
          <a:stretch>
            <a:fillRect/>
          </a:stretch>
        </p:blipFill>
        <p:spPr>
          <a:xfrm>
            <a:off x="0" y="1165413"/>
            <a:ext cx="7557247" cy="5540188"/>
          </a:xfrm>
          <a:prstGeom prst="rect">
            <a:avLst/>
          </a:prstGeom>
        </p:spPr>
      </p:pic>
      <p:sp>
        <p:nvSpPr>
          <p:cNvPr id="2" name="标题 1">
            <a:extLst>
              <a:ext uri="{FF2B5EF4-FFF2-40B4-BE49-F238E27FC236}">
                <a16:creationId xmlns:a16="http://schemas.microsoft.com/office/drawing/2014/main" id="{E279CA3E-1BAF-447F-8311-35D272A6C9C3}"/>
              </a:ext>
            </a:extLst>
          </p:cNvPr>
          <p:cNvSpPr>
            <a:spLocks noGrp="1"/>
          </p:cNvSpPr>
          <p:nvPr>
            <p:ph type="title"/>
          </p:nvPr>
        </p:nvSpPr>
        <p:spPr/>
        <p:txBody>
          <a:bodyPr/>
          <a:lstStyle/>
          <a:p>
            <a:r>
              <a:rPr lang="zh-CN" altLang="en-US" dirty="0"/>
              <a:t>生成树协议数据包示例</a:t>
            </a:r>
          </a:p>
        </p:txBody>
      </p:sp>
      <p:sp>
        <p:nvSpPr>
          <p:cNvPr id="7" name="矩形 6">
            <a:extLst>
              <a:ext uri="{FF2B5EF4-FFF2-40B4-BE49-F238E27FC236}">
                <a16:creationId xmlns:a16="http://schemas.microsoft.com/office/drawing/2014/main" id="{1411EB35-BCBA-4C0B-910F-A49257D96053}"/>
              </a:ext>
            </a:extLst>
          </p:cNvPr>
          <p:cNvSpPr/>
          <p:nvPr/>
        </p:nvSpPr>
        <p:spPr>
          <a:xfrm>
            <a:off x="317020" y="2069614"/>
            <a:ext cx="5900900" cy="7086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8" name="矩形 7">
            <a:extLst>
              <a:ext uri="{FF2B5EF4-FFF2-40B4-BE49-F238E27FC236}">
                <a16:creationId xmlns:a16="http://schemas.microsoft.com/office/drawing/2014/main" id="{F07F4432-BC02-48DC-9035-DC0EBEAEB9F3}"/>
              </a:ext>
            </a:extLst>
          </p:cNvPr>
          <p:cNvSpPr/>
          <p:nvPr/>
        </p:nvSpPr>
        <p:spPr>
          <a:xfrm>
            <a:off x="317020" y="2998486"/>
            <a:ext cx="3340580" cy="6698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9" name="矩形 8">
            <a:extLst>
              <a:ext uri="{FF2B5EF4-FFF2-40B4-BE49-F238E27FC236}">
                <a16:creationId xmlns:a16="http://schemas.microsoft.com/office/drawing/2014/main" id="{8C36EA7E-9D43-41DB-8707-197871E1BC71}"/>
              </a:ext>
            </a:extLst>
          </p:cNvPr>
          <p:cNvSpPr/>
          <p:nvPr/>
        </p:nvSpPr>
        <p:spPr>
          <a:xfrm>
            <a:off x="317020" y="4765763"/>
            <a:ext cx="4755211" cy="9233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0" name="文本框 9">
            <a:extLst>
              <a:ext uri="{FF2B5EF4-FFF2-40B4-BE49-F238E27FC236}">
                <a16:creationId xmlns:a16="http://schemas.microsoft.com/office/drawing/2014/main" id="{41CF29BB-4686-4D4C-BA32-4F7746692D2B}"/>
              </a:ext>
            </a:extLst>
          </p:cNvPr>
          <p:cNvSpPr txBox="1"/>
          <p:nvPr/>
        </p:nvSpPr>
        <p:spPr>
          <a:xfrm>
            <a:off x="6282467" y="1930597"/>
            <a:ext cx="2754288" cy="1200329"/>
          </a:xfrm>
          <a:prstGeom prst="rect">
            <a:avLst/>
          </a:prstGeom>
          <a:solidFill>
            <a:schemeClr val="bg1"/>
          </a:solidFill>
          <a:ln>
            <a:solidFill>
              <a:srgbClr val="FF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Ethernet</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层：目的</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MAC</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地址</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(01:80:C2:00:00:01)</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，发送端口</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MAC</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地址，以及数据负载长度</a:t>
            </a:r>
          </a:p>
        </p:txBody>
      </p:sp>
      <p:sp>
        <p:nvSpPr>
          <p:cNvPr id="11" name="文本框 10">
            <a:extLst>
              <a:ext uri="{FF2B5EF4-FFF2-40B4-BE49-F238E27FC236}">
                <a16:creationId xmlns:a16="http://schemas.microsoft.com/office/drawing/2014/main" id="{43A958F7-BD19-447C-8CEB-7A04EC7D251B}"/>
              </a:ext>
            </a:extLst>
          </p:cNvPr>
          <p:cNvSpPr txBox="1"/>
          <p:nvPr/>
        </p:nvSpPr>
        <p:spPr>
          <a:xfrm>
            <a:off x="6292892" y="3222179"/>
            <a:ext cx="2754288" cy="369332"/>
          </a:xfrm>
          <a:prstGeom prst="rect">
            <a:avLst/>
          </a:prstGeom>
          <a:solidFill>
            <a:schemeClr val="bg1"/>
          </a:solidFill>
          <a:ln>
            <a:solidFill>
              <a:srgbClr val="FF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链路控制层</a:t>
            </a:r>
          </a:p>
        </p:txBody>
      </p:sp>
      <p:sp>
        <p:nvSpPr>
          <p:cNvPr id="12" name="文本框 11">
            <a:extLst>
              <a:ext uri="{FF2B5EF4-FFF2-40B4-BE49-F238E27FC236}">
                <a16:creationId xmlns:a16="http://schemas.microsoft.com/office/drawing/2014/main" id="{60EEDAD5-3837-49DC-B3C2-D153036E8FAB}"/>
              </a:ext>
            </a:extLst>
          </p:cNvPr>
          <p:cNvSpPr txBox="1"/>
          <p:nvPr/>
        </p:nvSpPr>
        <p:spPr>
          <a:xfrm>
            <a:off x="6282467" y="4692270"/>
            <a:ext cx="2754288" cy="1200329"/>
          </a:xfrm>
          <a:prstGeom prst="rect">
            <a:avLst/>
          </a:prstGeom>
          <a:solidFill>
            <a:schemeClr val="bg1"/>
          </a:solidFill>
          <a:ln>
            <a:solidFill>
              <a:srgbClr val="FF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该消息由</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ID</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为</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0x…0201</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节点</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(b2)</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从端口</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0x…02(b2-eth1)</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发出，认为自己是根节点</a:t>
            </a:r>
          </a:p>
        </p:txBody>
      </p:sp>
      <p:sp>
        <p:nvSpPr>
          <p:cNvPr id="3" name="灯片编号占位符 2">
            <a:extLst>
              <a:ext uri="{FF2B5EF4-FFF2-40B4-BE49-F238E27FC236}">
                <a16:creationId xmlns:a16="http://schemas.microsoft.com/office/drawing/2014/main" id="{4A176E3C-66E9-488B-A550-05D74BE16617}"/>
              </a:ext>
            </a:extLst>
          </p:cNvPr>
          <p:cNvSpPr>
            <a:spLocks noGrp="1"/>
          </p:cNvSpPr>
          <p:nvPr>
            <p:ph type="sldNum" sz="quarter" idx="12"/>
          </p:nvPr>
        </p:nvSpPr>
        <p:spPr/>
        <p:txBody>
          <a:bodyPr/>
          <a:lstStyle/>
          <a:p>
            <a:fld id="{7D9D34A7-6962-48C3-985A-4607A23522D7}" type="slidenum">
              <a:rPr lang="zh-CN" altLang="en-US" smtClean="0"/>
              <a:pPr/>
              <a:t>21</a:t>
            </a:fld>
            <a:endParaRPr lang="zh-CN" altLang="en-US" dirty="0"/>
          </a:p>
        </p:txBody>
      </p:sp>
    </p:spTree>
    <p:extLst>
      <p:ext uri="{BB962C8B-B14F-4D97-AF65-F5344CB8AC3E}">
        <p14:creationId xmlns:p14="http://schemas.microsoft.com/office/powerpoint/2010/main" val="165501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AD8AF0-3B32-4E08-ABCA-4A1431509340}"/>
              </a:ext>
            </a:extLst>
          </p:cNvPr>
          <p:cNvSpPr>
            <a:spLocks noGrp="1"/>
          </p:cNvSpPr>
          <p:nvPr>
            <p:ph type="title"/>
          </p:nvPr>
        </p:nvSpPr>
        <p:spPr/>
        <p:txBody>
          <a:bodyPr/>
          <a:lstStyle/>
          <a:p>
            <a:r>
              <a:rPr lang="zh-CN" altLang="en-US" dirty="0"/>
              <a:t>实验内容</a:t>
            </a:r>
          </a:p>
        </p:txBody>
      </p:sp>
      <p:sp>
        <p:nvSpPr>
          <p:cNvPr id="3" name="内容占位符 2">
            <a:extLst>
              <a:ext uri="{FF2B5EF4-FFF2-40B4-BE49-F238E27FC236}">
                <a16:creationId xmlns:a16="http://schemas.microsoft.com/office/drawing/2014/main" id="{3A6E0B61-3B86-41A9-862F-2EA25CDA4C03}"/>
              </a:ext>
            </a:extLst>
          </p:cNvPr>
          <p:cNvSpPr>
            <a:spLocks noGrp="1"/>
          </p:cNvSpPr>
          <p:nvPr>
            <p:ph idx="1"/>
          </p:nvPr>
        </p:nvSpPr>
        <p:spPr>
          <a:xfrm>
            <a:off x="395537" y="1365957"/>
            <a:ext cx="8291263" cy="5034843"/>
          </a:xfrm>
        </p:spPr>
        <p:txBody>
          <a:bodyPr/>
          <a:lstStyle/>
          <a:p>
            <a:r>
              <a:rPr lang="zh-CN" altLang="en-US" dirty="0"/>
              <a:t>基于已有代码，实现生成树运行机制，对于给定拓扑</a:t>
            </a:r>
            <a:r>
              <a:rPr lang="en-US" altLang="zh-CN" dirty="0"/>
              <a:t>(four_node_ring.py)</a:t>
            </a:r>
            <a:r>
              <a:rPr lang="zh-CN" altLang="en-US" dirty="0"/>
              <a:t>，计算输出相应状态下的最小生成树拓扑</a:t>
            </a:r>
            <a:endParaRPr lang="en-US" altLang="zh-CN" dirty="0"/>
          </a:p>
          <a:p>
            <a:endParaRPr lang="en-US" altLang="zh-CN" dirty="0"/>
          </a:p>
          <a:p>
            <a:r>
              <a:rPr lang="zh-CN" altLang="en-US" dirty="0"/>
              <a:t>自己构造一个不少于</a:t>
            </a:r>
            <a:r>
              <a:rPr lang="en-US" altLang="zh-CN" dirty="0"/>
              <a:t>7</a:t>
            </a:r>
            <a:r>
              <a:rPr lang="zh-CN" altLang="en-US" dirty="0"/>
              <a:t>个节点，链路冗余度不小于</a:t>
            </a:r>
            <a:r>
              <a:rPr lang="en-US" altLang="zh-CN" dirty="0"/>
              <a:t>2</a:t>
            </a:r>
            <a:r>
              <a:rPr lang="zh-CN" altLang="en-US" dirty="0"/>
              <a:t>的拓扑，节点和端口的命名规则可参考</a:t>
            </a:r>
            <a:r>
              <a:rPr lang="en-US" altLang="zh-CN" dirty="0"/>
              <a:t>four_node_ring.py</a:t>
            </a:r>
            <a:r>
              <a:rPr lang="zh-CN" altLang="en-US" dirty="0"/>
              <a:t>，使用</a:t>
            </a:r>
            <a:r>
              <a:rPr lang="en-US" altLang="zh-CN" dirty="0" err="1"/>
              <a:t>stp</a:t>
            </a:r>
            <a:r>
              <a:rPr lang="zh-CN" altLang="en-US" dirty="0"/>
              <a:t>程序计算输出最小生成树拓扑</a:t>
            </a:r>
          </a:p>
        </p:txBody>
      </p:sp>
      <p:sp>
        <p:nvSpPr>
          <p:cNvPr id="5" name="灯片编号占位符 4">
            <a:extLst>
              <a:ext uri="{FF2B5EF4-FFF2-40B4-BE49-F238E27FC236}">
                <a16:creationId xmlns:a16="http://schemas.microsoft.com/office/drawing/2014/main" id="{35C146C9-BF2B-44A3-9A4C-6FB8B6DBD5E4}"/>
              </a:ext>
            </a:extLst>
          </p:cNvPr>
          <p:cNvSpPr>
            <a:spLocks noGrp="1"/>
          </p:cNvSpPr>
          <p:nvPr>
            <p:ph type="sldNum" sz="quarter" idx="12"/>
          </p:nvPr>
        </p:nvSpPr>
        <p:spPr/>
        <p:txBody>
          <a:bodyPr/>
          <a:lstStyle/>
          <a:p>
            <a:fld id="{7D9D34A7-6962-48C3-985A-4607A23522D7}" type="slidenum">
              <a:rPr lang="zh-CN" altLang="en-US" smtClean="0"/>
              <a:pPr/>
              <a:t>22</a:t>
            </a:fld>
            <a:endParaRPr lang="zh-CN" altLang="en-US" dirty="0"/>
          </a:p>
        </p:txBody>
      </p:sp>
    </p:spTree>
    <p:extLst>
      <p:ext uri="{BB962C8B-B14F-4D97-AF65-F5344CB8AC3E}">
        <p14:creationId xmlns:p14="http://schemas.microsoft.com/office/powerpoint/2010/main" val="763773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79FABC-8912-4A88-B5EB-89A227E9C85C}"/>
              </a:ext>
            </a:extLst>
          </p:cNvPr>
          <p:cNvSpPr>
            <a:spLocks noGrp="1"/>
          </p:cNvSpPr>
          <p:nvPr>
            <p:ph type="title"/>
          </p:nvPr>
        </p:nvSpPr>
        <p:spPr/>
        <p:txBody>
          <a:bodyPr/>
          <a:lstStyle/>
          <a:p>
            <a:r>
              <a:rPr lang="zh-CN" altLang="en-US" dirty="0"/>
              <a:t>实验流程</a:t>
            </a:r>
          </a:p>
        </p:txBody>
      </p:sp>
      <p:sp>
        <p:nvSpPr>
          <p:cNvPr id="3" name="内容占位符 2">
            <a:extLst>
              <a:ext uri="{FF2B5EF4-FFF2-40B4-BE49-F238E27FC236}">
                <a16:creationId xmlns:a16="http://schemas.microsoft.com/office/drawing/2014/main" id="{5B764926-D856-4104-9DB2-C950F850C38F}"/>
              </a:ext>
            </a:extLst>
          </p:cNvPr>
          <p:cNvSpPr>
            <a:spLocks noGrp="1"/>
          </p:cNvSpPr>
          <p:nvPr>
            <p:ph idx="1"/>
          </p:nvPr>
        </p:nvSpPr>
        <p:spPr/>
        <p:txBody>
          <a:bodyPr>
            <a:normAutofit fontScale="92500" lnSpcReduction="10000"/>
          </a:bodyPr>
          <a:lstStyle/>
          <a:p>
            <a:pPr marL="0" indent="0">
              <a:lnSpc>
                <a:spcPct val="160000"/>
              </a:lnSpc>
              <a:buNone/>
            </a:pPr>
            <a:r>
              <a:rPr lang="zh-CN" altLang="en-US" dirty="0"/>
              <a:t>以</a:t>
            </a:r>
            <a:r>
              <a:rPr lang="en-US" altLang="zh-CN" dirty="0"/>
              <a:t>four_node_ring.py</a:t>
            </a:r>
            <a:r>
              <a:rPr lang="zh-CN" altLang="en-US" dirty="0"/>
              <a:t>拓扑为例</a:t>
            </a:r>
            <a:endParaRPr lang="en-US" altLang="zh-CN" dirty="0"/>
          </a:p>
          <a:p>
            <a:pPr marL="457200" indent="-457200">
              <a:lnSpc>
                <a:spcPct val="160000"/>
              </a:lnSpc>
              <a:buFont typeface="+mj-lt"/>
              <a:buAutoNum type="arabicPeriod"/>
            </a:pPr>
            <a:r>
              <a:rPr lang="zh-CN" altLang="en-US" sz="2000" dirty="0"/>
              <a:t>运行</a:t>
            </a:r>
            <a:r>
              <a:rPr lang="en-US" altLang="zh-CN" sz="2000" dirty="0"/>
              <a:t>four_node_ring.py</a:t>
            </a:r>
            <a:r>
              <a:rPr lang="zh-CN" altLang="en-US" sz="2000" dirty="0"/>
              <a:t>拓扑，</a:t>
            </a:r>
            <a:r>
              <a:rPr lang="en-US" altLang="zh-CN" sz="2000" dirty="0"/>
              <a:t>4</a:t>
            </a:r>
            <a:r>
              <a:rPr lang="zh-CN" altLang="en-US" sz="2000" dirty="0"/>
              <a:t>个节点分别后台运行</a:t>
            </a:r>
            <a:r>
              <a:rPr lang="en-US" altLang="zh-CN" sz="2000" dirty="0" err="1"/>
              <a:t>stp</a:t>
            </a:r>
            <a:r>
              <a:rPr lang="zh-CN" altLang="en-US" sz="2000" dirty="0"/>
              <a:t>程序，该程序将输出重定向到</a:t>
            </a:r>
            <a:r>
              <a:rPr lang="en-US" altLang="zh-CN" sz="2000" dirty="0"/>
              <a:t>b*-output.txt</a:t>
            </a:r>
            <a:r>
              <a:rPr lang="zh-CN" altLang="en-US" sz="2000" dirty="0"/>
              <a:t>文件</a:t>
            </a:r>
            <a:endParaRPr lang="en-US" altLang="zh-CN" sz="2000" dirty="0"/>
          </a:p>
          <a:p>
            <a:pPr marL="457200" indent="-457200">
              <a:lnSpc>
                <a:spcPct val="160000"/>
              </a:lnSpc>
              <a:buFont typeface="+mj-lt"/>
              <a:buAutoNum type="arabicPeriod"/>
            </a:pPr>
            <a:r>
              <a:rPr lang="zh-CN" altLang="en-US" sz="2000" dirty="0"/>
              <a:t>等待一段时间</a:t>
            </a:r>
            <a:r>
              <a:rPr lang="en-US" altLang="zh-CN" sz="2000" dirty="0"/>
              <a:t>(4</a:t>
            </a:r>
            <a:r>
              <a:rPr lang="zh-CN" altLang="en-US" sz="2000" dirty="0"/>
              <a:t>个节点大概</a:t>
            </a:r>
            <a:r>
              <a:rPr lang="en-US" altLang="zh-CN" sz="2000" dirty="0"/>
              <a:t>30</a:t>
            </a:r>
            <a:r>
              <a:rPr lang="zh-CN" altLang="en-US" sz="2000" dirty="0"/>
              <a:t>秒钟</a:t>
            </a:r>
            <a:r>
              <a:rPr lang="en-US" altLang="zh-CN" sz="2000" dirty="0"/>
              <a:t>)</a:t>
            </a:r>
            <a:r>
              <a:rPr lang="zh-CN" altLang="en-US" sz="2000" dirty="0"/>
              <a:t>后，执行如下命令：</a:t>
            </a:r>
            <a:br>
              <a:rPr lang="en-US" altLang="zh-CN" sz="2000" dirty="0"/>
            </a:br>
            <a:r>
              <a:rPr lang="en-US" altLang="zh-CN" sz="2000" dirty="0"/>
              <a:t>		</a:t>
            </a:r>
            <a:r>
              <a:rPr lang="zh-CN" altLang="en-US" sz="2000" dirty="0"/>
              <a:t> </a:t>
            </a:r>
            <a:r>
              <a:rPr lang="en-US" altLang="zh-CN" sz="1800" dirty="0">
                <a:latin typeface="Courier New" panose="02070309020205020404" pitchFamily="49" charset="0"/>
                <a:cs typeface="Courier New" panose="02070309020205020404" pitchFamily="49" charset="0"/>
              </a:rPr>
              <a:t># </a:t>
            </a:r>
            <a:r>
              <a:rPr lang="en-US" altLang="zh-CN" sz="1800" dirty="0" err="1">
                <a:latin typeface="Courier New" panose="02070309020205020404" pitchFamily="49" charset="0"/>
                <a:cs typeface="Courier New" panose="02070309020205020404" pitchFamily="49" charset="0"/>
              </a:rPr>
              <a:t>pkill</a:t>
            </a:r>
            <a:r>
              <a:rPr lang="en-US" altLang="zh-CN" sz="1800" dirty="0">
                <a:latin typeface="Courier New" panose="02070309020205020404" pitchFamily="49" charset="0"/>
                <a:cs typeface="Courier New" panose="02070309020205020404" pitchFamily="49" charset="0"/>
              </a:rPr>
              <a:t> -SIGTERM </a:t>
            </a:r>
            <a:r>
              <a:rPr lang="en-US" altLang="zh-CN" sz="1800" dirty="0" err="1">
                <a:latin typeface="Courier New" panose="02070309020205020404" pitchFamily="49" charset="0"/>
                <a:cs typeface="Courier New" panose="02070309020205020404" pitchFamily="49" charset="0"/>
              </a:rPr>
              <a:t>stp</a:t>
            </a:r>
            <a:br>
              <a:rPr lang="en-US" altLang="zh-CN" sz="1800" dirty="0">
                <a:latin typeface="Courier New" panose="02070309020205020404" pitchFamily="49" charset="0"/>
                <a:cs typeface="Courier New" panose="02070309020205020404" pitchFamily="49" charset="0"/>
              </a:rPr>
            </a:br>
            <a:r>
              <a:rPr lang="zh-CN" altLang="en-US" sz="2000" dirty="0"/>
              <a:t>该命令强制所有</a:t>
            </a:r>
            <a:r>
              <a:rPr lang="en-US" altLang="zh-CN" sz="2000" dirty="0" err="1"/>
              <a:t>stp</a:t>
            </a:r>
            <a:r>
              <a:rPr lang="zh-CN" altLang="en-US" sz="2000" dirty="0"/>
              <a:t>程序输出最终状态并退出</a:t>
            </a:r>
            <a:endParaRPr lang="en-US" altLang="zh-CN" sz="2000" dirty="0"/>
          </a:p>
          <a:p>
            <a:pPr marL="857241" lvl="1" indent="-457200">
              <a:lnSpc>
                <a:spcPct val="160000"/>
              </a:lnSpc>
            </a:pPr>
            <a:r>
              <a:rPr lang="zh-CN" altLang="en-US" sz="1800" dirty="0"/>
              <a:t>可以在</a:t>
            </a:r>
            <a:r>
              <a:rPr lang="en-US" altLang="zh-CN" sz="1800" dirty="0" err="1"/>
              <a:t>xterm</a:t>
            </a:r>
            <a:r>
              <a:rPr lang="zh-CN" altLang="en-US" sz="1800" dirty="0"/>
              <a:t>或</a:t>
            </a:r>
            <a:r>
              <a:rPr lang="en-US" altLang="zh-CN" sz="1800" dirty="0"/>
              <a:t>gnome-terminal</a:t>
            </a:r>
            <a:r>
              <a:rPr lang="zh-CN" altLang="en-US" sz="1800" dirty="0"/>
              <a:t>中执行该命令，需要</a:t>
            </a:r>
            <a:r>
              <a:rPr lang="en-US" altLang="zh-CN" sz="1800" dirty="0"/>
              <a:t>root</a:t>
            </a:r>
            <a:r>
              <a:rPr lang="zh-CN" altLang="en-US" sz="1800" dirty="0"/>
              <a:t>权限</a:t>
            </a:r>
            <a:endParaRPr lang="en-US" altLang="zh-CN" sz="1800" dirty="0"/>
          </a:p>
          <a:p>
            <a:pPr marL="457200" indent="-457200">
              <a:lnSpc>
                <a:spcPct val="160000"/>
              </a:lnSpc>
              <a:buFont typeface="+mj-lt"/>
              <a:buAutoNum type="arabicPeriod"/>
            </a:pPr>
            <a:r>
              <a:rPr lang="zh-CN" altLang="en-US" sz="2000" dirty="0"/>
              <a:t>执行</a:t>
            </a:r>
            <a:r>
              <a:rPr lang="en-US" altLang="zh-CN" sz="2000" dirty="0"/>
              <a:t>dump_output.sh</a:t>
            </a:r>
            <a:r>
              <a:rPr lang="zh-CN" altLang="en-US" sz="2000" dirty="0"/>
              <a:t>脚本，输出个</a:t>
            </a:r>
            <a:r>
              <a:rPr lang="en-US" altLang="zh-CN" sz="2000" dirty="0"/>
              <a:t>4</a:t>
            </a:r>
            <a:r>
              <a:rPr lang="zh-CN" altLang="en-US" sz="2000" dirty="0"/>
              <a:t>个节点的状态</a:t>
            </a:r>
            <a:endParaRPr lang="en-US" altLang="zh-CN" sz="2000" dirty="0"/>
          </a:p>
          <a:p>
            <a:pPr marL="0" indent="0">
              <a:lnSpc>
                <a:spcPct val="160000"/>
              </a:lnSpc>
              <a:buNone/>
            </a:pPr>
            <a:r>
              <a:rPr lang="en-US" altLang="zh-CN" sz="2000" dirty="0">
                <a:latin typeface="Courier New" panose="02070309020205020404" pitchFamily="49" charset="0"/>
                <a:cs typeface="Courier New" panose="02070309020205020404" pitchFamily="49" charset="0"/>
              </a:rPr>
              <a:t>		</a:t>
            </a:r>
            <a:r>
              <a:rPr lang="en-US" altLang="zh-CN" sz="1800" dirty="0">
                <a:latin typeface="Courier New" panose="02070309020205020404" pitchFamily="49" charset="0"/>
                <a:cs typeface="Courier New" panose="02070309020205020404" pitchFamily="49" charset="0"/>
              </a:rPr>
              <a:t># ./dump_output.sh 4</a:t>
            </a:r>
          </a:p>
        </p:txBody>
      </p:sp>
      <p:sp>
        <p:nvSpPr>
          <p:cNvPr id="5" name="灯片编号占位符 4">
            <a:extLst>
              <a:ext uri="{FF2B5EF4-FFF2-40B4-BE49-F238E27FC236}">
                <a16:creationId xmlns:a16="http://schemas.microsoft.com/office/drawing/2014/main" id="{ECEB0A6C-F471-4124-9659-65CFEDAB7205}"/>
              </a:ext>
            </a:extLst>
          </p:cNvPr>
          <p:cNvSpPr>
            <a:spLocks noGrp="1"/>
          </p:cNvSpPr>
          <p:nvPr>
            <p:ph type="sldNum" sz="quarter" idx="12"/>
          </p:nvPr>
        </p:nvSpPr>
        <p:spPr/>
        <p:txBody>
          <a:bodyPr/>
          <a:lstStyle/>
          <a:p>
            <a:fld id="{7D9D34A7-6962-48C3-985A-4607A23522D7}" type="slidenum">
              <a:rPr lang="zh-CN" altLang="en-US" smtClean="0"/>
              <a:pPr/>
              <a:t>23</a:t>
            </a:fld>
            <a:endParaRPr lang="zh-CN" altLang="en-US" dirty="0"/>
          </a:p>
        </p:txBody>
      </p:sp>
    </p:spTree>
    <p:extLst>
      <p:ext uri="{BB962C8B-B14F-4D97-AF65-F5344CB8AC3E}">
        <p14:creationId xmlns:p14="http://schemas.microsoft.com/office/powerpoint/2010/main" val="9734591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2C5FCF-416C-4C2A-A128-62A689F3B36D}"/>
              </a:ext>
            </a:extLst>
          </p:cNvPr>
          <p:cNvSpPr>
            <a:spLocks noGrp="1"/>
          </p:cNvSpPr>
          <p:nvPr>
            <p:ph type="title"/>
          </p:nvPr>
        </p:nvSpPr>
        <p:spPr/>
        <p:txBody>
          <a:bodyPr/>
          <a:lstStyle/>
          <a:p>
            <a:r>
              <a:rPr lang="zh-CN" altLang="en-US" dirty="0"/>
              <a:t>实验结果示例</a:t>
            </a:r>
          </a:p>
        </p:txBody>
      </p:sp>
      <p:grpSp>
        <p:nvGrpSpPr>
          <p:cNvPr id="34" name="组合 33">
            <a:extLst>
              <a:ext uri="{FF2B5EF4-FFF2-40B4-BE49-F238E27FC236}">
                <a16:creationId xmlns:a16="http://schemas.microsoft.com/office/drawing/2014/main" id="{BC3BF38D-D3A5-4308-8C0E-B59455774ECA}"/>
              </a:ext>
            </a:extLst>
          </p:cNvPr>
          <p:cNvGrpSpPr/>
          <p:nvPr/>
        </p:nvGrpSpPr>
        <p:grpSpPr>
          <a:xfrm>
            <a:off x="113675" y="1454517"/>
            <a:ext cx="2747860" cy="4237860"/>
            <a:chOff x="377236" y="1694982"/>
            <a:chExt cx="3388875" cy="3804263"/>
          </a:xfrm>
        </p:grpSpPr>
        <p:grpSp>
          <p:nvGrpSpPr>
            <p:cNvPr id="5" name="组合 4">
              <a:extLst>
                <a:ext uri="{FF2B5EF4-FFF2-40B4-BE49-F238E27FC236}">
                  <a16:creationId xmlns:a16="http://schemas.microsoft.com/office/drawing/2014/main" id="{7136C650-CEBD-4C5E-9CDD-487E52B124E8}"/>
                </a:ext>
              </a:extLst>
            </p:cNvPr>
            <p:cNvGrpSpPr/>
            <p:nvPr/>
          </p:nvGrpSpPr>
          <p:grpSpPr>
            <a:xfrm>
              <a:off x="398030" y="1694982"/>
              <a:ext cx="3363558" cy="3804263"/>
              <a:chOff x="5201322" y="914665"/>
              <a:chExt cx="3363558" cy="3804263"/>
            </a:xfrm>
          </p:grpSpPr>
          <p:sp>
            <p:nvSpPr>
              <p:cNvPr id="6" name="椭圆 5">
                <a:extLst>
                  <a:ext uri="{FF2B5EF4-FFF2-40B4-BE49-F238E27FC236}">
                    <a16:creationId xmlns:a16="http://schemas.microsoft.com/office/drawing/2014/main" id="{12B2DCA3-4449-4C95-B7BA-C4A713CB8F6B}"/>
                  </a:ext>
                </a:extLst>
              </p:cNvPr>
              <p:cNvSpPr/>
              <p:nvPr/>
            </p:nvSpPr>
            <p:spPr>
              <a:xfrm>
                <a:off x="6412454" y="1851375"/>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b1</a:t>
                </a:r>
                <a:endParaRPr lang="zh-CN" altLang="en-US" sz="2000" dirty="0"/>
              </a:p>
            </p:txBody>
          </p:sp>
          <p:sp>
            <p:nvSpPr>
              <p:cNvPr id="7" name="椭圆 6">
                <a:extLst>
                  <a:ext uri="{FF2B5EF4-FFF2-40B4-BE49-F238E27FC236}">
                    <a16:creationId xmlns:a16="http://schemas.microsoft.com/office/drawing/2014/main" id="{6944E456-59E0-49F0-A37E-5C03ED7A21BD}"/>
                  </a:ext>
                </a:extLst>
              </p:cNvPr>
              <p:cNvSpPr/>
              <p:nvPr/>
            </p:nvSpPr>
            <p:spPr>
              <a:xfrm>
                <a:off x="5201322"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b3</a:t>
                </a:r>
                <a:endParaRPr lang="zh-CN" altLang="en-US" sz="2000" dirty="0"/>
              </a:p>
            </p:txBody>
          </p:sp>
          <p:sp>
            <p:nvSpPr>
              <p:cNvPr id="8" name="椭圆 7">
                <a:extLst>
                  <a:ext uri="{FF2B5EF4-FFF2-40B4-BE49-F238E27FC236}">
                    <a16:creationId xmlns:a16="http://schemas.microsoft.com/office/drawing/2014/main" id="{A6A16105-185B-4DC0-8518-C57BD0540D88}"/>
                  </a:ext>
                </a:extLst>
              </p:cNvPr>
              <p:cNvSpPr/>
              <p:nvPr/>
            </p:nvSpPr>
            <p:spPr>
              <a:xfrm>
                <a:off x="7736541"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b2</a:t>
                </a:r>
                <a:endParaRPr lang="zh-CN" altLang="en-US" sz="2000" dirty="0"/>
              </a:p>
            </p:txBody>
          </p:sp>
          <p:sp>
            <p:nvSpPr>
              <p:cNvPr id="9" name="椭圆 8">
                <a:extLst>
                  <a:ext uri="{FF2B5EF4-FFF2-40B4-BE49-F238E27FC236}">
                    <a16:creationId xmlns:a16="http://schemas.microsoft.com/office/drawing/2014/main" id="{1FD1BBDF-5DBA-4317-BD55-8190A7B8191B}"/>
                  </a:ext>
                </a:extLst>
              </p:cNvPr>
              <p:cNvSpPr/>
              <p:nvPr/>
            </p:nvSpPr>
            <p:spPr>
              <a:xfrm>
                <a:off x="6412454" y="413801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b4</a:t>
                </a:r>
                <a:endParaRPr lang="zh-CN" altLang="en-US" sz="2000" dirty="0"/>
              </a:p>
            </p:txBody>
          </p:sp>
          <p:cxnSp>
            <p:nvCxnSpPr>
              <p:cNvPr id="10" name="直接连接符 9">
                <a:extLst>
                  <a:ext uri="{FF2B5EF4-FFF2-40B4-BE49-F238E27FC236}">
                    <a16:creationId xmlns:a16="http://schemas.microsoft.com/office/drawing/2014/main" id="{AC598587-516E-44C5-96D1-0137EA28B745}"/>
                  </a:ext>
                </a:extLst>
              </p:cNvPr>
              <p:cNvCxnSpPr>
                <a:cxnSpLocks/>
                <a:stCxn id="6" idx="3"/>
                <a:endCxn id="7" idx="0"/>
              </p:cNvCxnSpPr>
              <p:nvPr/>
            </p:nvCxnSpPr>
            <p:spPr>
              <a:xfrm flipH="1">
                <a:off x="5615492" y="2347214"/>
                <a:ext cx="918269"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FDA968B8-565F-494F-8360-2B54FF2D27CB}"/>
                  </a:ext>
                </a:extLst>
              </p:cNvPr>
              <p:cNvCxnSpPr>
                <a:cxnSpLocks/>
                <a:stCxn id="6" idx="5"/>
                <a:endCxn id="8" idx="0"/>
              </p:cNvCxnSpPr>
              <p:nvPr/>
            </p:nvCxnSpPr>
            <p:spPr>
              <a:xfrm>
                <a:off x="7119486" y="2347214"/>
                <a:ext cx="1031225"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E34A7D71-EB48-441F-ACA0-E81A75C8FCC3}"/>
                  </a:ext>
                </a:extLst>
              </p:cNvPr>
              <p:cNvCxnSpPr>
                <a:cxnSpLocks/>
                <a:stCxn id="7" idx="4"/>
                <a:endCxn id="9" idx="1"/>
              </p:cNvCxnSpPr>
              <p:nvPr/>
            </p:nvCxnSpPr>
            <p:spPr>
              <a:xfrm>
                <a:off x="5615492" y="3625362"/>
                <a:ext cx="918269" cy="597727"/>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48489354-FC27-4D3A-9700-A87B1D20E3D1}"/>
                  </a:ext>
                </a:extLst>
              </p:cNvPr>
              <p:cNvCxnSpPr>
                <a:cxnSpLocks/>
                <a:stCxn id="8" idx="4"/>
                <a:endCxn id="9" idx="7"/>
              </p:cNvCxnSpPr>
              <p:nvPr/>
            </p:nvCxnSpPr>
            <p:spPr>
              <a:xfrm flipH="1">
                <a:off x="7119486" y="3625362"/>
                <a:ext cx="1031225" cy="59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3BD6BA8B-1FE7-4F25-A9BA-0FC1ED26D7EB}"/>
                  </a:ext>
                </a:extLst>
              </p:cNvPr>
              <p:cNvSpPr txBox="1"/>
              <p:nvPr/>
            </p:nvSpPr>
            <p:spPr>
              <a:xfrm>
                <a:off x="6118661" y="914665"/>
                <a:ext cx="1475084" cy="400110"/>
              </a:xfrm>
              <a:prstGeom prst="rect">
                <a:avLst/>
              </a:prstGeom>
              <a:noFill/>
            </p:spPr>
            <p:txBody>
              <a:bodyPr wrap="none" rtlCol="0">
                <a:spAutoFit/>
              </a:bodyPr>
              <a:lstStyle/>
              <a:p>
                <a:r>
                  <a:rPr lang="zh-CN" altLang="en-US" sz="2000" b="1" dirty="0"/>
                  <a:t>生成树拓扑</a:t>
                </a:r>
              </a:p>
            </p:txBody>
          </p:sp>
          <p:pic>
            <p:nvPicPr>
              <p:cNvPr id="15" name="图片 14">
                <a:extLst>
                  <a:ext uri="{FF2B5EF4-FFF2-40B4-BE49-F238E27FC236}">
                    <a16:creationId xmlns:a16="http://schemas.microsoft.com/office/drawing/2014/main" id="{13B9DC6C-906B-49CD-AA24-2F6F821FF0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73659" y="3709825"/>
                <a:ext cx="401934" cy="459683"/>
              </a:xfrm>
              <a:prstGeom prst="rect">
                <a:avLst/>
              </a:prstGeom>
            </p:spPr>
          </p:pic>
        </p:grpSp>
        <p:sp>
          <p:nvSpPr>
            <p:cNvPr id="25" name="文本框 24">
              <a:extLst>
                <a:ext uri="{FF2B5EF4-FFF2-40B4-BE49-F238E27FC236}">
                  <a16:creationId xmlns:a16="http://schemas.microsoft.com/office/drawing/2014/main" id="{BDA3D6F3-6D8A-49D7-8094-2828A2D71129}"/>
                </a:ext>
              </a:extLst>
            </p:cNvPr>
            <p:cNvSpPr txBox="1"/>
            <p:nvPr/>
          </p:nvSpPr>
          <p:spPr>
            <a:xfrm>
              <a:off x="2147323" y="2255318"/>
              <a:ext cx="1294072" cy="369332"/>
            </a:xfrm>
            <a:prstGeom prst="rect">
              <a:avLst/>
            </a:prstGeom>
            <a:noFill/>
          </p:spPr>
          <p:txBody>
            <a:bodyPr wrap="none" rtlCol="0">
              <a:spAutoFit/>
            </a:bodyPr>
            <a:lstStyle/>
            <a:p>
              <a:r>
                <a:rPr lang="en-US" altLang="zh-CN" dirty="0"/>
                <a:t>Root Switch</a:t>
              </a:r>
              <a:endParaRPr lang="zh-CN" altLang="en-US" dirty="0"/>
            </a:p>
          </p:txBody>
        </p:sp>
        <p:sp>
          <p:nvSpPr>
            <p:cNvPr id="26" name="矩形 25">
              <a:extLst>
                <a:ext uri="{FF2B5EF4-FFF2-40B4-BE49-F238E27FC236}">
                  <a16:creationId xmlns:a16="http://schemas.microsoft.com/office/drawing/2014/main" id="{63DA8A88-61D2-4544-AA44-3929244EC0A4}"/>
                </a:ext>
              </a:extLst>
            </p:cNvPr>
            <p:cNvSpPr/>
            <p:nvPr/>
          </p:nvSpPr>
          <p:spPr>
            <a:xfrm>
              <a:off x="377236" y="3476149"/>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27" name="矩形 26">
              <a:extLst>
                <a:ext uri="{FF2B5EF4-FFF2-40B4-BE49-F238E27FC236}">
                  <a16:creationId xmlns:a16="http://schemas.microsoft.com/office/drawing/2014/main" id="{0E083177-5119-41F1-BF9B-F45D93817933}"/>
                </a:ext>
              </a:extLst>
            </p:cNvPr>
            <p:cNvSpPr/>
            <p:nvPr/>
          </p:nvSpPr>
          <p:spPr>
            <a:xfrm>
              <a:off x="3337789" y="3432933"/>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28" name="矩形 27">
              <a:extLst>
                <a:ext uri="{FF2B5EF4-FFF2-40B4-BE49-F238E27FC236}">
                  <a16:creationId xmlns:a16="http://schemas.microsoft.com/office/drawing/2014/main" id="{485D34B8-14D5-4B7B-BE5D-5698BFB28329}"/>
                </a:ext>
              </a:extLst>
            </p:cNvPr>
            <p:cNvSpPr/>
            <p:nvPr/>
          </p:nvSpPr>
          <p:spPr>
            <a:xfrm>
              <a:off x="2451559" y="4818740"/>
              <a:ext cx="428322" cy="369332"/>
            </a:xfrm>
            <a:prstGeom prst="rect">
              <a:avLst/>
            </a:prstGeom>
          </p:spPr>
          <p:txBody>
            <a:bodyPr wrap="none">
              <a:spAutoFit/>
            </a:bodyPr>
            <a:lstStyle/>
            <a:p>
              <a:r>
                <a:rPr lang="en-US" altLang="zh-CN" dirty="0">
                  <a:solidFill>
                    <a:srgbClr val="00B050"/>
                  </a:solidFill>
                </a:rPr>
                <a:t>RP</a:t>
              </a:r>
              <a:endParaRPr lang="zh-CN" altLang="en-US" dirty="0">
                <a:solidFill>
                  <a:srgbClr val="00B050"/>
                </a:solidFill>
              </a:endParaRPr>
            </a:p>
          </p:txBody>
        </p:sp>
        <p:sp>
          <p:nvSpPr>
            <p:cNvPr id="29" name="文本框 28">
              <a:extLst>
                <a:ext uri="{FF2B5EF4-FFF2-40B4-BE49-F238E27FC236}">
                  <a16:creationId xmlns:a16="http://schemas.microsoft.com/office/drawing/2014/main" id="{FDFF6D06-83C9-4290-9F3E-7496287940BB}"/>
                </a:ext>
              </a:extLst>
            </p:cNvPr>
            <p:cNvSpPr txBox="1"/>
            <p:nvPr/>
          </p:nvSpPr>
          <p:spPr>
            <a:xfrm>
              <a:off x="1163206" y="2850314"/>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0" name="文本框 29">
              <a:extLst>
                <a:ext uri="{FF2B5EF4-FFF2-40B4-BE49-F238E27FC236}">
                  <a16:creationId xmlns:a16="http://schemas.microsoft.com/office/drawing/2014/main" id="{85227DE1-DD25-4312-BD9A-DACE6EAAF2F3}"/>
                </a:ext>
              </a:extLst>
            </p:cNvPr>
            <p:cNvSpPr txBox="1"/>
            <p:nvPr/>
          </p:nvSpPr>
          <p:spPr>
            <a:xfrm>
              <a:off x="2455414" y="2836230"/>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1" name="文本框 30">
              <a:extLst>
                <a:ext uri="{FF2B5EF4-FFF2-40B4-BE49-F238E27FC236}">
                  <a16:creationId xmlns:a16="http://schemas.microsoft.com/office/drawing/2014/main" id="{F0B49792-C002-44AB-A3D9-DECE50286BFB}"/>
                </a:ext>
              </a:extLst>
            </p:cNvPr>
            <p:cNvSpPr txBox="1"/>
            <p:nvPr/>
          </p:nvSpPr>
          <p:spPr>
            <a:xfrm>
              <a:off x="417326" y="4448992"/>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2" name="文本框 31">
              <a:extLst>
                <a:ext uri="{FF2B5EF4-FFF2-40B4-BE49-F238E27FC236}">
                  <a16:creationId xmlns:a16="http://schemas.microsoft.com/office/drawing/2014/main" id="{A471A0CC-0D1D-49E0-B78C-B6FF7075C3BC}"/>
                </a:ext>
              </a:extLst>
            </p:cNvPr>
            <p:cNvSpPr txBox="1"/>
            <p:nvPr/>
          </p:nvSpPr>
          <p:spPr>
            <a:xfrm>
              <a:off x="3253191" y="4416858"/>
              <a:ext cx="445956" cy="369332"/>
            </a:xfrm>
            <a:prstGeom prst="rect">
              <a:avLst/>
            </a:prstGeom>
            <a:noFill/>
          </p:spPr>
          <p:txBody>
            <a:bodyPr wrap="none" rtlCol="0">
              <a:spAutoFit/>
            </a:bodyPr>
            <a:lstStyle/>
            <a:p>
              <a:r>
                <a:rPr lang="en-US" altLang="zh-CN" dirty="0">
                  <a:solidFill>
                    <a:srgbClr val="FF0000"/>
                  </a:solidFill>
                </a:rPr>
                <a:t>DP</a:t>
              </a:r>
              <a:endParaRPr lang="zh-CN" altLang="en-US" dirty="0">
                <a:solidFill>
                  <a:srgbClr val="FF0000"/>
                </a:solidFill>
              </a:endParaRPr>
            </a:p>
          </p:txBody>
        </p:sp>
        <p:sp>
          <p:nvSpPr>
            <p:cNvPr id="33" name="矩形 32">
              <a:extLst>
                <a:ext uri="{FF2B5EF4-FFF2-40B4-BE49-F238E27FC236}">
                  <a16:creationId xmlns:a16="http://schemas.microsoft.com/office/drawing/2014/main" id="{28C7407E-3D57-4FDC-83A7-3FC2383B8361}"/>
                </a:ext>
              </a:extLst>
            </p:cNvPr>
            <p:cNvSpPr/>
            <p:nvPr/>
          </p:nvSpPr>
          <p:spPr>
            <a:xfrm>
              <a:off x="1141624" y="5080446"/>
              <a:ext cx="436338" cy="369332"/>
            </a:xfrm>
            <a:prstGeom prst="rect">
              <a:avLst/>
            </a:prstGeom>
          </p:spPr>
          <p:txBody>
            <a:bodyPr wrap="none">
              <a:spAutoFit/>
            </a:bodyPr>
            <a:lstStyle/>
            <a:p>
              <a:r>
                <a:rPr lang="en-US" altLang="zh-CN" dirty="0">
                  <a:solidFill>
                    <a:schemeClr val="accent1">
                      <a:lumMod val="75000"/>
                    </a:schemeClr>
                  </a:solidFill>
                </a:rPr>
                <a:t>AP</a:t>
              </a:r>
              <a:endParaRPr lang="zh-CN" altLang="en-US" dirty="0"/>
            </a:p>
          </p:txBody>
        </p:sp>
      </p:grpSp>
      <p:pic>
        <p:nvPicPr>
          <p:cNvPr id="37" name="图片 36">
            <a:extLst>
              <a:ext uri="{FF2B5EF4-FFF2-40B4-BE49-F238E27FC236}">
                <a16:creationId xmlns:a16="http://schemas.microsoft.com/office/drawing/2014/main" id="{06A7504E-EEA2-471E-8CCE-9F216331C608}"/>
              </a:ext>
            </a:extLst>
          </p:cNvPr>
          <p:cNvPicPr>
            <a:picLocks noChangeAspect="1"/>
          </p:cNvPicPr>
          <p:nvPr/>
        </p:nvPicPr>
        <p:blipFill rotWithShape="1">
          <a:blip r:embed="rId3">
            <a:extLst>
              <a:ext uri="{28A0092B-C50C-407E-A947-70E740481C1C}">
                <a14:useLocalDpi xmlns:a14="http://schemas.microsoft.com/office/drawing/2010/main" val="0"/>
              </a:ext>
            </a:extLst>
          </a:blip>
          <a:srcRect t="3183"/>
          <a:stretch/>
        </p:blipFill>
        <p:spPr>
          <a:xfrm>
            <a:off x="3201441" y="1844824"/>
            <a:ext cx="5626471" cy="4374678"/>
          </a:xfrm>
          <a:prstGeom prst="rect">
            <a:avLst/>
          </a:prstGeom>
        </p:spPr>
      </p:pic>
      <p:sp>
        <p:nvSpPr>
          <p:cNvPr id="3" name="灯片编号占位符 2">
            <a:extLst>
              <a:ext uri="{FF2B5EF4-FFF2-40B4-BE49-F238E27FC236}">
                <a16:creationId xmlns:a16="http://schemas.microsoft.com/office/drawing/2014/main" id="{F870E25A-E260-43BE-BE70-F02F65282436}"/>
              </a:ext>
            </a:extLst>
          </p:cNvPr>
          <p:cNvSpPr>
            <a:spLocks noGrp="1"/>
          </p:cNvSpPr>
          <p:nvPr>
            <p:ph type="sldNum" sz="quarter" idx="12"/>
          </p:nvPr>
        </p:nvSpPr>
        <p:spPr/>
        <p:txBody>
          <a:bodyPr/>
          <a:lstStyle/>
          <a:p>
            <a:fld id="{7D9D34A7-6962-48C3-985A-4607A23522D7}" type="slidenum">
              <a:rPr lang="zh-CN" altLang="en-US" smtClean="0"/>
              <a:pPr/>
              <a:t>24</a:t>
            </a:fld>
            <a:endParaRPr lang="zh-CN" altLang="en-US" dirty="0"/>
          </a:p>
        </p:txBody>
      </p:sp>
    </p:spTree>
    <p:extLst>
      <p:ext uri="{BB962C8B-B14F-4D97-AF65-F5344CB8AC3E}">
        <p14:creationId xmlns:p14="http://schemas.microsoft.com/office/powerpoint/2010/main" val="1743962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7CAEB7-0368-406A-8B3B-D9C7C511AA46}"/>
              </a:ext>
            </a:extLst>
          </p:cNvPr>
          <p:cNvSpPr>
            <a:spLocks noGrp="1"/>
          </p:cNvSpPr>
          <p:nvPr>
            <p:ph type="title"/>
          </p:nvPr>
        </p:nvSpPr>
        <p:spPr/>
        <p:txBody>
          <a:bodyPr/>
          <a:lstStyle/>
          <a:p>
            <a:r>
              <a:rPr lang="zh-CN" altLang="en-US" dirty="0"/>
              <a:t>附件文件列表</a:t>
            </a:r>
          </a:p>
        </p:txBody>
      </p:sp>
      <p:sp>
        <p:nvSpPr>
          <p:cNvPr id="3" name="内容占位符 2">
            <a:extLst>
              <a:ext uri="{FF2B5EF4-FFF2-40B4-BE49-F238E27FC236}">
                <a16:creationId xmlns:a16="http://schemas.microsoft.com/office/drawing/2014/main" id="{E39566F2-41D1-4B9E-A23A-0FA4A320E7C4}"/>
              </a:ext>
            </a:extLst>
          </p:cNvPr>
          <p:cNvSpPr>
            <a:spLocks noGrp="1"/>
          </p:cNvSpPr>
          <p:nvPr>
            <p:ph idx="1"/>
          </p:nvPr>
        </p:nvSpPr>
        <p:spPr/>
        <p:txBody>
          <a:bodyPr>
            <a:normAutofit fontScale="85000" lnSpcReduction="20000"/>
          </a:bodyPr>
          <a:lstStyle/>
          <a:p>
            <a:pPr>
              <a:lnSpc>
                <a:spcPct val="130000"/>
              </a:lnSpc>
            </a:pPr>
            <a:r>
              <a:rPr lang="en-US" altLang="zh-CN" dirty="0"/>
              <a:t>disable_ipv6.sh		# </a:t>
            </a:r>
            <a:r>
              <a:rPr lang="zh-CN" altLang="en-US" dirty="0"/>
              <a:t>禁止</a:t>
            </a:r>
            <a:r>
              <a:rPr lang="en-US" altLang="zh-CN" dirty="0"/>
              <a:t>IPv6</a:t>
            </a:r>
          </a:p>
          <a:p>
            <a:pPr>
              <a:lnSpc>
                <a:spcPct val="130000"/>
              </a:lnSpc>
            </a:pPr>
            <a:r>
              <a:rPr lang="en-US" altLang="zh-CN" dirty="0"/>
              <a:t>disable_offloading.sh	# </a:t>
            </a:r>
            <a:r>
              <a:rPr lang="zh-CN" altLang="en-US" dirty="0"/>
              <a:t>禁止</a:t>
            </a:r>
            <a:r>
              <a:rPr lang="en-US" altLang="zh-CN" dirty="0"/>
              <a:t>TCP Offloading</a:t>
            </a:r>
          </a:p>
          <a:p>
            <a:r>
              <a:rPr lang="en-US" altLang="zh-CN" dirty="0"/>
              <a:t>dump_output.sh		# </a:t>
            </a:r>
            <a:r>
              <a:rPr lang="zh-CN" altLang="en-US" dirty="0"/>
              <a:t>汇总输出各节点</a:t>
            </a:r>
            <a:r>
              <a:rPr lang="en-US" altLang="zh-CN" dirty="0" err="1"/>
              <a:t>stp</a:t>
            </a:r>
            <a:r>
              <a:rPr lang="zh-CN" altLang="en-US" dirty="0"/>
              <a:t>状态</a:t>
            </a:r>
            <a:endParaRPr lang="en-US" altLang="zh-CN" dirty="0"/>
          </a:p>
          <a:p>
            <a:pPr>
              <a:lnSpc>
                <a:spcPct val="130000"/>
              </a:lnSpc>
            </a:pPr>
            <a:r>
              <a:rPr lang="en-US" altLang="zh-CN" dirty="0"/>
              <a:t>four_node_ring.py		# </a:t>
            </a:r>
            <a:r>
              <a:rPr lang="zh-CN" altLang="en-US" dirty="0"/>
              <a:t>带环路网络拓扑</a:t>
            </a:r>
            <a:endParaRPr lang="en-US" altLang="zh-CN" dirty="0"/>
          </a:p>
          <a:p>
            <a:pPr>
              <a:lnSpc>
                <a:spcPct val="130000"/>
              </a:lnSpc>
            </a:pPr>
            <a:r>
              <a:rPr lang="en-US" altLang="zh-CN" dirty="0"/>
              <a:t>include			# </a:t>
            </a:r>
            <a:r>
              <a:rPr lang="zh-CN" altLang="en-US" dirty="0"/>
              <a:t>所有相关头文件</a:t>
            </a:r>
            <a:endParaRPr lang="en-US" altLang="zh-CN" dirty="0"/>
          </a:p>
          <a:p>
            <a:pPr>
              <a:lnSpc>
                <a:spcPct val="130000"/>
              </a:lnSpc>
            </a:pPr>
            <a:r>
              <a:rPr lang="en-US" altLang="zh-CN" dirty="0" err="1"/>
              <a:t>main.c</a:t>
            </a:r>
            <a:endParaRPr lang="en-US" altLang="zh-CN" dirty="0"/>
          </a:p>
          <a:p>
            <a:pPr>
              <a:lnSpc>
                <a:spcPct val="130000"/>
              </a:lnSpc>
            </a:pPr>
            <a:r>
              <a:rPr lang="en-US" altLang="zh-CN" dirty="0" err="1"/>
              <a:t>Makefile</a:t>
            </a:r>
            <a:endParaRPr lang="en-US" altLang="zh-CN" dirty="0"/>
          </a:p>
          <a:p>
            <a:pPr>
              <a:lnSpc>
                <a:spcPct val="130000"/>
              </a:lnSpc>
            </a:pPr>
            <a:r>
              <a:rPr lang="en-US" altLang="zh-CN" dirty="0" err="1"/>
              <a:t>packet.c</a:t>
            </a:r>
            <a:r>
              <a:rPr lang="en-US" altLang="zh-CN" dirty="0"/>
              <a:t>			# </a:t>
            </a:r>
            <a:r>
              <a:rPr lang="zh-CN" altLang="en-US" dirty="0"/>
              <a:t>发包函数</a:t>
            </a:r>
            <a:endParaRPr lang="en-US" altLang="zh-CN" dirty="0"/>
          </a:p>
          <a:p>
            <a:pPr>
              <a:lnSpc>
                <a:spcPct val="130000"/>
              </a:lnSpc>
            </a:pPr>
            <a:r>
              <a:rPr lang="en-US" altLang="zh-CN" dirty="0" err="1">
                <a:solidFill>
                  <a:srgbClr val="FF0000"/>
                </a:solidFill>
              </a:rPr>
              <a:t>stp.c</a:t>
            </a:r>
            <a:r>
              <a:rPr lang="en-US" altLang="zh-CN" dirty="0"/>
              <a:t>				# </a:t>
            </a:r>
            <a:r>
              <a:rPr lang="zh-CN" altLang="en-US" dirty="0"/>
              <a:t>所有</a:t>
            </a:r>
            <a:r>
              <a:rPr lang="en-US" altLang="zh-CN" dirty="0"/>
              <a:t>STP</a:t>
            </a:r>
            <a:r>
              <a:rPr lang="zh-CN" altLang="en-US" dirty="0"/>
              <a:t>机制相关</a:t>
            </a:r>
            <a:endParaRPr lang="en-US" altLang="zh-CN" dirty="0"/>
          </a:p>
          <a:p>
            <a:pPr>
              <a:lnSpc>
                <a:spcPct val="130000"/>
              </a:lnSpc>
            </a:pPr>
            <a:r>
              <a:rPr lang="en-US" altLang="zh-CN" dirty="0" err="1"/>
              <a:t>stp</a:t>
            </a:r>
            <a:r>
              <a:rPr lang="en-US" altLang="zh-CN" dirty="0"/>
              <a:t>-reference		# STP</a:t>
            </a:r>
            <a:r>
              <a:rPr lang="zh-CN" altLang="en-US" dirty="0"/>
              <a:t>参考实现</a:t>
            </a:r>
            <a:endParaRPr lang="en-US" altLang="zh-CN" dirty="0"/>
          </a:p>
          <a:p>
            <a:pPr>
              <a:lnSpc>
                <a:spcPct val="130000"/>
              </a:lnSpc>
            </a:pPr>
            <a:r>
              <a:rPr lang="en-US" altLang="zh-CN" dirty="0" err="1"/>
              <a:t>stp_timer.c</a:t>
            </a:r>
            <a:r>
              <a:rPr lang="en-US" altLang="zh-CN" dirty="0"/>
              <a:t>			# </a:t>
            </a:r>
            <a:r>
              <a:rPr lang="zh-CN" altLang="en-US" dirty="0"/>
              <a:t>定时器实现</a:t>
            </a:r>
            <a:endParaRPr lang="en-US" altLang="zh-CN" dirty="0"/>
          </a:p>
        </p:txBody>
      </p:sp>
      <p:sp>
        <p:nvSpPr>
          <p:cNvPr id="5" name="灯片编号占位符 4">
            <a:extLst>
              <a:ext uri="{FF2B5EF4-FFF2-40B4-BE49-F238E27FC236}">
                <a16:creationId xmlns:a16="http://schemas.microsoft.com/office/drawing/2014/main" id="{F10079B7-BB7E-4BDD-835F-93AFC0597D1E}"/>
              </a:ext>
            </a:extLst>
          </p:cNvPr>
          <p:cNvSpPr>
            <a:spLocks noGrp="1"/>
          </p:cNvSpPr>
          <p:nvPr>
            <p:ph type="sldNum" sz="quarter" idx="12"/>
          </p:nvPr>
        </p:nvSpPr>
        <p:spPr/>
        <p:txBody>
          <a:bodyPr/>
          <a:lstStyle/>
          <a:p>
            <a:fld id="{7D9D34A7-6962-48C3-985A-4607A23522D7}" type="slidenum">
              <a:rPr lang="zh-CN" altLang="en-US" smtClean="0"/>
              <a:pPr/>
              <a:t>25</a:t>
            </a:fld>
            <a:endParaRPr lang="zh-CN" altLang="en-US" dirty="0"/>
          </a:p>
        </p:txBody>
      </p:sp>
    </p:spTree>
    <p:extLst>
      <p:ext uri="{BB962C8B-B14F-4D97-AF65-F5344CB8AC3E}">
        <p14:creationId xmlns:p14="http://schemas.microsoft.com/office/powerpoint/2010/main" val="2322047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5C892D-3762-4E82-B7EC-ED2A6048EC4D}"/>
              </a:ext>
            </a:extLst>
          </p:cNvPr>
          <p:cNvSpPr>
            <a:spLocks noGrp="1"/>
          </p:cNvSpPr>
          <p:nvPr>
            <p:ph type="title"/>
          </p:nvPr>
        </p:nvSpPr>
        <p:spPr/>
        <p:txBody>
          <a:bodyPr/>
          <a:lstStyle/>
          <a:p>
            <a:r>
              <a:rPr lang="zh-CN" altLang="en-US" dirty="0"/>
              <a:t>生成树的唯一性</a:t>
            </a:r>
          </a:p>
        </p:txBody>
      </p:sp>
      <p:sp>
        <p:nvSpPr>
          <p:cNvPr id="6" name="椭圆 5">
            <a:extLst>
              <a:ext uri="{FF2B5EF4-FFF2-40B4-BE49-F238E27FC236}">
                <a16:creationId xmlns:a16="http://schemas.microsoft.com/office/drawing/2014/main" id="{9C5AACC7-E861-4579-B76A-3CFFDADDC13D}"/>
              </a:ext>
            </a:extLst>
          </p:cNvPr>
          <p:cNvSpPr/>
          <p:nvPr/>
        </p:nvSpPr>
        <p:spPr>
          <a:xfrm>
            <a:off x="3679961" y="2019901"/>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b1</a:t>
            </a:r>
            <a:endParaRPr kumimoji="0" lang="zh-CN" altLang="en-US"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7" name="椭圆 6">
            <a:extLst>
              <a:ext uri="{FF2B5EF4-FFF2-40B4-BE49-F238E27FC236}">
                <a16:creationId xmlns:a16="http://schemas.microsoft.com/office/drawing/2014/main" id="{C512236A-C400-42A6-876B-A071938E8AC1}"/>
              </a:ext>
            </a:extLst>
          </p:cNvPr>
          <p:cNvSpPr/>
          <p:nvPr/>
        </p:nvSpPr>
        <p:spPr>
          <a:xfrm>
            <a:off x="2468829" y="321297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b3</a:t>
            </a:r>
            <a:endParaRPr kumimoji="0" lang="zh-CN" altLang="en-US"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8" name="椭圆 7">
            <a:extLst>
              <a:ext uri="{FF2B5EF4-FFF2-40B4-BE49-F238E27FC236}">
                <a16:creationId xmlns:a16="http://schemas.microsoft.com/office/drawing/2014/main" id="{F8B4C810-D021-4E6A-A4ED-45D27E622DD9}"/>
              </a:ext>
            </a:extLst>
          </p:cNvPr>
          <p:cNvSpPr/>
          <p:nvPr/>
        </p:nvSpPr>
        <p:spPr>
          <a:xfrm>
            <a:off x="5004048" y="321297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b2</a:t>
            </a:r>
            <a:endParaRPr kumimoji="0" lang="zh-CN" altLang="en-US"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9" name="椭圆 8">
            <a:extLst>
              <a:ext uri="{FF2B5EF4-FFF2-40B4-BE49-F238E27FC236}">
                <a16:creationId xmlns:a16="http://schemas.microsoft.com/office/drawing/2014/main" id="{A6E92360-1C6F-4D58-891E-612CD2AB7E17}"/>
              </a:ext>
            </a:extLst>
          </p:cNvPr>
          <p:cNvSpPr/>
          <p:nvPr/>
        </p:nvSpPr>
        <p:spPr>
          <a:xfrm>
            <a:off x="3679961" y="4306542"/>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b4</a:t>
            </a:r>
            <a:endParaRPr kumimoji="0" lang="zh-CN" altLang="en-US"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cxnSp>
        <p:nvCxnSpPr>
          <p:cNvPr id="10" name="直接连接符 9">
            <a:extLst>
              <a:ext uri="{FF2B5EF4-FFF2-40B4-BE49-F238E27FC236}">
                <a16:creationId xmlns:a16="http://schemas.microsoft.com/office/drawing/2014/main" id="{61281786-B5B4-4F95-8244-0E737FA0C418}"/>
              </a:ext>
            </a:extLst>
          </p:cNvPr>
          <p:cNvCxnSpPr>
            <a:stCxn id="6" idx="3"/>
            <a:endCxn id="7" idx="0"/>
          </p:cNvCxnSpPr>
          <p:nvPr/>
        </p:nvCxnSpPr>
        <p:spPr>
          <a:xfrm flipH="1">
            <a:off x="2882999" y="2515740"/>
            <a:ext cx="918269"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6BAFF742-8172-4AED-9831-433546812100}"/>
              </a:ext>
            </a:extLst>
          </p:cNvPr>
          <p:cNvCxnSpPr>
            <a:stCxn id="6" idx="5"/>
            <a:endCxn id="8" idx="0"/>
          </p:cNvCxnSpPr>
          <p:nvPr/>
        </p:nvCxnSpPr>
        <p:spPr>
          <a:xfrm>
            <a:off x="4386993" y="2515740"/>
            <a:ext cx="1031225"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56208224-6DE3-4E16-B867-A76A31DA9DAB}"/>
              </a:ext>
            </a:extLst>
          </p:cNvPr>
          <p:cNvCxnSpPr>
            <a:stCxn id="7" idx="4"/>
            <a:endCxn id="9" idx="1"/>
          </p:cNvCxnSpPr>
          <p:nvPr/>
        </p:nvCxnSpPr>
        <p:spPr>
          <a:xfrm>
            <a:off x="2882999" y="3793888"/>
            <a:ext cx="918269" cy="597727"/>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41B8B587-0D7F-4C49-A70E-20BAD537F529}"/>
              </a:ext>
            </a:extLst>
          </p:cNvPr>
          <p:cNvCxnSpPr>
            <a:cxnSpLocks/>
            <a:stCxn id="8" idx="4"/>
            <a:endCxn id="9" idx="7"/>
          </p:cNvCxnSpPr>
          <p:nvPr/>
        </p:nvCxnSpPr>
        <p:spPr>
          <a:xfrm flipH="1">
            <a:off x="4386993" y="3793888"/>
            <a:ext cx="1031225" cy="59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内容占位符 2">
            <a:extLst>
              <a:ext uri="{FF2B5EF4-FFF2-40B4-BE49-F238E27FC236}">
                <a16:creationId xmlns:a16="http://schemas.microsoft.com/office/drawing/2014/main" id="{C84064AE-D874-4B55-BDE4-9BC932828696}"/>
              </a:ext>
            </a:extLst>
          </p:cNvPr>
          <p:cNvSpPr>
            <a:spLocks noGrp="1"/>
          </p:cNvSpPr>
          <p:nvPr>
            <p:ph idx="1"/>
          </p:nvPr>
        </p:nvSpPr>
        <p:spPr>
          <a:xfrm>
            <a:off x="457200" y="1444978"/>
            <a:ext cx="8229600" cy="5034843"/>
          </a:xfrm>
        </p:spPr>
        <p:txBody>
          <a:bodyPr/>
          <a:lstStyle/>
          <a:p>
            <a:r>
              <a:rPr lang="zh-CN" altLang="en-US" dirty="0"/>
              <a:t>具有相同开销的生成树可能并不唯一</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确定唯一生成树：选择优先级最高的生成树</a:t>
            </a:r>
            <a:endParaRPr lang="en-US" altLang="zh-CN" dirty="0"/>
          </a:p>
          <a:p>
            <a:r>
              <a:rPr lang="zh-CN" altLang="en-US" dirty="0"/>
              <a:t>优先级规则</a:t>
            </a:r>
            <a:endParaRPr lang="en-US" altLang="zh-CN" dirty="0"/>
          </a:p>
          <a:p>
            <a:pPr lvl="1"/>
            <a:r>
              <a:rPr lang="zh-CN" altLang="en-US" dirty="0"/>
              <a:t>路径开销 </a:t>
            </a:r>
            <a:r>
              <a:rPr lang="en-US" altLang="zh-CN" dirty="0"/>
              <a:t>&gt; </a:t>
            </a:r>
            <a:r>
              <a:rPr lang="zh-CN" altLang="en-US" dirty="0"/>
              <a:t>所连接的节点</a:t>
            </a:r>
            <a:r>
              <a:rPr lang="en-US" altLang="zh-CN" dirty="0"/>
              <a:t>ID</a:t>
            </a:r>
            <a:r>
              <a:rPr lang="zh-CN" altLang="en-US" dirty="0"/>
              <a:t>大小 </a:t>
            </a:r>
            <a:r>
              <a:rPr lang="en-US" altLang="zh-CN" dirty="0"/>
              <a:t>&gt; </a:t>
            </a:r>
            <a:r>
              <a:rPr lang="zh-CN" altLang="en-US" dirty="0"/>
              <a:t>所连接的端口</a:t>
            </a:r>
            <a:r>
              <a:rPr lang="en-US" altLang="zh-CN" dirty="0"/>
              <a:t>ID</a:t>
            </a:r>
            <a:r>
              <a:rPr lang="zh-CN" altLang="en-US" dirty="0"/>
              <a:t>大小 </a:t>
            </a:r>
            <a:r>
              <a:rPr lang="en-US" altLang="zh-CN" dirty="0"/>
              <a:t>&gt; …</a:t>
            </a:r>
            <a:endParaRPr lang="zh-CN" altLang="en-US" dirty="0"/>
          </a:p>
        </p:txBody>
      </p:sp>
      <p:sp>
        <p:nvSpPr>
          <p:cNvPr id="3" name="灯片编号占位符 2">
            <a:extLst>
              <a:ext uri="{FF2B5EF4-FFF2-40B4-BE49-F238E27FC236}">
                <a16:creationId xmlns:a16="http://schemas.microsoft.com/office/drawing/2014/main" id="{59CBD8A4-5CD4-44AA-BA8E-AEED5B80C026}"/>
              </a:ext>
            </a:extLst>
          </p:cNvPr>
          <p:cNvSpPr>
            <a:spLocks noGrp="1"/>
          </p:cNvSpPr>
          <p:nvPr>
            <p:ph type="sldNum" sz="quarter" idx="12"/>
          </p:nvPr>
        </p:nvSpPr>
        <p:spPr/>
        <p:txBody>
          <a:bodyPr/>
          <a:lstStyle/>
          <a:p>
            <a:fld id="{7D9D34A7-6962-48C3-985A-4607A23522D7}" type="slidenum">
              <a:rPr lang="zh-CN" altLang="en-US" smtClean="0"/>
              <a:pPr/>
              <a:t>3</a:t>
            </a:fld>
            <a:endParaRPr lang="zh-CN" altLang="en-US" dirty="0"/>
          </a:p>
        </p:txBody>
      </p:sp>
    </p:spTree>
    <p:extLst>
      <p:ext uri="{BB962C8B-B14F-4D97-AF65-F5344CB8AC3E}">
        <p14:creationId xmlns:p14="http://schemas.microsoft.com/office/powerpoint/2010/main" val="427590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AF73A1-B1EB-4495-A801-4070C71F18FA}"/>
              </a:ext>
            </a:extLst>
          </p:cNvPr>
          <p:cNvSpPr>
            <a:spLocks noGrp="1"/>
          </p:cNvSpPr>
          <p:nvPr>
            <p:ph type="title"/>
          </p:nvPr>
        </p:nvSpPr>
        <p:spPr/>
        <p:txBody>
          <a:bodyPr/>
          <a:lstStyle/>
          <a:p>
            <a:r>
              <a:rPr lang="zh-CN" altLang="en-US" dirty="0"/>
              <a:t>路径开销</a:t>
            </a:r>
          </a:p>
        </p:txBody>
      </p:sp>
      <p:sp>
        <p:nvSpPr>
          <p:cNvPr id="3" name="内容占位符 2">
            <a:extLst>
              <a:ext uri="{FF2B5EF4-FFF2-40B4-BE49-F238E27FC236}">
                <a16:creationId xmlns:a16="http://schemas.microsoft.com/office/drawing/2014/main" id="{855B1EB8-938B-462A-B994-73DB7CEA5283}"/>
              </a:ext>
            </a:extLst>
          </p:cNvPr>
          <p:cNvSpPr>
            <a:spLocks noGrp="1"/>
          </p:cNvSpPr>
          <p:nvPr>
            <p:ph idx="1"/>
          </p:nvPr>
        </p:nvSpPr>
        <p:spPr>
          <a:xfrm>
            <a:off x="457200" y="1444978"/>
            <a:ext cx="8229600" cy="2246897"/>
          </a:xfrm>
        </p:spPr>
        <p:txBody>
          <a:bodyPr/>
          <a:lstStyle/>
          <a:p>
            <a:r>
              <a:rPr lang="zh-CN" altLang="en-US" dirty="0"/>
              <a:t>路径开销用于衡量节点间路径的优劣</a:t>
            </a:r>
          </a:p>
          <a:p>
            <a:r>
              <a:rPr lang="zh-CN" altLang="en-US" dirty="0"/>
              <a:t>每条链路都具有开销值</a:t>
            </a:r>
            <a:endParaRPr lang="en-US" altLang="zh-CN" dirty="0"/>
          </a:p>
          <a:p>
            <a:r>
              <a:rPr lang="zh-CN" altLang="en-US" dirty="0"/>
              <a:t>路径开销等于路径上全部链路开销之和</a:t>
            </a:r>
            <a:endParaRPr lang="en-US" altLang="zh-CN" dirty="0"/>
          </a:p>
          <a:p>
            <a:pPr lvl="1"/>
            <a:r>
              <a:rPr lang="zh-CN" altLang="en-US" dirty="0"/>
              <a:t>链路开销与链路带宽相关，带宽越高，开销越小</a:t>
            </a:r>
            <a:endParaRPr lang="en-US" altLang="zh-CN" dirty="0"/>
          </a:p>
          <a:p>
            <a:endParaRPr lang="zh-CN" altLang="en-US" dirty="0"/>
          </a:p>
          <a:p>
            <a:endParaRPr lang="zh-CN" altLang="en-US" dirty="0"/>
          </a:p>
        </p:txBody>
      </p:sp>
      <p:grpSp>
        <p:nvGrpSpPr>
          <p:cNvPr id="6" name="组合 5">
            <a:extLst>
              <a:ext uri="{FF2B5EF4-FFF2-40B4-BE49-F238E27FC236}">
                <a16:creationId xmlns:a16="http://schemas.microsoft.com/office/drawing/2014/main" id="{6C4319F3-17B4-4F74-AD25-8C609BB87411}"/>
              </a:ext>
            </a:extLst>
          </p:cNvPr>
          <p:cNvGrpSpPr/>
          <p:nvPr/>
        </p:nvGrpSpPr>
        <p:grpSpPr>
          <a:xfrm>
            <a:off x="2339752" y="3825642"/>
            <a:ext cx="3363558" cy="1773987"/>
            <a:chOff x="5201322" y="1851375"/>
            <a:chExt cx="3363558" cy="1773987"/>
          </a:xfrm>
        </p:grpSpPr>
        <p:sp>
          <p:nvSpPr>
            <p:cNvPr id="16" name="椭圆 15">
              <a:extLst>
                <a:ext uri="{FF2B5EF4-FFF2-40B4-BE49-F238E27FC236}">
                  <a16:creationId xmlns:a16="http://schemas.microsoft.com/office/drawing/2014/main" id="{01FD7DD9-3F5A-40DF-ACB2-9AA4D8F6CF72}"/>
                </a:ext>
              </a:extLst>
            </p:cNvPr>
            <p:cNvSpPr/>
            <p:nvPr/>
          </p:nvSpPr>
          <p:spPr>
            <a:xfrm>
              <a:off x="6412454" y="1851375"/>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b1</a:t>
              </a:r>
              <a:endParaRPr kumimoji="0" lang="zh-CN" altLang="en-US"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7" name="椭圆 16">
              <a:extLst>
                <a:ext uri="{FF2B5EF4-FFF2-40B4-BE49-F238E27FC236}">
                  <a16:creationId xmlns:a16="http://schemas.microsoft.com/office/drawing/2014/main" id="{70380906-553F-4AC7-8499-7309A0137A02}"/>
                </a:ext>
              </a:extLst>
            </p:cNvPr>
            <p:cNvSpPr/>
            <p:nvPr/>
          </p:nvSpPr>
          <p:spPr>
            <a:xfrm>
              <a:off x="5201322"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b3</a:t>
              </a:r>
              <a:endParaRPr kumimoji="0" lang="zh-CN" altLang="en-US"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8" name="椭圆 17">
              <a:extLst>
                <a:ext uri="{FF2B5EF4-FFF2-40B4-BE49-F238E27FC236}">
                  <a16:creationId xmlns:a16="http://schemas.microsoft.com/office/drawing/2014/main" id="{67347A9F-B9AC-4132-85FB-05D12627F720}"/>
                </a:ext>
              </a:extLst>
            </p:cNvPr>
            <p:cNvSpPr/>
            <p:nvPr/>
          </p:nvSpPr>
          <p:spPr>
            <a:xfrm>
              <a:off x="7736541"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b2</a:t>
              </a:r>
              <a:endParaRPr kumimoji="0" lang="zh-CN" altLang="en-US"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cxnSp>
          <p:nvCxnSpPr>
            <p:cNvPr id="20" name="直接连接符 19">
              <a:extLst>
                <a:ext uri="{FF2B5EF4-FFF2-40B4-BE49-F238E27FC236}">
                  <a16:creationId xmlns:a16="http://schemas.microsoft.com/office/drawing/2014/main" id="{99425F3C-71E5-4892-B22E-08320046967B}"/>
                </a:ext>
              </a:extLst>
            </p:cNvPr>
            <p:cNvCxnSpPr>
              <a:stCxn id="16" idx="3"/>
              <a:endCxn id="17" idx="0"/>
            </p:cNvCxnSpPr>
            <p:nvPr/>
          </p:nvCxnSpPr>
          <p:spPr>
            <a:xfrm flipH="1">
              <a:off x="5615492" y="2347214"/>
              <a:ext cx="918269" cy="6972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EACF0FDD-55CF-4ACB-931C-A2E8E5D6FFC8}"/>
                </a:ext>
              </a:extLst>
            </p:cNvPr>
            <p:cNvCxnSpPr>
              <a:stCxn id="16" idx="5"/>
              <a:endCxn id="18" idx="0"/>
            </p:cNvCxnSpPr>
            <p:nvPr/>
          </p:nvCxnSpPr>
          <p:spPr>
            <a:xfrm>
              <a:off x="7119486" y="2347214"/>
              <a:ext cx="1031225" cy="697236"/>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26" name="直接连接符 25">
            <a:extLst>
              <a:ext uri="{FF2B5EF4-FFF2-40B4-BE49-F238E27FC236}">
                <a16:creationId xmlns:a16="http://schemas.microsoft.com/office/drawing/2014/main" id="{33407EB7-CA17-4BC2-A487-CACD09145EF0}"/>
              </a:ext>
            </a:extLst>
          </p:cNvPr>
          <p:cNvCxnSpPr>
            <a:cxnSpLocks/>
            <a:stCxn id="18" idx="4"/>
            <a:endCxn id="27" idx="7"/>
          </p:cNvCxnSpPr>
          <p:nvPr/>
        </p:nvCxnSpPr>
        <p:spPr>
          <a:xfrm flipH="1">
            <a:off x="4239999" y="5599629"/>
            <a:ext cx="1049142" cy="64917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0188BFE9-FAFE-4780-840F-AD4AD341BD48}"/>
              </a:ext>
            </a:extLst>
          </p:cNvPr>
          <p:cNvSpPr txBox="1"/>
          <p:nvPr/>
        </p:nvSpPr>
        <p:spPr>
          <a:xfrm>
            <a:off x="2361134" y="4209157"/>
            <a:ext cx="89684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10Gbps</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0" name="文本框 29">
            <a:extLst>
              <a:ext uri="{FF2B5EF4-FFF2-40B4-BE49-F238E27FC236}">
                <a16:creationId xmlns:a16="http://schemas.microsoft.com/office/drawing/2014/main" id="{1D4EF726-634F-40DF-A1B5-1B019CE8F16C}"/>
              </a:ext>
            </a:extLst>
          </p:cNvPr>
          <p:cNvSpPr txBox="1"/>
          <p:nvPr/>
        </p:nvSpPr>
        <p:spPr>
          <a:xfrm>
            <a:off x="4789144" y="4198076"/>
            <a:ext cx="89684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10Gbps</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文本框 30">
            <a:extLst>
              <a:ext uri="{FF2B5EF4-FFF2-40B4-BE49-F238E27FC236}">
                <a16:creationId xmlns:a16="http://schemas.microsoft.com/office/drawing/2014/main" id="{65931BA0-56AB-4B76-8D35-90E588432980}"/>
              </a:ext>
            </a:extLst>
          </p:cNvPr>
          <p:cNvSpPr txBox="1"/>
          <p:nvPr/>
        </p:nvSpPr>
        <p:spPr>
          <a:xfrm>
            <a:off x="2442983" y="5811209"/>
            <a:ext cx="77982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1Gbps</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cxnSp>
        <p:nvCxnSpPr>
          <p:cNvPr id="33" name="连接符: 曲线 32">
            <a:extLst>
              <a:ext uri="{FF2B5EF4-FFF2-40B4-BE49-F238E27FC236}">
                <a16:creationId xmlns:a16="http://schemas.microsoft.com/office/drawing/2014/main" id="{4B794DE5-13EE-44B4-8E2E-7B887AF331D4}"/>
              </a:ext>
            </a:extLst>
          </p:cNvPr>
          <p:cNvCxnSpPr>
            <a:cxnSpLocks/>
          </p:cNvCxnSpPr>
          <p:nvPr/>
        </p:nvCxnSpPr>
        <p:spPr>
          <a:xfrm rot="10800000" flipV="1">
            <a:off x="3506699" y="4113674"/>
            <a:ext cx="2505462" cy="648072"/>
          </a:xfrm>
          <a:prstGeom prst="curvedConnector3">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连接符: 曲线 34">
            <a:extLst>
              <a:ext uri="{FF2B5EF4-FFF2-40B4-BE49-F238E27FC236}">
                <a16:creationId xmlns:a16="http://schemas.microsoft.com/office/drawing/2014/main" id="{13959583-1C25-49F7-9667-796FF9BB0B0B}"/>
              </a:ext>
            </a:extLst>
          </p:cNvPr>
          <p:cNvCxnSpPr>
            <a:cxnSpLocks/>
          </p:cNvCxnSpPr>
          <p:nvPr/>
        </p:nvCxnSpPr>
        <p:spPr>
          <a:xfrm rot="10800000" flipV="1">
            <a:off x="5048938" y="4209157"/>
            <a:ext cx="963222" cy="552588"/>
          </a:xfrm>
          <a:prstGeom prst="curvedConnector3">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B9D4F0E0-53B4-48A7-A263-6B19858411E6}"/>
              </a:ext>
            </a:extLst>
          </p:cNvPr>
          <p:cNvSpPr txBox="1"/>
          <p:nvPr/>
        </p:nvSpPr>
        <p:spPr>
          <a:xfrm>
            <a:off x="6116335" y="3970565"/>
            <a:ext cx="82650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Cost: 2</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9" name="文本框 38">
            <a:extLst>
              <a:ext uri="{FF2B5EF4-FFF2-40B4-BE49-F238E27FC236}">
                <a16:creationId xmlns:a16="http://schemas.microsoft.com/office/drawing/2014/main" id="{D62F9990-6EC9-40DB-99B1-DF013882933B}"/>
              </a:ext>
            </a:extLst>
          </p:cNvPr>
          <p:cNvSpPr txBox="1"/>
          <p:nvPr/>
        </p:nvSpPr>
        <p:spPr>
          <a:xfrm>
            <a:off x="1889370" y="6488668"/>
            <a:ext cx="94352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Cost: 20</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cxnSp>
        <p:nvCxnSpPr>
          <p:cNvPr id="40" name="连接符: 曲线 39">
            <a:extLst>
              <a:ext uri="{FF2B5EF4-FFF2-40B4-BE49-F238E27FC236}">
                <a16:creationId xmlns:a16="http://schemas.microsoft.com/office/drawing/2014/main" id="{D2334EFE-3919-4739-BA0E-C460786A8BEF}"/>
              </a:ext>
            </a:extLst>
          </p:cNvPr>
          <p:cNvCxnSpPr>
            <a:cxnSpLocks/>
          </p:cNvCxnSpPr>
          <p:nvPr/>
        </p:nvCxnSpPr>
        <p:spPr>
          <a:xfrm rot="5400000" flipH="1" flipV="1">
            <a:off x="2670708" y="6172163"/>
            <a:ext cx="378194" cy="292865"/>
          </a:xfrm>
          <a:prstGeom prst="curvedConnector3">
            <a:avLst>
              <a:gd name="adj1" fmla="val 21816"/>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椭圆 26">
            <a:extLst>
              <a:ext uri="{FF2B5EF4-FFF2-40B4-BE49-F238E27FC236}">
                <a16:creationId xmlns:a16="http://schemas.microsoft.com/office/drawing/2014/main" id="{62A15581-8552-458B-B779-88A49F82EDD5}"/>
              </a:ext>
            </a:extLst>
          </p:cNvPr>
          <p:cNvSpPr/>
          <p:nvPr/>
        </p:nvSpPr>
        <p:spPr>
          <a:xfrm>
            <a:off x="3532967" y="6163728"/>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b4</a:t>
            </a:r>
            <a:endParaRPr kumimoji="0" lang="zh-CN" altLang="en-US"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cxnSp>
        <p:nvCxnSpPr>
          <p:cNvPr id="32" name="直接连接符 31">
            <a:extLst>
              <a:ext uri="{FF2B5EF4-FFF2-40B4-BE49-F238E27FC236}">
                <a16:creationId xmlns:a16="http://schemas.microsoft.com/office/drawing/2014/main" id="{CF22EE2C-8839-44FF-9A48-FF1306D528A6}"/>
              </a:ext>
            </a:extLst>
          </p:cNvPr>
          <p:cNvCxnSpPr>
            <a:cxnSpLocks/>
            <a:stCxn id="27" idx="1"/>
            <a:endCxn id="17" idx="4"/>
          </p:cNvCxnSpPr>
          <p:nvPr/>
        </p:nvCxnSpPr>
        <p:spPr>
          <a:xfrm flipH="1" flipV="1">
            <a:off x="2753922" y="5599629"/>
            <a:ext cx="900352" cy="64917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连接符: 曲线 35">
            <a:extLst>
              <a:ext uri="{FF2B5EF4-FFF2-40B4-BE49-F238E27FC236}">
                <a16:creationId xmlns:a16="http://schemas.microsoft.com/office/drawing/2014/main" id="{9E0785A6-3036-4C2B-A1A1-1C2B965AB697}"/>
              </a:ext>
            </a:extLst>
          </p:cNvPr>
          <p:cNvCxnSpPr>
            <a:cxnSpLocks/>
          </p:cNvCxnSpPr>
          <p:nvPr/>
        </p:nvCxnSpPr>
        <p:spPr>
          <a:xfrm rot="5400000">
            <a:off x="4650700" y="4590228"/>
            <a:ext cx="1699712" cy="1111582"/>
          </a:xfrm>
          <a:prstGeom prst="curvedConnector3">
            <a:avLst>
              <a:gd name="adj1" fmla="val 100497"/>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D82CD8AB-F463-4E49-91F3-06C21E0C1FAB}"/>
              </a:ext>
            </a:extLst>
          </p:cNvPr>
          <p:cNvSpPr txBox="1"/>
          <p:nvPr/>
        </p:nvSpPr>
        <p:spPr>
          <a:xfrm>
            <a:off x="4671510" y="5987468"/>
            <a:ext cx="89684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10Gbps</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5" name="灯片编号占位符 4">
            <a:extLst>
              <a:ext uri="{FF2B5EF4-FFF2-40B4-BE49-F238E27FC236}">
                <a16:creationId xmlns:a16="http://schemas.microsoft.com/office/drawing/2014/main" id="{68B46367-AC2E-48E8-A473-F0565A680162}"/>
              </a:ext>
            </a:extLst>
          </p:cNvPr>
          <p:cNvSpPr>
            <a:spLocks noGrp="1"/>
          </p:cNvSpPr>
          <p:nvPr>
            <p:ph type="sldNum" sz="quarter" idx="12"/>
          </p:nvPr>
        </p:nvSpPr>
        <p:spPr/>
        <p:txBody>
          <a:bodyPr/>
          <a:lstStyle/>
          <a:p>
            <a:fld id="{7D9D34A7-6962-48C3-985A-4607A23522D7}" type="slidenum">
              <a:rPr lang="zh-CN" altLang="en-US" smtClean="0"/>
              <a:pPr/>
              <a:t>4</a:t>
            </a:fld>
            <a:endParaRPr lang="zh-CN" altLang="en-US" dirty="0"/>
          </a:p>
        </p:txBody>
      </p:sp>
    </p:spTree>
    <p:extLst>
      <p:ext uri="{BB962C8B-B14F-4D97-AF65-F5344CB8AC3E}">
        <p14:creationId xmlns:p14="http://schemas.microsoft.com/office/powerpoint/2010/main" val="2048806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AEA934-C70A-40F6-9DCF-C84A9C95AD2E}"/>
              </a:ext>
            </a:extLst>
          </p:cNvPr>
          <p:cNvSpPr>
            <a:spLocks noGrp="1"/>
          </p:cNvSpPr>
          <p:nvPr>
            <p:ph type="title"/>
          </p:nvPr>
        </p:nvSpPr>
        <p:spPr/>
        <p:txBody>
          <a:bodyPr/>
          <a:lstStyle/>
          <a:p>
            <a:r>
              <a:rPr lang="zh-CN" altLang="en-US" dirty="0"/>
              <a:t>节点</a:t>
            </a:r>
            <a:r>
              <a:rPr lang="en-US" altLang="zh-CN" dirty="0"/>
              <a:t>ID</a:t>
            </a:r>
            <a:r>
              <a:rPr lang="zh-CN" altLang="en-US" dirty="0"/>
              <a:t>和端口</a:t>
            </a:r>
            <a:r>
              <a:rPr lang="en-US" altLang="zh-CN" dirty="0"/>
              <a:t>ID</a:t>
            </a:r>
            <a:endParaRPr lang="zh-CN" altLang="en-US" dirty="0"/>
          </a:p>
        </p:txBody>
      </p:sp>
      <p:sp>
        <p:nvSpPr>
          <p:cNvPr id="3" name="内容占位符 2">
            <a:extLst>
              <a:ext uri="{FF2B5EF4-FFF2-40B4-BE49-F238E27FC236}">
                <a16:creationId xmlns:a16="http://schemas.microsoft.com/office/drawing/2014/main" id="{965DF781-5F4E-4A8A-8EA6-0710CA860281}"/>
              </a:ext>
            </a:extLst>
          </p:cNvPr>
          <p:cNvSpPr>
            <a:spLocks noGrp="1"/>
          </p:cNvSpPr>
          <p:nvPr>
            <p:ph idx="1"/>
          </p:nvPr>
        </p:nvSpPr>
        <p:spPr/>
        <p:txBody>
          <a:bodyPr/>
          <a:lstStyle/>
          <a:p>
            <a:r>
              <a:rPr lang="zh-CN" altLang="en-US" dirty="0"/>
              <a:t>节点</a:t>
            </a:r>
            <a:r>
              <a:rPr lang="en-US" altLang="zh-CN" dirty="0"/>
              <a:t>ID</a:t>
            </a:r>
            <a:r>
              <a:rPr lang="zh-CN" altLang="en-US" dirty="0"/>
              <a:t>是一个</a:t>
            </a:r>
            <a:r>
              <a:rPr lang="en-US" altLang="zh-CN" dirty="0"/>
              <a:t>64</a:t>
            </a:r>
            <a:r>
              <a:rPr lang="zh-CN" altLang="en-US" dirty="0"/>
              <a:t>位整数</a:t>
            </a:r>
            <a:endParaRPr lang="en-US" altLang="zh-CN" dirty="0"/>
          </a:p>
          <a:p>
            <a:pPr lvl="1"/>
            <a:r>
              <a:rPr lang="zh-CN" altLang="en-US" dirty="0"/>
              <a:t>前</a:t>
            </a:r>
            <a:r>
              <a:rPr lang="en-US" altLang="zh-CN" dirty="0"/>
              <a:t>2</a:t>
            </a:r>
            <a:r>
              <a:rPr lang="zh-CN" altLang="en-US" dirty="0"/>
              <a:t>字节为优先级，每个节点可以独立设置优先级，默认为</a:t>
            </a:r>
            <a:r>
              <a:rPr lang="en-US" altLang="zh-CN" dirty="0"/>
              <a:t>32768</a:t>
            </a:r>
          </a:p>
          <a:p>
            <a:pPr lvl="1"/>
            <a:r>
              <a:rPr lang="zh-CN" altLang="en-US" dirty="0"/>
              <a:t>后</a:t>
            </a:r>
            <a:r>
              <a:rPr lang="en-US" altLang="zh-CN" dirty="0"/>
              <a:t>6</a:t>
            </a:r>
            <a:r>
              <a:rPr lang="zh-CN" altLang="en-US" dirty="0"/>
              <a:t>字节为节点第一个端口的</a:t>
            </a:r>
            <a:r>
              <a:rPr lang="en-US" altLang="zh-CN" dirty="0"/>
              <a:t>MAC</a:t>
            </a:r>
            <a:r>
              <a:rPr lang="zh-CN" altLang="en-US" dirty="0"/>
              <a:t>地址</a:t>
            </a:r>
            <a:endParaRPr lang="en-US" altLang="zh-CN" dirty="0"/>
          </a:p>
          <a:p>
            <a:pPr lvl="1"/>
            <a:endParaRPr lang="en-US" altLang="zh-CN" dirty="0"/>
          </a:p>
          <a:p>
            <a:pPr lvl="1"/>
            <a:endParaRPr lang="en-US" altLang="zh-CN" dirty="0"/>
          </a:p>
          <a:p>
            <a:endParaRPr lang="en-US" altLang="zh-CN" dirty="0"/>
          </a:p>
          <a:p>
            <a:r>
              <a:rPr lang="zh-CN" altLang="en-US" dirty="0"/>
              <a:t>端口</a:t>
            </a:r>
            <a:r>
              <a:rPr lang="en-US" altLang="zh-CN" dirty="0"/>
              <a:t>ID</a:t>
            </a:r>
            <a:r>
              <a:rPr lang="zh-CN" altLang="en-US" dirty="0"/>
              <a:t>是一个</a:t>
            </a:r>
            <a:r>
              <a:rPr lang="en-US" altLang="zh-CN" dirty="0"/>
              <a:t>16</a:t>
            </a:r>
            <a:r>
              <a:rPr lang="zh-CN" altLang="en-US" dirty="0"/>
              <a:t>位整数</a:t>
            </a:r>
            <a:endParaRPr lang="en-US" altLang="zh-CN" dirty="0"/>
          </a:p>
          <a:p>
            <a:pPr lvl="1"/>
            <a:r>
              <a:rPr lang="zh-CN" altLang="en-US" dirty="0"/>
              <a:t>前</a:t>
            </a:r>
            <a:r>
              <a:rPr lang="en-US" altLang="zh-CN" dirty="0"/>
              <a:t>1</a:t>
            </a:r>
            <a:r>
              <a:rPr lang="zh-CN" altLang="en-US" dirty="0"/>
              <a:t>字节为优先级，可独立设置，默认为</a:t>
            </a:r>
            <a:r>
              <a:rPr lang="en-US" altLang="zh-CN" dirty="0"/>
              <a:t>128</a:t>
            </a:r>
          </a:p>
          <a:p>
            <a:pPr lvl="1"/>
            <a:r>
              <a:rPr lang="zh-CN" altLang="en-US" dirty="0"/>
              <a:t>后</a:t>
            </a:r>
            <a:r>
              <a:rPr lang="en-US" altLang="zh-CN" dirty="0"/>
              <a:t>1</a:t>
            </a:r>
            <a:r>
              <a:rPr lang="zh-CN" altLang="en-US" dirty="0"/>
              <a:t>字节标识该端口的序号</a:t>
            </a:r>
            <a:endParaRPr lang="en-US" altLang="zh-CN" dirty="0"/>
          </a:p>
          <a:p>
            <a:pPr lvl="1"/>
            <a:r>
              <a:rPr lang="zh-CN" altLang="en-US" dirty="0"/>
              <a:t>例如，</a:t>
            </a:r>
            <a:r>
              <a:rPr lang="en-US" altLang="zh-CN" dirty="0"/>
              <a:t>0x8001</a:t>
            </a:r>
            <a:r>
              <a:rPr lang="zh-CN" altLang="en-US" dirty="0"/>
              <a:t>为第一个端口，优先级是</a:t>
            </a:r>
            <a:r>
              <a:rPr lang="en-US" altLang="zh-CN" dirty="0"/>
              <a:t>0x80(128)</a:t>
            </a:r>
          </a:p>
          <a:p>
            <a:pPr lvl="1"/>
            <a:endParaRPr lang="zh-CN" altLang="en-US" dirty="0"/>
          </a:p>
        </p:txBody>
      </p:sp>
      <p:pic>
        <p:nvPicPr>
          <p:cNvPr id="5" name="图片 4">
            <a:extLst>
              <a:ext uri="{FF2B5EF4-FFF2-40B4-BE49-F238E27FC236}">
                <a16:creationId xmlns:a16="http://schemas.microsoft.com/office/drawing/2014/main" id="{DF7F0AD1-9157-4F8A-8D99-57879B45EB0E}"/>
              </a:ext>
            </a:extLst>
          </p:cNvPr>
          <p:cNvPicPr>
            <a:picLocks noChangeAspect="1"/>
          </p:cNvPicPr>
          <p:nvPr/>
        </p:nvPicPr>
        <p:blipFill>
          <a:blip r:embed="rId2"/>
          <a:stretch>
            <a:fillRect/>
          </a:stretch>
        </p:blipFill>
        <p:spPr>
          <a:xfrm>
            <a:off x="1403648" y="3140968"/>
            <a:ext cx="5680038" cy="1024269"/>
          </a:xfrm>
          <a:prstGeom prst="rect">
            <a:avLst/>
          </a:prstGeom>
        </p:spPr>
      </p:pic>
      <p:sp>
        <p:nvSpPr>
          <p:cNvPr id="6" name="灯片编号占位符 5">
            <a:extLst>
              <a:ext uri="{FF2B5EF4-FFF2-40B4-BE49-F238E27FC236}">
                <a16:creationId xmlns:a16="http://schemas.microsoft.com/office/drawing/2014/main" id="{B4B45853-2D24-4E10-8819-3DCC4F988C9C}"/>
              </a:ext>
            </a:extLst>
          </p:cNvPr>
          <p:cNvSpPr>
            <a:spLocks noGrp="1"/>
          </p:cNvSpPr>
          <p:nvPr>
            <p:ph type="sldNum" sz="quarter" idx="12"/>
          </p:nvPr>
        </p:nvSpPr>
        <p:spPr/>
        <p:txBody>
          <a:bodyPr/>
          <a:lstStyle/>
          <a:p>
            <a:fld id="{7D9D34A7-6962-48C3-985A-4607A23522D7}" type="slidenum">
              <a:rPr lang="zh-CN" altLang="en-US" smtClean="0"/>
              <a:pPr/>
              <a:t>5</a:t>
            </a:fld>
            <a:endParaRPr lang="zh-CN" altLang="en-US" dirty="0"/>
          </a:p>
        </p:txBody>
      </p:sp>
    </p:spTree>
    <p:extLst>
      <p:ext uri="{BB962C8B-B14F-4D97-AF65-F5344CB8AC3E}">
        <p14:creationId xmlns:p14="http://schemas.microsoft.com/office/powerpoint/2010/main" val="2361490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A5F455-E81A-42AB-BBFA-9290911EB282}"/>
              </a:ext>
            </a:extLst>
          </p:cNvPr>
          <p:cNvSpPr>
            <a:spLocks noGrp="1"/>
          </p:cNvSpPr>
          <p:nvPr>
            <p:ph type="title"/>
          </p:nvPr>
        </p:nvSpPr>
        <p:spPr/>
        <p:txBody>
          <a:bodyPr/>
          <a:lstStyle/>
          <a:p>
            <a:r>
              <a:rPr lang="zh-CN" altLang="en-US" dirty="0"/>
              <a:t>生成树中的术语</a:t>
            </a:r>
          </a:p>
        </p:txBody>
      </p:sp>
      <p:grpSp>
        <p:nvGrpSpPr>
          <p:cNvPr id="5" name="组合 4">
            <a:extLst>
              <a:ext uri="{FF2B5EF4-FFF2-40B4-BE49-F238E27FC236}">
                <a16:creationId xmlns:a16="http://schemas.microsoft.com/office/drawing/2014/main" id="{F49F26C8-30C6-47AE-8A32-7A29047C2ACD}"/>
              </a:ext>
            </a:extLst>
          </p:cNvPr>
          <p:cNvGrpSpPr/>
          <p:nvPr/>
        </p:nvGrpSpPr>
        <p:grpSpPr>
          <a:xfrm>
            <a:off x="398030" y="1694982"/>
            <a:ext cx="3363558" cy="3804263"/>
            <a:chOff x="5201322" y="914665"/>
            <a:chExt cx="3363558" cy="3804263"/>
          </a:xfrm>
        </p:grpSpPr>
        <p:sp>
          <p:nvSpPr>
            <p:cNvPr id="6" name="椭圆 5">
              <a:extLst>
                <a:ext uri="{FF2B5EF4-FFF2-40B4-BE49-F238E27FC236}">
                  <a16:creationId xmlns:a16="http://schemas.microsoft.com/office/drawing/2014/main" id="{F6AB5390-1EE9-4621-9E6C-A3B525241B3F}"/>
                </a:ext>
              </a:extLst>
            </p:cNvPr>
            <p:cNvSpPr/>
            <p:nvPr/>
          </p:nvSpPr>
          <p:spPr>
            <a:xfrm>
              <a:off x="6412454" y="1851375"/>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b1</a:t>
              </a:r>
              <a:endParaRPr kumimoji="0" lang="zh-CN" altLang="en-US"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7" name="椭圆 6">
              <a:extLst>
                <a:ext uri="{FF2B5EF4-FFF2-40B4-BE49-F238E27FC236}">
                  <a16:creationId xmlns:a16="http://schemas.microsoft.com/office/drawing/2014/main" id="{6B1976FB-E6F5-4D6A-BF15-A19BFFF30F39}"/>
                </a:ext>
              </a:extLst>
            </p:cNvPr>
            <p:cNvSpPr/>
            <p:nvPr/>
          </p:nvSpPr>
          <p:spPr>
            <a:xfrm>
              <a:off x="5201322"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b3</a:t>
              </a:r>
              <a:endParaRPr kumimoji="0" lang="zh-CN" altLang="en-US"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8" name="椭圆 7">
              <a:extLst>
                <a:ext uri="{FF2B5EF4-FFF2-40B4-BE49-F238E27FC236}">
                  <a16:creationId xmlns:a16="http://schemas.microsoft.com/office/drawing/2014/main" id="{92DE95B3-23E4-4D17-AC58-9FCD5844154F}"/>
                </a:ext>
              </a:extLst>
            </p:cNvPr>
            <p:cNvSpPr/>
            <p:nvPr/>
          </p:nvSpPr>
          <p:spPr>
            <a:xfrm>
              <a:off x="7736541" y="3044450"/>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b2</a:t>
              </a:r>
              <a:endParaRPr kumimoji="0" lang="zh-CN" altLang="en-US"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9" name="椭圆 8">
              <a:extLst>
                <a:ext uri="{FF2B5EF4-FFF2-40B4-BE49-F238E27FC236}">
                  <a16:creationId xmlns:a16="http://schemas.microsoft.com/office/drawing/2014/main" id="{D094BECA-EC82-4F81-9531-7669A1A11DE8}"/>
                </a:ext>
              </a:extLst>
            </p:cNvPr>
            <p:cNvSpPr/>
            <p:nvPr/>
          </p:nvSpPr>
          <p:spPr>
            <a:xfrm>
              <a:off x="6412454" y="4138016"/>
              <a:ext cx="828339" cy="580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b4</a:t>
              </a:r>
              <a:endParaRPr kumimoji="0" lang="zh-CN" altLang="en-US"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cxnSp>
          <p:nvCxnSpPr>
            <p:cNvPr id="10" name="直接连接符 9">
              <a:extLst>
                <a:ext uri="{FF2B5EF4-FFF2-40B4-BE49-F238E27FC236}">
                  <a16:creationId xmlns:a16="http://schemas.microsoft.com/office/drawing/2014/main" id="{568F87B8-B0E6-4367-A8B1-ABDB2F0971E2}"/>
                </a:ext>
              </a:extLst>
            </p:cNvPr>
            <p:cNvCxnSpPr>
              <a:stCxn id="6" idx="3"/>
              <a:endCxn id="7" idx="0"/>
            </p:cNvCxnSpPr>
            <p:nvPr/>
          </p:nvCxnSpPr>
          <p:spPr>
            <a:xfrm flipH="1">
              <a:off x="5615492" y="2347214"/>
              <a:ext cx="918269"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141F3204-F0C1-46EA-A1EA-4CE5DC4D26DA}"/>
                </a:ext>
              </a:extLst>
            </p:cNvPr>
            <p:cNvCxnSpPr>
              <a:stCxn id="6" idx="5"/>
              <a:endCxn id="8" idx="0"/>
            </p:cNvCxnSpPr>
            <p:nvPr/>
          </p:nvCxnSpPr>
          <p:spPr>
            <a:xfrm>
              <a:off x="7119486" y="2347214"/>
              <a:ext cx="1031225" cy="6972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C6BF3BC0-2AD3-4CEA-A43E-BB4366D7D241}"/>
                </a:ext>
              </a:extLst>
            </p:cNvPr>
            <p:cNvCxnSpPr>
              <a:stCxn id="7" idx="4"/>
              <a:endCxn id="9" idx="1"/>
            </p:cNvCxnSpPr>
            <p:nvPr/>
          </p:nvCxnSpPr>
          <p:spPr>
            <a:xfrm>
              <a:off x="5615492" y="3625362"/>
              <a:ext cx="918269" cy="597727"/>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4688400B-072D-42B7-B59B-1200492C6822}"/>
                </a:ext>
              </a:extLst>
            </p:cNvPr>
            <p:cNvCxnSpPr>
              <a:cxnSpLocks/>
              <a:stCxn id="8" idx="4"/>
              <a:endCxn id="9" idx="7"/>
            </p:cNvCxnSpPr>
            <p:nvPr/>
          </p:nvCxnSpPr>
          <p:spPr>
            <a:xfrm flipH="1">
              <a:off x="7119486" y="3625362"/>
              <a:ext cx="1031225" cy="5977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2FFEF37B-3713-4521-9D45-F3B99A4D5F84}"/>
                </a:ext>
              </a:extLst>
            </p:cNvPr>
            <p:cNvSpPr txBox="1"/>
            <p:nvPr/>
          </p:nvSpPr>
          <p:spPr>
            <a:xfrm>
              <a:off x="6118661" y="914665"/>
              <a:ext cx="147508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生成树拓扑</a:t>
              </a:r>
            </a:p>
          </p:txBody>
        </p:sp>
        <p:pic>
          <p:nvPicPr>
            <p:cNvPr id="15" name="图片 14">
              <a:extLst>
                <a:ext uri="{FF2B5EF4-FFF2-40B4-BE49-F238E27FC236}">
                  <a16:creationId xmlns:a16="http://schemas.microsoft.com/office/drawing/2014/main" id="{495BAC26-CCF7-46E4-AC47-623AD989CD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73659" y="3709825"/>
              <a:ext cx="401934" cy="459683"/>
            </a:xfrm>
            <a:prstGeom prst="rect">
              <a:avLst/>
            </a:prstGeom>
          </p:spPr>
        </p:pic>
      </p:grpSp>
      <p:sp>
        <p:nvSpPr>
          <p:cNvPr id="27" name="文本框 26">
            <a:extLst>
              <a:ext uri="{FF2B5EF4-FFF2-40B4-BE49-F238E27FC236}">
                <a16:creationId xmlns:a16="http://schemas.microsoft.com/office/drawing/2014/main" id="{95328452-F224-4A11-8433-6A770DA66918}"/>
              </a:ext>
            </a:extLst>
          </p:cNvPr>
          <p:cNvSpPr txBox="1"/>
          <p:nvPr/>
        </p:nvSpPr>
        <p:spPr>
          <a:xfrm>
            <a:off x="2147323" y="2255318"/>
            <a:ext cx="129407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Root Switch</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8" name="内容占位符 2">
            <a:extLst>
              <a:ext uri="{FF2B5EF4-FFF2-40B4-BE49-F238E27FC236}">
                <a16:creationId xmlns:a16="http://schemas.microsoft.com/office/drawing/2014/main" id="{63F4D5EB-EB1A-4158-9B9F-AFA9B13CC217}"/>
              </a:ext>
            </a:extLst>
          </p:cNvPr>
          <p:cNvSpPr>
            <a:spLocks noGrp="1"/>
          </p:cNvSpPr>
          <p:nvPr>
            <p:ph idx="1"/>
          </p:nvPr>
        </p:nvSpPr>
        <p:spPr>
          <a:xfrm>
            <a:off x="3933144" y="1557934"/>
            <a:ext cx="5210855" cy="5034843"/>
          </a:xfrm>
        </p:spPr>
        <p:txBody>
          <a:bodyPr>
            <a:normAutofit fontScale="92500" lnSpcReduction="10000"/>
          </a:bodyPr>
          <a:lstStyle/>
          <a:p>
            <a:pPr>
              <a:lnSpc>
                <a:spcPct val="140000"/>
              </a:lnSpc>
            </a:pPr>
            <a:r>
              <a:rPr lang="zh-CN" altLang="en-US" sz="2000" dirty="0"/>
              <a:t>根节点</a:t>
            </a:r>
            <a:r>
              <a:rPr lang="en-US" altLang="zh-CN" sz="2000" dirty="0"/>
              <a:t>(Root Switch)</a:t>
            </a:r>
          </a:p>
          <a:p>
            <a:pPr lvl="1">
              <a:lnSpc>
                <a:spcPct val="140000"/>
              </a:lnSpc>
            </a:pPr>
            <a:r>
              <a:rPr lang="zh-CN" altLang="en-US" sz="1600" dirty="0"/>
              <a:t>一个网络中只有一个根节点</a:t>
            </a:r>
            <a:endParaRPr lang="en-US" altLang="zh-CN" sz="1600" dirty="0"/>
          </a:p>
          <a:p>
            <a:pPr lvl="1">
              <a:lnSpc>
                <a:spcPct val="140000"/>
              </a:lnSpc>
            </a:pPr>
            <a:r>
              <a:rPr lang="en-US" altLang="zh-CN" sz="1600" dirty="0"/>
              <a:t>ID</a:t>
            </a:r>
            <a:r>
              <a:rPr lang="zh-CN" altLang="en-US" sz="1600" dirty="0"/>
              <a:t>最小的交换机作为根节点</a:t>
            </a:r>
            <a:endParaRPr lang="en-US" altLang="zh-CN" sz="1600" dirty="0"/>
          </a:p>
          <a:p>
            <a:pPr>
              <a:lnSpc>
                <a:spcPct val="140000"/>
              </a:lnSpc>
            </a:pPr>
            <a:r>
              <a:rPr lang="zh-CN" altLang="en-US" sz="2000" dirty="0">
                <a:solidFill>
                  <a:srgbClr val="00B050"/>
                </a:solidFill>
              </a:rPr>
              <a:t>根端口</a:t>
            </a:r>
            <a:r>
              <a:rPr lang="en-US" altLang="zh-CN" sz="2000" dirty="0"/>
              <a:t>(</a:t>
            </a:r>
            <a:r>
              <a:rPr lang="en-US" altLang="zh-CN" sz="2000" dirty="0">
                <a:solidFill>
                  <a:srgbClr val="00B050"/>
                </a:solidFill>
              </a:rPr>
              <a:t>Root Port, RP</a:t>
            </a:r>
            <a:r>
              <a:rPr lang="en-US" altLang="zh-CN" sz="2000" dirty="0"/>
              <a:t>)</a:t>
            </a:r>
          </a:p>
          <a:p>
            <a:pPr lvl="1">
              <a:lnSpc>
                <a:spcPct val="140000"/>
              </a:lnSpc>
            </a:pPr>
            <a:r>
              <a:rPr lang="zh-CN" altLang="en-US" sz="1600" dirty="0"/>
              <a:t>除根节点以外，每个节点有一个根端口</a:t>
            </a:r>
            <a:endParaRPr lang="en-US" altLang="zh-CN" sz="1600" dirty="0"/>
          </a:p>
          <a:p>
            <a:pPr lvl="1">
              <a:lnSpc>
                <a:spcPct val="140000"/>
              </a:lnSpc>
            </a:pPr>
            <a:r>
              <a:rPr lang="zh-CN" altLang="en-US" sz="1600" dirty="0"/>
              <a:t>节点通过根端口连接到根节点，</a:t>
            </a:r>
            <a:r>
              <a:rPr lang="zh-CN" altLang="en-US" sz="1600" dirty="0">
                <a:solidFill>
                  <a:srgbClr val="FF0000"/>
                </a:solidFill>
              </a:rPr>
              <a:t>根端口是一个节点到根节点路径开销最小的端口</a:t>
            </a:r>
          </a:p>
          <a:p>
            <a:pPr>
              <a:lnSpc>
                <a:spcPct val="140000"/>
              </a:lnSpc>
            </a:pPr>
            <a:r>
              <a:rPr lang="zh-CN" altLang="en-US" sz="2000" dirty="0">
                <a:solidFill>
                  <a:srgbClr val="FF0000"/>
                </a:solidFill>
              </a:rPr>
              <a:t>指定端口</a:t>
            </a:r>
            <a:r>
              <a:rPr lang="en-US" altLang="zh-CN" sz="2000" dirty="0"/>
              <a:t>(</a:t>
            </a:r>
            <a:r>
              <a:rPr lang="en-US" altLang="zh-CN" sz="2000" dirty="0">
                <a:solidFill>
                  <a:srgbClr val="FF0000"/>
                </a:solidFill>
              </a:rPr>
              <a:t>Designated Port, DP</a:t>
            </a:r>
            <a:r>
              <a:rPr lang="en-US" altLang="zh-CN" sz="2000" dirty="0"/>
              <a:t>)</a:t>
            </a:r>
          </a:p>
          <a:p>
            <a:pPr lvl="1">
              <a:lnSpc>
                <a:spcPct val="140000"/>
              </a:lnSpc>
            </a:pPr>
            <a:r>
              <a:rPr lang="zh-CN" altLang="en-US" sz="1600" dirty="0"/>
              <a:t>每个网段</a:t>
            </a:r>
            <a:r>
              <a:rPr lang="en-US" altLang="zh-CN" sz="1600" dirty="0"/>
              <a:t>(segment)</a:t>
            </a:r>
            <a:r>
              <a:rPr lang="zh-CN" altLang="en-US" sz="1600" dirty="0"/>
              <a:t>有一个指定端口</a:t>
            </a:r>
            <a:endParaRPr lang="en-US" altLang="zh-CN" sz="1600" dirty="0"/>
          </a:p>
          <a:p>
            <a:pPr lvl="1">
              <a:lnSpc>
                <a:spcPct val="140000"/>
              </a:lnSpc>
            </a:pPr>
            <a:r>
              <a:rPr lang="zh-CN" altLang="en-US" sz="1600" dirty="0">
                <a:solidFill>
                  <a:srgbClr val="FF0000"/>
                </a:solidFill>
              </a:rPr>
              <a:t>指定端口为网段</a:t>
            </a:r>
            <a:r>
              <a:rPr lang="en-US" altLang="zh-CN" sz="1600" dirty="0">
                <a:solidFill>
                  <a:srgbClr val="FF0000"/>
                </a:solidFill>
              </a:rPr>
              <a:t>(segment)</a:t>
            </a:r>
            <a:r>
              <a:rPr lang="zh-CN" altLang="en-US" sz="1600" dirty="0">
                <a:solidFill>
                  <a:srgbClr val="FF0000"/>
                </a:solidFill>
              </a:rPr>
              <a:t>中到根节点开销最小的端口</a:t>
            </a:r>
            <a:r>
              <a:rPr lang="zh-CN" altLang="en-US" sz="1600" dirty="0"/>
              <a:t>，用于在网段内发送</a:t>
            </a:r>
            <a:r>
              <a:rPr lang="en-US" altLang="zh-CN" sz="1600" dirty="0"/>
              <a:t>STP</a:t>
            </a:r>
            <a:r>
              <a:rPr lang="zh-CN" altLang="en-US" sz="1600" dirty="0"/>
              <a:t>消息</a:t>
            </a:r>
            <a:endParaRPr lang="en-US" altLang="zh-CN" sz="1600" dirty="0"/>
          </a:p>
          <a:p>
            <a:pPr>
              <a:lnSpc>
                <a:spcPct val="140000"/>
              </a:lnSpc>
            </a:pPr>
            <a:r>
              <a:rPr lang="zh-CN" altLang="en-US" sz="2000" dirty="0">
                <a:solidFill>
                  <a:schemeClr val="accent1">
                    <a:lumMod val="75000"/>
                  </a:schemeClr>
                </a:solidFill>
              </a:rPr>
              <a:t>其他端口</a:t>
            </a:r>
            <a:r>
              <a:rPr lang="en-US" altLang="zh-CN" sz="2000" dirty="0"/>
              <a:t>(</a:t>
            </a:r>
            <a:r>
              <a:rPr lang="en-US" altLang="zh-CN" sz="2000" dirty="0">
                <a:solidFill>
                  <a:schemeClr val="accent1">
                    <a:lumMod val="75000"/>
                  </a:schemeClr>
                </a:solidFill>
              </a:rPr>
              <a:t>Alternate Port, AP</a:t>
            </a:r>
            <a:r>
              <a:rPr lang="en-US" altLang="zh-CN" sz="2000" dirty="0"/>
              <a:t>)</a:t>
            </a:r>
          </a:p>
          <a:p>
            <a:pPr lvl="1">
              <a:lnSpc>
                <a:spcPct val="140000"/>
              </a:lnSpc>
            </a:pPr>
            <a:r>
              <a:rPr lang="zh-CN" altLang="en-US" sz="1600" dirty="0"/>
              <a:t>剩余端口为其他端口，不参与构建生成树拓扑</a:t>
            </a:r>
            <a:endParaRPr lang="en-US" altLang="zh-CN" sz="1600" dirty="0"/>
          </a:p>
          <a:p>
            <a:pPr>
              <a:lnSpc>
                <a:spcPct val="140000"/>
              </a:lnSpc>
            </a:pPr>
            <a:endParaRPr lang="zh-CN" altLang="en-US" sz="2000" dirty="0"/>
          </a:p>
        </p:txBody>
      </p:sp>
      <p:sp>
        <p:nvSpPr>
          <p:cNvPr id="30" name="矩形 29">
            <a:extLst>
              <a:ext uri="{FF2B5EF4-FFF2-40B4-BE49-F238E27FC236}">
                <a16:creationId xmlns:a16="http://schemas.microsoft.com/office/drawing/2014/main" id="{FDF7B851-D0AD-4811-A123-526B687E0FB0}"/>
              </a:ext>
            </a:extLst>
          </p:cNvPr>
          <p:cNvSpPr/>
          <p:nvPr/>
        </p:nvSpPr>
        <p:spPr>
          <a:xfrm>
            <a:off x="377236" y="3476149"/>
            <a:ext cx="42832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B050"/>
                </a:solidFill>
                <a:effectLst/>
                <a:uLnTx/>
                <a:uFillTx/>
                <a:latin typeface="Calibri" panose="020F0502020204030204"/>
                <a:ea typeface="宋体" panose="02010600030101010101" pitchFamily="2" charset="-122"/>
                <a:cs typeface="+mn-cs"/>
              </a:rPr>
              <a:t>RP</a:t>
            </a:r>
            <a:endParaRPr kumimoji="0" lang="zh-CN" altLang="en-US" sz="1800" b="0" i="0" u="none" strike="noStrike" kern="1200" cap="none" spc="0" normalizeH="0" baseline="0" noProof="0" dirty="0">
              <a:ln>
                <a:noFill/>
              </a:ln>
              <a:solidFill>
                <a:srgbClr val="00B050"/>
              </a:solidFill>
              <a:effectLst/>
              <a:uLnTx/>
              <a:uFillTx/>
              <a:latin typeface="Calibri" panose="020F0502020204030204"/>
              <a:ea typeface="宋体" panose="02010600030101010101" pitchFamily="2" charset="-122"/>
              <a:cs typeface="+mn-cs"/>
            </a:endParaRPr>
          </a:p>
        </p:txBody>
      </p:sp>
      <p:sp>
        <p:nvSpPr>
          <p:cNvPr id="31" name="矩形 30">
            <a:extLst>
              <a:ext uri="{FF2B5EF4-FFF2-40B4-BE49-F238E27FC236}">
                <a16:creationId xmlns:a16="http://schemas.microsoft.com/office/drawing/2014/main" id="{CE6810D3-F99C-4316-980A-A2BEF74F2A08}"/>
              </a:ext>
            </a:extLst>
          </p:cNvPr>
          <p:cNvSpPr/>
          <p:nvPr/>
        </p:nvSpPr>
        <p:spPr>
          <a:xfrm>
            <a:off x="3337789" y="3432933"/>
            <a:ext cx="42832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B050"/>
                </a:solidFill>
                <a:effectLst/>
                <a:uLnTx/>
                <a:uFillTx/>
                <a:latin typeface="Calibri" panose="020F0502020204030204"/>
                <a:ea typeface="宋体" panose="02010600030101010101" pitchFamily="2" charset="-122"/>
                <a:cs typeface="+mn-cs"/>
              </a:rPr>
              <a:t>RP</a:t>
            </a:r>
            <a:endParaRPr kumimoji="0" lang="zh-CN" altLang="en-US" sz="1800" b="0" i="0" u="none" strike="noStrike" kern="1200" cap="none" spc="0" normalizeH="0" baseline="0" noProof="0" dirty="0">
              <a:ln>
                <a:noFill/>
              </a:ln>
              <a:solidFill>
                <a:srgbClr val="00B050"/>
              </a:solidFill>
              <a:effectLst/>
              <a:uLnTx/>
              <a:uFillTx/>
              <a:latin typeface="Calibri" panose="020F0502020204030204"/>
              <a:ea typeface="宋体" panose="02010600030101010101" pitchFamily="2" charset="-122"/>
              <a:cs typeface="+mn-cs"/>
            </a:endParaRPr>
          </a:p>
        </p:txBody>
      </p:sp>
      <p:sp>
        <p:nvSpPr>
          <p:cNvPr id="32" name="矩形 31">
            <a:extLst>
              <a:ext uri="{FF2B5EF4-FFF2-40B4-BE49-F238E27FC236}">
                <a16:creationId xmlns:a16="http://schemas.microsoft.com/office/drawing/2014/main" id="{89D3A06E-4456-4BDD-9985-6BE378BECAD6}"/>
              </a:ext>
            </a:extLst>
          </p:cNvPr>
          <p:cNvSpPr/>
          <p:nvPr/>
        </p:nvSpPr>
        <p:spPr>
          <a:xfrm>
            <a:off x="2451559" y="4818740"/>
            <a:ext cx="42832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B050"/>
                </a:solidFill>
                <a:effectLst/>
                <a:uLnTx/>
                <a:uFillTx/>
                <a:latin typeface="Calibri" panose="020F0502020204030204"/>
                <a:ea typeface="宋体" panose="02010600030101010101" pitchFamily="2" charset="-122"/>
                <a:cs typeface="+mn-cs"/>
              </a:rPr>
              <a:t>RP</a:t>
            </a:r>
            <a:endParaRPr kumimoji="0" lang="zh-CN" altLang="en-US" sz="1800" b="0" i="0" u="none" strike="noStrike" kern="1200" cap="none" spc="0" normalizeH="0" baseline="0" noProof="0" dirty="0">
              <a:ln>
                <a:noFill/>
              </a:ln>
              <a:solidFill>
                <a:srgbClr val="00B050"/>
              </a:solidFill>
              <a:effectLst/>
              <a:uLnTx/>
              <a:uFillTx/>
              <a:latin typeface="Calibri" panose="020F0502020204030204"/>
              <a:ea typeface="宋体" panose="02010600030101010101" pitchFamily="2" charset="-122"/>
              <a:cs typeface="+mn-cs"/>
            </a:endParaRPr>
          </a:p>
        </p:txBody>
      </p:sp>
      <p:sp>
        <p:nvSpPr>
          <p:cNvPr id="33" name="文本框 32">
            <a:extLst>
              <a:ext uri="{FF2B5EF4-FFF2-40B4-BE49-F238E27FC236}">
                <a16:creationId xmlns:a16="http://schemas.microsoft.com/office/drawing/2014/main" id="{C5A061A8-35FD-47EE-815D-DF6A0BA8F5E1}"/>
              </a:ext>
            </a:extLst>
          </p:cNvPr>
          <p:cNvSpPr txBox="1"/>
          <p:nvPr/>
        </p:nvSpPr>
        <p:spPr>
          <a:xfrm>
            <a:off x="1163206" y="2850314"/>
            <a:ext cx="44595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DP</a:t>
            </a:r>
            <a:endParaRPr kumimoji="0" lang="zh-CN" altLang="en-US" sz="1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endParaRPr>
          </a:p>
        </p:txBody>
      </p:sp>
      <p:sp>
        <p:nvSpPr>
          <p:cNvPr id="34" name="文本框 33">
            <a:extLst>
              <a:ext uri="{FF2B5EF4-FFF2-40B4-BE49-F238E27FC236}">
                <a16:creationId xmlns:a16="http://schemas.microsoft.com/office/drawing/2014/main" id="{DCEF2BF7-3DC1-4DD2-BADD-C401AFAA3390}"/>
              </a:ext>
            </a:extLst>
          </p:cNvPr>
          <p:cNvSpPr txBox="1"/>
          <p:nvPr/>
        </p:nvSpPr>
        <p:spPr>
          <a:xfrm>
            <a:off x="2455414" y="2836230"/>
            <a:ext cx="44595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DP</a:t>
            </a:r>
            <a:endParaRPr kumimoji="0" lang="zh-CN" altLang="en-US" sz="1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endParaRPr>
          </a:p>
        </p:txBody>
      </p:sp>
      <p:sp>
        <p:nvSpPr>
          <p:cNvPr id="35" name="文本框 34">
            <a:extLst>
              <a:ext uri="{FF2B5EF4-FFF2-40B4-BE49-F238E27FC236}">
                <a16:creationId xmlns:a16="http://schemas.microsoft.com/office/drawing/2014/main" id="{616D9D58-E601-4AC2-9DDD-87F6D961B513}"/>
              </a:ext>
            </a:extLst>
          </p:cNvPr>
          <p:cNvSpPr txBox="1"/>
          <p:nvPr/>
        </p:nvSpPr>
        <p:spPr>
          <a:xfrm>
            <a:off x="417326" y="4448992"/>
            <a:ext cx="44595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DP</a:t>
            </a:r>
            <a:endParaRPr kumimoji="0" lang="zh-CN" altLang="en-US" sz="1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endParaRPr>
          </a:p>
        </p:txBody>
      </p:sp>
      <p:sp>
        <p:nvSpPr>
          <p:cNvPr id="36" name="文本框 35">
            <a:extLst>
              <a:ext uri="{FF2B5EF4-FFF2-40B4-BE49-F238E27FC236}">
                <a16:creationId xmlns:a16="http://schemas.microsoft.com/office/drawing/2014/main" id="{14A1947B-6963-415F-92F1-4E52D31C7B3A}"/>
              </a:ext>
            </a:extLst>
          </p:cNvPr>
          <p:cNvSpPr txBox="1"/>
          <p:nvPr/>
        </p:nvSpPr>
        <p:spPr>
          <a:xfrm>
            <a:off x="3253191" y="4416858"/>
            <a:ext cx="44595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DP</a:t>
            </a:r>
            <a:endParaRPr kumimoji="0" lang="zh-CN" altLang="en-US" sz="1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endParaRPr>
          </a:p>
        </p:txBody>
      </p:sp>
      <p:sp>
        <p:nvSpPr>
          <p:cNvPr id="37" name="矩形 36">
            <a:extLst>
              <a:ext uri="{FF2B5EF4-FFF2-40B4-BE49-F238E27FC236}">
                <a16:creationId xmlns:a16="http://schemas.microsoft.com/office/drawing/2014/main" id="{D2A9574D-4426-40A5-83EA-4E7A1FE503FB}"/>
              </a:ext>
            </a:extLst>
          </p:cNvPr>
          <p:cNvSpPr/>
          <p:nvPr/>
        </p:nvSpPr>
        <p:spPr>
          <a:xfrm>
            <a:off x="1141624" y="5080446"/>
            <a:ext cx="43633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rPr>
              <a:t>AP</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灯片编号占位符 2">
            <a:extLst>
              <a:ext uri="{FF2B5EF4-FFF2-40B4-BE49-F238E27FC236}">
                <a16:creationId xmlns:a16="http://schemas.microsoft.com/office/drawing/2014/main" id="{990BC1DF-DFE6-417D-B5A5-7A16B51398EF}"/>
              </a:ext>
            </a:extLst>
          </p:cNvPr>
          <p:cNvSpPr>
            <a:spLocks noGrp="1"/>
          </p:cNvSpPr>
          <p:nvPr>
            <p:ph type="sldNum" sz="quarter" idx="12"/>
          </p:nvPr>
        </p:nvSpPr>
        <p:spPr/>
        <p:txBody>
          <a:bodyPr/>
          <a:lstStyle/>
          <a:p>
            <a:fld id="{7D9D34A7-6962-48C3-985A-4607A23522D7}" type="slidenum">
              <a:rPr lang="zh-CN" altLang="en-US" smtClean="0"/>
              <a:pPr/>
              <a:t>6</a:t>
            </a:fld>
            <a:endParaRPr lang="zh-CN" altLang="en-US" dirty="0"/>
          </a:p>
        </p:txBody>
      </p:sp>
    </p:spTree>
    <p:extLst>
      <p:ext uri="{BB962C8B-B14F-4D97-AF65-F5344CB8AC3E}">
        <p14:creationId xmlns:p14="http://schemas.microsoft.com/office/powerpoint/2010/main" val="2618438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8">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8">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8">
                                            <p:txEl>
                                              <p:pRg st="9" end="9"/>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P spid="31" grpId="0"/>
      <p:bldP spid="32" grpId="0"/>
      <p:bldP spid="33" grpId="0"/>
      <p:bldP spid="34" grpId="0"/>
      <p:bldP spid="35" grpId="0"/>
      <p:bldP spid="36" grpId="0"/>
      <p:bldP spid="3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D140C1-60FB-4DFC-86BC-A1A119519B81}"/>
              </a:ext>
            </a:extLst>
          </p:cNvPr>
          <p:cNvSpPr>
            <a:spLocks noGrp="1"/>
          </p:cNvSpPr>
          <p:nvPr>
            <p:ph type="title"/>
          </p:nvPr>
        </p:nvSpPr>
        <p:spPr/>
        <p:txBody>
          <a:bodyPr/>
          <a:lstStyle/>
          <a:p>
            <a:r>
              <a:rPr lang="zh-CN" altLang="en-US" dirty="0"/>
              <a:t>配置消息</a:t>
            </a:r>
            <a:r>
              <a:rPr lang="en-US" altLang="zh-CN" dirty="0"/>
              <a:t>(BPDU Config)</a:t>
            </a:r>
            <a:endParaRPr lang="zh-CN" altLang="en-US" dirty="0"/>
          </a:p>
        </p:txBody>
      </p:sp>
      <p:sp>
        <p:nvSpPr>
          <p:cNvPr id="3" name="内容占位符 2">
            <a:extLst>
              <a:ext uri="{FF2B5EF4-FFF2-40B4-BE49-F238E27FC236}">
                <a16:creationId xmlns:a16="http://schemas.microsoft.com/office/drawing/2014/main" id="{312F1D10-0FFB-4697-9DCC-E94A3775C206}"/>
              </a:ext>
            </a:extLst>
          </p:cNvPr>
          <p:cNvSpPr>
            <a:spLocks noGrp="1"/>
          </p:cNvSpPr>
          <p:nvPr>
            <p:ph idx="1"/>
          </p:nvPr>
        </p:nvSpPr>
        <p:spPr/>
        <p:txBody>
          <a:bodyPr/>
          <a:lstStyle/>
          <a:p>
            <a:r>
              <a:rPr lang="zh-CN" altLang="en-US" dirty="0"/>
              <a:t>节点通过交换</a:t>
            </a:r>
            <a:r>
              <a:rPr lang="en-US" altLang="zh-CN" dirty="0"/>
              <a:t>Config</a:t>
            </a:r>
            <a:r>
              <a:rPr lang="zh-CN" altLang="en-US" dirty="0"/>
              <a:t>消息获取路径、优先级等信息</a:t>
            </a:r>
          </a:p>
          <a:p>
            <a:r>
              <a:rPr lang="zh-CN" altLang="en-US" dirty="0"/>
              <a:t>每个端口独立生成</a:t>
            </a:r>
            <a:r>
              <a:rPr lang="en-US" altLang="zh-CN" dirty="0"/>
              <a:t>Config</a:t>
            </a:r>
            <a:r>
              <a:rPr lang="zh-CN" altLang="en-US" dirty="0"/>
              <a:t>消息</a:t>
            </a:r>
            <a:endParaRPr lang="en-US" altLang="zh-CN" dirty="0"/>
          </a:p>
          <a:p>
            <a:pPr lvl="1"/>
            <a:r>
              <a:rPr lang="zh-CN" altLang="en-US" dirty="0"/>
              <a:t>包括自己的节点</a:t>
            </a:r>
            <a:r>
              <a:rPr lang="en-US" altLang="zh-CN" dirty="0"/>
              <a:t>ID</a:t>
            </a:r>
            <a:r>
              <a:rPr lang="zh-CN" altLang="en-US" dirty="0"/>
              <a:t>、发送端口</a:t>
            </a:r>
            <a:r>
              <a:rPr lang="en-US" altLang="zh-CN" dirty="0"/>
              <a:t>ID</a:t>
            </a:r>
            <a:r>
              <a:rPr lang="zh-CN" altLang="en-US" dirty="0"/>
              <a:t>，自己认为的根节点</a:t>
            </a:r>
            <a:r>
              <a:rPr lang="en-US" altLang="zh-CN" dirty="0"/>
              <a:t>ID</a:t>
            </a:r>
            <a:r>
              <a:rPr lang="zh-CN" altLang="en-US" dirty="0"/>
              <a:t>，以及到根节点的路径和开销</a:t>
            </a:r>
            <a:endParaRPr lang="en-US" altLang="zh-CN" dirty="0"/>
          </a:p>
          <a:p>
            <a:r>
              <a:rPr lang="en-US" altLang="zh-CN" dirty="0"/>
              <a:t>Config</a:t>
            </a:r>
            <a:r>
              <a:rPr lang="zh-CN" altLang="en-US" dirty="0"/>
              <a:t>消息基于二层组播方式发送，目的地址为</a:t>
            </a:r>
            <a:r>
              <a:rPr lang="en-US" altLang="zh-CN" dirty="0">
                <a:solidFill>
                  <a:srgbClr val="FF0000"/>
                </a:solidFill>
              </a:rPr>
              <a:t>01-80-C2</a:t>
            </a:r>
            <a:r>
              <a:rPr lang="en-US" altLang="zh-CN" dirty="0"/>
              <a:t>-00-00-00</a:t>
            </a:r>
          </a:p>
          <a:p>
            <a:r>
              <a:rPr lang="en-US" altLang="zh-CN" dirty="0"/>
              <a:t>Config</a:t>
            </a:r>
            <a:r>
              <a:rPr lang="zh-CN" altLang="en-US" dirty="0"/>
              <a:t>消息由根节点周期发出，发送周期为</a:t>
            </a:r>
            <a:r>
              <a:rPr lang="en-US" altLang="zh-CN" dirty="0"/>
              <a:t>Hello Time</a:t>
            </a:r>
            <a:endParaRPr lang="zh-CN" altLang="en-US" dirty="0"/>
          </a:p>
          <a:p>
            <a:r>
              <a:rPr lang="en-US" altLang="zh-CN" dirty="0"/>
              <a:t>Config</a:t>
            </a:r>
            <a:r>
              <a:rPr lang="zh-CN" altLang="en-US" dirty="0"/>
              <a:t>消息老化时间为</a:t>
            </a:r>
            <a:r>
              <a:rPr lang="en-US" altLang="zh-CN" dirty="0"/>
              <a:t>Max Age</a:t>
            </a:r>
            <a:endParaRPr lang="zh-CN" altLang="en-US" dirty="0"/>
          </a:p>
        </p:txBody>
      </p:sp>
      <p:sp>
        <p:nvSpPr>
          <p:cNvPr id="5" name="灯片编号占位符 4">
            <a:extLst>
              <a:ext uri="{FF2B5EF4-FFF2-40B4-BE49-F238E27FC236}">
                <a16:creationId xmlns:a16="http://schemas.microsoft.com/office/drawing/2014/main" id="{C3787483-4A6A-44E9-AC99-0BF6DA70BF52}"/>
              </a:ext>
            </a:extLst>
          </p:cNvPr>
          <p:cNvSpPr>
            <a:spLocks noGrp="1"/>
          </p:cNvSpPr>
          <p:nvPr>
            <p:ph type="sldNum" sz="quarter" idx="12"/>
          </p:nvPr>
        </p:nvSpPr>
        <p:spPr/>
        <p:txBody>
          <a:bodyPr/>
          <a:lstStyle/>
          <a:p>
            <a:fld id="{7D9D34A7-6962-48C3-985A-4607A23522D7}" type="slidenum">
              <a:rPr lang="zh-CN" altLang="en-US" smtClean="0"/>
              <a:pPr/>
              <a:t>7</a:t>
            </a:fld>
            <a:endParaRPr lang="zh-CN" altLang="en-US" dirty="0"/>
          </a:p>
        </p:txBody>
      </p:sp>
    </p:spTree>
    <p:extLst>
      <p:ext uri="{BB962C8B-B14F-4D97-AF65-F5344CB8AC3E}">
        <p14:creationId xmlns:p14="http://schemas.microsoft.com/office/powerpoint/2010/main" val="79628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373944-DFEF-41C5-B701-EB46E9BF62D5}"/>
              </a:ext>
            </a:extLst>
          </p:cNvPr>
          <p:cNvSpPr>
            <a:spLocks noGrp="1"/>
          </p:cNvSpPr>
          <p:nvPr>
            <p:ph type="title"/>
          </p:nvPr>
        </p:nvSpPr>
        <p:spPr/>
        <p:txBody>
          <a:bodyPr/>
          <a:lstStyle/>
          <a:p>
            <a:r>
              <a:rPr lang="zh-CN" altLang="en-US" dirty="0"/>
              <a:t>生成树原理 </a:t>
            </a:r>
            <a:r>
              <a:rPr lang="en-US" altLang="zh-CN" dirty="0"/>
              <a:t>– </a:t>
            </a:r>
            <a:r>
              <a:rPr lang="zh-CN" altLang="en-US" dirty="0"/>
              <a:t>根节点的选择</a:t>
            </a:r>
          </a:p>
        </p:txBody>
      </p:sp>
      <p:sp>
        <p:nvSpPr>
          <p:cNvPr id="3" name="内容占位符 2">
            <a:extLst>
              <a:ext uri="{FF2B5EF4-FFF2-40B4-BE49-F238E27FC236}">
                <a16:creationId xmlns:a16="http://schemas.microsoft.com/office/drawing/2014/main" id="{64A89547-870F-41B2-999C-8837D98233C3}"/>
              </a:ext>
            </a:extLst>
          </p:cNvPr>
          <p:cNvSpPr>
            <a:spLocks noGrp="1"/>
          </p:cNvSpPr>
          <p:nvPr>
            <p:ph idx="1"/>
          </p:nvPr>
        </p:nvSpPr>
        <p:spPr/>
        <p:txBody>
          <a:bodyPr/>
          <a:lstStyle/>
          <a:p>
            <a:r>
              <a:rPr lang="zh-CN" altLang="en-US" dirty="0"/>
              <a:t>初始状态</a:t>
            </a:r>
            <a:endParaRPr lang="en-US" altLang="zh-CN" dirty="0"/>
          </a:p>
          <a:p>
            <a:pPr lvl="1"/>
            <a:r>
              <a:rPr lang="zh-CN" altLang="en-US" dirty="0"/>
              <a:t>所有节点都认为自己是根节点</a:t>
            </a:r>
            <a:endParaRPr lang="en-US" altLang="zh-CN" dirty="0"/>
          </a:p>
          <a:p>
            <a:pPr lvl="1"/>
            <a:endParaRPr lang="en-US" altLang="zh-CN" dirty="0"/>
          </a:p>
          <a:p>
            <a:r>
              <a:rPr lang="zh-CN" altLang="en-US" dirty="0"/>
              <a:t>选择根节点</a:t>
            </a:r>
            <a:endParaRPr lang="en-US" altLang="zh-CN" dirty="0"/>
          </a:p>
          <a:p>
            <a:pPr lvl="1"/>
            <a:r>
              <a:rPr lang="zh-CN" altLang="en-US" dirty="0"/>
              <a:t>每个节点周期性向外发送</a:t>
            </a:r>
            <a:r>
              <a:rPr lang="en-US" altLang="zh-CN" dirty="0"/>
              <a:t>Config</a:t>
            </a:r>
            <a:r>
              <a:rPr lang="zh-CN" altLang="en-US" dirty="0"/>
              <a:t>消息</a:t>
            </a:r>
            <a:endParaRPr lang="en-US" altLang="zh-CN" dirty="0"/>
          </a:p>
          <a:p>
            <a:pPr lvl="1"/>
            <a:r>
              <a:rPr lang="zh-CN" altLang="en-US" dirty="0"/>
              <a:t>如果收到</a:t>
            </a:r>
            <a:r>
              <a:rPr lang="en-US" altLang="zh-CN" dirty="0"/>
              <a:t>Config</a:t>
            </a:r>
            <a:r>
              <a:rPr lang="zh-CN" altLang="en-US" dirty="0"/>
              <a:t>消息中的根节点</a:t>
            </a:r>
            <a:r>
              <a:rPr lang="en-US" altLang="zh-CN" dirty="0"/>
              <a:t>ID</a:t>
            </a:r>
            <a:r>
              <a:rPr lang="zh-CN" altLang="en-US" dirty="0"/>
              <a:t>比自己认为的根节点</a:t>
            </a:r>
            <a:r>
              <a:rPr lang="en-US" altLang="zh-CN" dirty="0"/>
              <a:t>ID</a:t>
            </a:r>
            <a:r>
              <a:rPr lang="zh-CN" altLang="en-US" dirty="0"/>
              <a:t>小，将自己认为的根节点更新为消息中的根节点，并转发该</a:t>
            </a:r>
            <a:r>
              <a:rPr lang="en-US" altLang="zh-CN" dirty="0"/>
              <a:t>Config</a:t>
            </a:r>
            <a:r>
              <a:rPr lang="zh-CN" altLang="en-US" dirty="0"/>
              <a:t>消息</a:t>
            </a:r>
            <a:endParaRPr lang="en-US" altLang="zh-CN" dirty="0"/>
          </a:p>
          <a:p>
            <a:pPr lvl="1"/>
            <a:r>
              <a:rPr lang="zh-CN" altLang="en-US" dirty="0"/>
              <a:t>一直迭代下去，直到所有节点认为的根节点是同一节点</a:t>
            </a:r>
          </a:p>
        </p:txBody>
      </p:sp>
      <p:sp>
        <p:nvSpPr>
          <p:cNvPr id="5" name="灯片编号占位符 4">
            <a:extLst>
              <a:ext uri="{FF2B5EF4-FFF2-40B4-BE49-F238E27FC236}">
                <a16:creationId xmlns:a16="http://schemas.microsoft.com/office/drawing/2014/main" id="{055C100A-4642-4F07-8D8F-923C88D22002}"/>
              </a:ext>
            </a:extLst>
          </p:cNvPr>
          <p:cNvSpPr>
            <a:spLocks noGrp="1"/>
          </p:cNvSpPr>
          <p:nvPr>
            <p:ph type="sldNum" sz="quarter" idx="12"/>
          </p:nvPr>
        </p:nvSpPr>
        <p:spPr/>
        <p:txBody>
          <a:bodyPr/>
          <a:lstStyle/>
          <a:p>
            <a:fld id="{7D9D34A7-6962-48C3-985A-4607A23522D7}" type="slidenum">
              <a:rPr lang="zh-CN" altLang="en-US" smtClean="0"/>
              <a:pPr/>
              <a:t>8</a:t>
            </a:fld>
            <a:endParaRPr lang="zh-CN" altLang="en-US" dirty="0"/>
          </a:p>
        </p:txBody>
      </p:sp>
    </p:spTree>
    <p:extLst>
      <p:ext uri="{BB962C8B-B14F-4D97-AF65-F5344CB8AC3E}">
        <p14:creationId xmlns:p14="http://schemas.microsoft.com/office/powerpoint/2010/main" val="3719826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055EB5-1790-4C28-BDCF-B92FED946390}"/>
              </a:ext>
            </a:extLst>
          </p:cNvPr>
          <p:cNvSpPr>
            <a:spLocks noGrp="1"/>
          </p:cNvSpPr>
          <p:nvPr>
            <p:ph type="title"/>
          </p:nvPr>
        </p:nvSpPr>
        <p:spPr/>
        <p:txBody>
          <a:bodyPr/>
          <a:lstStyle/>
          <a:p>
            <a:r>
              <a:rPr lang="zh-CN" altLang="en-US" dirty="0"/>
              <a:t>生成树原理 </a:t>
            </a:r>
            <a:r>
              <a:rPr lang="en-US" altLang="zh-CN" dirty="0"/>
              <a:t>– </a:t>
            </a:r>
            <a:r>
              <a:rPr lang="zh-CN" altLang="en-US" dirty="0"/>
              <a:t>端口状态的选择</a:t>
            </a:r>
          </a:p>
        </p:txBody>
      </p:sp>
      <p:sp>
        <p:nvSpPr>
          <p:cNvPr id="3" name="内容占位符 2">
            <a:extLst>
              <a:ext uri="{FF2B5EF4-FFF2-40B4-BE49-F238E27FC236}">
                <a16:creationId xmlns:a16="http://schemas.microsoft.com/office/drawing/2014/main" id="{A1ABF198-D505-4D3F-A93E-08B79B05311B}"/>
              </a:ext>
            </a:extLst>
          </p:cNvPr>
          <p:cNvSpPr>
            <a:spLocks noGrp="1"/>
          </p:cNvSpPr>
          <p:nvPr>
            <p:ph idx="1"/>
          </p:nvPr>
        </p:nvSpPr>
        <p:spPr>
          <a:xfrm>
            <a:off x="457200" y="1444978"/>
            <a:ext cx="8229600" cy="5034843"/>
          </a:xfrm>
        </p:spPr>
        <p:txBody>
          <a:bodyPr/>
          <a:lstStyle/>
          <a:p>
            <a:r>
              <a:rPr lang="zh-CN" altLang="en-US" dirty="0"/>
              <a:t>根端口的选择</a:t>
            </a:r>
            <a:endParaRPr lang="en-US" altLang="zh-CN" dirty="0"/>
          </a:p>
          <a:p>
            <a:pPr lvl="1"/>
            <a:r>
              <a:rPr lang="zh-CN" altLang="en-US" dirty="0"/>
              <a:t>除根节点外，每个节点都有一个根端口，用于连接到根节点</a:t>
            </a:r>
            <a:endParaRPr lang="en-US" altLang="zh-CN" dirty="0"/>
          </a:p>
          <a:p>
            <a:pPr lvl="1"/>
            <a:r>
              <a:rPr lang="zh-CN" altLang="en-US" dirty="0"/>
              <a:t>一个节点的所有端口中，根端口到根节点的开销最小</a:t>
            </a:r>
            <a:endParaRPr lang="en-US" altLang="zh-CN" dirty="0"/>
          </a:p>
          <a:p>
            <a:endParaRPr lang="en-US" altLang="zh-CN" dirty="0"/>
          </a:p>
          <a:p>
            <a:r>
              <a:rPr lang="zh-CN" altLang="en-US" dirty="0"/>
              <a:t>指定端口的选择</a:t>
            </a:r>
            <a:endParaRPr lang="en-US" altLang="zh-CN" dirty="0"/>
          </a:p>
          <a:p>
            <a:pPr lvl="1"/>
            <a:r>
              <a:rPr lang="zh-CN" altLang="en-US" dirty="0"/>
              <a:t>每个网段（直连网络）中到根节点开销最小的端口为指定端口</a:t>
            </a:r>
            <a:endParaRPr lang="en-US" altLang="zh-CN" dirty="0"/>
          </a:p>
          <a:p>
            <a:pPr lvl="1"/>
            <a:r>
              <a:rPr lang="zh-CN" altLang="en-US" dirty="0"/>
              <a:t>每个网段中，有且只有一个指定端口</a:t>
            </a:r>
            <a:endParaRPr lang="en-US" altLang="zh-CN" dirty="0"/>
          </a:p>
          <a:p>
            <a:endParaRPr lang="en-US" altLang="zh-CN" dirty="0"/>
          </a:p>
          <a:p>
            <a:r>
              <a:rPr lang="zh-CN" altLang="en-US" dirty="0"/>
              <a:t>其他端口的选择</a:t>
            </a:r>
            <a:endParaRPr lang="en-US" altLang="zh-CN" dirty="0"/>
          </a:p>
          <a:p>
            <a:pPr lvl="1"/>
            <a:r>
              <a:rPr lang="zh-CN" altLang="en-US" dirty="0"/>
              <a:t>除根端口和指定端口外，剩余都是其他端口</a:t>
            </a:r>
            <a:endParaRPr lang="en-US" altLang="zh-CN" dirty="0"/>
          </a:p>
        </p:txBody>
      </p:sp>
      <p:sp>
        <p:nvSpPr>
          <p:cNvPr id="5" name="灯片编号占位符 4">
            <a:extLst>
              <a:ext uri="{FF2B5EF4-FFF2-40B4-BE49-F238E27FC236}">
                <a16:creationId xmlns:a16="http://schemas.microsoft.com/office/drawing/2014/main" id="{B6A8BC84-1670-4DFB-AE31-9FDBB2C3FAF5}"/>
              </a:ext>
            </a:extLst>
          </p:cNvPr>
          <p:cNvSpPr>
            <a:spLocks noGrp="1"/>
          </p:cNvSpPr>
          <p:nvPr>
            <p:ph type="sldNum" sz="quarter" idx="12"/>
          </p:nvPr>
        </p:nvSpPr>
        <p:spPr/>
        <p:txBody>
          <a:bodyPr/>
          <a:lstStyle/>
          <a:p>
            <a:fld id="{7D9D34A7-6962-48C3-985A-4607A23522D7}" type="slidenum">
              <a:rPr lang="zh-CN" altLang="en-US" smtClean="0"/>
              <a:pPr/>
              <a:t>9</a:t>
            </a:fld>
            <a:endParaRPr lang="zh-CN" altLang="en-US" dirty="0"/>
          </a:p>
        </p:txBody>
      </p:sp>
    </p:spTree>
    <p:extLst>
      <p:ext uri="{BB962C8B-B14F-4D97-AF65-F5344CB8AC3E}">
        <p14:creationId xmlns:p14="http://schemas.microsoft.com/office/powerpoint/2010/main" val="2452977065"/>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TotalTime>
  <Words>1856</Words>
  <Application>Microsoft Office PowerPoint</Application>
  <PresentationFormat>全屏显示(4:3)</PresentationFormat>
  <Paragraphs>313</Paragraphs>
  <Slides>25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25</vt:i4>
      </vt:variant>
    </vt:vector>
  </HeadingPairs>
  <TitlesOfParts>
    <vt:vector size="30" baseType="lpstr">
      <vt:lpstr>等线</vt:lpstr>
      <vt:lpstr>Arial</vt:lpstr>
      <vt:lpstr>Calibri</vt:lpstr>
      <vt:lpstr>Courier New</vt:lpstr>
      <vt:lpstr>自定义设计方案</vt:lpstr>
      <vt:lpstr>生成树机制实验</vt:lpstr>
      <vt:lpstr>生成树机制</vt:lpstr>
      <vt:lpstr>生成树的唯一性</vt:lpstr>
      <vt:lpstr>路径开销</vt:lpstr>
      <vt:lpstr>节点ID和端口ID</vt:lpstr>
      <vt:lpstr>生成树中的术语</vt:lpstr>
      <vt:lpstr>配置消息(BPDU Config)</vt:lpstr>
      <vt:lpstr>生成树原理 – 根节点的选择</vt:lpstr>
      <vt:lpstr>生成树原理 – 端口状态的选择</vt:lpstr>
      <vt:lpstr>生成树机制 – 基本结构 (1)</vt:lpstr>
      <vt:lpstr>生成树机制 – 基本结构(2)</vt:lpstr>
      <vt:lpstr>生成树机制 – 初始化</vt:lpstr>
      <vt:lpstr>生成树机制 – 节点主动发送Config消息</vt:lpstr>
      <vt:lpstr>生成树机制 – 处理Config消息</vt:lpstr>
      <vt:lpstr>一、Config之间的优先级比较</vt:lpstr>
      <vt:lpstr>二、更新节点状态</vt:lpstr>
      <vt:lpstr>三、更新端口的Config</vt:lpstr>
      <vt:lpstr>处理Config消息的例子</vt:lpstr>
      <vt:lpstr>生成树协议格式</vt:lpstr>
      <vt:lpstr>生成树协议字段含义</vt:lpstr>
      <vt:lpstr>生成树协议数据包示例</vt:lpstr>
      <vt:lpstr>实验内容</vt:lpstr>
      <vt:lpstr>实验流程</vt:lpstr>
      <vt:lpstr>实验结果示例</vt:lpstr>
      <vt:lpstr>附件文件列表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生成树机制实验</dc:title>
  <dc:creator>Qinghua Wu</dc:creator>
  <cp:lastModifiedBy>Qinghua Wu</cp:lastModifiedBy>
  <cp:revision>6</cp:revision>
  <dcterms:created xsi:type="dcterms:W3CDTF">2019-04-03T02:33:50Z</dcterms:created>
  <dcterms:modified xsi:type="dcterms:W3CDTF">2019-04-11T16:07:58Z</dcterms:modified>
</cp:coreProperties>
</file>