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328" r:id="rId3"/>
    <p:sldId id="329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  <p:sldId id="35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6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7C6-7EB5-4C4B-AF78-B9A50D3C0C96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1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C7-C19C-4E0D-8DE5-5726439CE23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3747-B216-46C1-A8C5-79F3094030A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0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C6A0-02B3-45DB-AA73-68911E4E109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7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70A7-1AE9-43CB-8D49-13339CD8F449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A3F-86F6-4C62-ABA8-1E326E1AE44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7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BF56-F2F5-496B-9AD3-AEB5C9D16D7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2F71-6A64-497F-9DFE-F7530B7A5D2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BFDD-4DC7-46CA-BADF-2F63E655F3C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6646-AC3B-4B0D-BCE9-D3A28B2540E1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11FD-6E9A-4D15-840F-6B072898A68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61FD-6D5D-4F6A-9DAA-0CC26A33516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8056A15C-B4CE-4E3B-B3FF-4234884F8B32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4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00B4C-30FB-4041-808B-9765DF437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动态网络路由实验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36303-30D9-4B4D-94F0-96D621A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4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A055-F5B3-4AA7-8121-724EF2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10C1C9-0AB4-4A4A-ABA4-886C33281404}"/>
              </a:ext>
            </a:extLst>
          </p:cNvPr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mOSPF Hello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246C9-A182-48F1-8537-057C4E2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CBB3B-BC29-42D1-9330-3002279D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35" y="4193313"/>
            <a:ext cx="4097368" cy="1705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5819A-7B37-4A40-AF8F-738D843A70CA}"/>
              </a:ext>
            </a:extLst>
          </p:cNvPr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mOSPF LSU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C53304-3F29-4963-BA25-0B37BA67555D}"/>
              </a:ext>
            </a:extLst>
          </p:cNvPr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DF5C29-3FC6-412D-9B39-714F9C271192}"/>
              </a:ext>
            </a:extLst>
          </p:cNvPr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Net mask of the interface which generates this message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BA43-0B68-43CD-A45E-18E99D7B1CAF}"/>
              </a:ext>
            </a:extLst>
          </p:cNvPr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time interval between hellos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D3F9DD-CD0A-4689-AE84-D65499489025}"/>
              </a:ext>
            </a:extLst>
          </p:cNvPr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2B2F99-03C5-4548-985C-F94F3B2F2092}"/>
              </a:ext>
            </a:extLst>
          </p:cNvPr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FD409B-FC23-495A-A91C-F24B7F0203D5}"/>
              </a:ext>
            </a:extLst>
          </p:cNvPr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to 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483EE-DD20-4C13-B914-5C080A453D54}"/>
              </a:ext>
            </a:extLst>
          </p:cNvPr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sequence number of this LSU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FCDB6C9-4F8C-4CE9-9D35-4832659BA160}"/>
              </a:ext>
            </a:extLst>
          </p:cNvPr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BA51D-0EB0-4D04-93A8-6F6F999D042B}"/>
              </a:ext>
            </a:extLst>
          </p:cNvPr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Time-to-live of this message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D4CB8A-9CD3-46D1-A368-FA3EFD493899}"/>
              </a:ext>
            </a:extLst>
          </p:cNvPr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7C395-B165-4664-A34A-1FB1CED65354}"/>
              </a:ext>
            </a:extLst>
          </p:cNvPr>
          <p:cNvSpPr txBox="1"/>
          <p:nvPr/>
        </p:nvSpPr>
        <p:spPr>
          <a:xfrm>
            <a:off x="540727" y="4690365"/>
            <a:ext cx="21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subnet of a neighbor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4ADDF4-0280-48A6-9DFE-E7DC683AD37D}"/>
              </a:ext>
            </a:extLst>
          </p:cNvPr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net mask of a neighbor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2E161-AF66-448B-98DF-9071458C4663}"/>
              </a:ext>
            </a:extLst>
          </p:cNvPr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id of a neighbor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ED1106C-09D5-4B44-90E5-7D8C903777CF}"/>
              </a:ext>
            </a:extLst>
          </p:cNvPr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D02972-9565-43DC-AD10-F18ADB28B1FA}"/>
              </a:ext>
            </a:extLst>
          </p:cNvPr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number of neighbors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EC3223-22EB-47BF-8ED0-093FBE3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3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72AA-5778-411A-812A-0BF57FA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2A2B-94BF-405E-A718-7AAC4001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B91219-5206-4795-8A7B-B65B379E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00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F8-547B-4854-8B41-B57F59C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B08D-2B7C-4A21-ACBB-19E6FEA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168B8-E2D2-4464-849D-5491FBEF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5"/>
          <a:stretch/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3482EB-6188-4999-90DE-183DBEFB92F6}"/>
              </a:ext>
            </a:extLst>
          </p:cNvPr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4DFAF-0364-4CF2-8894-1D4C7188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13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Host 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Host 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10.0.1.11/24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10.0.6.22/24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Router 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10.0.1.1/24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10.0.2.1/24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Router 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Router 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Router 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10.0.3.1/24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10.0.2.2/24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10.0.4.4/24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10.0.5.4/24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10.0.6.4/24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10.0.3.3/24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10.0.5.3/24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10.0.4.2/24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BE8371-2B7A-48BA-8884-E3E2B799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到本地网络的转发条目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到其他网络的路由条目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A977B-6498-4905-832E-097B0523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Node: 0-&gt;-1, 1-&gt;0, 2-&gt;0, 3-&gt;1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RT Entry: 10.0.4.0/24 -&gt; (10.0.2.2,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eth1)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4688524" y="4628460"/>
            <a:ext cx="457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Dijkstra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算法计算最短路径（前一跳节点）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根据最短路径生成网络路由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2AB215-CD30-4733-9AD1-D9EE51AB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由最短路径到路由表项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按照路径长度从小到大依次遍历每个节点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1142971" marR="0" lvl="2" indent="-22859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6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对于节点端口对应的每个网络，如果该网络对应的路由未被计算过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1600160" marR="0" lvl="3" indent="-22859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D7D31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查找从源节点到该节点的下一跳节点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1600160" marR="0" lvl="3" indent="-22859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D7D31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确定下一跳网关地址、源节点的转发端口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E2E68-D1C6-434E-ADBE-648628C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E4B5F-B2FC-42B6-8015-730A753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1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EA5F-4766-4B7E-B263-32BE020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4532F-0D9A-4ECA-BE61-6E5E487F176B}"/>
              </a:ext>
            </a:extLst>
          </p:cNvPr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A79CB-C641-423D-BA4A-804E2E36B968}"/>
              </a:ext>
            </a:extLst>
          </p:cNvPr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98C88-E5ED-41F4-B5ED-C5C5DE72117C}"/>
              </a:ext>
            </a:extLst>
          </p:cNvPr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10.0.1.11/24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C0DAE-75DA-4A5C-AFA4-06C10AF12E38}"/>
              </a:ext>
            </a:extLst>
          </p:cNvPr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10.0.6.22/24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27">
            <a:extLst>
              <a:ext uri="{FF2B5EF4-FFF2-40B4-BE49-F238E27FC236}">
                <a16:creationId xmlns:a16="http://schemas.microsoft.com/office/drawing/2014/main" id="{60FDC0E9-6BA6-440C-9675-7DC507901453}"/>
              </a:ext>
            </a:extLst>
          </p:cNvPr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2AB49-4D02-445B-9D59-A33EA9E6D6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B15BF3-8E6C-4481-B144-33F9532B04C3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1B55-4ACC-487C-9330-32B3B1781FF1}"/>
              </a:ext>
            </a:extLst>
          </p:cNvPr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10.0.1.1/24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33B1-864D-4DB9-84CB-AC22A4E6C4AC}"/>
              </a:ext>
            </a:extLst>
          </p:cNvPr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10.0.2.1/24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27">
            <a:extLst>
              <a:ext uri="{FF2B5EF4-FFF2-40B4-BE49-F238E27FC236}">
                <a16:creationId xmlns:a16="http://schemas.microsoft.com/office/drawing/2014/main" id="{A101922D-1DB8-42AA-8411-AB4F45E40B78}"/>
              </a:ext>
            </a:extLst>
          </p:cNvPr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6EFE9DAF-C974-4D3F-9CA7-6AC8E07D5E36}"/>
              </a:ext>
            </a:extLst>
          </p:cNvPr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圆角矩形 27">
            <a:extLst>
              <a:ext uri="{FF2B5EF4-FFF2-40B4-BE49-F238E27FC236}">
                <a16:creationId xmlns:a16="http://schemas.microsoft.com/office/drawing/2014/main" id="{8F411B0A-5017-4C3D-A622-CA36952975FB}"/>
              </a:ext>
            </a:extLst>
          </p:cNvPr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695842-8DA4-4184-BED0-7C0A5BD1969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9E466D-D46D-4BB2-89D4-8D93010831C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D96AEE-1DEF-48F4-9DDD-8AF7EFFE82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A5F704-589C-4D98-BCEF-BE035B32FDEB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34A378-E29F-46C2-A178-AA680815FF14}"/>
              </a:ext>
            </a:extLst>
          </p:cNvPr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10.0.3.1/24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C5BAA-A427-4FF7-9A58-87670D089159}"/>
              </a:ext>
            </a:extLst>
          </p:cNvPr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10.0.2.2/24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C7CB4-F8DB-4463-B6EB-DED6A2CD314F}"/>
              </a:ext>
            </a:extLst>
          </p:cNvPr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10.0.4.4/24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072273-7B7F-44C4-831A-1A2767CD9C85}"/>
              </a:ext>
            </a:extLst>
          </p:cNvPr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323C88-3A79-44F9-A99B-0ACDDC922622}"/>
              </a:ext>
            </a:extLst>
          </p:cNvPr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026D4B-1BE9-463C-BC13-82D25D6D987B}"/>
              </a:ext>
            </a:extLst>
          </p:cNvPr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8E4F1C-8B4B-4608-827A-B889A6C28478}"/>
              </a:ext>
            </a:extLst>
          </p:cNvPr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131F62-622F-4FB2-90EA-F576CAAF9A75}"/>
              </a:ext>
            </a:extLst>
          </p:cNvPr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R1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MOSPF Database entries: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10.0.3.3   10.0.3.0   255.255.255.0   10.0.1.1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10.0.3.3   10.0.5.0   255.255.255.0   10.0.4.4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10.0.2.2   10.0.2.0   255.255.255.0   10.0.1.1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10.0.2.2   10.0.4.0   255.255.255.0   10.0.4.4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10.0.4.4   10.0.4.0   255.255.255.0   10.0.2.2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10.0.4.4   10.0.5.0   255.255.255.0   10.0.3.3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FF651F-22BE-4106-824B-9EE5833022CB}"/>
              </a:ext>
            </a:extLst>
          </p:cNvPr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MOSPF Database entries: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10.0.4.4   10.0.4.0   255.255.255.0   10.0.2.2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10.0.4.4   10.0.5.0   255.255.255.0   10.0.3.3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10.0.4.4   10.0.6.0   255.255.255.0   0.0.0.0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10.0.1.1   10.0.1.0   255.255.255.0   0.0.0.0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10.0.1.1   10.0.2.0   255.255.255.0   10.0.2.2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10.0.1.1   10.0.3.0   255.255.255.0   10.0.3.3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10.0.3.3   10.0.3.0   255.255.255.0   10.0.1.1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4C40D7D-1C9C-4742-B8E6-820AFD42AF0F}"/>
              </a:ext>
            </a:extLst>
          </p:cNvPr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C5048-E882-4177-9FD1-972E71B46D8F}"/>
              </a:ext>
            </a:extLst>
          </p:cNvPr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164E73-555C-4532-AB1D-3CE88696812D}"/>
              </a:ext>
            </a:extLst>
          </p:cNvPr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F0D152-E0F8-462C-B620-8D31CB248813}"/>
              </a:ext>
            </a:extLst>
          </p:cNvPr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66AB8-0A41-49C1-A79B-A697F1ED0083}"/>
              </a:ext>
            </a:extLst>
          </p:cNvPr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4614AA-C1C4-4874-8A54-5D11F064BDC3}"/>
              </a:ext>
            </a:extLst>
          </p:cNvPr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44C0E5-E98C-4456-9FAB-26E5CA444FE4}"/>
              </a:ext>
            </a:extLst>
          </p:cNvPr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RID            Subnet       Mask                 Neighbor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BE65BA-4B1C-457F-8E94-836F8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94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9F78B-2073-420A-8776-C4CEC8C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6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452A-FBC9-4D36-B14F-74BFA80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基于链路状态的网络路由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4377A-2DC0-4ECC-8223-75A18D69A3AE}"/>
              </a:ext>
            </a:extLst>
          </p:cNvPr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FAA17-9134-4F22-A597-D60D4B4AE143}"/>
              </a:ext>
            </a:extLst>
          </p:cNvPr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2BB46C-ECC9-4103-A3FD-934258F765D5}"/>
              </a:ext>
            </a:extLst>
          </p:cNvPr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10.0.1.11/24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3590CE-755D-4E1A-A0FD-D20FA6D95C4E}"/>
              </a:ext>
            </a:extLst>
          </p:cNvPr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10.0.6.22/24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E29BACF3-EBEE-4272-9738-79C2A2A481F6}"/>
              </a:ext>
            </a:extLst>
          </p:cNvPr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EB6ADA-694F-4E05-A631-9D4D58C22F9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34CE93-5192-45E9-990E-75F850DB3C7A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626AA-F770-40F7-B636-E49025FF3FB7}"/>
              </a:ext>
            </a:extLst>
          </p:cNvPr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10.0.1.1/24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82F95-D6CA-4185-AE83-E6546FAFA843}"/>
              </a:ext>
            </a:extLst>
          </p:cNvPr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10.0.2.1/24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7">
            <a:extLst>
              <a:ext uri="{FF2B5EF4-FFF2-40B4-BE49-F238E27FC236}">
                <a16:creationId xmlns:a16="http://schemas.microsoft.com/office/drawing/2014/main" id="{E9DC06B4-18F4-4032-93A1-33C378AEDD9A}"/>
              </a:ext>
            </a:extLst>
          </p:cNvPr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05228407-8F37-44A1-9D55-41C264D229EF}"/>
              </a:ext>
            </a:extLst>
          </p:cNvPr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E0859B39-65A5-4FC4-8790-B5D90B340587}"/>
              </a:ext>
            </a:extLst>
          </p:cNvPr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079E8F-5521-4E93-9BEB-429B59C5F87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1A5B19-FCAA-48D9-9F60-C71CC021ABE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138053-8926-4109-880E-67B8DCBAD1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C0B20-C9D7-41E4-BF85-172FE0C24CCD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75F32-45E3-415D-BB83-938D294FC4F0}"/>
              </a:ext>
            </a:extLst>
          </p:cNvPr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10.0.3.1/24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8BDF3A-5CAE-49B8-882D-44D3AB3CEA9A}"/>
              </a:ext>
            </a:extLst>
          </p:cNvPr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Router 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自动生成的转发条目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3039BA1-E7BB-4B07-B3A0-1444B0519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2E4EB9-F490-4F5E-9778-B8E91C5031F1}"/>
              </a:ext>
            </a:extLst>
          </p:cNvPr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为了使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的数据包能够到达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，还需要如下转发条目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6745D4-F66E-4911-99C3-FCBB3984B223}"/>
              </a:ext>
            </a:extLst>
          </p:cNvPr>
          <p:cNvSpPr txBox="1"/>
          <p:nvPr/>
        </p:nvSpPr>
        <p:spPr>
          <a:xfrm>
            <a:off x="4830306" y="5363935"/>
            <a:ext cx="32147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R1: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10.0.6.0/24 -&gt; 10.0.2.2, eth1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R2: 10.0.6.0/24 -&gt; 10.0.4.4, eth1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R4: 10.0.6.0/24 -&gt; 0.0.0.0, eth2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CE2DBC-BA7C-43F0-9E44-DDC489BC49DA}"/>
              </a:ext>
            </a:extLst>
          </p:cNvPr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10.0.2.2/24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3B8953-C2BE-4353-968D-1D273B7969AE}"/>
              </a:ext>
            </a:extLst>
          </p:cNvPr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10.0.4.4/24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D9A6DB-DCBA-4CDD-AC9B-ECE84AB1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F566E7-D488-4900-95C1-12C0B28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514045-B059-4393-A317-9C160CCC04F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/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0CF5-D894-4C00-9EF0-79E099B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CCE8E-587F-486C-8EB4-66F71509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7117"/>
            <a:ext cx="7886700" cy="515840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include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libipstack.a</a:t>
            </a:r>
            <a:r>
              <a:rPr lang="en-US" altLang="zh-CN" dirty="0"/>
              <a:t>			# </a:t>
            </a:r>
            <a:r>
              <a:rPr lang="zh-CN" altLang="en-US" dirty="0"/>
              <a:t>包含</a:t>
            </a:r>
            <a:r>
              <a:rPr lang="en-US" altLang="zh-CN" dirty="0"/>
              <a:t>IP</a:t>
            </a:r>
            <a:r>
              <a:rPr lang="zh-CN" altLang="en-US" dirty="0"/>
              <a:t>查找转发、</a:t>
            </a:r>
            <a:r>
              <a:rPr lang="en-US" altLang="zh-CN" dirty="0"/>
              <a:t>ARP</a:t>
            </a:r>
            <a:r>
              <a:rPr lang="zh-CN" altLang="en-US" dirty="0"/>
              <a:t>查询、</a:t>
            </a:r>
            <a:r>
              <a:rPr lang="en-US" altLang="zh-CN" dirty="0"/>
              <a:t>ICMP</a:t>
            </a:r>
            <a:r>
              <a:rPr lang="zh-CN" altLang="en-US" dirty="0"/>
              <a:t>等功能实现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mospf_daemon.c</a:t>
            </a:r>
            <a:r>
              <a:rPr lang="en-US" altLang="zh-CN" dirty="0"/>
              <a:t>		# </a:t>
            </a:r>
            <a:r>
              <a:rPr lang="zh-CN" altLang="en-US" dirty="0"/>
              <a:t>处理</a:t>
            </a:r>
            <a:r>
              <a:rPr lang="en-US" altLang="zh-CN" dirty="0"/>
              <a:t>Hello</a:t>
            </a:r>
            <a:r>
              <a:rPr lang="zh-CN" altLang="en-US" dirty="0"/>
              <a:t>、</a:t>
            </a:r>
            <a:r>
              <a:rPr lang="en-US" altLang="zh-CN" dirty="0"/>
              <a:t>LSU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mospf_database.c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# </a:t>
            </a:r>
            <a:r>
              <a:rPr lang="zh-CN" altLang="en-US" dirty="0"/>
              <a:t>链路状态数据库相关函数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mospf_proto.c</a:t>
            </a:r>
            <a:r>
              <a:rPr lang="en-US" altLang="zh-CN" dirty="0"/>
              <a:t>		# mOSPF</a:t>
            </a:r>
            <a:r>
              <a:rPr lang="zh-CN" altLang="en-US" dirty="0"/>
              <a:t>协议函数</a:t>
            </a:r>
            <a:endParaRPr lang="en-US" altLang="zh-CN" dirty="0"/>
          </a:p>
          <a:p>
            <a:r>
              <a:rPr lang="en-US" altLang="zh-CN" dirty="0" err="1"/>
              <a:t>mospfd</a:t>
            </a:r>
            <a:r>
              <a:rPr lang="en-US" altLang="zh-CN" dirty="0"/>
              <a:t>-reference		# </a:t>
            </a:r>
            <a:r>
              <a:rPr lang="zh-CN" altLang="en-US" dirty="0"/>
              <a:t>参考实现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scripts</a:t>
            </a:r>
          </a:p>
          <a:p>
            <a:r>
              <a:rPr lang="en-US" altLang="zh-CN" dirty="0"/>
              <a:t>mospf_topo.py		# topo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wireshark			# </a:t>
            </a:r>
            <a:r>
              <a:rPr lang="zh-CN" altLang="en-US" dirty="0"/>
              <a:t>解析</a:t>
            </a:r>
            <a:r>
              <a:rPr lang="en-US" altLang="zh-CN" dirty="0"/>
              <a:t>mOSPF</a:t>
            </a:r>
            <a:r>
              <a:rPr lang="zh-CN" altLang="en-US" dirty="0"/>
              <a:t>协议的</a:t>
            </a:r>
            <a:r>
              <a:rPr lang="en-US" altLang="zh-CN" dirty="0"/>
              <a:t>wireshark</a:t>
            </a:r>
            <a:r>
              <a:rPr lang="zh-CN" altLang="en-US" dirty="0"/>
              <a:t>脚本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1BC5B-02A9-472D-B155-41FA5D8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F26-FB89-43F2-9860-679C0CD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FEFA-0C06-409A-ADA1-8215B720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4B6FA-9563-4F01-9A40-D497787C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54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5DF3-93F2-4608-A1A7-A1A9D2D7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226F-6CDA-480B-91D8-119FFF2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D9979-08EA-4849-86DF-0D5F02B6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4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1E5-53E5-43CF-9BEB-DBE9750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9B22-F5C0-4A68-8D0A-8F95CBA4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每个节点周期性的（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CA9765-42B7-464B-9C75-45C43C3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1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3A20-B91B-4BCF-981D-B695799E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链路状态数据库：链路状态的扩散和更新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4FA0-D7BA-462C-A54A-AAD7F81C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19" y="1444978"/>
            <a:ext cx="8900493" cy="5234118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生成并洪泛链路状态</a:t>
            </a:r>
            <a:endParaRPr lang="en-US" altLang="zh-CN" sz="2000" dirty="0"/>
          </a:p>
          <a:p>
            <a:pPr lvl="1"/>
            <a:r>
              <a:rPr lang="zh-CN" altLang="en-US" sz="1800" dirty="0"/>
              <a:t>当节点邻居列表发生变动时，或超过</a:t>
            </a:r>
            <a:r>
              <a:rPr lang="en-US" altLang="zh-CN" sz="1800" dirty="0" err="1"/>
              <a:t>lsu</a:t>
            </a:r>
            <a:r>
              <a:rPr lang="en-US" altLang="zh-CN" sz="1800" dirty="0"/>
              <a:t> interval (30</a:t>
            </a:r>
            <a:r>
              <a:rPr lang="zh-CN" altLang="en-US" sz="1800" dirty="0"/>
              <a:t>秒</a:t>
            </a:r>
            <a:r>
              <a:rPr lang="en-US" altLang="zh-CN" sz="1800" dirty="0"/>
              <a:t>)</a:t>
            </a:r>
            <a:r>
              <a:rPr lang="zh-CN" altLang="en-US" sz="1800" dirty="0"/>
              <a:t>未发送过链路状态信息时</a:t>
            </a:r>
            <a:endParaRPr lang="en-US" altLang="zh-CN" sz="1800" dirty="0"/>
          </a:p>
          <a:p>
            <a:pPr lvl="1"/>
            <a:r>
              <a:rPr lang="zh-CN" altLang="en-US" sz="1800" dirty="0"/>
              <a:t>向每个邻居节点发送链路状态信息</a:t>
            </a:r>
            <a:endParaRPr lang="en-US" altLang="zh-CN" sz="1800" dirty="0"/>
          </a:p>
          <a:p>
            <a:pPr lvl="2"/>
            <a:r>
              <a:rPr lang="zh-CN" altLang="en-US" sz="1600" dirty="0"/>
              <a:t>包含该节点</a:t>
            </a:r>
            <a:r>
              <a:rPr lang="en-US" altLang="zh-CN" sz="1600" dirty="0"/>
              <a:t>ID (mOSPF Header)</a:t>
            </a:r>
            <a:r>
              <a:rPr lang="zh-CN" altLang="en-US" sz="1600" dirty="0"/>
              <a:t>、邻居节点</a:t>
            </a:r>
            <a:r>
              <a:rPr lang="en-US" altLang="zh-CN" sz="1600" dirty="0"/>
              <a:t>ID</a:t>
            </a:r>
            <a:r>
              <a:rPr lang="zh-CN" altLang="en-US" sz="1600" dirty="0"/>
              <a:t>、网络和掩码 </a:t>
            </a:r>
            <a:r>
              <a:rPr lang="en-US" altLang="zh-CN" sz="1600" dirty="0"/>
              <a:t>(mOSPF LSU)</a:t>
            </a: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dirty="0">
                <a:solidFill>
                  <a:srgbClr val="FF0000"/>
                </a:solidFill>
              </a:rPr>
              <a:t>h1-eth0, h4-eth2</a:t>
            </a:r>
            <a:r>
              <a:rPr lang="zh-CN" altLang="en-US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lvl="2"/>
            <a:r>
              <a:rPr lang="zh-CN" altLang="en-US" sz="1600" dirty="0"/>
              <a:t>序列号</a:t>
            </a:r>
            <a:r>
              <a:rPr lang="en-US" altLang="zh-CN" sz="1600" dirty="0"/>
              <a:t>(sequence number)</a:t>
            </a:r>
            <a:r>
              <a:rPr lang="zh-CN" altLang="en-US" sz="1600" dirty="0"/>
              <a:t>，每次生成链路状态信息时加</a:t>
            </a:r>
            <a:r>
              <a:rPr lang="en-US" altLang="zh-CN" sz="1600" dirty="0"/>
              <a:t>1</a:t>
            </a:r>
          </a:p>
          <a:p>
            <a:pPr lvl="2"/>
            <a:r>
              <a:rPr lang="zh-CN" altLang="en-US" sz="1600" dirty="0"/>
              <a:t>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地址为邻居节点相应端口的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地址为该端口的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r>
              <a:rPr lang="zh-CN" altLang="en-US" sz="2000" dirty="0"/>
              <a:t>收到链路状态信息后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如果之前未收到该节点的链路状态信息，或者该信息的序列号更大，则更新链路状态数据库</a:t>
            </a:r>
            <a:endParaRPr lang="en-US" altLang="zh-CN" sz="1800" dirty="0"/>
          </a:p>
          <a:p>
            <a:pPr lvl="1"/>
            <a:r>
              <a:rPr lang="en-US" altLang="zh-CN" sz="1800" dirty="0"/>
              <a:t>TTL</a:t>
            </a:r>
            <a:r>
              <a:rPr lang="zh-CN" altLang="en-US" sz="1800" dirty="0"/>
              <a:t>减</a:t>
            </a:r>
            <a:r>
              <a:rPr lang="en-US" altLang="zh-CN" sz="1800" dirty="0"/>
              <a:t>1</a:t>
            </a:r>
            <a:r>
              <a:rPr lang="zh-CN" altLang="en-US" sz="1800" dirty="0"/>
              <a:t>，如果</a:t>
            </a:r>
            <a:r>
              <a:rPr lang="en-US" altLang="zh-CN" sz="1800" dirty="0"/>
              <a:t>TTL</a:t>
            </a:r>
            <a:r>
              <a:rPr lang="zh-CN" altLang="en-US" sz="1800" dirty="0"/>
              <a:t>值大于</a:t>
            </a:r>
            <a:r>
              <a:rPr lang="en-US" altLang="zh-CN" sz="1800" dirty="0"/>
              <a:t>0</a:t>
            </a:r>
            <a:r>
              <a:rPr lang="zh-CN" altLang="en-US" sz="1800" dirty="0"/>
              <a:t>，则向除该端口以外的端口转发该消息</a:t>
            </a:r>
            <a:endParaRPr lang="en-US" altLang="zh-CN" sz="1800" dirty="0"/>
          </a:p>
          <a:p>
            <a:r>
              <a:rPr lang="zh-CN" altLang="en-US" sz="2000" dirty="0"/>
              <a:t>处理节点失效问题</a:t>
            </a:r>
            <a:endParaRPr lang="en-US" altLang="zh-CN" sz="2000" dirty="0"/>
          </a:p>
          <a:p>
            <a:pPr lvl="1"/>
            <a:r>
              <a:rPr lang="zh-CN" altLang="en-US" sz="1600" dirty="0"/>
              <a:t>当数据库中一个节点的链路状态超过</a:t>
            </a:r>
            <a:r>
              <a:rPr lang="en-US" altLang="zh-CN" sz="1600" dirty="0"/>
              <a:t>40</a:t>
            </a:r>
            <a:r>
              <a:rPr lang="zh-CN" altLang="en-US" sz="1600" dirty="0"/>
              <a:t>秒未更新时，表明该节点已失效，将对应条目删除</a:t>
            </a:r>
            <a:endParaRPr lang="en-US" altLang="zh-CN" sz="1600" dirty="0"/>
          </a:p>
          <a:p>
            <a:endParaRPr lang="zh-CN" altLang="en-US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70BDA-8486-423E-B529-7EBD6C20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11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2A04-1784-47FC-AAC3-BA75DC4B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7CDF-C37F-4FA1-B0B9-8F69C148EE3A}"/>
              </a:ext>
            </a:extLst>
          </p:cNvPr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…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area_id;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// set to 0.0.0.0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router_id;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// set to the IP address of 1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interface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u16 sequence_num;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// sequence number of LSU message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lsuint;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// LSU interval, set to 30 seconds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ustack_t;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0EA7E-E64B-476F-9EEB-A42BE7B73B46}"/>
              </a:ext>
            </a:extLst>
          </p:cNvPr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hell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num_nbr;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list_head nbr_list;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iface_info_t;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A6FA4A-C2AE-491B-9A50-0919ACD5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89D8-5D05-4523-BD38-AD673D1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53053-7FDA-461F-B19D-6CA6E63D14F5}"/>
              </a:ext>
            </a:extLst>
          </p:cNvPr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list_head 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    nbr_id;         // neighbor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    nbr_ip;         // neighbor 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    nbr_mask;       // neighbor mask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u8      alive;          // alive for #(seconds)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mospf_nbr_t;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42C8-9C64-49A7-9759-79EA78BF0D67}"/>
              </a:ext>
            </a:extLst>
          </p:cNvPr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list_head 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rid;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u16 seq;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nadv;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mospf_lsa *array;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(subnet, mask, rid)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mospf_db_entry_t;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EFCEE-032A-414F-9C53-CDB2A1D7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5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9188-7AB8-4E8C-8F55-79FAA87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1AB5-714A-480F-B7DB-336FB484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DF023-030B-4C7B-8B1F-79A51F9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339BF-28F6-45DE-8356-00C40879AA14}"/>
              </a:ext>
            </a:extLst>
          </p:cNvPr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mOSPF Header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105C8-27C2-48DB-A118-463FF750383C}"/>
              </a:ext>
            </a:extLst>
          </p:cNvPr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B1EA-0723-44C7-B4A1-933433CC2F15}"/>
              </a:ext>
            </a:extLst>
          </p:cNvPr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Version: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E57CFC5-7578-49A7-BDF3-37DBC75E9D82}"/>
              </a:ext>
            </a:extLst>
          </p:cNvPr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204BC-09D3-4EEB-A172-BA434C79CF23}"/>
              </a:ext>
            </a:extLst>
          </p:cNvPr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Type: 1 -&gt; Hello; 4 -&gt; LSU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5F429A-7B29-4A0A-9F96-682016F9982C}"/>
              </a:ext>
            </a:extLst>
          </p:cNvPr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9F64C-156F-4454-B391-902AFE15F17F}"/>
              </a:ext>
            </a:extLst>
          </p:cNvPr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Length of mOSPF message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B63D212-8193-42ED-8457-DD050A41B232}"/>
              </a:ext>
            </a:extLst>
          </p:cNvPr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1369C-36E6-4B1C-9DFD-068F0107B3C7}"/>
              </a:ext>
            </a:extLst>
          </p:cNvPr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ID of router which generates this message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9AB6D17-6905-4451-B07C-C18D8D813167}"/>
              </a:ext>
            </a:extLst>
          </p:cNvPr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E1B16-547A-4BC6-B357-8289A2A26CCB}"/>
              </a:ext>
            </a:extLst>
          </p:cNvPr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to 0.0.0.0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46EDE4D-7D65-46C7-BE03-40D5ACD4B679}"/>
              </a:ext>
            </a:extLst>
          </p:cNvPr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01AE8C-78A0-4C34-B6F4-050484726023}"/>
              </a:ext>
            </a:extLst>
          </p:cNvPr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checksum of mOSPF message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678CE8-FEA2-4369-A1B6-4DD1C877841B}"/>
              </a:ext>
            </a:extLst>
          </p:cNvPr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A69E4F-639A-4A12-BDA1-877C28856149}"/>
              </a:ext>
            </a:extLst>
          </p:cNvPr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to 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CEAA10-3A85-4DFC-A4EF-BE0E277248D6}"/>
              </a:ext>
            </a:extLst>
          </p:cNvPr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(protocol: 90) &lt;&lt; mOSPF Header (type: 1) &lt;&lt; mOSPF hello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36515F-F482-4BF8-9E06-C3CFE9AA2D4B}"/>
              </a:ext>
            </a:extLst>
          </p:cNvPr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 (protocol: 90) &lt;&lt; mOSPF Header (type: 4) &lt;&lt; mOSPF LSU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31689-5975-4690-9452-38ADD6A4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1066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1892</Words>
  <Application>Microsoft Office PowerPoint</Application>
  <PresentationFormat>全屏显示(4:3)</PresentationFormat>
  <Paragraphs>312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自定义设计方案</vt:lpstr>
      <vt:lpstr>动态网络路由实验</vt:lpstr>
      <vt:lpstr>基于链路状态的网络路由</vt:lpstr>
      <vt:lpstr>基于链路状态的路由机制</vt:lpstr>
      <vt:lpstr>一致性链路状态数据库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根据最短路径生成路由表</vt:lpstr>
      <vt:lpstr>实验内容一</vt:lpstr>
      <vt:lpstr>实验结果示例</vt:lpstr>
      <vt:lpstr>实验内容二</vt:lpstr>
      <vt:lpstr>实验结果示例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动态网络路由实验</dc:title>
  <dc:creator>Qinghua Wu</dc:creator>
  <cp:lastModifiedBy>Qinghua Wu</cp:lastModifiedBy>
  <cp:revision>16</cp:revision>
  <dcterms:created xsi:type="dcterms:W3CDTF">2019-04-03T04:25:22Z</dcterms:created>
  <dcterms:modified xsi:type="dcterms:W3CDTF">2019-04-11T16:18:56Z</dcterms:modified>
</cp:coreProperties>
</file>