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409" r:id="rId2"/>
    <p:sldId id="411" r:id="rId3"/>
    <p:sldId id="407" r:id="rId4"/>
    <p:sldId id="290" r:id="rId5"/>
    <p:sldId id="296" r:id="rId6"/>
    <p:sldId id="293" r:id="rId7"/>
    <p:sldId id="284" r:id="rId8"/>
    <p:sldId id="292" r:id="rId9"/>
    <p:sldId id="294" r:id="rId10"/>
    <p:sldId id="285" r:id="rId11"/>
    <p:sldId id="297" r:id="rId12"/>
    <p:sldId id="286" r:id="rId13"/>
    <p:sldId id="287" r:id="rId14"/>
    <p:sldId id="269" r:id="rId15"/>
    <p:sldId id="270" r:id="rId16"/>
    <p:sldId id="272" r:id="rId17"/>
    <p:sldId id="278" r:id="rId18"/>
    <p:sldId id="389" r:id="rId19"/>
    <p:sldId id="390" r:id="rId20"/>
    <p:sldId id="288" r:id="rId21"/>
    <p:sldId id="289" r:id="rId22"/>
    <p:sldId id="392" r:id="rId23"/>
    <p:sldId id="393" r:id="rId24"/>
    <p:sldId id="394" r:id="rId25"/>
    <p:sldId id="298" r:id="rId26"/>
    <p:sldId id="300" r:id="rId27"/>
    <p:sldId id="295" r:id="rId28"/>
    <p:sldId id="395" r:id="rId29"/>
    <p:sldId id="396" r:id="rId30"/>
    <p:sldId id="398" r:id="rId31"/>
    <p:sldId id="399" r:id="rId32"/>
    <p:sldId id="400" r:id="rId33"/>
    <p:sldId id="401" r:id="rId34"/>
    <p:sldId id="402" r:id="rId35"/>
    <p:sldId id="403" r:id="rId36"/>
    <p:sldId id="405" r:id="rId37"/>
    <p:sldId id="406" r:id="rId38"/>
    <p:sldId id="410" r:id="rId39"/>
    <p:sldId id="40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6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0B00C-8E16-4C5F-A619-80223CE91C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9BD3F-8BBB-45B9-B025-A1B1ABC4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8C0B8-EFFB-418E-9B6A-70954D4DA0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88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8C0B8-EFFB-418E-9B6A-70954D4DA0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21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E90-7841-4F03-8122-3D0A99992346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5A0-28D0-482C-AF5D-0FE5D3CAF2BB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E4CD-2AA8-49BF-9538-398C351A3951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02B0-B75E-4C85-B057-5758CFE6A8D0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8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EE23-E57F-4B70-BF79-E35C9B8C21E5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740A-98EB-4379-ABAC-BA6B3A5B0139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CA2-69F3-4966-9C55-443BAD127E0E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0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F773-675F-4DE8-8227-17A984CD0090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826-6663-42F8-9B12-470AB38D2DCD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2B67-7B7B-4F6F-987A-A67D40C9783F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E75-0150-4B4B-B407-F40E495A8576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6AA8-B1B0-49F8-A35E-139C866404DC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93DE27E-3DC1-4BCA-AE00-7834414835EB}" type="datetime1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2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E743D-6A27-4037-BCEF-21CCDD42C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可靠数据传输实验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7B4C5-2C06-4F9B-99A1-724613C6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2E27EB-AE06-4241-B4B3-E58A8E0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1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1659-355F-419A-B5B3-000E795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77F52A-2F31-443B-B9C8-02AA79B5EC74}"/>
              </a:ext>
            </a:extLst>
          </p:cNvPr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tcp_sock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*tsk,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tsk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alloc_tcp_sock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tcp_sock_bind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(tsk, &amp;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tcp_sock_listen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(tsk, 3);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 ((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tcp_sock_accept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(tsk)))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handle_tcp_sock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csk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2AE584-F3F6-4053-B0CB-A063FCF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9E5646-BCAD-4A20-B215-315050F88A68}"/>
              </a:ext>
            </a:extLst>
          </p:cNvPr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D790BC-766A-4040-B893-65AC31BD56B8}"/>
              </a:ext>
            </a:extLst>
          </p:cNvPr>
          <p:cNvCxnSpPr>
            <a:cxnSpLocks/>
          </p:cNvCxnSpPr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D138FE-51CE-49E5-90D4-F8298F9A09A3}"/>
              </a:ext>
            </a:extLst>
          </p:cNvPr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Parent Socket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AD6240-D3B0-4AA6-8418-51B89F24BD0E}"/>
              </a:ext>
            </a:extLst>
          </p:cNvPr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8C77D4-0ED7-4128-85CA-1D946FAB84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66AFA-6B43-41A9-9AD7-A8EF236A653C}"/>
              </a:ext>
            </a:extLst>
          </p:cNvPr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116D7A-EB8C-4C3A-BA84-A00F7D22E887}"/>
              </a:ext>
            </a:extLst>
          </p:cNvPr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Parent Socket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2872-72A7-4294-9149-B14C99AAB58B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F610D2-208E-4EF0-9CB6-FA9E6DC3818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3C20E9-6151-482A-9249-2ABBDCDD69D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2D9337-B9C3-4C45-AEC6-E9F350DE07EE}"/>
              </a:ext>
            </a:extLst>
          </p:cNvPr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BD1BF6-8EFB-4085-8FE1-2ACD32D30086}"/>
              </a:ext>
            </a:extLst>
          </p:cNvPr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49EFA-9429-4754-B0F5-2404B5B33A20}"/>
              </a:ext>
            </a:extLst>
          </p:cNvPr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169301-FB00-4CB7-9EEA-6919D5BD0D77}"/>
              </a:ext>
            </a:extLst>
          </p:cNvPr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在被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tcp_socket_accept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返回之前，需要保存在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parent socket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的队列中：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listen_queue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：未完成三次握手的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accept_queue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：已完成三次握手的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child socket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893C5-93D0-47EF-86F8-6E90D92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37B63-D18C-4D58-9D7A-0EE3EFC0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64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D456C-A8B1-4B8A-8962-1FCBB2E0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0AC14-37C7-4E28-97BE-27A18521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当自己没有待发送数据时，发送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6CF5E-1509-4E3A-9869-787CD17C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7C5C9B-D484-4BC7-86D9-1C1719E5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502111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/>
              <a:t>实现</a:t>
            </a:r>
            <a:r>
              <a:rPr lang="en-US" altLang="zh-CN" sz="3400" dirty="0"/>
              <a:t>TCP</a:t>
            </a:r>
            <a:r>
              <a:rPr lang="zh-CN" altLang="en-US" sz="3400" dirty="0"/>
              <a:t>数据包处理</a:t>
            </a:r>
            <a:endParaRPr lang="en-US" altLang="zh-CN" sz="3400" dirty="0"/>
          </a:p>
          <a:p>
            <a:pPr lvl="1"/>
            <a:r>
              <a:rPr lang="zh-CN" altLang="en-US" sz="2900" dirty="0"/>
              <a:t>如何建立连接、关闭连接、处理异常情况</a:t>
            </a:r>
            <a:endParaRPr lang="en-US" altLang="zh-CN" sz="2900" dirty="0"/>
          </a:p>
          <a:p>
            <a:r>
              <a:rPr lang="zh-CN" altLang="en-US" sz="3400" dirty="0"/>
              <a:t>实现</a:t>
            </a:r>
            <a:r>
              <a:rPr lang="en-US" altLang="zh-CN" sz="3400" dirty="0" err="1"/>
              <a:t>tcp_sock</a:t>
            </a:r>
            <a:r>
              <a:rPr lang="zh-CN" altLang="en-US" sz="3400" dirty="0"/>
              <a:t>连接管理函数</a:t>
            </a:r>
            <a:endParaRPr lang="en-US" altLang="zh-CN" sz="3400" dirty="0"/>
          </a:p>
          <a:p>
            <a:pPr lvl="1"/>
            <a:r>
              <a:rPr lang="zh-CN" altLang="en-US" sz="2900" dirty="0"/>
              <a:t>类似于</a:t>
            </a:r>
            <a:r>
              <a:rPr lang="en-US" altLang="zh-CN" sz="2900" dirty="0"/>
              <a:t>socket</a:t>
            </a:r>
            <a:r>
              <a:rPr lang="zh-CN" altLang="en-US" sz="2900" dirty="0"/>
              <a:t>函数，能够绑定和监听端口，建立和关闭连接</a:t>
            </a:r>
            <a:endParaRPr lang="en-US" altLang="zh-CN" sz="2900" dirty="0"/>
          </a:p>
          <a:p>
            <a:pPr marL="0" indent="0">
              <a:lnSpc>
                <a:spcPct val="114000"/>
              </a:lnSpc>
              <a:buNone/>
            </a:pP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B53D24-CFF3-456C-AC1F-1E6D88A6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59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975F-4176-4321-9885-3C5C7E6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DAF-B676-4E7D-8E00-0E59ED88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2C7B4-B7F5-45CD-9492-D9CFC3534FD3}"/>
              </a:ext>
            </a:extLst>
          </p:cNvPr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B3E67-72A8-49C3-B0CD-68D2F0BFA850}"/>
              </a:ext>
            </a:extLst>
          </p:cNvPr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Receiving Buffer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4D025E-BB9B-4B41-9E50-069C23167C21}"/>
              </a:ext>
            </a:extLst>
          </p:cNvPr>
          <p:cNvSpPr txBox="1"/>
          <p:nvPr/>
        </p:nvSpPr>
        <p:spPr>
          <a:xfrm>
            <a:off x="1250731" y="5161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head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50135-7079-4DF1-9133-6DA75F8C5493}"/>
              </a:ext>
            </a:extLst>
          </p:cNvPr>
          <p:cNvSpPr txBox="1"/>
          <p:nvPr/>
        </p:nvSpPr>
        <p:spPr>
          <a:xfrm>
            <a:off x="7147303" y="5161863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tail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1F5B8-CAC2-45DC-BE4E-FA1378CA4B09}"/>
              </a:ext>
            </a:extLst>
          </p:cNvPr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32C68F-A634-402E-8E93-40E2D4699599}"/>
              </a:ext>
            </a:extLst>
          </p:cNvPr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00D15-4194-430D-A2DB-0CFD0AF61DB4}"/>
              </a:ext>
            </a:extLst>
          </p:cNvPr>
          <p:cNvSpPr txBox="1"/>
          <p:nvPr/>
        </p:nvSpPr>
        <p:spPr>
          <a:xfrm>
            <a:off x="1973497" y="4023986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Application reads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70685-750C-4535-A7A1-69B2734FB371}"/>
              </a:ext>
            </a:extLst>
          </p:cNvPr>
          <p:cNvSpPr txBox="1"/>
          <p:nvPr/>
        </p:nvSpPr>
        <p:spPr>
          <a:xfrm>
            <a:off x="4636517" y="4046917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TCP Stack writes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C623E-75BD-4AFD-ABDB-8C627906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8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4DD02-2270-444C-A4C3-9232CF4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9C1F-0A62-4867-825B-24C5F85B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FF568-49C8-4C63-9D1D-5980F086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3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D146-EEE9-4C7C-9ADB-DAA28578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C15F7-B670-4E0D-B27E-275647122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给定网络拓扑和节点配置，实现</a:t>
            </a:r>
            <a:r>
              <a:rPr lang="en-US" altLang="zh-CN" dirty="0"/>
              <a:t>TCP</a:t>
            </a:r>
            <a:r>
              <a:rPr lang="zh-CN" altLang="en-US" dirty="0"/>
              <a:t>连接管理、数据传输、丢包恢复、拥塞控制等功能，使得节点之间能够在有丢包网络环境中正常传输数据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884E2-CE12-4945-B3BC-5A0BAECA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72C6DBD-2351-4E4F-8A46-0D634946405C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DB3C315-7373-4DAD-A817-4D4952CCE119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A4775B-2337-46BC-A1A9-FAB8157B9070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603FC17-8B24-492D-A4D1-CBF4137CED6F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8D7C14-9692-41E3-A0A8-C2614F411A31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E49CD78-2FFB-4E1F-B4FB-EB50864F23A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34D3632-D922-410E-8802-61FA58EA4194}"/>
              </a:ext>
            </a:extLst>
          </p:cNvPr>
          <p:cNvSpPr txBox="1"/>
          <p:nvPr/>
        </p:nvSpPr>
        <p:spPr>
          <a:xfrm>
            <a:off x="3379305" y="5242889"/>
            <a:ext cx="21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 with packet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18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数据传输实现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51165"/>
            <a:ext cx="8235315" cy="4425801"/>
          </a:xfrm>
        </p:spPr>
        <p:txBody>
          <a:bodyPr>
            <a:normAutofit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通过调整</a:t>
            </a:r>
            <a:r>
              <a:rPr lang="en-US" altLang="zh-CN" dirty="0" err="1"/>
              <a:t>recv_window</a:t>
            </a:r>
            <a:r>
              <a:rPr lang="zh-CN" altLang="en-US" dirty="0"/>
              <a:t>来表达自己的接收能力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220DC-CCBD-4216-B892-13AFCAC0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4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数据传输验证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1065" cy="5326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3FBA3-6310-4C79-B8EF-464A16DE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1949-97B0-472A-81E1-A09411A7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基于超时重传定时器的连接管理和数据传输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16FFB-3980-4EFA-B7A8-28FE436B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当发送一个带数据或</a:t>
            </a:r>
            <a:r>
              <a:rPr lang="en-US" altLang="zh-CN" dirty="0"/>
              <a:t>SYN|FIN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确认了所有数据以及</a:t>
            </a:r>
            <a:r>
              <a:rPr lang="en-US" altLang="zh-CN" dirty="0"/>
              <a:t>SYN|FIN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重传第一个没有被对方连续确认的数据或</a:t>
            </a:r>
            <a:r>
              <a:rPr lang="en-US" altLang="zh-CN" dirty="0"/>
              <a:t>SYN|FIN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6EB08-2B08-4FAB-B833-9AB17276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E81F-2BDC-4CB1-84C7-FDED53F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</a:p>
        </p:txBody>
      </p:sp>
      <p:pic>
        <p:nvPicPr>
          <p:cNvPr id="5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4DD0BD75-3812-4693-B632-E64828F4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D5C32CD-3C93-4272-81E3-930DC77585FC}"/>
              </a:ext>
            </a:extLst>
          </p:cNvPr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58B347E-2DC6-4A72-A794-FDAA185E4B4D}"/>
              </a:ext>
            </a:extLst>
          </p:cNvPr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4472DD8-7050-44AA-9B3B-6EDB10DA77DD}"/>
              </a:ext>
            </a:extLst>
          </p:cNvPr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DCA48E5-D2EC-4354-99D7-0A24460D6A52}"/>
              </a:ext>
            </a:extLst>
          </p:cNvPr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7315A6-D1D8-48FE-B259-3D9288AEA6E4}"/>
              </a:ext>
            </a:extLst>
          </p:cNvPr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CB448A-72D2-415B-88F2-1D69414E01C1}"/>
              </a:ext>
            </a:extLst>
          </p:cNvPr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C96E5E-0EDC-4E82-BB9F-799E8F1685A0}"/>
              </a:ext>
            </a:extLst>
          </p:cNvPr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478037-BA0B-43C8-8228-B59E0E9BA7E4}"/>
              </a:ext>
            </a:extLst>
          </p:cNvPr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47F9D94-47E8-4A87-BAAB-4FA0544C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37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E58C43-76FB-42A3-82D0-9346688A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2206E3-8856-47D4-9E22-BDE14C9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F9F4C-F88C-4F33-B698-25F172C4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dirty="0"/>
              <a:t>Case #1: </a:t>
            </a:r>
            <a:r>
              <a:rPr lang="zh-CN" altLang="en-US" dirty="0"/>
              <a:t>发送</a:t>
            </a:r>
            <a:r>
              <a:rPr lang="en-US" altLang="zh-CN" dirty="0"/>
              <a:t>SYN</a:t>
            </a:r>
            <a:r>
              <a:rPr lang="zh-CN" altLang="en-US" dirty="0"/>
              <a:t>，该数据包被丢弃</a:t>
            </a:r>
            <a:endParaRPr lang="en-US" altLang="zh-CN" dirty="0"/>
          </a:p>
          <a:p>
            <a:pPr lvl="1"/>
            <a:r>
              <a:rPr lang="en-US" altLang="zh-CN" sz="1600" dirty="0"/>
              <a:t>Active: SYN_SENT, Passive: LISTEN</a:t>
            </a:r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A913A0-1E82-4C2E-9607-E63326907AD7}"/>
              </a:ext>
            </a:extLst>
          </p:cNvPr>
          <p:cNvSpPr txBox="1">
            <a:spLocks/>
          </p:cNvSpPr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被动建立连接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Case #3: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SYN|ACK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被丢弃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Case #2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Case #4: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对方发送的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ACK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被丢弃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Active: ESTABLISHED, Passive: SYN_RCVD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4B0D464-72ED-419A-BB96-59AE4750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5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8941-C8F7-4228-B9E6-FB46E91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6AF14-EC00-4424-BE0F-F60AA85F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1006A9-E289-498A-A789-7C436B26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7DDD7-77EA-4FA0-BE1A-8D5883D9916D}"/>
              </a:ext>
            </a:extLst>
          </p:cNvPr>
          <p:cNvSpPr txBox="1">
            <a:spLocks/>
          </p:cNvSpPr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主动关闭连接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Case #1: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FIN_1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被丢弃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Active: FIN_WAIT_1, Passive: ESTABLISHED</a:t>
            </a:r>
          </a:p>
          <a:p>
            <a:pPr marL="342891" marR="0" lvl="0" indent="-34289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Case #2: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对方发送的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ACK_1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被丢弃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¨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Active: FIN_WAIT_1, Passive: CLOSE_WAIT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A80403-3D89-448A-92B3-B1F72240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66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207B-356D-4240-BDA4-A5A2BA82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F7DB0-7683-4A3A-9EEA-B42067AE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SYN|FIN)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如果是数据或者</a:t>
            </a:r>
            <a:r>
              <a:rPr lang="en-US" altLang="zh-CN" sz="2000" dirty="0"/>
              <a:t>SYN|FIN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/SYN|FIN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B2E17-58C8-4836-B635-653DF597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3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BE589-06FD-41E9-B5A8-7377A0CF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79EB8-312A-4130-90CC-50530935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所有未确认的数据或者</a:t>
            </a:r>
            <a:r>
              <a:rPr lang="en-US" altLang="zh-CN" sz="2000" dirty="0"/>
              <a:t>SYN|FIN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9F44C-180A-4A07-8C92-EBD42E7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F8C8-0E17-4E0B-8AC6-C74561A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8EFB-3685-45C0-B87F-328261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</a:t>
            </a:r>
            <a:r>
              <a:rPr lang="en-US" altLang="zh-CN" dirty="0"/>
              <a:t>ACK</a:t>
            </a:r>
            <a:r>
              <a:rPr lang="zh-CN" altLang="en-US" dirty="0"/>
              <a:t>（收到的最大连续序列号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5B0E9-2B9E-43E1-9406-1973E4DC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68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A46C16-416B-4220-A67B-7B835EF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64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CC392-052D-4B92-9265-ECEFC9AF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4FEA9-9F4E-42D4-959D-E83FF8EE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协议栈数据结构</a:t>
            </a:r>
            <a:endParaRPr lang="en-US" altLang="zh-CN" dirty="0"/>
          </a:p>
          <a:p>
            <a:r>
              <a:rPr lang="zh-CN" altLang="en-US" dirty="0"/>
              <a:t>在无丢包环境下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zh-CN" altLang="en-US" dirty="0"/>
              <a:t>数据传输</a:t>
            </a:r>
            <a:endParaRPr lang="en-US" altLang="zh-CN" dirty="0"/>
          </a:p>
          <a:p>
            <a:r>
              <a:rPr lang="zh-CN" altLang="en-US" dirty="0"/>
              <a:t>在有丢包环境下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连接管理和数据传输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DA92-0D22-46B1-9505-0BF1B8B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44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B1DB-027A-4CBC-AF5A-8B19397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D95F-A87B-49DE-A446-1F7B96C0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 / 1MSS</a:t>
            </a:r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- #(loss)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#(</a:t>
            </a:r>
            <a:r>
              <a:rPr lang="en-US" altLang="zh-CN" dirty="0" err="1"/>
              <a:t>retrans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6CF9-1A3C-4AE3-80C7-23ABB7D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1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E9EE1F-E82A-4E7D-BA47-C0420E1D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4A804-AD61-4F8B-BC48-B8AC4F3A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6D587-3F27-4D79-8F89-0546CA4D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没有数据丢包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82935-9771-467F-8618-7F3E81C9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989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75E2-BF6D-4407-9B7D-0D75C58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>
                <a:blip r:embed="rId3"/>
                <a:stretch>
                  <a:fillRect l="-42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8C6F0EE-6D61-4486-8C9D-CC50A658DC98}"/>
              </a:ext>
            </a:extLst>
          </p:cNvPr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 ack received: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cwnd &lt; ssthresh: # Slow Start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cwnd = cwnd + 1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else: # Congestion Avoidance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cwnd = cwnd + 1/cwnd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C605A-C229-4BFB-A224-34BFBC7E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884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C56E-CB7B-4564-A6C6-E97B411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08AB-FFD8-42A6-8C06-51258BBD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6D76B-7DF3-4D4C-BEF2-77649712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105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7E165-230E-4FBB-A156-BAEB9E5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D555-8DA1-434E-99BD-658DF0A8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A5E77-191F-412E-BE25-30ECCBEB9785}"/>
              </a:ext>
            </a:extLst>
          </p:cNvPr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*进入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前的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snd_nxt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叫做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recovery_point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(RP)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ACK &lt; RP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时为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partial ACK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，否则为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full ACK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91761-7B93-452B-A948-244C1514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91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C4DE-0AE3-4289-ACFD-48096136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7D18A3-20BC-48F3-B57D-9CF5007D5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3130135531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88385546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2627236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97167964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35479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93477506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544899039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919747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9368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097634-C815-4CF7-89B4-64C98837BC85}"/>
              </a:ext>
            </a:extLst>
          </p:cNvPr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371E68-E7C4-4FDD-A7D2-0EE93EF79C88}"/>
              </a:ext>
            </a:extLst>
          </p:cNvPr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BFE9679-709F-4C43-BE6E-2E7FD54ECD02}"/>
              </a:ext>
            </a:extLst>
          </p:cNvPr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Packet Loss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69DE5-EA57-4440-96F4-18050E3C0E54}"/>
              </a:ext>
            </a:extLst>
          </p:cNvPr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cwnd = 8, ssthresh = 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3FF64B1-AAB9-4DFA-BCA7-EC65305656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8730" y="3080384"/>
          <a:ext cx="7395210" cy="345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640594073"/>
                    </a:ext>
                  </a:extLst>
                </a:gridCol>
                <a:gridCol w="4578191">
                  <a:extLst>
                    <a:ext uri="{9D8B030D-6E8A-4147-A177-3AD203B41FA5}">
                      <a16:colId xmlns:a16="http://schemas.microsoft.com/office/drawing/2014/main" val="2853328131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981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517781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818513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1602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0527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283348"/>
                  </a:ext>
                </a:extLst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8796"/>
                  </a:ext>
                </a:extLst>
              </a:tr>
            </a:tbl>
          </a:graphicData>
        </a:graphic>
      </p:graphicFrame>
      <p:sp>
        <p:nvSpPr>
          <p:cNvPr id="3" name="左大括号 2">
            <a:extLst>
              <a:ext uri="{FF2B5EF4-FFF2-40B4-BE49-F238E27FC236}">
                <a16:creationId xmlns:a16="http://schemas.microsoft.com/office/drawing/2014/main" id="{008CF860-2E62-4427-9DBA-EAC9F6739D46}"/>
              </a:ext>
            </a:extLst>
          </p:cNvPr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13D4FFA-4449-4F4B-9965-7C4D754470CC}"/>
              </a:ext>
            </a:extLst>
          </p:cNvPr>
          <p:cNvSpPr/>
          <p:nvPr/>
        </p:nvSpPr>
        <p:spPr>
          <a:xfrm>
            <a:off x="857249" y="4893947"/>
            <a:ext cx="348615" cy="9696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EDB9363-25A0-4F00-B0C0-25A7972FC63C}"/>
              </a:ext>
            </a:extLst>
          </p:cNvPr>
          <p:cNvSpPr/>
          <p:nvPr/>
        </p:nvSpPr>
        <p:spPr>
          <a:xfrm>
            <a:off x="846928" y="591502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03A7E-2D34-405E-BDEE-C4DB56786FFF}"/>
              </a:ext>
            </a:extLst>
          </p:cNvPr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RTT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90DA96-FA22-41C4-8260-52170C4A7D9B}"/>
              </a:ext>
            </a:extLst>
          </p:cNvPr>
          <p:cNvSpPr txBox="1"/>
          <p:nvPr/>
        </p:nvSpPr>
        <p:spPr>
          <a:xfrm>
            <a:off x="-7989" y="5194103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RTT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E11CF9-705C-4133-B2B2-E7490E71CEB5}"/>
              </a:ext>
            </a:extLst>
          </p:cNvPr>
          <p:cNvSpPr txBox="1"/>
          <p:nvPr/>
        </p:nvSpPr>
        <p:spPr>
          <a:xfrm>
            <a:off x="9448" y="6038403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RTT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5E47E76-1A80-455A-8478-48895796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993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D4B2-6A93-42E1-8322-683DD357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88DA-C422-4D59-907D-AAF07B3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C9BD-F39C-409B-A0B6-298BD049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0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DC3A2F-EBE8-4487-A063-9AA51A76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895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3276-D0CE-4CA4-B283-BCD7174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3CEB7-F0BC-4AD9-B2AA-693C3DC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032851-0395-43E0-863A-F0D5B9CA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87" y="1304009"/>
            <a:ext cx="6543929" cy="49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29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8E6A-9923-4958-85C4-1F3F6D5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3F12A-C28A-4AE0-9C6D-3A82533D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2209"/>
            <a:ext cx="7886700" cy="549136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include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libipstack.a</a:t>
            </a:r>
            <a:r>
              <a:rPr lang="en-US" altLang="zh-CN" dirty="0"/>
              <a:t>		# IP</a:t>
            </a:r>
            <a:r>
              <a:rPr lang="zh-CN" altLang="en-US" dirty="0"/>
              <a:t>、</a:t>
            </a:r>
            <a:r>
              <a:rPr lang="en-US" altLang="zh-CN" dirty="0"/>
              <a:t>ARP</a:t>
            </a:r>
            <a:r>
              <a:rPr lang="zh-CN" altLang="en-US" dirty="0"/>
              <a:t>等实现</a:t>
            </a:r>
          </a:p>
          <a:p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</a:p>
          <a:p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</a:p>
          <a:p>
            <a:r>
              <a:rPr lang="en-US" altLang="zh-CN" dirty="0" err="1"/>
              <a:t>tcp_in.c</a:t>
            </a:r>
            <a:r>
              <a:rPr lang="en-US" altLang="zh-CN" dirty="0"/>
              <a:t>		# TCP</a:t>
            </a:r>
            <a:r>
              <a:rPr lang="zh-CN" altLang="en-US" dirty="0"/>
              <a:t>接收相关函数</a:t>
            </a:r>
          </a:p>
          <a:p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</a:p>
          <a:p>
            <a:r>
              <a:rPr lang="en-US" altLang="zh-CN" dirty="0" err="1"/>
              <a:t>tcp_sock.c</a:t>
            </a:r>
            <a:r>
              <a:rPr lang="en-US" altLang="zh-CN" dirty="0"/>
              <a:t>		# </a:t>
            </a:r>
            <a:r>
              <a:rPr lang="en-US" altLang="zh-CN" dirty="0" err="1"/>
              <a:t>tcp_sock</a:t>
            </a:r>
            <a:r>
              <a:rPr lang="zh-CN" altLang="en-US" dirty="0"/>
              <a:t>操作相关函数</a:t>
            </a:r>
          </a:p>
          <a:p>
            <a:r>
              <a:rPr lang="en-US" altLang="zh-CN" dirty="0" err="1"/>
              <a:t>tcp_timer.c</a:t>
            </a:r>
            <a:r>
              <a:rPr lang="en-US" altLang="zh-CN" dirty="0"/>
              <a:t>		# TCP</a:t>
            </a:r>
            <a:r>
              <a:rPr lang="zh-CN" altLang="en-US" dirty="0"/>
              <a:t>定时器</a:t>
            </a:r>
          </a:p>
          <a:p>
            <a:r>
              <a:rPr lang="en-US" altLang="zh-CN" dirty="0"/>
              <a:t>create_randfile.sh	# </a:t>
            </a:r>
            <a:r>
              <a:rPr lang="zh-CN" altLang="en-US" dirty="0"/>
              <a:t>用于创建数据文件</a:t>
            </a:r>
          </a:p>
          <a:p>
            <a:r>
              <a:rPr lang="en-US" altLang="zh-CN" dirty="0"/>
              <a:t>tcp_stack.py	# Python</a:t>
            </a:r>
            <a:r>
              <a:rPr lang="zh-CN" altLang="en-US" dirty="0"/>
              <a:t>应用实现，用于测试数据传输</a:t>
            </a:r>
          </a:p>
          <a:p>
            <a:r>
              <a:rPr lang="en-US" altLang="zh-CN" dirty="0"/>
              <a:t>tcp_topo.py		# </a:t>
            </a:r>
            <a:r>
              <a:rPr lang="zh-CN" altLang="en-US" dirty="0"/>
              <a:t>无丢包的网络拓扑</a:t>
            </a:r>
          </a:p>
          <a:p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5%</a:t>
            </a:r>
            <a:r>
              <a:rPr lang="zh-CN" altLang="en-US" dirty="0"/>
              <a:t>的拓扑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E392A-D367-43D0-8D2A-F8CDDB7A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1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8D3B-105F-425A-BDA4-F107E19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3FC4-A39B-4982-87DF-96C467A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拥塞控制参数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2FC4FD-98A6-464B-9E7F-F2F6E09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DEDE-343B-4B27-815E-3514702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1ED-072D-4D6C-AF31-5E8FB19C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snd_nxt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snd_una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(int32_t)(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snd_una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snd_nxt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&lt; 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snd_una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snd_nxt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比较序列号大小时，存在整数环绕问题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2877F-780A-402F-A1F1-1F7E95A7AC06}"/>
              </a:ext>
            </a:extLst>
          </p:cNvPr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include/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tcp.h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中有相应宏定义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ACD7E1F-5E48-46DF-84DB-E0B54333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3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2C-EA33-4E8F-9F77-994C4FA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1014-BB17-4AC4-9006-6EE55D6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A2CBB-AAA4-407E-8134-7C448A8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11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主动关闭连接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主动建立连接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B3CD1-5636-4A68-827F-B58C61FA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EE85-966F-40F8-8C5C-3C4FC1C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61465-D5D5-4E0E-9FFB-2F8A0484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已经建立好的连接，四元组是确定的</a:t>
            </a:r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0A3928-68CF-4C3E-BB18-69D7BEAD3511}"/>
              </a:ext>
            </a:extLst>
          </p:cNvPr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-571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sock_addr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marR="0" lvl="0" indent="-571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u32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</a:p>
          <a:p>
            <a:pPr marL="0" marR="0" lvl="0" indent="-571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u16 port;</a:t>
            </a:r>
          </a:p>
          <a:p>
            <a:pPr marL="0" marR="0" lvl="0" indent="-571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__attribute__((packed));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E04B4-A7F0-4F4F-A6A0-50BF881F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2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DECD-13A9-4166-BA5B-782EDF2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7030-8E47-4BA3-BA6D-82AA3554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8B1770-388F-4092-858E-AD90E4EDEA68}"/>
              </a:ext>
            </a:extLst>
          </p:cNvPr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6AC83A5-D5C8-4D0D-AA88-6C9DF14E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D50848-A1EC-4027-A45B-BC1C9DF5A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5742DD-7658-40E0-8CEA-867ACDCE6EEF}"/>
                </a:ext>
              </a:extLst>
            </p:cNvPr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E0B687-1680-4E30-B15B-0A91265B71EE}"/>
                </a:ext>
              </a:extLst>
            </p:cNvPr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fd1 = socket()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F1DE15-C4C6-49C0-86FD-4A0C7B3DC835}"/>
                </a:ext>
              </a:extLst>
            </p:cNvPr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F593CD-8293-42AB-B1D4-EDF1FDA9DD9A}"/>
                </a:ext>
              </a:extLst>
            </p:cNvPr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bind(fd1,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addr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3650EA-6321-4A48-96B1-318C36B0BB3E}"/>
                </a:ext>
              </a:extLst>
            </p:cNvPr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connect(fd2,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addr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F9534-BAD5-4774-B5C2-F357ACC13DD6}"/>
                </a:ext>
              </a:extLst>
            </p:cNvPr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E08B9DF-582F-437C-9E2E-4E758BA1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73EA74-4229-4DCE-8002-1C73C0176D6F}"/>
                </a:ext>
              </a:extLst>
            </p:cNvPr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fd2 = socket()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874C35-827D-4F91-BA8C-10BD23659DA3}"/>
                </a:ext>
              </a:extLst>
            </p:cNvPr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4BB8-4C3D-4A05-AE5A-B57AD6C1A1D5}"/>
                </a:ext>
              </a:extLst>
            </p:cNvPr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listen(fd1)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BF35BB-57C7-4B57-9B91-3D5365DC7D53}"/>
                </a:ext>
              </a:extLst>
            </p:cNvPr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F459D-5411-4F1B-8F29-07E98E9826CB}"/>
                </a:ext>
              </a:extLst>
            </p:cNvPr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fd3 = accept(fd1)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377F32-ED61-402F-A4EB-3D8D6B79E874}"/>
                </a:ext>
              </a:extLst>
            </p:cNvPr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3A30D-241F-4B3E-A574-BFB9A9F8708A}"/>
                </a:ext>
              </a:extLst>
            </p:cNvPr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9D5A71E-F3ED-4FA8-853A-A304BEC43D83}"/>
                </a:ext>
              </a:extLst>
            </p:cNvPr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A2FC2C9-DA61-40A0-BADA-B7F80DE6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19D6A10-1318-4C33-95EC-000AE8AEF9B3}"/>
                </a:ext>
              </a:extLst>
            </p:cNvPr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FF181C51-33FF-46B7-8048-C29255244861}"/>
                </a:ext>
              </a:extLst>
            </p:cNvPr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4ED680F-11DC-4A1D-AD07-A41B8A8BD6DA}"/>
                </a:ext>
              </a:extLst>
            </p:cNvPr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6CD9A1-58E8-4B72-9E02-EB71648AE263}"/>
              </a:ext>
            </a:extLst>
          </p:cNvPr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协议栈维护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listen_table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established_table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两个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hash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表，来分别组织只绑定源地址、端口的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socket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和绑定四元组的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socket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9E7921-204D-475C-84B2-CCEA862451C1}"/>
              </a:ext>
            </a:extLst>
          </p:cNvPr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1FF227C-B7D0-48A2-A0EE-DFC6211C78B6}"/>
                </a:ext>
              </a:extLst>
            </p:cNvPr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FF06B3-37E9-490A-B7A0-48CEC46F19F5}"/>
                </a:ext>
              </a:extLst>
            </p:cNvPr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6AB94A8-F3C7-49E0-97E0-DE02C0B22D6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B2548C6-9996-4182-9EDE-2B428285A937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384546-0DB4-4F7C-ACB6-2ABE4CE712C0}"/>
                </a:ext>
              </a:extLst>
            </p:cNvPr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孤立的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socket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，不与任何地址、端口绑定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6C2FE2-EDA3-4DB5-9845-8B0E133DF75D}"/>
              </a:ext>
            </a:extLst>
          </p:cNvPr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869FA2D-8EA3-4487-8DC2-9980D2D2C0D3}"/>
                </a:ext>
              </a:extLst>
            </p:cNvPr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0B952F9-5028-4C84-BD55-2A5C0EF83895}"/>
                </a:ext>
              </a:extLst>
            </p:cNvPr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本实验中，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socket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与本地地址与监听端口绑定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988D2B4-1AE0-44B8-8959-8F0785AF30C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42F8777-AF8B-4281-80D2-5538350AD285}"/>
              </a:ext>
            </a:extLst>
          </p:cNvPr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socket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与四元组绑定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624DA7-5BB2-4D82-A5D1-68CC15F35170}"/>
              </a:ext>
            </a:extLst>
          </p:cNvPr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A1E53D-2CD3-48E9-BBDF-5281EF606DAD}"/>
              </a:ext>
            </a:extLst>
          </p:cNvPr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FA858B-B58D-450F-970A-758619FF26B7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536A1F-059C-4F47-AAA2-5E7335AB924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A9585544-E31D-438E-9FAD-2FE62F1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8562A-31DC-42C9-AD3D-7B97F8E73AE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6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3498</Words>
  <Application>Microsoft Office PowerPoint</Application>
  <PresentationFormat>全屏显示(4:3)</PresentationFormat>
  <Paragraphs>435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Arial</vt:lpstr>
      <vt:lpstr>Calibri</vt:lpstr>
      <vt:lpstr>Cambria Math</vt:lpstr>
      <vt:lpstr>Courier New</vt:lpstr>
      <vt:lpstr>Wingdings</vt:lpstr>
      <vt:lpstr>自定义设计方案</vt:lpstr>
      <vt:lpstr>可靠数据传输实验</vt:lpstr>
      <vt:lpstr>可靠数据传输</vt:lpstr>
      <vt:lpstr>主要内容</vt:lpstr>
      <vt:lpstr>Socket数据结构</vt:lpstr>
      <vt:lpstr>TCP收发序列号</vt:lpstr>
      <vt:lpstr>TCP状态</vt:lpstr>
      <vt:lpstr>TCP连接管理和状态迁移</vt:lpstr>
      <vt:lpstr>IP地址和端口信息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建立连接</vt:lpstr>
      <vt:lpstr>断开连接</vt:lpstr>
      <vt:lpstr>接收数据包后的处理流程</vt:lpstr>
      <vt:lpstr>TCP连接管理实现</vt:lpstr>
      <vt:lpstr>数据接收和缓存</vt:lpstr>
      <vt:lpstr>数据发送流程</vt:lpstr>
      <vt:lpstr>TCP数据传输实现</vt:lpstr>
      <vt:lpstr>TCP数据传输验证</vt:lpstr>
      <vt:lpstr>基于超时重传定时器的连接管理和数据传输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可靠传输验证</vt:lpstr>
      <vt:lpstr>拥塞控制下的数据包发送</vt:lpstr>
      <vt:lpstr>TCP拥塞控制状态迁移图</vt:lpstr>
      <vt:lpstr>TCP拥塞窗口增大</vt:lpstr>
      <vt:lpstr>TCP拥塞窗口减小</vt:lpstr>
      <vt:lpstr>TCP拥塞窗口不变</vt:lpstr>
      <vt:lpstr>快重传&amp;快恢复示意图</vt:lpstr>
      <vt:lpstr>拥塞控制机制实现注意事项</vt:lpstr>
      <vt:lpstr>TCP拥塞控制验证</vt:lpstr>
      <vt:lpstr>实验结果示例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Qinghua Wu</dc:creator>
  <cp:lastModifiedBy>Qinghua Wu</cp:lastModifiedBy>
  <cp:revision>6</cp:revision>
  <dcterms:created xsi:type="dcterms:W3CDTF">2019-04-03T05:01:13Z</dcterms:created>
  <dcterms:modified xsi:type="dcterms:W3CDTF">2019-04-11T16:20:35Z</dcterms:modified>
</cp:coreProperties>
</file>