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0"/>
  </p:notesMasterIdLst>
  <p:handoutMasterIdLst>
    <p:handoutMasterId r:id="rId41"/>
  </p:handoutMasterIdLst>
  <p:sldIdLst>
    <p:sldId id="293" r:id="rId5"/>
    <p:sldId id="277" r:id="rId6"/>
    <p:sldId id="378" r:id="rId7"/>
    <p:sldId id="379" r:id="rId8"/>
    <p:sldId id="377" r:id="rId9"/>
    <p:sldId id="354" r:id="rId10"/>
    <p:sldId id="355" r:id="rId11"/>
    <p:sldId id="356" r:id="rId12"/>
    <p:sldId id="357" r:id="rId13"/>
    <p:sldId id="358" r:id="rId14"/>
    <p:sldId id="359" r:id="rId15"/>
    <p:sldId id="432" r:id="rId16"/>
    <p:sldId id="360" r:id="rId17"/>
    <p:sldId id="478" r:id="rId18"/>
    <p:sldId id="361" r:id="rId19"/>
    <p:sldId id="362" r:id="rId20"/>
    <p:sldId id="363" r:id="rId21"/>
    <p:sldId id="364" r:id="rId22"/>
    <p:sldId id="402" r:id="rId23"/>
    <p:sldId id="462" r:id="rId24"/>
    <p:sldId id="463" r:id="rId25"/>
    <p:sldId id="365" r:id="rId26"/>
    <p:sldId id="366" r:id="rId27"/>
    <p:sldId id="367" r:id="rId28"/>
    <p:sldId id="368" r:id="rId29"/>
    <p:sldId id="369" r:id="rId30"/>
    <p:sldId id="370" r:id="rId31"/>
    <p:sldId id="453" r:id="rId32"/>
    <p:sldId id="371" r:id="rId33"/>
    <p:sldId id="372" r:id="rId34"/>
    <p:sldId id="373" r:id="rId35"/>
    <p:sldId id="374" r:id="rId36"/>
    <p:sldId id="403" r:id="rId37"/>
    <p:sldId id="452" r:id="rId38"/>
    <p:sldId id="414" r:id="rId39"/>
  </p:sldIdLst>
  <p:sldSz cx="9906000" cy="6858000" type="A4"/>
  <p:notesSz cx="6858000" cy="9144000"/>
  <p:custDataLst>
    <p:tags r:id="rId42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1"/>
    <p:restoredTop sz="87606"/>
  </p:normalViewPr>
  <p:slideViewPr>
    <p:cSldViewPr showGuides="1">
      <p:cViewPr varScale="1">
        <p:scale>
          <a:sx n="95" d="100"/>
          <a:sy n="95" d="100"/>
        </p:scale>
        <p:origin x="1788" y="78"/>
      </p:cViewPr>
      <p:guideLst>
        <p:guide orient="horz" pos="2159"/>
        <p:guide pos="30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2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51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/>
            <a:endParaRPr lang="zh-CN" altLang="en-US" sz="1200" strike="noStrike" noProof="1"/>
          </a:p>
        </p:txBody>
      </p:sp>
      <p:sp>
        <p:nvSpPr>
          <p:cNvPr id="5123" name="日期占位符 512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fontAlgn="base" hangingPunct="1"/>
            <a:endParaRPr lang="zh-CN" altLang="en-US" sz="1200" strike="noStrike" noProof="1"/>
          </a:p>
        </p:txBody>
      </p:sp>
      <p:sp>
        <p:nvSpPr>
          <p:cNvPr id="5124" name="页脚占位符 512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fontAlgn="base" hangingPunct="1"/>
            <a:endParaRPr lang="zh-CN" altLang="en-US" sz="1200" strike="noStrike" noProof="1"/>
          </a:p>
        </p:txBody>
      </p:sp>
      <p:sp>
        <p:nvSpPr>
          <p:cNvPr id="5125" name="灯片编号占位符 512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/>
            <a:endParaRPr lang="zh-CN" altLang="en-US" sz="1200" strike="noStrike" noProof="1"/>
          </a:p>
        </p:txBody>
      </p:sp>
      <p:sp>
        <p:nvSpPr>
          <p:cNvPr id="4099" name="日期占位符 409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fontAlgn="base" hangingPunct="1"/>
            <a:endParaRPr lang="zh-CN" altLang="en-US" sz="1200" strike="noStrike" noProof="1"/>
          </a:p>
        </p:txBody>
      </p:sp>
      <p:sp>
        <p:nvSpPr>
          <p:cNvPr id="10244" name="幻灯片图像占位符 4099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5" name="文本占位符 4100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2" name="页脚占位符 410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fontAlgn="base" hangingPunct="1"/>
            <a:endParaRPr lang="zh-CN" altLang="en-US" sz="1200" strike="noStrike" noProof="1"/>
          </a:p>
        </p:txBody>
      </p:sp>
      <p:sp>
        <p:nvSpPr>
          <p:cNvPr id="4103" name="灯片编号占位符 410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  <p:sp>
        <p:nvSpPr>
          <p:cNvPr id="13314" name="幻灯片图像占位符 10854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文本占位符 108546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lstStyle/>
          <a:p>
            <a:pPr lvl="0"/>
            <a:r>
              <a:rPr lang="en-US" altLang="zh-CN"/>
              <a:t>Operating </a:t>
            </a:r>
            <a:r>
              <a:rPr lang="en-US" altLang="zh-CN" dirty="0" err="1"/>
              <a:t>system,OS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3729"/>
          <p:cNvGrpSpPr/>
          <p:nvPr/>
        </p:nvGrpSpPr>
        <p:grpSpPr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123" name="组合 73730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矩形 73731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5125" name="矩形 73732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5126" name="组合 73733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矩形 73734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5128" name="矩形 73735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129" name="矩形 73736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 anchorCtr="0"/>
            <a:lstStyle/>
            <a:p>
              <a:pPr lvl="0"/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5130" name="矩形 73737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lstStyle/>
            <a:p>
              <a:pPr lvl="0"/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5131" name="矩形 73738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 anchorCtr="0"/>
            <a:lstStyle/>
            <a:p>
              <a:pPr lvl="0"/>
              <a:endParaRPr lang="zh-CN" altLang="en-US">
                <a:latin typeface="Tahoma" panose="020B0604030504040204" pitchFamily="34" charset="0"/>
              </a:endParaRPr>
            </a:p>
          </p:txBody>
        </p:sp>
      </p:grpSp>
      <p:pic>
        <p:nvPicPr>
          <p:cNvPr id="5132" name="图片 73744" descr="校徽基本组合规范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050" y="0"/>
            <a:ext cx="2647950" cy="1830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40" name="标题 73739"/>
          <p:cNvSpPr>
            <a:spLocks noGrp="1"/>
          </p:cNvSpPr>
          <p:nvPr>
            <p:ph type="ctrTitle"/>
          </p:nvPr>
        </p:nvSpPr>
        <p:spPr>
          <a:xfrm>
            <a:off x="1073150" y="1676400"/>
            <a:ext cx="84201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3741" name="副标题 73740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73742" name="日期占位符 73741"/>
          <p:cNvSpPr>
            <a:spLocks noGrp="1"/>
          </p:cNvSpPr>
          <p:nvPr>
            <p:ph type="dt" sz="half" idx="2"/>
          </p:nvPr>
        </p:nvSpPr>
        <p:spPr>
          <a:xfrm>
            <a:off x="1073150" y="6248400"/>
            <a:ext cx="206375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73743" name="页脚占位符 73742"/>
          <p:cNvSpPr>
            <a:spLocks noGrp="1"/>
          </p:cNvSpPr>
          <p:nvPr>
            <p:ph type="ftr" sz="quarter" idx="3"/>
          </p:nvPr>
        </p:nvSpPr>
        <p:spPr>
          <a:xfrm>
            <a:off x="3714750" y="6248400"/>
            <a:ext cx="31369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/>
          </a:p>
        </p:txBody>
      </p:sp>
      <p:sp>
        <p:nvSpPr>
          <p:cNvPr id="73744" name="灯片编号占位符 73743"/>
          <p:cNvSpPr>
            <a:spLocks noGrp="1"/>
          </p:cNvSpPr>
          <p:nvPr>
            <p:ph type="sldNum" sz="quarter" idx="4"/>
          </p:nvPr>
        </p:nvSpPr>
        <p:spPr>
          <a:xfrm>
            <a:off x="7429500" y="6248400"/>
            <a:ext cx="206375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87457" y="214313"/>
            <a:ext cx="2113756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218732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73729"/>
          <p:cNvGrpSpPr/>
          <p:nvPr/>
        </p:nvGrpSpPr>
        <p:grpSpPr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6147" name="组合 73730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148" name="矩形 73731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9" name="矩形 73732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50" name="组合 73733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151" name="矩形 73734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2" name="矩形 73735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53" name="矩形 73736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 anchorCtr="0"/>
            <a:lstStyle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4" name="矩形 73737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lstStyle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5" name="矩形 73738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 anchorCtr="0"/>
            <a:lstStyle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6156" name="图片 73744" descr="校徽基本组合规范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050" y="0"/>
            <a:ext cx="2647950" cy="1830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40" name="标题 73739"/>
          <p:cNvSpPr>
            <a:spLocks noGrp="1"/>
          </p:cNvSpPr>
          <p:nvPr>
            <p:ph type="ctrTitle"/>
          </p:nvPr>
        </p:nvSpPr>
        <p:spPr>
          <a:xfrm>
            <a:off x="1073150" y="1676400"/>
            <a:ext cx="84201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3741" name="副标题 73740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73742" name="日期占位符 73741"/>
          <p:cNvSpPr>
            <a:spLocks noGrp="1"/>
          </p:cNvSpPr>
          <p:nvPr>
            <p:ph type="dt" sz="half" idx="2"/>
          </p:nvPr>
        </p:nvSpPr>
        <p:spPr>
          <a:xfrm>
            <a:off x="1073150" y="6248400"/>
            <a:ext cx="206375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73743" name="页脚占位符 73742"/>
          <p:cNvSpPr>
            <a:spLocks noGrp="1"/>
          </p:cNvSpPr>
          <p:nvPr>
            <p:ph type="ftr" sz="quarter" idx="3"/>
          </p:nvPr>
        </p:nvSpPr>
        <p:spPr>
          <a:xfrm>
            <a:off x="3714750" y="6248400"/>
            <a:ext cx="31369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/>
          </a:p>
        </p:txBody>
      </p:sp>
      <p:sp>
        <p:nvSpPr>
          <p:cNvPr id="73744" name="灯片编号占位符 73743"/>
          <p:cNvSpPr>
            <a:spLocks noGrp="1"/>
          </p:cNvSpPr>
          <p:nvPr>
            <p:ph type="sldNum" sz="quarter" idx="4"/>
          </p:nvPr>
        </p:nvSpPr>
        <p:spPr>
          <a:xfrm>
            <a:off x="7429500" y="6248400"/>
            <a:ext cx="206375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8" y="1709738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pPr fontAlgn="base"/>
            <a:r>
              <a:rPr lang="zh-CN" altLang="en-US" sz="48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878" y="4589463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25849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75364" y="2017713"/>
            <a:ext cx="4125849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4254" y="1778438"/>
            <a:ext cx="3959779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 fontAlgn="base"/>
            <a:r>
              <a:rPr lang="zh-CN" altLang="en-US" sz="22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64254" y="2665379"/>
            <a:ext cx="3959779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3762" y="1778438"/>
            <a:ext cx="3979281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 fontAlgn="base"/>
            <a:r>
              <a:rPr lang="zh-CN" altLang="en-US" sz="22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3762" y="2665379"/>
            <a:ext cx="39792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340" y="987425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z="227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9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62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62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40"/>
            </a:lvl2pPr>
            <a:lvl3pPr marL="742950" indent="0">
              <a:buNone/>
              <a:defRPr sz="975"/>
            </a:lvl3pPr>
            <a:lvl4pPr marL="1114425" indent="0">
              <a:buNone/>
              <a:defRPr sz="815"/>
            </a:lvl4pPr>
            <a:lvl5pPr marL="1485900" indent="0">
              <a:buNone/>
              <a:defRPr sz="815"/>
            </a:lvl5pPr>
            <a:lvl6pPr marL="1857375" indent="0">
              <a:buNone/>
              <a:defRPr sz="815"/>
            </a:lvl6pPr>
            <a:lvl7pPr marL="2228850" indent="0">
              <a:buNone/>
              <a:defRPr sz="815"/>
            </a:lvl7pPr>
            <a:lvl8pPr marL="2600325" indent="0">
              <a:buNone/>
              <a:defRPr sz="815"/>
            </a:lvl8pPr>
            <a:lvl9pPr marL="2971800" indent="0">
              <a:buNone/>
              <a:defRPr sz="8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384346" cy="1600200"/>
          </a:xfrm>
        </p:spPr>
        <p:txBody>
          <a:bodyPr anchor="b"/>
          <a:lstStyle>
            <a:lvl1pPr>
              <a:defRPr sz="2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340" y="457201"/>
            <a:ext cx="5014913" cy="540385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384346" cy="3811588"/>
          </a:xfrm>
        </p:spPr>
        <p:txBody>
          <a:bodyPr/>
          <a:lstStyle>
            <a:lvl1pPr marL="0" indent="0">
              <a:buNone/>
              <a:defRPr sz="1625"/>
            </a:lvl1pPr>
            <a:lvl2pPr marL="371475" indent="0">
              <a:buNone/>
              <a:defRPr sz="1465"/>
            </a:lvl2pPr>
            <a:lvl3pPr marL="742950" indent="0">
              <a:buNone/>
              <a:defRPr sz="1300"/>
            </a:lvl3pPr>
            <a:lvl4pPr marL="1114425" indent="0">
              <a:buNone/>
              <a:defRPr sz="1140"/>
            </a:lvl4pPr>
            <a:lvl5pPr marL="1485900" indent="0">
              <a:buNone/>
              <a:defRPr sz="1140"/>
            </a:lvl5pPr>
            <a:lvl6pPr marL="1857375" indent="0">
              <a:buNone/>
              <a:defRPr sz="1140"/>
            </a:lvl6pPr>
            <a:lvl7pPr marL="2228850" indent="0">
              <a:buNone/>
              <a:defRPr sz="1140"/>
            </a:lvl7pPr>
            <a:lvl8pPr marL="2600325" indent="0">
              <a:buNone/>
              <a:defRPr sz="1140"/>
            </a:lvl8pPr>
            <a:lvl9pPr marL="2971800" indent="0">
              <a:buNone/>
              <a:defRPr sz="1140"/>
            </a:lvl9pPr>
          </a:lstStyle>
          <a:p>
            <a:pPr lvl="0" fontAlgn="base"/>
            <a:r>
              <a:rPr lang="zh-CN" altLang="en-US" sz="162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87457" y="214313"/>
            <a:ext cx="2113756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218732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3729"/>
          <p:cNvGrpSpPr/>
          <p:nvPr/>
        </p:nvGrpSpPr>
        <p:grpSpPr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7171" name="组合 73730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矩形 73731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3" name="矩形 73732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74" name="组合 73733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矩形 73734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6" name="矩形 73735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77" name="矩形 73736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 anchorCtr="0"/>
            <a:lstStyle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8" name="矩形 73737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lstStyle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9" name="矩形 73738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 anchorCtr="0"/>
            <a:lstStyle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7180" name="图片 73744" descr="校徽基本组合规范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050" y="0"/>
            <a:ext cx="2647950" cy="1830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40" name="标题 73739"/>
          <p:cNvSpPr>
            <a:spLocks noGrp="1"/>
          </p:cNvSpPr>
          <p:nvPr>
            <p:ph type="ctrTitle"/>
          </p:nvPr>
        </p:nvSpPr>
        <p:spPr>
          <a:xfrm>
            <a:off x="1073150" y="1676400"/>
            <a:ext cx="84201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3741" name="副标题 73740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73742" name="日期占位符 73741"/>
          <p:cNvSpPr>
            <a:spLocks noGrp="1"/>
          </p:cNvSpPr>
          <p:nvPr>
            <p:ph type="dt" sz="half" idx="2"/>
          </p:nvPr>
        </p:nvSpPr>
        <p:spPr>
          <a:xfrm>
            <a:off x="1073150" y="6248400"/>
            <a:ext cx="206375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73743" name="页脚占位符 73742"/>
          <p:cNvSpPr>
            <a:spLocks noGrp="1"/>
          </p:cNvSpPr>
          <p:nvPr>
            <p:ph type="ftr" sz="quarter" idx="3"/>
          </p:nvPr>
        </p:nvSpPr>
        <p:spPr>
          <a:xfrm>
            <a:off x="3714750" y="6248400"/>
            <a:ext cx="31369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/>
          </a:p>
        </p:txBody>
      </p:sp>
      <p:sp>
        <p:nvSpPr>
          <p:cNvPr id="73744" name="灯片编号占位符 73743"/>
          <p:cNvSpPr>
            <a:spLocks noGrp="1"/>
          </p:cNvSpPr>
          <p:nvPr>
            <p:ph type="sldNum" sz="quarter" idx="4"/>
          </p:nvPr>
        </p:nvSpPr>
        <p:spPr>
          <a:xfrm>
            <a:off x="7429500" y="6248400"/>
            <a:ext cx="206375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8" y="1709738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pPr fontAlgn="base"/>
            <a:r>
              <a:rPr lang="zh-CN" altLang="en-US" sz="48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878" y="4589463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25849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75364" y="2017713"/>
            <a:ext cx="4125849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4254" y="1778438"/>
            <a:ext cx="3959779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 fontAlgn="base"/>
            <a:r>
              <a:rPr lang="zh-CN" altLang="en-US" sz="22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64254" y="2665379"/>
            <a:ext cx="3959779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3762" y="1778438"/>
            <a:ext cx="3979281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 fontAlgn="base"/>
            <a:r>
              <a:rPr lang="zh-CN" altLang="en-US" sz="22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3762" y="2665379"/>
            <a:ext cx="39792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8" y="1709738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pPr fontAlgn="base"/>
            <a:r>
              <a:rPr lang="zh-CN" altLang="en-US" sz="48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878" y="4589463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340" y="987425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z="227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9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62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62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40"/>
            </a:lvl2pPr>
            <a:lvl3pPr marL="742950" indent="0">
              <a:buNone/>
              <a:defRPr sz="975"/>
            </a:lvl3pPr>
            <a:lvl4pPr marL="1114425" indent="0">
              <a:buNone/>
              <a:defRPr sz="815"/>
            </a:lvl4pPr>
            <a:lvl5pPr marL="1485900" indent="0">
              <a:buNone/>
              <a:defRPr sz="815"/>
            </a:lvl5pPr>
            <a:lvl6pPr marL="1857375" indent="0">
              <a:buNone/>
              <a:defRPr sz="815"/>
            </a:lvl6pPr>
            <a:lvl7pPr marL="2228850" indent="0">
              <a:buNone/>
              <a:defRPr sz="815"/>
            </a:lvl7pPr>
            <a:lvl8pPr marL="2600325" indent="0">
              <a:buNone/>
              <a:defRPr sz="815"/>
            </a:lvl8pPr>
            <a:lvl9pPr marL="2971800" indent="0">
              <a:buNone/>
              <a:defRPr sz="8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384346" cy="1600200"/>
          </a:xfrm>
        </p:spPr>
        <p:txBody>
          <a:bodyPr anchor="b"/>
          <a:lstStyle>
            <a:lvl1pPr>
              <a:defRPr sz="2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340" y="457201"/>
            <a:ext cx="5014913" cy="540385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384346" cy="3811588"/>
          </a:xfrm>
        </p:spPr>
        <p:txBody>
          <a:bodyPr/>
          <a:lstStyle>
            <a:lvl1pPr marL="0" indent="0">
              <a:buNone/>
              <a:defRPr sz="1625"/>
            </a:lvl1pPr>
            <a:lvl2pPr marL="371475" indent="0">
              <a:buNone/>
              <a:defRPr sz="1465"/>
            </a:lvl2pPr>
            <a:lvl3pPr marL="742950" indent="0">
              <a:buNone/>
              <a:defRPr sz="1300"/>
            </a:lvl3pPr>
            <a:lvl4pPr marL="1114425" indent="0">
              <a:buNone/>
              <a:defRPr sz="1140"/>
            </a:lvl4pPr>
            <a:lvl5pPr marL="1485900" indent="0">
              <a:buNone/>
              <a:defRPr sz="1140"/>
            </a:lvl5pPr>
            <a:lvl6pPr marL="1857375" indent="0">
              <a:buNone/>
              <a:defRPr sz="1140"/>
            </a:lvl6pPr>
            <a:lvl7pPr marL="2228850" indent="0">
              <a:buNone/>
              <a:defRPr sz="1140"/>
            </a:lvl7pPr>
            <a:lvl8pPr marL="2600325" indent="0">
              <a:buNone/>
              <a:defRPr sz="1140"/>
            </a:lvl8pPr>
            <a:lvl9pPr marL="2971800" indent="0">
              <a:buNone/>
              <a:defRPr sz="1140"/>
            </a:lvl9pPr>
          </a:lstStyle>
          <a:p>
            <a:pPr lvl="0" fontAlgn="base"/>
            <a:r>
              <a:rPr lang="zh-CN" altLang="en-US" sz="162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87457" y="214313"/>
            <a:ext cx="2113756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218732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73729"/>
          <p:cNvGrpSpPr/>
          <p:nvPr/>
        </p:nvGrpSpPr>
        <p:grpSpPr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8195" name="组合 73730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6" name="矩形 73731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7" name="矩形 73732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198" name="组合 73733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9" name="矩形 73734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0" name="矩形 73735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01" name="矩形 73736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 anchorCtr="0"/>
            <a:lstStyle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2" name="矩形 73737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lstStyle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3" name="矩形 73738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 anchorCtr="0"/>
            <a:lstStyle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8204" name="图片 73744" descr="校徽基本组合规范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050" y="0"/>
            <a:ext cx="2647950" cy="1830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40" name="标题 73739"/>
          <p:cNvSpPr>
            <a:spLocks noGrp="1"/>
          </p:cNvSpPr>
          <p:nvPr>
            <p:ph type="ctrTitle"/>
          </p:nvPr>
        </p:nvSpPr>
        <p:spPr>
          <a:xfrm>
            <a:off x="1073150" y="1676400"/>
            <a:ext cx="84201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3741" name="副标题 73740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73742" name="日期占位符 73741"/>
          <p:cNvSpPr>
            <a:spLocks noGrp="1"/>
          </p:cNvSpPr>
          <p:nvPr>
            <p:ph type="dt" sz="half" idx="2"/>
          </p:nvPr>
        </p:nvSpPr>
        <p:spPr>
          <a:xfrm>
            <a:off x="1073150" y="6248400"/>
            <a:ext cx="206375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73743" name="页脚占位符 73742"/>
          <p:cNvSpPr>
            <a:spLocks noGrp="1"/>
          </p:cNvSpPr>
          <p:nvPr>
            <p:ph type="ftr" sz="quarter" idx="3"/>
          </p:nvPr>
        </p:nvSpPr>
        <p:spPr>
          <a:xfrm>
            <a:off x="3714750" y="6248400"/>
            <a:ext cx="31369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/>
          </a:p>
        </p:txBody>
      </p:sp>
      <p:sp>
        <p:nvSpPr>
          <p:cNvPr id="73744" name="灯片编号占位符 73743"/>
          <p:cNvSpPr>
            <a:spLocks noGrp="1"/>
          </p:cNvSpPr>
          <p:nvPr>
            <p:ph type="sldNum" sz="quarter" idx="4"/>
          </p:nvPr>
        </p:nvSpPr>
        <p:spPr>
          <a:xfrm>
            <a:off x="7429500" y="6248400"/>
            <a:ext cx="206375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8" y="1709738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pPr fontAlgn="base"/>
            <a:r>
              <a:rPr lang="zh-CN" altLang="en-US" sz="48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878" y="4589463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25849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75364" y="2017713"/>
            <a:ext cx="4125849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4254" y="1778438"/>
            <a:ext cx="3959779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 fontAlgn="base"/>
            <a:r>
              <a:rPr lang="zh-CN" altLang="en-US" sz="22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64254" y="2665379"/>
            <a:ext cx="3959779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3762" y="1778438"/>
            <a:ext cx="3979281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 fontAlgn="base"/>
            <a:r>
              <a:rPr lang="zh-CN" altLang="en-US" sz="22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3762" y="2665379"/>
            <a:ext cx="39792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25849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75364" y="2017713"/>
            <a:ext cx="4125849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340" y="987425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z="227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9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62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62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40"/>
            </a:lvl2pPr>
            <a:lvl3pPr marL="742950" indent="0">
              <a:buNone/>
              <a:defRPr sz="975"/>
            </a:lvl3pPr>
            <a:lvl4pPr marL="1114425" indent="0">
              <a:buNone/>
              <a:defRPr sz="815"/>
            </a:lvl4pPr>
            <a:lvl5pPr marL="1485900" indent="0">
              <a:buNone/>
              <a:defRPr sz="815"/>
            </a:lvl5pPr>
            <a:lvl6pPr marL="1857375" indent="0">
              <a:buNone/>
              <a:defRPr sz="815"/>
            </a:lvl6pPr>
            <a:lvl7pPr marL="2228850" indent="0">
              <a:buNone/>
              <a:defRPr sz="815"/>
            </a:lvl7pPr>
            <a:lvl8pPr marL="2600325" indent="0">
              <a:buNone/>
              <a:defRPr sz="815"/>
            </a:lvl8pPr>
            <a:lvl9pPr marL="2971800" indent="0">
              <a:buNone/>
              <a:defRPr sz="8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384346" cy="1600200"/>
          </a:xfrm>
        </p:spPr>
        <p:txBody>
          <a:bodyPr anchor="b"/>
          <a:lstStyle>
            <a:lvl1pPr>
              <a:defRPr sz="2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340" y="457201"/>
            <a:ext cx="5014913" cy="540385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384346" cy="3811588"/>
          </a:xfrm>
        </p:spPr>
        <p:txBody>
          <a:bodyPr/>
          <a:lstStyle>
            <a:lvl1pPr marL="0" indent="0">
              <a:buNone/>
              <a:defRPr sz="1625"/>
            </a:lvl1pPr>
            <a:lvl2pPr marL="371475" indent="0">
              <a:buNone/>
              <a:defRPr sz="1465"/>
            </a:lvl2pPr>
            <a:lvl3pPr marL="742950" indent="0">
              <a:buNone/>
              <a:defRPr sz="1300"/>
            </a:lvl3pPr>
            <a:lvl4pPr marL="1114425" indent="0">
              <a:buNone/>
              <a:defRPr sz="1140"/>
            </a:lvl4pPr>
            <a:lvl5pPr marL="1485900" indent="0">
              <a:buNone/>
              <a:defRPr sz="1140"/>
            </a:lvl5pPr>
            <a:lvl6pPr marL="1857375" indent="0">
              <a:buNone/>
              <a:defRPr sz="1140"/>
            </a:lvl6pPr>
            <a:lvl7pPr marL="2228850" indent="0">
              <a:buNone/>
              <a:defRPr sz="1140"/>
            </a:lvl7pPr>
            <a:lvl8pPr marL="2600325" indent="0">
              <a:buNone/>
              <a:defRPr sz="1140"/>
            </a:lvl8pPr>
            <a:lvl9pPr marL="2971800" indent="0">
              <a:buNone/>
              <a:defRPr sz="1140"/>
            </a:lvl9pPr>
          </a:lstStyle>
          <a:p>
            <a:pPr lvl="0" fontAlgn="base"/>
            <a:r>
              <a:rPr lang="zh-CN" altLang="en-US" sz="162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87457" y="214313"/>
            <a:ext cx="2113756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218732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4254" y="1778438"/>
            <a:ext cx="3959779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 fontAlgn="base"/>
            <a:r>
              <a:rPr lang="zh-CN" altLang="en-US" sz="22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64254" y="2665379"/>
            <a:ext cx="3959779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3762" y="1778438"/>
            <a:ext cx="3979281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 fontAlgn="base"/>
            <a:r>
              <a:rPr lang="zh-CN" altLang="en-US" sz="22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3762" y="2665379"/>
            <a:ext cx="39792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340" y="987425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z="227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9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62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62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40"/>
            </a:lvl2pPr>
            <a:lvl3pPr marL="742950" indent="0">
              <a:buNone/>
              <a:defRPr sz="975"/>
            </a:lvl3pPr>
            <a:lvl4pPr marL="1114425" indent="0">
              <a:buNone/>
              <a:defRPr sz="815"/>
            </a:lvl4pPr>
            <a:lvl5pPr marL="1485900" indent="0">
              <a:buNone/>
              <a:defRPr sz="815"/>
            </a:lvl5pPr>
            <a:lvl6pPr marL="1857375" indent="0">
              <a:buNone/>
              <a:defRPr sz="815"/>
            </a:lvl6pPr>
            <a:lvl7pPr marL="2228850" indent="0">
              <a:buNone/>
              <a:defRPr sz="815"/>
            </a:lvl7pPr>
            <a:lvl8pPr marL="2600325" indent="0">
              <a:buNone/>
              <a:defRPr sz="815"/>
            </a:lvl8pPr>
            <a:lvl9pPr marL="2971800" indent="0">
              <a:buNone/>
              <a:defRPr sz="8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384346" cy="1600200"/>
          </a:xfrm>
        </p:spPr>
        <p:txBody>
          <a:bodyPr anchor="b"/>
          <a:lstStyle>
            <a:lvl1pPr>
              <a:defRPr sz="2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340" y="457201"/>
            <a:ext cx="5014913" cy="540385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384346" cy="3811588"/>
          </a:xfrm>
        </p:spPr>
        <p:txBody>
          <a:bodyPr/>
          <a:lstStyle>
            <a:lvl1pPr marL="0" indent="0">
              <a:buNone/>
              <a:defRPr sz="1625"/>
            </a:lvl1pPr>
            <a:lvl2pPr marL="371475" indent="0">
              <a:buNone/>
              <a:defRPr sz="1465"/>
            </a:lvl2pPr>
            <a:lvl3pPr marL="742950" indent="0">
              <a:buNone/>
              <a:defRPr sz="1300"/>
            </a:lvl3pPr>
            <a:lvl4pPr marL="1114425" indent="0">
              <a:buNone/>
              <a:defRPr sz="1140"/>
            </a:lvl4pPr>
            <a:lvl5pPr marL="1485900" indent="0">
              <a:buNone/>
              <a:defRPr sz="1140"/>
            </a:lvl5pPr>
            <a:lvl6pPr marL="1857375" indent="0">
              <a:buNone/>
              <a:defRPr sz="1140"/>
            </a:lvl6pPr>
            <a:lvl7pPr marL="2228850" indent="0">
              <a:buNone/>
              <a:defRPr sz="1140"/>
            </a:lvl7pPr>
            <a:lvl8pPr marL="2600325" indent="0">
              <a:buNone/>
              <a:defRPr sz="1140"/>
            </a:lvl8pPr>
            <a:lvl9pPr marL="2971800" indent="0">
              <a:buNone/>
              <a:defRPr sz="1140"/>
            </a:lvl9pPr>
          </a:lstStyle>
          <a:p>
            <a:pPr lvl="0" fontAlgn="base"/>
            <a:r>
              <a:rPr lang="zh-CN" altLang="en-US" sz="162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标题 72712"/>
          <p:cNvSpPr>
            <a:spLocks noGrp="1"/>
          </p:cNvSpPr>
          <p:nvPr>
            <p:ph type="title"/>
          </p:nvPr>
        </p:nvSpPr>
        <p:spPr>
          <a:xfrm>
            <a:off x="1246188" y="214313"/>
            <a:ext cx="8443912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文本占位符 72713"/>
          <p:cNvSpPr>
            <a:spLocks noGrp="1"/>
          </p:cNvSpPr>
          <p:nvPr>
            <p:ph type="body"/>
          </p:nvPr>
        </p:nvSpPr>
        <p:spPr>
          <a:xfrm>
            <a:off x="1281113" y="2017713"/>
            <a:ext cx="84201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2715" name="日期占位符 72714"/>
          <p:cNvSpPr>
            <a:spLocks noGrp="1"/>
          </p:cNvSpPr>
          <p:nvPr>
            <p:ph type="dt" sz="half" idx="2"/>
          </p:nvPr>
        </p:nvSpPr>
        <p:spPr>
          <a:xfrm>
            <a:off x="1258888" y="6243638"/>
            <a:ext cx="206375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72716" name="页脚占位符 72715"/>
          <p:cNvSpPr>
            <a:spLocks noGrp="1"/>
          </p:cNvSpPr>
          <p:nvPr>
            <p:ph type="ftr" sz="quarter" idx="3"/>
          </p:nvPr>
        </p:nvSpPr>
        <p:spPr>
          <a:xfrm>
            <a:off x="3962400" y="6243638"/>
            <a:ext cx="31369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2717" name="灯片编号占位符 72716"/>
          <p:cNvSpPr>
            <a:spLocks noGrp="1"/>
          </p:cNvSpPr>
          <p:nvPr>
            <p:ph type="sldNum" sz="quarter" idx="4"/>
          </p:nvPr>
        </p:nvSpPr>
        <p:spPr>
          <a:xfrm>
            <a:off x="7629525" y="6243638"/>
            <a:ext cx="206375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pic>
        <p:nvPicPr>
          <p:cNvPr id="1038" name="图片 72717" descr="校徽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087438" cy="1079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72705"/>
          <p:cNvSpPr/>
          <p:nvPr/>
        </p:nvSpPr>
        <p:spPr>
          <a:xfrm>
            <a:off x="452438" y="1098550"/>
            <a:ext cx="474662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72706"/>
          <p:cNvSpPr/>
          <p:nvPr/>
        </p:nvSpPr>
        <p:spPr>
          <a:xfrm>
            <a:off x="866775" y="1098550"/>
            <a:ext cx="35560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矩形 72707"/>
          <p:cNvSpPr/>
          <p:nvPr/>
        </p:nvSpPr>
        <p:spPr>
          <a:xfrm>
            <a:off x="585788" y="1520825"/>
            <a:ext cx="458787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矩形 72708"/>
          <p:cNvSpPr/>
          <p:nvPr/>
        </p:nvSpPr>
        <p:spPr>
          <a:xfrm>
            <a:off x="987425" y="1520825"/>
            <a:ext cx="398463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4" name="矩形 72709"/>
          <p:cNvSpPr/>
          <p:nvPr/>
        </p:nvSpPr>
        <p:spPr>
          <a:xfrm>
            <a:off x="138113" y="14478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5" name="矩形 72710"/>
          <p:cNvSpPr/>
          <p:nvPr/>
        </p:nvSpPr>
        <p:spPr>
          <a:xfrm>
            <a:off x="825500" y="990600"/>
            <a:ext cx="34925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矩形 72711"/>
          <p:cNvSpPr/>
          <p:nvPr/>
        </p:nvSpPr>
        <p:spPr>
          <a:xfrm>
            <a:off x="479425" y="1781175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标题 72712"/>
          <p:cNvSpPr>
            <a:spLocks noGrp="1"/>
          </p:cNvSpPr>
          <p:nvPr>
            <p:ph type="title"/>
          </p:nvPr>
        </p:nvSpPr>
        <p:spPr>
          <a:xfrm>
            <a:off x="1246188" y="214313"/>
            <a:ext cx="8443912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8" name="文本占位符 72713"/>
          <p:cNvSpPr>
            <a:spLocks noGrp="1"/>
          </p:cNvSpPr>
          <p:nvPr>
            <p:ph type="body"/>
          </p:nvPr>
        </p:nvSpPr>
        <p:spPr>
          <a:xfrm>
            <a:off x="1281113" y="2017713"/>
            <a:ext cx="84201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2715" name="日期占位符 72714"/>
          <p:cNvSpPr>
            <a:spLocks noGrp="1"/>
          </p:cNvSpPr>
          <p:nvPr>
            <p:ph type="dt" sz="half" idx="2"/>
          </p:nvPr>
        </p:nvSpPr>
        <p:spPr>
          <a:xfrm>
            <a:off x="1258888" y="6243638"/>
            <a:ext cx="206375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72716" name="页脚占位符 72715"/>
          <p:cNvSpPr>
            <a:spLocks noGrp="1"/>
          </p:cNvSpPr>
          <p:nvPr>
            <p:ph type="ftr" sz="quarter" idx="3"/>
          </p:nvPr>
        </p:nvSpPr>
        <p:spPr>
          <a:xfrm>
            <a:off x="3962400" y="6243638"/>
            <a:ext cx="31369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2717" name="灯片编号占位符 72716"/>
          <p:cNvSpPr>
            <a:spLocks noGrp="1"/>
          </p:cNvSpPr>
          <p:nvPr>
            <p:ph type="sldNum" sz="quarter" idx="4"/>
          </p:nvPr>
        </p:nvSpPr>
        <p:spPr>
          <a:xfrm>
            <a:off x="7629525" y="6243638"/>
            <a:ext cx="206375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pic>
        <p:nvPicPr>
          <p:cNvPr id="2062" name="图片 72717" descr="校徽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087438" cy="1079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72705"/>
          <p:cNvSpPr/>
          <p:nvPr/>
        </p:nvSpPr>
        <p:spPr>
          <a:xfrm>
            <a:off x="452438" y="1098550"/>
            <a:ext cx="474662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矩形 72706"/>
          <p:cNvSpPr/>
          <p:nvPr/>
        </p:nvSpPr>
        <p:spPr>
          <a:xfrm>
            <a:off x="866775" y="1098550"/>
            <a:ext cx="35560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矩形 72707"/>
          <p:cNvSpPr/>
          <p:nvPr/>
        </p:nvSpPr>
        <p:spPr>
          <a:xfrm>
            <a:off x="585788" y="1520825"/>
            <a:ext cx="458787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矩形 72708"/>
          <p:cNvSpPr/>
          <p:nvPr/>
        </p:nvSpPr>
        <p:spPr>
          <a:xfrm>
            <a:off x="987425" y="1520825"/>
            <a:ext cx="398463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矩形 72709"/>
          <p:cNvSpPr/>
          <p:nvPr/>
        </p:nvSpPr>
        <p:spPr>
          <a:xfrm>
            <a:off x="138113" y="14478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9" name="矩形 72710"/>
          <p:cNvSpPr/>
          <p:nvPr/>
        </p:nvSpPr>
        <p:spPr>
          <a:xfrm>
            <a:off x="825500" y="990600"/>
            <a:ext cx="34925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80" name="矩形 72711"/>
          <p:cNvSpPr/>
          <p:nvPr/>
        </p:nvSpPr>
        <p:spPr>
          <a:xfrm>
            <a:off x="479425" y="1781175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81" name="标题 72712"/>
          <p:cNvSpPr>
            <a:spLocks noGrp="1"/>
          </p:cNvSpPr>
          <p:nvPr>
            <p:ph type="title"/>
          </p:nvPr>
        </p:nvSpPr>
        <p:spPr>
          <a:xfrm>
            <a:off x="1246188" y="214313"/>
            <a:ext cx="8443912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82" name="文本占位符 72713"/>
          <p:cNvSpPr>
            <a:spLocks noGrp="1"/>
          </p:cNvSpPr>
          <p:nvPr>
            <p:ph type="body"/>
          </p:nvPr>
        </p:nvSpPr>
        <p:spPr>
          <a:xfrm>
            <a:off x="1281113" y="2017713"/>
            <a:ext cx="84201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2715" name="日期占位符 72714"/>
          <p:cNvSpPr>
            <a:spLocks noGrp="1"/>
          </p:cNvSpPr>
          <p:nvPr>
            <p:ph type="dt" sz="half" idx="2"/>
          </p:nvPr>
        </p:nvSpPr>
        <p:spPr>
          <a:xfrm>
            <a:off x="1258888" y="6243638"/>
            <a:ext cx="206375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72716" name="页脚占位符 72715"/>
          <p:cNvSpPr>
            <a:spLocks noGrp="1"/>
          </p:cNvSpPr>
          <p:nvPr>
            <p:ph type="ftr" sz="quarter" idx="3"/>
          </p:nvPr>
        </p:nvSpPr>
        <p:spPr>
          <a:xfrm>
            <a:off x="3962400" y="6243638"/>
            <a:ext cx="31369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2717" name="灯片编号占位符 72716"/>
          <p:cNvSpPr>
            <a:spLocks noGrp="1"/>
          </p:cNvSpPr>
          <p:nvPr>
            <p:ph type="sldNum" sz="quarter" idx="4"/>
          </p:nvPr>
        </p:nvSpPr>
        <p:spPr>
          <a:xfrm>
            <a:off x="7629525" y="6243638"/>
            <a:ext cx="206375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pic>
        <p:nvPicPr>
          <p:cNvPr id="3086" name="图片 72717" descr="校徽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087438" cy="1079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2705"/>
          <p:cNvSpPr/>
          <p:nvPr/>
        </p:nvSpPr>
        <p:spPr>
          <a:xfrm>
            <a:off x="452438" y="1098550"/>
            <a:ext cx="474662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矩形 72706"/>
          <p:cNvSpPr/>
          <p:nvPr/>
        </p:nvSpPr>
        <p:spPr>
          <a:xfrm>
            <a:off x="866775" y="1098550"/>
            <a:ext cx="35560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矩形 72707"/>
          <p:cNvSpPr/>
          <p:nvPr/>
        </p:nvSpPr>
        <p:spPr>
          <a:xfrm>
            <a:off x="585788" y="1520825"/>
            <a:ext cx="458787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矩形 72708"/>
          <p:cNvSpPr/>
          <p:nvPr/>
        </p:nvSpPr>
        <p:spPr>
          <a:xfrm>
            <a:off x="987425" y="1520825"/>
            <a:ext cx="398463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矩形 72709"/>
          <p:cNvSpPr/>
          <p:nvPr/>
        </p:nvSpPr>
        <p:spPr>
          <a:xfrm>
            <a:off x="138113" y="14478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03" name="矩形 72710"/>
          <p:cNvSpPr/>
          <p:nvPr/>
        </p:nvSpPr>
        <p:spPr>
          <a:xfrm>
            <a:off x="825500" y="990600"/>
            <a:ext cx="34925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04" name="矩形 72711"/>
          <p:cNvSpPr/>
          <p:nvPr/>
        </p:nvSpPr>
        <p:spPr>
          <a:xfrm>
            <a:off x="479425" y="1781175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05" name="标题 72712"/>
          <p:cNvSpPr>
            <a:spLocks noGrp="1"/>
          </p:cNvSpPr>
          <p:nvPr>
            <p:ph type="title"/>
          </p:nvPr>
        </p:nvSpPr>
        <p:spPr>
          <a:xfrm>
            <a:off x="1246188" y="214313"/>
            <a:ext cx="8443912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106" name="文本占位符 72713"/>
          <p:cNvSpPr>
            <a:spLocks noGrp="1"/>
          </p:cNvSpPr>
          <p:nvPr>
            <p:ph type="body"/>
          </p:nvPr>
        </p:nvSpPr>
        <p:spPr>
          <a:xfrm>
            <a:off x="1281113" y="2017713"/>
            <a:ext cx="84201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2715" name="日期占位符 72714"/>
          <p:cNvSpPr>
            <a:spLocks noGrp="1"/>
          </p:cNvSpPr>
          <p:nvPr>
            <p:ph type="dt" sz="half" idx="2"/>
          </p:nvPr>
        </p:nvSpPr>
        <p:spPr>
          <a:xfrm>
            <a:off x="1258888" y="6243638"/>
            <a:ext cx="206375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fld id="{BB962C8B-B14F-4D97-AF65-F5344CB8AC3E}" type="datetime9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2024年11月14日星期四9时29分35秒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72716" name="页脚占位符 72715"/>
          <p:cNvSpPr>
            <a:spLocks noGrp="1"/>
          </p:cNvSpPr>
          <p:nvPr>
            <p:ph type="ftr" sz="quarter" idx="3"/>
          </p:nvPr>
        </p:nvSpPr>
        <p:spPr>
          <a:xfrm>
            <a:off x="3962400" y="6243638"/>
            <a:ext cx="31369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2717" name="灯片编号占位符 72716"/>
          <p:cNvSpPr>
            <a:spLocks noGrp="1"/>
          </p:cNvSpPr>
          <p:nvPr>
            <p:ph type="sldNum" sz="quarter" idx="4"/>
          </p:nvPr>
        </p:nvSpPr>
        <p:spPr>
          <a:xfrm>
            <a:off x="7629525" y="6243638"/>
            <a:ext cx="206375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pic>
        <p:nvPicPr>
          <p:cNvPr id="4110" name="图片 72717" descr="校徽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087438" cy="1079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22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65.wmf"/><Relationship Id="rId2" Type="http://schemas.openxmlformats.org/officeDocument/2006/relationships/tags" Target="../tags/tag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9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image" Target="../media/image88.png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8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9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1266" name="文本框 76803"/>
          <p:cNvSpPr txBox="1"/>
          <p:nvPr/>
        </p:nvSpPr>
        <p:spPr>
          <a:xfrm>
            <a:off x="992505" y="836613"/>
            <a:ext cx="8351838" cy="4241161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zh-CN" sz="4000" spc="1000" dirty="0">
                <a:latin typeface="Times New Roman" panose="02020603050405020304" pitchFamily="18" charset="0"/>
                <a:ea typeface="黑体" panose="02010609060101010101" pitchFamily="2" charset="-122"/>
              </a:rPr>
              <a:t>第4章 主成份分析法</a:t>
            </a:r>
          </a:p>
          <a:p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57200" indent="-457200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主要内容：</a:t>
            </a:r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主成份分析</a:t>
            </a:r>
            <a:endParaRPr lang="en-US" altLang="zh-CN" sz="2800" b="1" dirty="0">
              <a:solidFill>
                <a:srgbClr val="FF33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30000"/>
              </a:spcBef>
            </a:pPr>
            <a:endParaRPr lang="zh-CN" altLang="en-US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重点与难点：</a:t>
            </a:r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主成份分析及应用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102"/>
          <p:cNvSpPr txBox="1"/>
          <p:nvPr/>
        </p:nvSpPr>
        <p:spPr>
          <a:xfrm>
            <a:off x="1404938" y="249238"/>
            <a:ext cx="30495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3. </a:t>
            </a:r>
            <a:r>
              <a:rPr lang="zh-CN" altLang="zh-CN" sz="2400">
                <a:latin typeface="Times New Roman" panose="02020603050405020304" pitchFamily="18" charset="0"/>
              </a:rPr>
              <a:t>总体主成份的性质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1506" name="文本框 1"/>
          <p:cNvSpPr txBox="1"/>
          <p:nvPr/>
        </p:nvSpPr>
        <p:spPr>
          <a:xfrm>
            <a:off x="1404938" y="79692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1) </a:t>
            </a:r>
            <a:r>
              <a:rPr lang="zh-CN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主成份的协方差矩阵及总方差</a:t>
            </a:r>
          </a:p>
        </p:txBody>
      </p:sp>
      <p:graphicFrame>
        <p:nvGraphicFramePr>
          <p:cNvPr id="21507" name="对象 -2147482566"/>
          <p:cNvGraphicFramePr>
            <a:graphicFrameLocks noChangeAspect="1"/>
          </p:cNvGraphicFramePr>
          <p:nvPr/>
        </p:nvGraphicFramePr>
        <p:xfrm>
          <a:off x="1571625" y="1241425"/>
          <a:ext cx="31956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r:id="rId3" imgW="1649730" imgH="254000" progId="Equation.DSMT4">
                  <p:embed/>
                </p:oleObj>
              </mc:Choice>
              <mc:Fallback>
                <p:oleObj r:id="rId3" imgW="1649730" imgH="2540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25" y="1241425"/>
                        <a:ext cx="3195638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文本框 3"/>
          <p:cNvSpPr txBox="1"/>
          <p:nvPr/>
        </p:nvSpPr>
        <p:spPr>
          <a:xfrm>
            <a:off x="1209675" y="2312988"/>
            <a:ext cx="25400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则</a:t>
            </a: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  <a:r>
              <a:rPr lang="zh-CN" altLang="en-US" sz="2400">
                <a:latin typeface="Times New Roman" panose="02020603050405020304" pitchFamily="18" charset="0"/>
              </a:rPr>
              <a:t>的协方差阵</a:t>
            </a:r>
          </a:p>
        </p:txBody>
      </p:sp>
      <p:sp>
        <p:nvSpPr>
          <p:cNvPr id="15367" name="文本框 5"/>
          <p:cNvSpPr txBox="1"/>
          <p:nvPr/>
        </p:nvSpPr>
        <p:spPr>
          <a:xfrm>
            <a:off x="1209675" y="3652838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各主成分总方差为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5368" name="对象 -2147482562"/>
          <p:cNvGraphicFramePr>
            <a:graphicFrameLocks noChangeAspect="1"/>
          </p:cNvGraphicFramePr>
          <p:nvPr/>
        </p:nvGraphicFramePr>
        <p:xfrm>
          <a:off x="2073275" y="4113213"/>
          <a:ext cx="59817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5" imgW="2500630" imgH="431800" progId="Equation.DSMT4">
                  <p:embed/>
                </p:oleObj>
              </mc:Choice>
              <mc:Fallback>
                <p:oleObj r:id="rId5" imgW="2500630" imgH="4318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3275" y="4113213"/>
                        <a:ext cx="5981700" cy="1030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文本框 7"/>
          <p:cNvSpPr txBox="1"/>
          <p:nvPr/>
        </p:nvSpPr>
        <p:spPr>
          <a:xfrm>
            <a:off x="1209675" y="5219700"/>
            <a:ext cx="8234363" cy="552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主成份分析：把总方差分解为不相关变量的方差和，且使得                               </a:t>
            </a:r>
          </a:p>
        </p:txBody>
      </p:sp>
      <p:graphicFrame>
        <p:nvGraphicFramePr>
          <p:cNvPr id="2151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12900" y="1804988"/>
          <a:ext cx="2136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7" imgW="1041400" imgH="241300" progId="Equation.KSEE3">
                  <p:embed/>
                </p:oleObj>
              </mc:Choice>
              <mc:Fallback>
                <p:oleObj r:id="rId7" imgW="1041400" imgH="241300" progId="Equation.KSEE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2900" y="1804988"/>
                        <a:ext cx="213677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文本框 2"/>
          <p:cNvSpPr txBox="1"/>
          <p:nvPr/>
        </p:nvSpPr>
        <p:spPr>
          <a:xfrm>
            <a:off x="3678238" y="1839913"/>
            <a:ext cx="61356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ahoma" panose="020B0604030504040204" pitchFamily="34" charset="0"/>
              </a:rPr>
              <a:t>为</a:t>
            </a:r>
            <a:r>
              <a:rPr lang="zh-CN" altLang="en-US" sz="2400" i="1">
                <a:latin typeface="Times New Roman" panose="02020603050405020304" pitchFamily="18" charset="0"/>
              </a:rPr>
              <a:t>Σ</a:t>
            </a:r>
            <a:r>
              <a:rPr lang="zh-CN" altLang="en-US" sz="2400">
                <a:latin typeface="Times New Roman" panose="02020603050405020304" pitchFamily="18" charset="0"/>
              </a:rPr>
              <a:t>的</a:t>
            </a: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zh-CN" altLang="en-US" sz="2400">
                <a:latin typeface="Times New Roman" panose="02020603050405020304" pitchFamily="18" charset="0"/>
              </a:rPr>
              <a:t>个正交化特征向量构成的正交矩阵</a:t>
            </a:r>
          </a:p>
        </p:txBody>
      </p:sp>
      <p:graphicFrame>
        <p:nvGraphicFramePr>
          <p:cNvPr id="15372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6288" y="5799138"/>
          <a:ext cx="8389937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9" imgW="4380230" imgH="583565" progId="Equation.KSEE3">
                  <p:embed/>
                </p:oleObj>
              </mc:Choice>
              <mc:Fallback>
                <p:oleObj r:id="rId9" imgW="4380230" imgH="583565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6288" y="5799138"/>
                        <a:ext cx="8389937" cy="1017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10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16" name="对象 3"/>
          <p:cNvGraphicFramePr/>
          <p:nvPr/>
        </p:nvGraphicFramePr>
        <p:xfrm>
          <a:off x="1627188" y="2770188"/>
          <a:ext cx="73120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11" imgW="7305675" imgH="800100" progId="Paint.Picture">
                  <p:embed/>
                </p:oleObj>
              </mc:Choice>
              <mc:Fallback>
                <p:oleObj r:id="rId11" imgW="7305675" imgH="800100" progId="Paint.Picture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27188" y="2770188"/>
                        <a:ext cx="7312025" cy="801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文本框 1"/>
          <p:cNvSpPr txBox="1"/>
          <p:nvPr/>
        </p:nvSpPr>
        <p:spPr>
          <a:xfrm>
            <a:off x="8478838" y="4437063"/>
            <a:ext cx="12144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>
                <a:latin typeface="Tahoma" panose="020B0604030504040204" pitchFamily="34" charset="0"/>
              </a:rPr>
              <a:t>（</a:t>
            </a:r>
            <a:r>
              <a:rPr lang="en-US" altLang="zh-CN" sz="2400">
                <a:latin typeface="Tahoma" panose="020B0604030504040204" pitchFamily="34" charset="0"/>
              </a:rPr>
              <a:t>4.5</a:t>
            </a:r>
            <a:r>
              <a:rPr lang="zh-CN" altLang="en-US" sz="2400">
                <a:latin typeface="Tahoma" panose="020B0604030504040204" pitchFamily="34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框 102"/>
          <p:cNvSpPr txBox="1"/>
          <p:nvPr/>
        </p:nvSpPr>
        <p:spPr>
          <a:xfrm>
            <a:off x="1335088" y="23495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2) </a:t>
            </a:r>
            <a:r>
              <a:rPr lang="zh-CN" altLang="zh-CN" sz="2400">
                <a:latin typeface="Times New Roman" panose="02020603050405020304" pitchFamily="18" charset="0"/>
              </a:rPr>
              <a:t>主成份的贡献率与累计贡献率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2530" name="文本框 1"/>
          <p:cNvSpPr txBox="1"/>
          <p:nvPr/>
        </p:nvSpPr>
        <p:spPr>
          <a:xfrm>
            <a:off x="1527175" y="849313"/>
            <a:ext cx="59737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由</a:t>
            </a:r>
            <a:r>
              <a:rPr lang="en-US" altLang="zh-CN" sz="2400">
                <a:latin typeface="Times New Roman" panose="02020603050405020304" pitchFamily="18" charset="0"/>
              </a:rPr>
              <a:t>(4.5)</a:t>
            </a:r>
            <a:r>
              <a:rPr lang="zh-CN" altLang="en-US" sz="2400">
                <a:latin typeface="Times New Roman" panose="02020603050405020304" pitchFamily="18" charset="0"/>
              </a:rPr>
              <a:t>式知第</a:t>
            </a:r>
            <a:r>
              <a:rPr lang="zh-CN" altLang="en-US" sz="2400" i="1">
                <a:latin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</a:rPr>
              <a:t>个主成份</a:t>
            </a:r>
            <a:r>
              <a:rPr lang="zh-CN" altLang="en-US" sz="2400" i="1">
                <a:latin typeface="Times New Roman" panose="02020603050405020304" pitchFamily="18" charset="0"/>
              </a:rPr>
              <a:t>Y</a:t>
            </a:r>
            <a:r>
              <a:rPr lang="zh-CN" altLang="en-US" sz="2400" i="1" baseline="-25000">
                <a:latin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</a:rPr>
              <a:t>的贡献率:</a:t>
            </a:r>
          </a:p>
        </p:txBody>
      </p:sp>
      <p:graphicFrame>
        <p:nvGraphicFramePr>
          <p:cNvPr id="22531" name="对象 -2147482559"/>
          <p:cNvGraphicFramePr>
            <a:graphicFrameLocks noChangeAspect="1"/>
          </p:cNvGraphicFramePr>
          <p:nvPr/>
        </p:nvGraphicFramePr>
        <p:xfrm>
          <a:off x="2720975" y="1309688"/>
          <a:ext cx="4951413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3" imgW="2018665" imgH="431800" progId="Equation.DSMT4">
                  <p:embed/>
                </p:oleObj>
              </mc:Choice>
              <mc:Fallback>
                <p:oleObj r:id="rId3" imgW="2018665" imgH="4318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0975" y="1309688"/>
                        <a:ext cx="4951413" cy="10588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文本框 2"/>
          <p:cNvSpPr txBox="1"/>
          <p:nvPr/>
        </p:nvSpPr>
        <p:spPr>
          <a:xfrm>
            <a:off x="1335088" y="2414588"/>
            <a:ext cx="7786687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>
                <a:latin typeface="Times New Roman" panose="02020603050405020304" pitchFamily="18" charset="0"/>
              </a:rPr>
              <a:t>由此可知，第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zh-CN" sz="2400">
                <a:latin typeface="Times New Roman" panose="02020603050405020304" pitchFamily="18" charset="0"/>
              </a:rPr>
              <a:t>个主成份贡献率最大，</a:t>
            </a:r>
            <a:r>
              <a:rPr lang="zh-CN" altLang="en-US" sz="2400">
                <a:latin typeface="Times New Roman" panose="02020603050405020304" pitchFamily="18" charset="0"/>
              </a:rPr>
              <a:t>表明</a:t>
            </a: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综合原始变量信息的能力最强，其他</a:t>
            </a:r>
            <a:r>
              <a:rPr lang="zh-CN" altLang="zh-CN" sz="2400">
                <a:latin typeface="Times New Roman" panose="02020603050405020304" pitchFamily="18" charset="0"/>
              </a:rPr>
              <a:t>依次而减弱。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6389" name="文本框 3"/>
          <p:cNvSpPr txBox="1"/>
          <p:nvPr/>
        </p:nvSpPr>
        <p:spPr>
          <a:xfrm>
            <a:off x="2816225" y="3673475"/>
            <a:ext cx="23018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的累计贡献率</a:t>
            </a:r>
            <a:r>
              <a:rPr lang="en-US" altLang="zh-CN" sz="2400">
                <a:latin typeface="Times New Roman" panose="02020603050405020304" pitchFamily="18" charset="0"/>
              </a:rPr>
              <a:t>: 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16390" name="对象 -2147482558"/>
          <p:cNvGraphicFramePr>
            <a:graphicFrameLocks noChangeAspect="1"/>
          </p:cNvGraphicFramePr>
          <p:nvPr/>
        </p:nvGraphicFramePr>
        <p:xfrm>
          <a:off x="1274763" y="3652838"/>
          <a:ext cx="16129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5" imgW="736600" imgH="228600" progId="Equation.DSMT4">
                  <p:embed/>
                </p:oleObj>
              </mc:Choice>
              <mc:Fallback>
                <p:oleObj r:id="rId5" imgW="736600" imgH="228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4763" y="3652838"/>
                        <a:ext cx="1612900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对象 -2147482557"/>
          <p:cNvGraphicFramePr>
            <a:graphicFrameLocks noChangeAspect="1"/>
          </p:cNvGraphicFramePr>
          <p:nvPr/>
        </p:nvGraphicFramePr>
        <p:xfrm>
          <a:off x="4035425" y="4133850"/>
          <a:ext cx="18351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7" imgW="812165" imgH="431800" progId="Equation.DSMT4">
                  <p:embed/>
                </p:oleObj>
              </mc:Choice>
              <mc:Fallback>
                <p:oleObj r:id="rId7" imgW="812165" imgH="4318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5425" y="4133850"/>
                        <a:ext cx="1835150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文本框 8"/>
          <p:cNvSpPr txBox="1"/>
          <p:nvPr/>
        </p:nvSpPr>
        <p:spPr>
          <a:xfrm>
            <a:off x="1335088" y="5216525"/>
            <a:ext cx="76501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实用中，要求累计达到80%~90%的前</a:t>
            </a:r>
            <a:r>
              <a:rPr lang="zh-CN" altLang="en-US" sz="2400" i="1">
                <a:latin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</a:rPr>
              <a:t>个主成份。</a:t>
            </a:r>
          </a:p>
        </p:txBody>
      </p:sp>
      <p:sp>
        <p:nvSpPr>
          <p:cNvPr id="22537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11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"/>
          <p:cNvSpPr txBox="1"/>
          <p:nvPr/>
        </p:nvSpPr>
        <p:spPr>
          <a:xfrm>
            <a:off x="1270000" y="795338"/>
            <a:ext cx="8169275" cy="37846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pcacov函数</a:t>
            </a:r>
            <a:endParaRPr lang="zh-CN" altLang="en-US" sz="2400" b="1" noProof="1">
              <a:latin typeface="Times New Roman" panose="02020603050405020304" pitchFamily="18" charset="0"/>
            </a:endParaRPr>
          </a:p>
          <a:p>
            <a:pPr marL="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功能：运用协方差矩阵进行主成分分析</a:t>
            </a:r>
            <a:endParaRPr lang="zh-CN" altLang="en-US" sz="2400" b="1" noProof="1">
              <a:latin typeface="Times New Roman" panose="02020603050405020304" pitchFamily="18" charset="0"/>
            </a:endParaRPr>
          </a:p>
          <a:p>
            <a:pPr marL="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格式：PC=pcacov(X)</a:t>
            </a:r>
            <a:endParaRPr lang="zh-CN" altLang="en-US" sz="2400" b="1" noProof="1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charset="0"/>
            </a:pPr>
            <a:r>
              <a:rPr lang="zh-CN" altLang="en-US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[PC,latent,explained]=pcacov(X)</a:t>
            </a:r>
            <a:endParaRPr lang="zh-CN" altLang="en-US" sz="2400" b="1" noProof="1">
              <a:latin typeface="Times New Roman" panose="02020603050405020304" pitchFamily="18" charset="0"/>
            </a:endParaRPr>
          </a:p>
          <a:p>
            <a:pPr marL="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说明：[PC,latent,explained]=pcacov(X)通过协方差矩阵X进行主成分分析，返回主成分(PC)、协方差矩阵X的特征值 (latent)和每个特征向量表征在观测量总方差中所占的百分数(explained)。</a:t>
            </a:r>
            <a:endParaRPr lang="zh-CN" altLang="en-US" sz="2400" b="1" noProof="1">
              <a:latin typeface="Times New Roman" panose="02020603050405020304" pitchFamily="18" charset="0"/>
            </a:endParaRPr>
          </a:p>
        </p:txBody>
      </p:sp>
      <p:sp>
        <p:nvSpPr>
          <p:cNvPr id="23554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12</a:t>
            </a:fld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7" name="对象 1"/>
          <p:cNvGraphicFramePr/>
          <p:nvPr/>
        </p:nvGraphicFramePr>
        <p:xfrm>
          <a:off x="1616075" y="117475"/>
          <a:ext cx="483552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3" imgW="5514975" imgH="2428875" progId="Paint.Picture">
                  <p:embed/>
                </p:oleObj>
              </mc:Choice>
              <mc:Fallback>
                <p:oleObj r:id="rId3" imgW="5514975" imgH="2428875" progId="Paint.Picture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6075" y="117475"/>
                        <a:ext cx="4835525" cy="204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" name="对象 3"/>
          <p:cNvGraphicFramePr/>
          <p:nvPr/>
        </p:nvGraphicFramePr>
        <p:xfrm>
          <a:off x="1712913" y="2420938"/>
          <a:ext cx="6256337" cy="404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5" imgW="6791325" imgH="4848225" progId="Paint.Picture">
                  <p:embed/>
                </p:oleObj>
              </mc:Choice>
              <mc:Fallback>
                <p:oleObj r:id="rId5" imgW="6791325" imgH="4848225" progId="Paint.Picture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rcRect b="8101"/>
                      <a:stretch>
                        <a:fillRect/>
                      </a:stretch>
                    </p:blipFill>
                    <p:spPr>
                      <a:xfrm>
                        <a:off x="1712913" y="2420938"/>
                        <a:ext cx="6256337" cy="4040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13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1" name="对象 1"/>
          <p:cNvGraphicFramePr/>
          <p:nvPr/>
        </p:nvGraphicFramePr>
        <p:xfrm>
          <a:off x="1616075" y="117475"/>
          <a:ext cx="483552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r:id="rId3" imgW="5514975" imgH="2428875" progId="Paint.Picture">
                  <p:embed/>
                </p:oleObj>
              </mc:Choice>
              <mc:Fallback>
                <p:oleObj r:id="rId3" imgW="5514975" imgH="2428875" progId="Paint.Picture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6075" y="117475"/>
                        <a:ext cx="4835525" cy="204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14</a:t>
            </a:fld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文本框 1"/>
          <p:cNvSpPr txBox="1"/>
          <p:nvPr/>
        </p:nvSpPr>
        <p:spPr>
          <a:xfrm>
            <a:off x="1920875" y="2463800"/>
            <a:ext cx="10969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思考：用</a:t>
            </a:r>
          </a:p>
        </p:txBody>
      </p:sp>
      <p:graphicFrame>
        <p:nvGraphicFramePr>
          <p:cNvPr id="25604" name="对象 2"/>
          <p:cNvGraphicFramePr/>
          <p:nvPr/>
        </p:nvGraphicFramePr>
        <p:xfrm>
          <a:off x="3008313" y="2276475"/>
          <a:ext cx="14398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r:id="rId5" imgW="1438275" imgH="647700" progId="Paint.Picture">
                  <p:embed/>
                </p:oleObj>
              </mc:Choice>
              <mc:Fallback>
                <p:oleObj r:id="rId5" imgW="1438275" imgH="647700" progId="Paint.Picture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8313" y="2276475"/>
                        <a:ext cx="1439862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文本框 5"/>
          <p:cNvSpPr txBox="1"/>
          <p:nvPr/>
        </p:nvSpPr>
        <p:spPr>
          <a:xfrm>
            <a:off x="4448175" y="2492375"/>
            <a:ext cx="27797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求出特征值</a:t>
            </a:r>
            <a:r>
              <a:rPr lang="en-US" altLang="zh-CN">
                <a:latin typeface="Tahoma" panose="020B0604030504040204" pitchFamily="34" charset="0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λ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</a:rPr>
              <a:t>1,2,3</a:t>
            </a:r>
          </a:p>
        </p:txBody>
      </p:sp>
      <p:graphicFrame>
        <p:nvGraphicFramePr>
          <p:cNvPr id="25606" name="对象 6"/>
          <p:cNvGraphicFramePr/>
          <p:nvPr/>
        </p:nvGraphicFramePr>
        <p:xfrm>
          <a:off x="1920875" y="3090863"/>
          <a:ext cx="40671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7" imgW="3667125" imgH="1038225" progId="Paint.Picture">
                  <p:embed/>
                </p:oleObj>
              </mc:Choice>
              <mc:Fallback>
                <p:oleObj r:id="rId7" imgW="3667125" imgH="1038225" progId="Paint.Picture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20875" y="3090863"/>
                        <a:ext cx="4067175" cy="1204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文本框 8"/>
          <p:cNvSpPr txBox="1"/>
          <p:nvPr/>
        </p:nvSpPr>
        <p:spPr>
          <a:xfrm>
            <a:off x="1435100" y="3579813"/>
            <a:ext cx="8207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由</a:t>
            </a:r>
          </a:p>
        </p:txBody>
      </p:sp>
      <p:sp>
        <p:nvSpPr>
          <p:cNvPr id="25608" name="文本框 9"/>
          <p:cNvSpPr txBox="1"/>
          <p:nvPr/>
        </p:nvSpPr>
        <p:spPr>
          <a:xfrm>
            <a:off x="1855788" y="4938713"/>
            <a:ext cx="8350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求出</a:t>
            </a:r>
            <a:r>
              <a:rPr lang="en-US" altLang="zh-CN">
                <a:latin typeface="Tahoma" panose="020B0604030504040204" pitchFamily="34" charset="0"/>
              </a:rPr>
              <a:t>a</a:t>
            </a:r>
            <a:r>
              <a:rPr lang="en-US" altLang="zh-CN" baseline="-25000">
                <a:latin typeface="Tahoma" panose="020B0604030504040204" pitchFamily="34" charset="0"/>
              </a:rPr>
              <a:t>ij</a:t>
            </a:r>
          </a:p>
        </p:txBody>
      </p:sp>
      <p:graphicFrame>
        <p:nvGraphicFramePr>
          <p:cNvPr id="25609" name="对象 -2147482598"/>
          <p:cNvGraphicFramePr>
            <a:graphicFrameLocks noChangeAspect="1"/>
          </p:cNvGraphicFramePr>
          <p:nvPr/>
        </p:nvGraphicFramePr>
        <p:xfrm>
          <a:off x="1616075" y="5949950"/>
          <a:ext cx="57102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r:id="rId9" imgW="2372995" imgH="254000" progId="Equation.DSMT4">
                  <p:embed/>
                </p:oleObj>
              </mc:Choice>
              <mc:Fallback>
                <p:oleObj r:id="rId9" imgW="2372995" imgH="2540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6075" y="5949950"/>
                        <a:ext cx="5710238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文本框 11"/>
          <p:cNvSpPr txBox="1"/>
          <p:nvPr/>
        </p:nvSpPr>
        <p:spPr>
          <a:xfrm>
            <a:off x="1784350" y="5435600"/>
            <a:ext cx="17827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即各主成分为：</a:t>
            </a:r>
            <a:endParaRPr lang="en-US" altLang="zh-CN">
              <a:latin typeface="Tahoma" panose="020B0604030504040204" pitchFamily="34" charset="0"/>
            </a:endParaRPr>
          </a:p>
        </p:txBody>
      </p:sp>
      <p:graphicFrame>
        <p:nvGraphicFramePr>
          <p:cNvPr id="25611" name="对象 1"/>
          <p:cNvGraphicFramePr/>
          <p:nvPr/>
        </p:nvGraphicFramePr>
        <p:xfrm>
          <a:off x="1855788" y="4292600"/>
          <a:ext cx="210661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11" imgW="2105025" imgH="561975" progId="Paint.Picture">
                  <p:embed/>
                </p:oleObj>
              </mc:Choice>
              <mc:Fallback>
                <p:oleObj r:id="rId11" imgW="2105025" imgH="561975" progId="Paint.Picture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55788" y="4292600"/>
                        <a:ext cx="2106612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框 103"/>
          <p:cNvSpPr txBox="1"/>
          <p:nvPr/>
        </p:nvSpPr>
        <p:spPr>
          <a:xfrm>
            <a:off x="1362075" y="249238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(4) </a:t>
            </a:r>
            <a:r>
              <a: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标准化变量的主成份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26626" name="文本框 1"/>
          <p:cNvSpPr txBox="1"/>
          <p:nvPr/>
        </p:nvSpPr>
        <p:spPr>
          <a:xfrm>
            <a:off x="1362075" y="760413"/>
            <a:ext cx="7427913" cy="5540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>
                <a:latin typeface="Times New Roman" panose="02020603050405020304" pitchFamily="18" charset="0"/>
              </a:rPr>
              <a:t>原始量纲不一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zh-CN" altLang="zh-CN" sz="2400">
                <a:latin typeface="Times New Roman" panose="02020603050405020304" pitchFamily="18" charset="0"/>
              </a:rPr>
              <a:t>大方差不一定是主要的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zh-CN" altLang="zh-CN" sz="2400">
                <a:latin typeface="Times New Roman" panose="02020603050405020304" pitchFamily="18" charset="0"/>
              </a:rPr>
              <a:t>有时不当。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18435" name="对象 -2147482468"/>
          <p:cNvGraphicFramePr>
            <a:graphicFrameLocks noChangeAspect="1"/>
          </p:cNvGraphicFramePr>
          <p:nvPr/>
        </p:nvGraphicFramePr>
        <p:xfrm>
          <a:off x="4256088" y="1123950"/>
          <a:ext cx="453390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r:id="rId3" imgW="1600200" imgH="457200" progId="Equation.DSMT4">
                  <p:embed/>
                </p:oleObj>
              </mc:Choice>
              <mc:Fallback>
                <p:oleObj r:id="rId3" imgW="1600200" imgH="457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6088" y="1123950"/>
                        <a:ext cx="4533900" cy="160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-2147482546"/>
          <p:cNvGraphicFramePr>
            <a:graphicFrameLocks noChangeAspect="1"/>
          </p:cNvGraphicFramePr>
          <p:nvPr/>
        </p:nvGraphicFramePr>
        <p:xfrm>
          <a:off x="2189163" y="3983038"/>
          <a:ext cx="307498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r:id="rId5" imgW="1433830" imgH="254000" progId="Equation.DSMT4">
                  <p:embed/>
                </p:oleObj>
              </mc:Choice>
              <mc:Fallback>
                <p:oleObj r:id="rId5" imgW="1433830" imgH="2540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9163" y="3983038"/>
                        <a:ext cx="3074987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文本框 5"/>
          <p:cNvSpPr txBox="1"/>
          <p:nvPr/>
        </p:nvSpPr>
        <p:spPr>
          <a:xfrm>
            <a:off x="1362075" y="3983038"/>
            <a:ext cx="7429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zh-CN" sz="2400">
                <a:latin typeface="Times New Roman" panose="02020603050405020304" pitchFamily="18" charset="0"/>
              </a:rPr>
              <a:t>令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18439" name="对象 -2147482545"/>
          <p:cNvGraphicFramePr>
            <a:graphicFrameLocks noChangeAspect="1"/>
          </p:cNvGraphicFramePr>
          <p:nvPr/>
        </p:nvGraphicFramePr>
        <p:xfrm>
          <a:off x="2189163" y="4527550"/>
          <a:ext cx="30178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r:id="rId7" imgW="1446530" imgH="254000" progId="Equation.DSMT4">
                  <p:embed/>
                </p:oleObj>
              </mc:Choice>
              <mc:Fallback>
                <p:oleObj r:id="rId7" imgW="1446530" imgH="2540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89163" y="4527550"/>
                        <a:ext cx="3017837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文本框 7"/>
          <p:cNvSpPr txBox="1"/>
          <p:nvPr/>
        </p:nvSpPr>
        <p:spPr>
          <a:xfrm>
            <a:off x="1362075" y="4527550"/>
            <a:ext cx="7429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则</a:t>
            </a:r>
          </a:p>
        </p:txBody>
      </p:sp>
      <p:sp>
        <p:nvSpPr>
          <p:cNvPr id="18441" name="文本框 8"/>
          <p:cNvSpPr txBox="1"/>
          <p:nvPr/>
        </p:nvSpPr>
        <p:spPr>
          <a:xfrm>
            <a:off x="5207000" y="4524375"/>
            <a:ext cx="24717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=</a:t>
            </a:r>
            <a:r>
              <a:rPr lang="zh-CN" altLang="en-US" sz="2400" i="1">
                <a:latin typeface="Times New Roman" panose="02020603050405020304" pitchFamily="18" charset="0"/>
              </a:rPr>
              <a:t>X</a:t>
            </a:r>
            <a:r>
              <a:rPr lang="en-US" altLang="zh-CN" sz="2400" i="1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的相关系数阵</a:t>
            </a:r>
          </a:p>
        </p:txBody>
      </p:sp>
      <p:graphicFrame>
        <p:nvGraphicFramePr>
          <p:cNvPr id="18442" name="对象 -2147482543"/>
          <p:cNvGraphicFramePr>
            <a:graphicFrameLocks noChangeAspect="1"/>
          </p:cNvGraphicFramePr>
          <p:nvPr/>
        </p:nvGraphicFramePr>
        <p:xfrm>
          <a:off x="2508250" y="5059363"/>
          <a:ext cx="34686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9" imgW="1905000" imgH="508000" progId="Equation.DSMT4">
                  <p:embed/>
                </p:oleObj>
              </mc:Choice>
              <mc:Fallback>
                <p:oleObj r:id="rId9" imgW="1905000" imgH="5080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8250" y="5059363"/>
                        <a:ext cx="3468688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文本框 7"/>
          <p:cNvSpPr txBox="1"/>
          <p:nvPr/>
        </p:nvSpPr>
        <p:spPr>
          <a:xfrm>
            <a:off x="1265238" y="3338513"/>
            <a:ext cx="13112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则方差</a:t>
            </a:r>
          </a:p>
        </p:txBody>
      </p:sp>
      <p:graphicFrame>
        <p:nvGraphicFramePr>
          <p:cNvPr id="18445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76513" y="3270250"/>
          <a:ext cx="18303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11" imgW="774065" imgH="241300" progId="Equation.KSEE3">
                  <p:embed/>
                </p:oleObj>
              </mc:Choice>
              <mc:Fallback>
                <p:oleObj r:id="rId11" imgW="774065" imgH="241300" progId="Equation.KSEE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76513" y="3270250"/>
                        <a:ext cx="1830387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文本框 3"/>
          <p:cNvSpPr txBox="1"/>
          <p:nvPr/>
        </p:nvSpPr>
        <p:spPr>
          <a:xfrm>
            <a:off x="1574800" y="5291138"/>
            <a:ext cx="8397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其中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2550" y="1371600"/>
            <a:ext cx="2300288" cy="55245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1) </a:t>
            </a:r>
            <a:r>
              <a:rPr lang="zh-CN" altLang="zh-CN" sz="240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先标准化</a:t>
            </a:r>
            <a:endParaRPr lang="zh-CN" altLang="en-US" sz="2400" noProof="1"/>
          </a:p>
        </p:txBody>
      </p:sp>
      <p:sp>
        <p:nvSpPr>
          <p:cNvPr id="26638" name="灯片编号占位符 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15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39" name="对象 5"/>
          <p:cNvGraphicFramePr/>
          <p:nvPr/>
        </p:nvGraphicFramePr>
        <p:xfrm>
          <a:off x="1208088" y="2205038"/>
          <a:ext cx="42084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r:id="rId13" imgW="4114800" imgH="723900" progId="Paint.Picture">
                  <p:embed/>
                </p:oleObj>
              </mc:Choice>
              <mc:Fallback>
                <p:oleObj r:id="rId13" imgW="4114800" imgH="723900" progId="Paint.Picture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08088" y="2205038"/>
                        <a:ext cx="4208462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18440" grpId="0"/>
      <p:bldP spid="18441" grpId="0"/>
      <p:bldP spid="18444" grpId="0"/>
      <p:bldP spid="18446" grpId="0"/>
      <p:bldP spid="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1"/>
          <p:cNvSpPr txBox="1"/>
          <p:nvPr/>
        </p:nvSpPr>
        <p:spPr>
          <a:xfrm>
            <a:off x="1333500" y="149225"/>
            <a:ext cx="4432300" cy="552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2) 对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作主成份分析</a:t>
            </a:r>
          </a:p>
        </p:txBody>
      </p:sp>
      <p:sp>
        <p:nvSpPr>
          <p:cNvPr id="19458" name="文本框 2"/>
          <p:cNvSpPr txBox="1"/>
          <p:nvPr/>
        </p:nvSpPr>
        <p:spPr>
          <a:xfrm>
            <a:off x="1333500" y="1014413"/>
            <a:ext cx="8413750" cy="830263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noProof="1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即求    的</a:t>
            </a:r>
            <a:r>
              <a:rPr lang="zh-CN" altLang="en-US" sz="2400" noProof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特征值</a:t>
            </a:r>
            <a:r>
              <a:rPr lang="zh-CN" altLang="en-US" sz="2400" noProof="1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zh-CN" altLang="en-US" sz="2400" noProof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相应的正交单位化特征向量</a:t>
            </a:r>
            <a:r>
              <a:rPr lang="zh-CN" altLang="en-US" sz="2400" noProof="1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标准化后的主成份</a:t>
            </a:r>
            <a:endParaRPr lang="zh-CN" altLang="en-US" sz="2400" noProof="1">
              <a:latin typeface="Tahoma" panose="020B0604030504040204" pitchFamily="34" charset="0"/>
            </a:endParaRPr>
          </a:p>
        </p:txBody>
      </p:sp>
      <p:graphicFrame>
        <p:nvGraphicFramePr>
          <p:cNvPr id="27651" name="对象 -2147482541"/>
          <p:cNvGraphicFramePr>
            <a:graphicFrameLocks noChangeAspect="1"/>
          </p:cNvGraphicFramePr>
          <p:nvPr/>
        </p:nvGraphicFramePr>
        <p:xfrm>
          <a:off x="2054225" y="1085850"/>
          <a:ext cx="3254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3" imgW="139700" imgH="165100" progId="Equation.DSMT4">
                  <p:embed/>
                </p:oleObj>
              </mc:Choice>
              <mc:Fallback>
                <p:oleObj r:id="rId3" imgW="139700" imgH="1651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4225" y="1085850"/>
                        <a:ext cx="325438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对象 -2147482540"/>
          <p:cNvGraphicFramePr>
            <a:graphicFrameLocks noChangeAspect="1"/>
          </p:cNvGraphicFramePr>
          <p:nvPr/>
        </p:nvGraphicFramePr>
        <p:xfrm>
          <a:off x="1911350" y="1871663"/>
          <a:ext cx="50307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r:id="rId5" imgW="1853565" imgH="241300" progId="Equation.DSMT4">
                  <p:embed/>
                </p:oleObj>
              </mc:Choice>
              <mc:Fallback>
                <p:oleObj r:id="rId5" imgW="1853565" imgH="2413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1350" y="1871663"/>
                        <a:ext cx="5030788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对象 -2147482539"/>
          <p:cNvGraphicFramePr>
            <a:graphicFrameLocks noChangeAspect="1"/>
          </p:cNvGraphicFramePr>
          <p:nvPr/>
        </p:nvGraphicFramePr>
        <p:xfrm>
          <a:off x="2079625" y="2636838"/>
          <a:ext cx="55499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r:id="rId7" imgW="2322830" imgH="431800" progId="Equation.DSMT4">
                  <p:embed/>
                </p:oleObj>
              </mc:Choice>
              <mc:Fallback>
                <p:oleObj r:id="rId7" imgW="2322830" imgH="4318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79625" y="2636838"/>
                        <a:ext cx="5549900" cy="947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文本框 103"/>
          <p:cNvSpPr txBox="1"/>
          <p:nvPr/>
        </p:nvSpPr>
        <p:spPr>
          <a:xfrm>
            <a:off x="1300163" y="2860675"/>
            <a:ext cx="825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且有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9463" name="文本框 6"/>
          <p:cNvSpPr txBox="1"/>
          <p:nvPr/>
        </p:nvSpPr>
        <p:spPr>
          <a:xfrm>
            <a:off x="1423988" y="3868738"/>
            <a:ext cx="47498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第</a:t>
            </a:r>
            <a:r>
              <a:rPr lang="zh-CN" altLang="en-US" sz="2400" i="1">
                <a:latin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</a:rPr>
              <a:t>个主成份      的贡献率:</a:t>
            </a:r>
          </a:p>
        </p:txBody>
      </p:sp>
      <p:graphicFrame>
        <p:nvGraphicFramePr>
          <p:cNvPr id="19464" name="对象 -2147482537"/>
          <p:cNvGraphicFramePr>
            <a:graphicFrameLocks noChangeAspect="1"/>
          </p:cNvGraphicFramePr>
          <p:nvPr/>
        </p:nvGraphicFramePr>
        <p:xfrm>
          <a:off x="3149600" y="3765550"/>
          <a:ext cx="4889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r:id="rId9" imgW="190500" imgH="241300" progId="Equation.DSMT4">
                  <p:embed/>
                </p:oleObj>
              </mc:Choice>
              <mc:Fallback>
                <p:oleObj r:id="rId9" imgW="190500" imgH="2413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49600" y="3765550"/>
                        <a:ext cx="488950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-2147482536"/>
          <p:cNvGraphicFramePr>
            <a:graphicFrameLocks noChangeAspect="1"/>
          </p:cNvGraphicFramePr>
          <p:nvPr/>
        </p:nvGraphicFramePr>
        <p:xfrm>
          <a:off x="5135563" y="3605213"/>
          <a:ext cx="73183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r:id="rId11" imgW="215900" imgH="443865" progId="Equation.DSMT4">
                  <p:embed/>
                </p:oleObj>
              </mc:Choice>
              <mc:Fallback>
                <p:oleObj r:id="rId11" imgW="215900" imgH="443865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35563" y="3605213"/>
                        <a:ext cx="731837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文本框 9"/>
          <p:cNvSpPr txBox="1"/>
          <p:nvPr/>
        </p:nvSpPr>
        <p:spPr>
          <a:xfrm>
            <a:off x="3735388" y="4849813"/>
            <a:ext cx="22621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的累计贡献率</a:t>
            </a:r>
            <a:r>
              <a:rPr lang="en-US" altLang="zh-CN" sz="2400">
                <a:latin typeface="Times New Roman" panose="02020603050405020304" pitchFamily="18" charset="0"/>
              </a:rPr>
              <a:t>: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19467" name="对象 -2147482535"/>
          <p:cNvGraphicFramePr>
            <a:graphicFrameLocks noChangeAspect="1"/>
          </p:cNvGraphicFramePr>
          <p:nvPr/>
        </p:nvGraphicFramePr>
        <p:xfrm>
          <a:off x="1306513" y="4670425"/>
          <a:ext cx="24288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r:id="rId13" imgW="799465" imgH="241300" progId="Equation.DSMT4">
                  <p:embed/>
                </p:oleObj>
              </mc:Choice>
              <mc:Fallback>
                <p:oleObj r:id="rId13" imgW="799465" imgH="2413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06513" y="4670425"/>
                        <a:ext cx="2428875" cy="731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对象 -2147482466"/>
          <p:cNvGraphicFramePr>
            <a:graphicFrameLocks noChangeAspect="1"/>
          </p:cNvGraphicFramePr>
          <p:nvPr/>
        </p:nvGraphicFramePr>
        <p:xfrm>
          <a:off x="5961063" y="4292600"/>
          <a:ext cx="16462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r:id="rId15" imgW="584200" imgH="431800" progId="Equation.DSMT4">
                  <p:embed/>
                </p:oleObj>
              </mc:Choice>
              <mc:Fallback>
                <p:oleObj r:id="rId15" imgW="584200" imgH="4318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61063" y="4292600"/>
                        <a:ext cx="1646237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16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  <p:bldP spid="194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2"/>
          <p:cNvSpPr txBox="1"/>
          <p:nvPr/>
        </p:nvSpPr>
        <p:spPr>
          <a:xfrm>
            <a:off x="1458913" y="106363"/>
            <a:ext cx="70564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Tahoma" panose="020B0604030504040204" pitchFamily="34" charset="0"/>
              </a:rPr>
              <a:t>例4.2</a:t>
            </a:r>
            <a:r>
              <a:rPr lang="zh-CN" altLang="en-US" sz="2400">
                <a:latin typeface="Tahoma" panose="020B0604030504040204" pitchFamily="34" charset="0"/>
              </a:rPr>
              <a:t> 设                 的协方差和相关系数阵分别为 </a:t>
            </a:r>
          </a:p>
        </p:txBody>
      </p:sp>
      <p:graphicFrame>
        <p:nvGraphicFramePr>
          <p:cNvPr id="28674" name="对象 -2147482465"/>
          <p:cNvGraphicFramePr>
            <a:graphicFrameLocks noChangeAspect="1"/>
          </p:cNvGraphicFramePr>
          <p:nvPr/>
        </p:nvGraphicFramePr>
        <p:xfrm>
          <a:off x="2740025" y="160338"/>
          <a:ext cx="15398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r:id="rId3" imgW="913765" imgH="241300" progId="Equation.DSMT4">
                  <p:embed/>
                </p:oleObj>
              </mc:Choice>
              <mc:Fallback>
                <p:oleObj r:id="rId3" imgW="913765" imgH="2413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0025" y="160338"/>
                        <a:ext cx="153987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对象 -2147482532"/>
          <p:cNvGraphicFramePr>
            <a:graphicFrameLocks noChangeAspect="1"/>
          </p:cNvGraphicFramePr>
          <p:nvPr/>
        </p:nvGraphicFramePr>
        <p:xfrm>
          <a:off x="1851025" y="593725"/>
          <a:ext cx="14970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r:id="rId5" imgW="888365" imgH="431800" progId="Equation.DSMT4">
                  <p:embed/>
                </p:oleObj>
              </mc:Choice>
              <mc:Fallback>
                <p:oleObj r:id="rId5" imgW="888365" imgH="431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1025" y="593725"/>
                        <a:ext cx="1497013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对象 -2147482464"/>
          <p:cNvGraphicFramePr>
            <a:graphicFrameLocks noChangeAspect="1"/>
          </p:cNvGraphicFramePr>
          <p:nvPr/>
        </p:nvGraphicFramePr>
        <p:xfrm>
          <a:off x="4435475" y="527050"/>
          <a:ext cx="17526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r:id="rId7" imgW="951865" imgH="431800" progId="Equation.DSMT4">
                  <p:embed/>
                </p:oleObj>
              </mc:Choice>
              <mc:Fallback>
                <p:oleObj r:id="rId7" imgW="951865" imgH="4318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35475" y="527050"/>
                        <a:ext cx="1752600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文本框 5"/>
          <p:cNvSpPr txBox="1"/>
          <p:nvPr/>
        </p:nvSpPr>
        <p:spPr>
          <a:xfrm>
            <a:off x="1722438" y="13208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分别进行主成份分析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21510" name="对象 6"/>
          <p:cNvGraphicFramePr/>
          <p:nvPr/>
        </p:nvGraphicFramePr>
        <p:xfrm>
          <a:off x="1355725" y="2125663"/>
          <a:ext cx="6835775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r:id="rId9" imgW="6829425" imgH="3714750" progId="Paint.Picture">
                  <p:embed/>
                </p:oleObj>
              </mc:Choice>
              <mc:Fallback>
                <p:oleObj r:id="rId9" imgW="6829425" imgH="3714750" progId="Paint.Picture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55725" y="2125663"/>
                        <a:ext cx="6835775" cy="371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17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9" name="对象 1"/>
          <p:cNvGraphicFramePr/>
          <p:nvPr/>
        </p:nvGraphicFramePr>
        <p:xfrm>
          <a:off x="1657350" y="1158875"/>
          <a:ext cx="6022975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r:id="rId3" imgW="6019800" imgH="4276725" progId="Paint.Picture">
                  <p:embed/>
                </p:oleObj>
              </mc:Choice>
              <mc:Fallback>
                <p:oleObj r:id="rId3" imgW="6019800" imgH="4276725" progId="Paint.Picture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rcRect t="11803"/>
                      <a:stretch>
                        <a:fillRect/>
                      </a:stretch>
                    </p:blipFill>
                    <p:spPr>
                      <a:xfrm>
                        <a:off x="1657350" y="1158875"/>
                        <a:ext cx="6022975" cy="3775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" name="文本框 3"/>
          <p:cNvSpPr txBox="1"/>
          <p:nvPr/>
        </p:nvSpPr>
        <p:spPr>
          <a:xfrm>
            <a:off x="1333500" y="5273675"/>
            <a:ext cx="66706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ahoma" panose="020B0604030504040204" pitchFamily="34" charset="0"/>
              </a:rPr>
              <a:t>第一主成份的贡献率:                      .</a:t>
            </a:r>
          </a:p>
        </p:txBody>
      </p:sp>
      <p:graphicFrame>
        <p:nvGraphicFramePr>
          <p:cNvPr id="22531" name="对象 -2147482516"/>
          <p:cNvGraphicFramePr>
            <a:graphicFrameLocks noChangeAspect="1"/>
          </p:cNvGraphicFramePr>
          <p:nvPr/>
        </p:nvGraphicFramePr>
        <p:xfrm>
          <a:off x="4514850" y="5126038"/>
          <a:ext cx="18367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r:id="rId5" imgW="1015365" imgH="444500" progId="Equation.DSMT4">
                  <p:embed/>
                </p:oleObj>
              </mc:Choice>
              <mc:Fallback>
                <p:oleObj r:id="rId5" imgW="1015365" imgH="4445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5126038"/>
                        <a:ext cx="1836738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文本框 4"/>
          <p:cNvSpPr txBox="1"/>
          <p:nvPr/>
        </p:nvSpPr>
        <p:spPr>
          <a:xfrm>
            <a:off x="1470025" y="5929313"/>
            <a:ext cx="47291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>
                <a:latin typeface="Tahoma" panose="020B0604030504040204" pitchFamily="34" charset="0"/>
              </a:rPr>
              <a:t>实用中, 多应从相关系数矩阵出发.</a:t>
            </a:r>
          </a:p>
        </p:txBody>
      </p:sp>
      <p:sp>
        <p:nvSpPr>
          <p:cNvPr id="29701" name="文本框 3"/>
          <p:cNvSpPr txBox="1"/>
          <p:nvPr/>
        </p:nvSpPr>
        <p:spPr>
          <a:xfrm>
            <a:off x="1220788" y="144463"/>
            <a:ext cx="8066087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）从</a:t>
            </a:r>
            <a:r>
              <a:rPr lang="zh-CN" altLang="en-US" sz="2400" b="1" i="1">
                <a:latin typeface="Times New Roman" panose="02020603050405020304" pitchFamily="18" charset="0"/>
              </a:rPr>
              <a:t>ρ</a:t>
            </a:r>
            <a:r>
              <a:rPr lang="zh-CN" altLang="en-US" sz="2400">
                <a:latin typeface="Times New Roman" panose="02020603050405020304" pitchFamily="18" charset="0"/>
              </a:rPr>
              <a:t>出发做主成分分析，即求标准化向量</a:t>
            </a: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 baseline="30000">
                <a:latin typeface="Times New Roman" panose="02020603050405020304" pitchFamily="18" charset="0"/>
              </a:rPr>
              <a:t>*</a:t>
            </a:r>
            <a:r>
              <a:rPr lang="zh-CN" altLang="en-US" sz="2400">
                <a:latin typeface="Times New Roman" panose="02020603050405020304" pitchFamily="18" charset="0"/>
              </a:rPr>
              <a:t>的主成分，则：</a:t>
            </a:r>
          </a:p>
        </p:txBody>
      </p:sp>
      <p:sp>
        <p:nvSpPr>
          <p:cNvPr id="2970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18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文本框 1"/>
          <p:cNvSpPr txBox="1"/>
          <p:nvPr/>
        </p:nvSpPr>
        <p:spPr>
          <a:xfrm>
            <a:off x="1511300" y="2025650"/>
            <a:ext cx="7065963" cy="23987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结论：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由</a:t>
            </a:r>
            <a:r>
              <a:rPr lang="zh-CN" altLang="en-US" sz="2400" b="1" i="1">
                <a:latin typeface="Times New Roman" panose="02020603050405020304" pitchFamily="18" charset="0"/>
              </a:rPr>
              <a:t>Σ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zh-CN" altLang="en-US" sz="2400" b="1" i="1">
                <a:latin typeface="Times New Roman" panose="02020603050405020304" pitchFamily="18" charset="0"/>
              </a:rPr>
              <a:t>ρ</a:t>
            </a:r>
            <a:r>
              <a:rPr lang="zh-CN" altLang="en-US" sz="2400">
                <a:latin typeface="Times New Roman" panose="02020603050405020304" pitchFamily="18" charset="0"/>
              </a:rPr>
              <a:t>所求得的主成分一般是不同的，在实际应用中，当涉及到变量的量纲不同或各变量的方差差异较大时，应考虑从相关系数矩阵出发进行主成分分析。</a:t>
            </a:r>
          </a:p>
        </p:txBody>
      </p:sp>
      <p:sp>
        <p:nvSpPr>
          <p:cNvPr id="3072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19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2290" name="矩形 51201"/>
          <p:cNvSpPr/>
          <p:nvPr/>
        </p:nvSpPr>
        <p:spPr>
          <a:xfrm>
            <a:off x="1365250" y="239713"/>
            <a:ext cx="5203825" cy="768350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zh-CN" sz="4400" b="1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主成份分析</a:t>
            </a:r>
          </a:p>
        </p:txBody>
      </p:sp>
      <p:sp>
        <p:nvSpPr>
          <p:cNvPr id="8195" name="文本占位符 140290"/>
          <p:cNvSpPr>
            <a:spLocks noGrp="1"/>
          </p:cNvSpPr>
          <p:nvPr/>
        </p:nvSpPr>
        <p:spPr>
          <a:xfrm>
            <a:off x="1365250" y="2011363"/>
            <a:ext cx="7951788" cy="36655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ahoma" panose="020B0604030504040204" pitchFamily="34" charset="0"/>
              </a:rPr>
              <a:t>一个例子，小学各科成绩的评估：</a:t>
            </a: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b="1">
                <a:latin typeface="宋体" panose="02010600030101010101" pitchFamily="2" charset="-122"/>
              </a:rPr>
              <a:t>a1×</a:t>
            </a:r>
            <a:r>
              <a:rPr lang="zh-CN" altLang="en-US" sz="3200" b="1" dirty="0">
                <a:latin typeface="宋体" panose="02010600030101010101" pitchFamily="2" charset="-122"/>
              </a:rPr>
              <a:t>语文＋</a:t>
            </a:r>
            <a:r>
              <a:rPr lang="en-US" altLang="zh-CN" sz="3200" b="1">
                <a:latin typeface="宋体" panose="02010600030101010101" pitchFamily="2" charset="-122"/>
              </a:rPr>
              <a:t>a2×</a:t>
            </a:r>
            <a:r>
              <a:rPr lang="zh-CN" altLang="en-US" sz="3200" b="1" dirty="0">
                <a:latin typeface="宋体" panose="02010600030101010101" pitchFamily="2" charset="-122"/>
              </a:rPr>
              <a:t>数学＋</a:t>
            </a:r>
            <a:r>
              <a:rPr lang="en-US" altLang="zh-CN" sz="3200" b="1">
                <a:latin typeface="宋体" panose="02010600030101010101" pitchFamily="2" charset="-122"/>
              </a:rPr>
              <a:t>a3×</a:t>
            </a:r>
            <a:r>
              <a:rPr lang="zh-CN" altLang="en-US" sz="3200" b="1" dirty="0">
                <a:latin typeface="宋体" panose="02010600030101010101" pitchFamily="2" charset="-122"/>
              </a:rPr>
              <a:t>自然＋</a:t>
            </a:r>
            <a:r>
              <a:rPr lang="en-US" altLang="zh-CN" sz="3200" b="1">
                <a:latin typeface="宋体" panose="02010600030101010101" pitchFamily="2" charset="-122"/>
              </a:rPr>
              <a:t>a4×</a:t>
            </a:r>
            <a:r>
              <a:rPr lang="zh-CN" altLang="en-US" sz="3200" b="1" dirty="0">
                <a:latin typeface="宋体" panose="02010600030101010101" pitchFamily="2" charset="-122"/>
              </a:rPr>
              <a:t>社会科学</a:t>
            </a:r>
            <a:r>
              <a:rPr lang="zh-CN" altLang="en-US" sz="3200" b="1" dirty="0">
                <a:latin typeface="Tahoma" panose="020B0604030504040204" pitchFamily="34" charset="0"/>
              </a:rPr>
              <a:t> </a:t>
            </a: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ahoma" panose="020B0604030504040204" pitchFamily="34" charset="0"/>
              </a:rPr>
              <a:t>确定权重系数的过程就可以看作是主成分分析的过程，得到的加权成绩总和就相对于新的综合变量</a:t>
            </a:r>
            <a:r>
              <a:rPr lang="en-US" altLang="zh-CN" sz="3200" b="1">
                <a:latin typeface="Arial" panose="020B0604020202020204" pitchFamily="34" charset="0"/>
              </a:rPr>
              <a:t>——</a:t>
            </a:r>
            <a:r>
              <a:rPr lang="zh-CN" altLang="en-US" sz="3200" b="1" dirty="0">
                <a:latin typeface="Tahoma" panose="020B0604030504040204" pitchFamily="34" charset="0"/>
              </a:rPr>
              <a:t>主成分。</a:t>
            </a:r>
            <a:endParaRPr lang="en-US" altLang="zh-CN" sz="3200" b="1" dirty="0">
              <a:latin typeface="Tahoma" panose="020B0604030504040204" pitchFamily="34" charset="0"/>
            </a:endParaRPr>
          </a:p>
        </p:txBody>
      </p:sp>
      <p:sp>
        <p:nvSpPr>
          <p:cNvPr id="12292" name="文本框 1"/>
          <p:cNvSpPr txBox="1"/>
          <p:nvPr/>
        </p:nvSpPr>
        <p:spPr>
          <a:xfrm>
            <a:off x="1555750" y="1200150"/>
            <a:ext cx="282733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概念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104"/>
          <p:cNvSpPr txBox="1"/>
          <p:nvPr/>
        </p:nvSpPr>
        <p:spPr>
          <a:xfrm>
            <a:off x="1136333" y="28257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样本主成分</a:t>
            </a:r>
          </a:p>
        </p:txBody>
      </p:sp>
      <p:sp>
        <p:nvSpPr>
          <p:cNvPr id="31746" name="文本框 1"/>
          <p:cNvSpPr txBox="1"/>
          <p:nvPr/>
        </p:nvSpPr>
        <p:spPr>
          <a:xfrm>
            <a:off x="1184275" y="874713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设样本观测值为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1747" name="对象 -2147482515"/>
          <p:cNvGraphicFramePr>
            <a:graphicFrameLocks noChangeAspect="1"/>
          </p:cNvGraphicFramePr>
          <p:nvPr/>
        </p:nvGraphicFramePr>
        <p:xfrm>
          <a:off x="2720975" y="1335088"/>
          <a:ext cx="62198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r:id="rId3" imgW="1839595" imgH="254000" progId="Equation.DSMT4">
                  <p:embed/>
                </p:oleObj>
              </mc:Choice>
              <mc:Fallback>
                <p:oleObj r:id="rId3" imgW="1839595" imgH="2540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0975" y="1335088"/>
                        <a:ext cx="6219825" cy="8588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20</a:t>
            </a:fld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1749" name="对象 1"/>
          <p:cNvGraphicFramePr/>
          <p:nvPr/>
        </p:nvGraphicFramePr>
        <p:xfrm>
          <a:off x="631825" y="2492375"/>
          <a:ext cx="6365875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r:id="rId5" imgW="4067175" imgH="2876550" progId="Paint.Picture">
                  <p:embed/>
                </p:oleObj>
              </mc:Choice>
              <mc:Fallback>
                <p:oleObj r:id="rId5" imgW="4067175" imgH="2876550" progId="Paint.Picture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825" y="2492375"/>
                        <a:ext cx="6365875" cy="334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对象 3"/>
          <p:cNvGraphicFramePr/>
          <p:nvPr/>
        </p:nvGraphicFramePr>
        <p:xfrm>
          <a:off x="7113588" y="2997200"/>
          <a:ext cx="1962150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r:id="rId7" imgW="1600200" imgH="1943100" progId="Paint.Picture">
                  <p:embed/>
                </p:oleObj>
              </mc:Choice>
              <mc:Fallback>
                <p:oleObj r:id="rId7" imgW="1600200" imgH="1943100" progId="Paint.Picture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13588" y="2997200"/>
                        <a:ext cx="1962150" cy="238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104"/>
          <p:cNvSpPr txBox="1"/>
          <p:nvPr/>
        </p:nvSpPr>
        <p:spPr>
          <a:xfrm>
            <a:off x="1136333" y="28130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样本主成分</a:t>
            </a:r>
          </a:p>
        </p:txBody>
      </p:sp>
      <p:sp>
        <p:nvSpPr>
          <p:cNvPr id="32770" name="文本框 1"/>
          <p:cNvSpPr txBox="1"/>
          <p:nvPr/>
        </p:nvSpPr>
        <p:spPr>
          <a:xfrm>
            <a:off x="1184275" y="874713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设样本观测值为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21</a:t>
            </a:fld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772" name="对象 5"/>
          <p:cNvGraphicFramePr/>
          <p:nvPr>
            <p:custDataLst>
              <p:tags r:id="rId2"/>
            </p:custDataLst>
          </p:nvPr>
        </p:nvGraphicFramePr>
        <p:xfrm>
          <a:off x="3873500" y="620713"/>
          <a:ext cx="243522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r:id="rId4" imgW="1600200" imgH="1943100" progId="Paint.Picture">
                  <p:embed/>
                </p:oleObj>
              </mc:Choice>
              <mc:Fallback>
                <p:oleObj r:id="rId4" imgW="1600200" imgH="1943100" progId="Paint.Picture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0" y="620713"/>
                        <a:ext cx="2435225" cy="249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文本框 7"/>
          <p:cNvSpPr txBox="1"/>
          <p:nvPr/>
        </p:nvSpPr>
        <p:spPr>
          <a:xfrm>
            <a:off x="6105525" y="1468438"/>
            <a:ext cx="19748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Tahoma" panose="020B0604030504040204" pitchFamily="34" charset="0"/>
              </a:rPr>
              <a:t>i=1,2,...n</a:t>
            </a: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</a:p>
        </p:txBody>
      </p:sp>
      <p:graphicFrame>
        <p:nvGraphicFramePr>
          <p:cNvPr id="32774" name="对象 8"/>
          <p:cNvGraphicFramePr/>
          <p:nvPr/>
        </p:nvGraphicFramePr>
        <p:xfrm>
          <a:off x="776288" y="2852738"/>
          <a:ext cx="2239962" cy="25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r:id="rId6" imgW="1781175" imgH="2057400" progId="Paint.Picture">
                  <p:embed/>
                </p:oleObj>
              </mc:Choice>
              <mc:Fallback>
                <p:oleObj r:id="rId6" imgW="1781175" imgH="2057400" progId="Paint.Picture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6288" y="2852738"/>
                        <a:ext cx="2239962" cy="2513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对象 10"/>
          <p:cNvGraphicFramePr/>
          <p:nvPr/>
        </p:nvGraphicFramePr>
        <p:xfrm>
          <a:off x="3873500" y="3500438"/>
          <a:ext cx="2682875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r:id="rId8" imgW="2019300" imgH="876300" progId="Paint.Picture">
                  <p:embed/>
                </p:oleObj>
              </mc:Choice>
              <mc:Fallback>
                <p:oleObj r:id="rId8" imgW="2019300" imgH="876300" progId="Paint.Picture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3500" y="3500438"/>
                        <a:ext cx="2682875" cy="1328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104"/>
          <p:cNvSpPr txBox="1"/>
          <p:nvPr/>
        </p:nvSpPr>
        <p:spPr>
          <a:xfrm>
            <a:off x="1182688" y="2609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样本主成分</a:t>
            </a:r>
          </a:p>
        </p:txBody>
      </p:sp>
      <p:sp>
        <p:nvSpPr>
          <p:cNvPr id="33794" name="文本框 1"/>
          <p:cNvSpPr txBox="1"/>
          <p:nvPr/>
        </p:nvSpPr>
        <p:spPr>
          <a:xfrm>
            <a:off x="1184275" y="874713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设样本观测值为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3795" name="对象 -2147482515"/>
          <p:cNvGraphicFramePr>
            <a:graphicFrameLocks noChangeAspect="1"/>
          </p:cNvGraphicFramePr>
          <p:nvPr/>
        </p:nvGraphicFramePr>
        <p:xfrm>
          <a:off x="2732088" y="1335088"/>
          <a:ext cx="44434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r:id="rId3" imgW="1839595" imgH="254000" progId="Equation.DSMT4">
                  <p:embed/>
                </p:oleObj>
              </mc:Choice>
              <mc:Fallback>
                <p:oleObj r:id="rId3" imgW="1839595" imgH="2540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2088" y="1335088"/>
                        <a:ext cx="4443412" cy="6127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文本框 2"/>
          <p:cNvSpPr txBox="1"/>
          <p:nvPr/>
        </p:nvSpPr>
        <p:spPr>
          <a:xfrm>
            <a:off x="1335088" y="1947863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实际问题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  <a:r>
              <a:rPr lang="zh-CN" altLang="en-US" sz="2400">
                <a:latin typeface="Times New Roman" panose="02020603050405020304" pitchFamily="18" charset="0"/>
              </a:rPr>
              <a:t>样本协方差矩阵记为：</a:t>
            </a:r>
          </a:p>
        </p:txBody>
      </p:sp>
      <p:graphicFrame>
        <p:nvGraphicFramePr>
          <p:cNvPr id="33797" name="对象 -2147482463"/>
          <p:cNvGraphicFramePr>
            <a:graphicFrameLocks noChangeAspect="1"/>
          </p:cNvGraphicFramePr>
          <p:nvPr/>
        </p:nvGraphicFramePr>
        <p:xfrm>
          <a:off x="2346325" y="2408238"/>
          <a:ext cx="39163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r:id="rId5" imgW="1980565" imgH="431800" progId="Equation.DSMT4">
                  <p:embed/>
                </p:oleObj>
              </mc:Choice>
              <mc:Fallback>
                <p:oleObj r:id="rId5" imgW="1980565" imgH="431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6325" y="2408238"/>
                        <a:ext cx="3916363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对象 -2147482513"/>
          <p:cNvGraphicFramePr>
            <a:graphicFrameLocks noChangeAspect="1"/>
          </p:cNvGraphicFramePr>
          <p:nvPr/>
        </p:nvGraphicFramePr>
        <p:xfrm>
          <a:off x="2346325" y="3398838"/>
          <a:ext cx="2544763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r:id="rId7" imgW="1243965" imgH="584200" progId="Equation.DSMT4">
                  <p:embed/>
                </p:oleObj>
              </mc:Choice>
              <mc:Fallback>
                <p:oleObj r:id="rId7" imgW="1243965" imgH="584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6325" y="3398838"/>
                        <a:ext cx="2544763" cy="1195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文本框 6"/>
          <p:cNvSpPr txBox="1"/>
          <p:nvPr/>
        </p:nvSpPr>
        <p:spPr>
          <a:xfrm>
            <a:off x="1544638" y="4779963"/>
            <a:ext cx="10461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其中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3800" name="文本框 10"/>
          <p:cNvSpPr txBox="1"/>
          <p:nvPr/>
        </p:nvSpPr>
        <p:spPr>
          <a:xfrm>
            <a:off x="1603375" y="5562600"/>
            <a:ext cx="37417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ahoma" panose="020B0604030504040204" pitchFamily="34" charset="0"/>
              </a:rPr>
              <a:t>用来代    和    .</a:t>
            </a:r>
          </a:p>
        </p:txBody>
      </p:sp>
      <p:graphicFrame>
        <p:nvGraphicFramePr>
          <p:cNvPr id="33801" name="对象 -2147482511"/>
          <p:cNvGraphicFramePr>
            <a:graphicFrameLocks noChangeAspect="1"/>
          </p:cNvGraphicFramePr>
          <p:nvPr/>
        </p:nvGraphicFramePr>
        <p:xfrm>
          <a:off x="2590800" y="5697538"/>
          <a:ext cx="3302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r:id="rId9" imgW="165100" imgH="152400" progId="Equation.DSMT4">
                  <p:embed/>
                </p:oleObj>
              </mc:Choice>
              <mc:Fallback>
                <p:oleObj r:id="rId9" imgW="165100" imgH="1524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0800" y="5697538"/>
                        <a:ext cx="330200" cy="306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对象 -2147482510"/>
          <p:cNvGraphicFramePr>
            <a:graphicFrameLocks noChangeAspect="1"/>
          </p:cNvGraphicFramePr>
          <p:nvPr/>
        </p:nvGraphicFramePr>
        <p:xfrm>
          <a:off x="3294063" y="5597525"/>
          <a:ext cx="3603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11" imgW="139700" imgH="165100" progId="Equation.DSMT4">
                  <p:embed/>
                </p:oleObj>
              </mc:Choice>
              <mc:Fallback>
                <p:oleObj r:id="rId11" imgW="139700" imgH="1651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94063" y="5597525"/>
                        <a:ext cx="360362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74888" y="4525963"/>
          <a:ext cx="63134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r:id="rId13" imgW="2984500" imgH="431800" progId="Equation.KSEE3">
                  <p:embed/>
                </p:oleObj>
              </mc:Choice>
              <mc:Fallback>
                <p:oleObj r:id="rId13" imgW="2984500" imgH="431800" progId="Equation.KSEE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74888" y="4525963"/>
                        <a:ext cx="6313487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22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框 106"/>
          <p:cNvSpPr txBox="1"/>
          <p:nvPr/>
        </p:nvSpPr>
        <p:spPr>
          <a:xfrm>
            <a:off x="1390650" y="8255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关于样本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zh-CN" altLang="zh-CN" sz="2400">
                <a:latin typeface="Times New Roman" panose="02020603050405020304" pitchFamily="18" charset="0"/>
              </a:rPr>
              <a:t>有如下结论</a:t>
            </a:r>
            <a:r>
              <a:rPr lang="en-US" altLang="zh-CN" sz="2400">
                <a:latin typeface="Times New Roman" panose="02020603050405020304" pitchFamily="18" charset="0"/>
              </a:rPr>
              <a:t>: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34818" name="文本框 1"/>
          <p:cNvSpPr txBox="1"/>
          <p:nvPr/>
        </p:nvSpPr>
        <p:spPr>
          <a:xfrm>
            <a:off x="1568450" y="542925"/>
            <a:ext cx="63246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ahoma" panose="020B0604030504040204" pitchFamily="34" charset="0"/>
              </a:rPr>
              <a:t>设          , 其特征值                                , </a:t>
            </a:r>
          </a:p>
        </p:txBody>
      </p:sp>
      <p:graphicFrame>
        <p:nvGraphicFramePr>
          <p:cNvPr id="34819" name="对象 -2147482509"/>
          <p:cNvGraphicFramePr>
            <a:graphicFrameLocks noChangeAspect="1"/>
          </p:cNvGraphicFramePr>
          <p:nvPr/>
        </p:nvGraphicFramePr>
        <p:xfrm>
          <a:off x="2036763" y="527050"/>
          <a:ext cx="6937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r:id="rId3" imgW="304800" imgH="241300" progId="Equation.DSMT4">
                  <p:embed/>
                </p:oleObj>
              </mc:Choice>
              <mc:Fallback>
                <p:oleObj r:id="rId3" imgW="304800" imgH="2413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6763" y="527050"/>
                        <a:ext cx="693737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对象 -2147482508"/>
          <p:cNvGraphicFramePr>
            <a:graphicFrameLocks noChangeAspect="1"/>
          </p:cNvGraphicFramePr>
          <p:nvPr/>
        </p:nvGraphicFramePr>
        <p:xfrm>
          <a:off x="4338638" y="542925"/>
          <a:ext cx="28860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r:id="rId5" imgW="1280795" imgH="266065" progId="Equation.DSMT4">
                  <p:embed/>
                </p:oleObj>
              </mc:Choice>
              <mc:Fallback>
                <p:oleObj r:id="rId5" imgW="1280795" imgH="266065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8638" y="542925"/>
                        <a:ext cx="2886075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文本框 3"/>
          <p:cNvSpPr txBox="1"/>
          <p:nvPr/>
        </p:nvSpPr>
        <p:spPr>
          <a:xfrm>
            <a:off x="1693863" y="12573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相应的单位正交化特征向量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4822" name="对象 -2147482507"/>
          <p:cNvGraphicFramePr>
            <a:graphicFrameLocks noChangeAspect="1"/>
          </p:cNvGraphicFramePr>
          <p:nvPr/>
        </p:nvGraphicFramePr>
        <p:xfrm>
          <a:off x="5530850" y="1154113"/>
          <a:ext cx="20034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r:id="rId7" imgW="723900" imgH="241300" progId="Equation.DSMT4">
                  <p:embed/>
                </p:oleObj>
              </mc:Choice>
              <mc:Fallback>
                <p:oleObj r:id="rId7" imgW="723900" imgH="2413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30850" y="1154113"/>
                        <a:ext cx="2003425" cy="668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文本框 5"/>
          <p:cNvSpPr txBox="1"/>
          <p:nvPr/>
        </p:nvSpPr>
        <p:spPr>
          <a:xfrm>
            <a:off x="1568450" y="1822450"/>
            <a:ext cx="34512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第</a:t>
            </a:r>
            <a:r>
              <a:rPr lang="zh-CN" altLang="en-US" sz="2400" i="1">
                <a:latin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</a:rPr>
              <a:t>个样本主成份表示为</a:t>
            </a:r>
          </a:p>
        </p:txBody>
      </p:sp>
      <p:graphicFrame>
        <p:nvGraphicFramePr>
          <p:cNvPr id="34824" name="对象 -2147482505"/>
          <p:cNvGraphicFramePr>
            <a:graphicFrameLocks noChangeAspect="1"/>
          </p:cNvGraphicFramePr>
          <p:nvPr/>
        </p:nvGraphicFramePr>
        <p:xfrm>
          <a:off x="3051175" y="2282825"/>
          <a:ext cx="52339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r:id="rId9" imgW="2169795" imgH="254000" progId="Equation.DSMT4">
                  <p:embed/>
                </p:oleObj>
              </mc:Choice>
              <mc:Fallback>
                <p:oleObj r:id="rId9" imgW="2169795" imgH="2540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51175" y="2282825"/>
                        <a:ext cx="5233988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文本框 7"/>
          <p:cNvSpPr txBox="1"/>
          <p:nvPr/>
        </p:nvSpPr>
        <p:spPr>
          <a:xfrm>
            <a:off x="1693863" y="28956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依次代入观测值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zh-CN" altLang="zh-CN" sz="2400">
                <a:latin typeface="Times New Roman" panose="02020603050405020304" pitchFamily="18" charset="0"/>
              </a:rPr>
              <a:t>得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34826" name="对象 -2147482504"/>
          <p:cNvGraphicFramePr>
            <a:graphicFrameLocks noChangeAspect="1"/>
          </p:cNvGraphicFramePr>
          <p:nvPr/>
        </p:nvGraphicFramePr>
        <p:xfrm>
          <a:off x="3832225" y="3355975"/>
          <a:ext cx="22955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r:id="rId11" imgW="914400" imgH="228600" progId="Equation.DSMT4">
                  <p:embed/>
                </p:oleObj>
              </mc:Choice>
              <mc:Fallback>
                <p:oleObj r:id="rId11" imgW="9144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32225" y="3355975"/>
                        <a:ext cx="2295525" cy="57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文本框 9"/>
          <p:cNvSpPr txBox="1"/>
          <p:nvPr/>
        </p:nvSpPr>
        <p:spPr>
          <a:xfrm>
            <a:off x="1852613" y="3957638"/>
            <a:ext cx="47640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称为第</a:t>
            </a:r>
            <a:r>
              <a:rPr lang="zh-CN" altLang="en-US" sz="2400" i="1">
                <a:latin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</a:rPr>
              <a:t>个样本主成份的得分。</a:t>
            </a:r>
          </a:p>
        </p:txBody>
      </p:sp>
      <p:graphicFrame>
        <p:nvGraphicFramePr>
          <p:cNvPr id="27660" name="对象 -2147482502"/>
          <p:cNvGraphicFramePr>
            <a:graphicFrameLocks noChangeAspect="1"/>
          </p:cNvGraphicFramePr>
          <p:nvPr/>
        </p:nvGraphicFramePr>
        <p:xfrm>
          <a:off x="1962150" y="4640263"/>
          <a:ext cx="3937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r:id="rId13" imgW="2042795" imgH="254000" progId="Equation.DSMT4">
                  <p:embed/>
                </p:oleObj>
              </mc:Choice>
              <mc:Fallback>
                <p:oleObj r:id="rId13" imgW="2042795" imgH="2540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62150" y="4640263"/>
                        <a:ext cx="393700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对象 -2147482501"/>
          <p:cNvGraphicFramePr>
            <a:graphicFrameLocks noChangeAspect="1"/>
          </p:cNvGraphicFramePr>
          <p:nvPr/>
        </p:nvGraphicFramePr>
        <p:xfrm>
          <a:off x="1962150" y="5248275"/>
          <a:ext cx="5003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r:id="rId15" imgW="2525395" imgH="254000" progId="Equation.DSMT4">
                  <p:embed/>
                </p:oleObj>
              </mc:Choice>
              <mc:Fallback>
                <p:oleObj r:id="rId15" imgW="2525395" imgH="2540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62150" y="5248275"/>
                        <a:ext cx="50038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对象 -2147482462"/>
          <p:cNvGraphicFramePr>
            <a:graphicFrameLocks noChangeAspect="1"/>
          </p:cNvGraphicFramePr>
          <p:nvPr/>
        </p:nvGraphicFramePr>
        <p:xfrm>
          <a:off x="2036763" y="5751513"/>
          <a:ext cx="32337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r:id="rId17" imgW="1777365" imgH="431800" progId="Equation.DSMT4">
                  <p:embed/>
                </p:oleObj>
              </mc:Choice>
              <mc:Fallback>
                <p:oleObj r:id="rId17" imgW="1777365" imgH="4318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36763" y="5751513"/>
                        <a:ext cx="3233737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对象 1073742849"/>
          <p:cNvGraphicFramePr>
            <a:graphicFrameLocks noChangeAspect="1"/>
          </p:cNvGraphicFramePr>
          <p:nvPr/>
        </p:nvGraphicFramePr>
        <p:xfrm>
          <a:off x="1639888" y="4643438"/>
          <a:ext cx="47466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r:id="rId19" imgW="203200" imgH="786765" progId="Equation.DSMT4">
                  <p:embed/>
                </p:oleObj>
              </mc:Choice>
              <mc:Fallback>
                <p:oleObj r:id="rId19" imgW="203200" imgH="786765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39888" y="4643438"/>
                        <a:ext cx="474662" cy="183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23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1"/>
          <p:cNvSpPr txBox="1"/>
          <p:nvPr/>
        </p:nvSpPr>
        <p:spPr>
          <a:xfrm>
            <a:off x="1546225" y="2014538"/>
            <a:ext cx="35988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第</a:t>
            </a:r>
            <a:r>
              <a:rPr lang="zh-CN" altLang="en-US" sz="2400" i="1">
                <a:latin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</a:rPr>
              <a:t>个主成份</a:t>
            </a:r>
            <a:r>
              <a:rPr lang="zh-CN" altLang="en-US" sz="2400" i="1">
                <a:latin typeface="Times New Roman" panose="02020603050405020304" pitchFamily="18" charset="0"/>
              </a:rPr>
              <a:t>Y</a:t>
            </a:r>
            <a:r>
              <a:rPr lang="zh-CN" altLang="en-US" sz="2400" i="1" baseline="-25000">
                <a:latin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</a:rPr>
              <a:t>的贡献率:</a:t>
            </a:r>
          </a:p>
        </p:txBody>
      </p:sp>
      <p:graphicFrame>
        <p:nvGraphicFramePr>
          <p:cNvPr id="35842" name="对象 -2147482497"/>
          <p:cNvGraphicFramePr>
            <a:graphicFrameLocks noChangeAspect="1"/>
          </p:cNvGraphicFramePr>
          <p:nvPr/>
        </p:nvGraphicFramePr>
        <p:xfrm>
          <a:off x="4973638" y="1849438"/>
          <a:ext cx="11763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r:id="rId3" imgW="596900" imgH="431800" progId="Equation.DSMT4">
                  <p:embed/>
                </p:oleObj>
              </mc:Choice>
              <mc:Fallback>
                <p:oleObj r:id="rId3" imgW="596900" imgH="431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3638" y="1849438"/>
                        <a:ext cx="1176337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文本框 2"/>
          <p:cNvSpPr txBox="1"/>
          <p:nvPr/>
        </p:nvSpPr>
        <p:spPr>
          <a:xfrm>
            <a:off x="1546225" y="2789238"/>
            <a:ext cx="59944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前</a:t>
            </a:r>
            <a:r>
              <a:rPr lang="zh-CN" altLang="en-US" sz="2400" i="1">
                <a:latin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</a:rPr>
              <a:t>个样本主成份的累计贡献率: </a:t>
            </a:r>
          </a:p>
        </p:txBody>
      </p:sp>
      <p:graphicFrame>
        <p:nvGraphicFramePr>
          <p:cNvPr id="35844" name="对象 -2147482495"/>
          <p:cNvGraphicFramePr>
            <a:graphicFrameLocks noChangeAspect="1"/>
          </p:cNvGraphicFramePr>
          <p:nvPr/>
        </p:nvGraphicFramePr>
        <p:xfrm>
          <a:off x="6078538" y="2628900"/>
          <a:ext cx="156368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r:id="rId5" imgW="812165" imgH="431800" progId="Equation.DSMT4">
                  <p:embed/>
                </p:oleObj>
              </mc:Choice>
              <mc:Fallback>
                <p:oleObj r:id="rId5" imgW="812165" imgH="431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78538" y="2628900"/>
                        <a:ext cx="1563687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文本框 106"/>
          <p:cNvSpPr txBox="1"/>
          <p:nvPr/>
        </p:nvSpPr>
        <p:spPr>
          <a:xfrm>
            <a:off x="1549400" y="34798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相当于从讨论标准化后样本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8678" name="对象 -2147482494"/>
          <p:cNvGraphicFramePr>
            <a:graphicFrameLocks noChangeAspect="1"/>
          </p:cNvGraphicFramePr>
          <p:nvPr/>
        </p:nvGraphicFramePr>
        <p:xfrm>
          <a:off x="2863850" y="3940175"/>
          <a:ext cx="53895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r:id="rId7" imgW="2781300" imgH="558800" progId="Equation.DSMT4">
                  <p:embed/>
                </p:oleObj>
              </mc:Choice>
              <mc:Fallback>
                <p:oleObj r:id="rId7" imgW="2781300" imgH="5588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63850" y="3940175"/>
                        <a:ext cx="5389563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文本框 7"/>
          <p:cNvSpPr txBox="1"/>
          <p:nvPr/>
        </p:nvSpPr>
        <p:spPr>
          <a:xfrm>
            <a:off x="1549400" y="5118100"/>
            <a:ext cx="3013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样本总方差为</a:t>
            </a:r>
            <a:r>
              <a:rPr lang="zh-CN" altLang="en-US" sz="2400" i="1">
                <a:latin typeface="Times New Roman" panose="02020603050405020304" pitchFamily="18" charset="0"/>
              </a:rPr>
              <a:t>p</a:t>
            </a:r>
            <a:r>
              <a:rPr lang="zh-CN" altLang="en-US" sz="2400">
                <a:latin typeface="Times New Roman" panose="02020603050405020304" pitchFamily="18" charset="0"/>
              </a:rPr>
              <a:t>等等。</a:t>
            </a:r>
          </a:p>
        </p:txBody>
      </p:sp>
      <p:sp>
        <p:nvSpPr>
          <p:cNvPr id="28680" name="文本框 8"/>
          <p:cNvSpPr txBox="1"/>
          <p:nvPr/>
        </p:nvSpPr>
        <p:spPr>
          <a:xfrm>
            <a:off x="1735138" y="5718175"/>
            <a:ext cx="60467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一般取足够的贡献率80%~90%的</a:t>
            </a:r>
            <a:r>
              <a:rPr lang="zh-CN" altLang="en-US" sz="2400" i="1">
                <a:latin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584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24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79" grpId="0"/>
      <p:bldP spid="286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框 1"/>
          <p:cNvSpPr txBox="1"/>
          <p:nvPr/>
        </p:nvSpPr>
        <p:spPr>
          <a:xfrm>
            <a:off x="1514475" y="644525"/>
            <a:ext cx="8099425" cy="1014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实际应用中，样本观测值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逐个代入各主成分中，得到相应观测值</a:t>
            </a: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ik</a:t>
            </a:r>
            <a:r>
              <a:rPr lang="zh-CN" altLang="en-US" sz="2400">
                <a:latin typeface="Times New Roman" panose="02020603050405020304" pitchFamily="18" charset="0"/>
              </a:rPr>
              <a:t>，如下表所示。</a:t>
            </a:r>
          </a:p>
        </p:txBody>
      </p:sp>
      <p:sp>
        <p:nvSpPr>
          <p:cNvPr id="36866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25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206500" y="2740025"/>
          <a:ext cx="6846888" cy="316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220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原变量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主成分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8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8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,...,X</a:t>
                      </a:r>
                      <a:r>
                        <a:rPr lang="en-US" sz="28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altLang="en-US" sz="2800" baseline="-25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8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,Y</a:t>
                      </a:r>
                      <a:r>
                        <a:rPr lang="en-US" sz="28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,...,Y</a:t>
                      </a:r>
                      <a:r>
                        <a:rPr lang="en-US" sz="28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altLang="en-US" sz="2800" baseline="-25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3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32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,x</a:t>
                      </a:r>
                      <a:r>
                        <a:rPr lang="en-US" sz="32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,...,x</a:t>
                      </a:r>
                      <a:r>
                        <a:rPr lang="en-US" sz="32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1p</a:t>
                      </a:r>
                      <a:endParaRPr lang="en-US" altLang="en-US" sz="3200" baseline="-25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32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,y</a:t>
                      </a:r>
                      <a:r>
                        <a:rPr lang="en-US" sz="32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,...,y</a:t>
                      </a:r>
                      <a:r>
                        <a:rPr lang="en-US" sz="32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1p</a:t>
                      </a:r>
                      <a:endParaRPr lang="en-US" altLang="en-US" sz="3200" baseline="-25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3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32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,x</a:t>
                      </a:r>
                      <a:r>
                        <a:rPr lang="en-US" sz="32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,...,x</a:t>
                      </a:r>
                      <a:r>
                        <a:rPr lang="en-US" sz="32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2p</a:t>
                      </a:r>
                      <a:endParaRPr lang="en-US" altLang="en-US" sz="3200" baseline="-25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32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,y</a:t>
                      </a:r>
                      <a:r>
                        <a:rPr lang="en-US" sz="32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,...,y</a:t>
                      </a:r>
                      <a:r>
                        <a:rPr lang="en-US" sz="32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2p</a:t>
                      </a:r>
                      <a:endParaRPr lang="en-US" altLang="en-US" sz="3200" baseline="-25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en-US" sz="3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......</a:t>
                      </a:r>
                      <a:endParaRPr lang="en-US" altLang="en-US" sz="3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......</a:t>
                      </a:r>
                      <a:endParaRPr lang="en-US" altLang="en-US" sz="3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3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32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,x</a:t>
                      </a:r>
                      <a:r>
                        <a:rPr lang="en-US" sz="32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n2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,...,x</a:t>
                      </a:r>
                      <a:r>
                        <a:rPr lang="en-US" sz="32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</a:t>
                      </a:r>
                      <a:endParaRPr lang="en-US" altLang="en-US" sz="3200" baseline="-25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32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,y</a:t>
                      </a:r>
                      <a:r>
                        <a:rPr lang="en-US" sz="32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n2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,...,y</a:t>
                      </a:r>
                      <a:r>
                        <a:rPr lang="en-US" sz="3200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</a:t>
                      </a:r>
                      <a:endParaRPr lang="en-US" altLang="en-US" sz="3200" baseline="-25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896" name="文本框 5"/>
          <p:cNvSpPr txBox="1"/>
          <p:nvPr/>
        </p:nvSpPr>
        <p:spPr>
          <a:xfrm>
            <a:off x="1978025" y="2051050"/>
            <a:ext cx="53006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表</a:t>
            </a:r>
            <a:r>
              <a:rPr lang="en-US" altLang="zh-CN" sz="2400" b="1">
                <a:latin typeface="Times New Roman" panose="02020603050405020304" pitchFamily="18" charset="0"/>
              </a:rPr>
              <a:t>4.1</a:t>
            </a:r>
            <a:r>
              <a:rPr lang="zh-CN" altLang="en-US" sz="2400" b="1">
                <a:latin typeface="Times New Roman" panose="02020603050405020304" pitchFamily="18" charset="0"/>
              </a:rPr>
              <a:t>原始数据及其主成分得分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1"/>
          <p:cNvSpPr txBox="1"/>
          <p:nvPr/>
        </p:nvSpPr>
        <p:spPr>
          <a:xfrm>
            <a:off x="1147763" y="185738"/>
            <a:ext cx="7610475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Tahoma" panose="020B0604030504040204" pitchFamily="34" charset="0"/>
              </a:rPr>
              <a:t>例4.3</a:t>
            </a:r>
            <a:r>
              <a:rPr lang="zh-CN" altLang="en-US" sz="2400">
                <a:latin typeface="Tahoma" panose="020B0604030504040204" pitchFamily="34" charset="0"/>
              </a:rPr>
              <a:t> 对10名男中学生的身高(X</a:t>
            </a:r>
            <a:r>
              <a:rPr lang="zh-CN" altLang="en-US" sz="2400" baseline="-25000">
                <a:latin typeface="Tahoma" panose="020B0604030504040204" pitchFamily="34" charset="0"/>
              </a:rPr>
              <a:t>1</a:t>
            </a:r>
            <a:r>
              <a:rPr lang="zh-CN" altLang="en-US" sz="2400">
                <a:latin typeface="Tahoma" panose="020B0604030504040204" pitchFamily="34" charset="0"/>
              </a:rPr>
              <a:t>),胸围(X</a:t>
            </a:r>
            <a:r>
              <a:rPr lang="zh-CN" altLang="en-US" sz="2400" baseline="-25000">
                <a:latin typeface="Tahoma" panose="020B0604030504040204" pitchFamily="34" charset="0"/>
              </a:rPr>
              <a:t>2</a:t>
            </a:r>
            <a:r>
              <a:rPr lang="zh-CN" altLang="en-US" sz="2400">
                <a:latin typeface="Tahoma" panose="020B0604030504040204" pitchFamily="34" charset="0"/>
              </a:rPr>
              <a:t>)和体重(X</a:t>
            </a:r>
            <a:r>
              <a:rPr lang="zh-CN" altLang="en-US" sz="2400" baseline="-25000">
                <a:latin typeface="Tahoma" panose="020B0604030504040204" pitchFamily="34" charset="0"/>
              </a:rPr>
              <a:t>3</a:t>
            </a:r>
            <a:r>
              <a:rPr lang="zh-CN" altLang="en-US" sz="2400">
                <a:latin typeface="Tahoma" panose="020B0604030504040204" pitchFamily="34" charset="0"/>
              </a:rPr>
              <a:t>)进行主成份分析.</a:t>
            </a:r>
          </a:p>
        </p:txBody>
      </p:sp>
      <p:graphicFrame>
        <p:nvGraphicFramePr>
          <p:cNvPr id="37890" name="对象 1"/>
          <p:cNvGraphicFramePr/>
          <p:nvPr/>
        </p:nvGraphicFramePr>
        <p:xfrm>
          <a:off x="825500" y="1016000"/>
          <a:ext cx="8053388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r:id="rId3" imgW="7696200" imgH="2057400" progId="Paint.Picture">
                  <p:embed/>
                </p:oleObj>
              </mc:Choice>
              <mc:Fallback>
                <p:oleObj r:id="rId3" imgW="7696200" imgH="2057400" progId="Paint.Picture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0" y="1016000"/>
                        <a:ext cx="8053388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对象 3"/>
          <p:cNvGraphicFramePr/>
          <p:nvPr/>
        </p:nvGraphicFramePr>
        <p:xfrm>
          <a:off x="754063" y="3028950"/>
          <a:ext cx="8208962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r:id="rId5" imgW="7800975" imgH="2876550" progId="Paint.Picture">
                  <p:embed/>
                </p:oleObj>
              </mc:Choice>
              <mc:Fallback>
                <p:oleObj r:id="rId5" imgW="7800975" imgH="2876550" progId="Paint.Picture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063" y="3028950"/>
                        <a:ext cx="8208962" cy="321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26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文本框 107"/>
          <p:cNvSpPr txBox="1"/>
          <p:nvPr/>
        </p:nvSpPr>
        <p:spPr>
          <a:xfrm>
            <a:off x="1417638" y="6985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解：调用</a:t>
            </a:r>
            <a:r>
              <a:rPr lang="en-US" altLang="zh-CN" sz="2400">
                <a:latin typeface="Times New Roman" panose="02020603050405020304" pitchFamily="18" charset="0"/>
              </a:rPr>
              <a:t>Matlab</a:t>
            </a:r>
            <a:r>
              <a:rPr lang="zh-CN" altLang="en-US" sz="2400">
                <a:latin typeface="Times New Roman" panose="02020603050405020304" pitchFamily="18" charset="0"/>
              </a:rPr>
              <a:t>函数pcacov</a:t>
            </a:r>
            <a:r>
              <a:rPr lang="en-US" altLang="zh-CN" sz="2400">
                <a:latin typeface="Times New Roman" panose="02020603050405020304" pitchFamily="18" charset="0"/>
              </a:rPr>
              <a:t>(), </a:t>
            </a:r>
            <a:r>
              <a:rPr lang="zh-CN" altLang="zh-CN" sz="2400">
                <a:latin typeface="Times New Roman" panose="02020603050405020304" pitchFamily="18" charset="0"/>
              </a:rPr>
              <a:t>得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pic>
        <p:nvPicPr>
          <p:cNvPr id="5" name="图片 13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7550" y="530225"/>
            <a:ext cx="6570663" cy="1577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pic>
      <p:sp>
        <p:nvSpPr>
          <p:cNvPr id="32771" name="文本框 1"/>
          <p:cNvSpPr txBox="1"/>
          <p:nvPr/>
        </p:nvSpPr>
        <p:spPr>
          <a:xfrm>
            <a:off x="1597025" y="2292350"/>
            <a:ext cx="73199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ahoma" panose="020B0604030504040204" pitchFamily="34" charset="0"/>
              </a:rPr>
              <a:t>各方差相差不大, 故对S进行主成份分析, 得</a:t>
            </a:r>
          </a:p>
        </p:txBody>
      </p:sp>
      <p:pic>
        <p:nvPicPr>
          <p:cNvPr id="32772" name="图片 14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3325" y="2752725"/>
            <a:ext cx="8455025" cy="170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3" name="图片 14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7750" y="4595813"/>
            <a:ext cx="8416925" cy="679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4" name="文本框 2"/>
          <p:cNvSpPr txBox="1"/>
          <p:nvPr/>
        </p:nvSpPr>
        <p:spPr>
          <a:xfrm>
            <a:off x="1047750" y="5375275"/>
            <a:ext cx="70675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若取前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zh-CN" sz="2400">
                <a:latin typeface="Times New Roman" panose="02020603050405020304" pitchFamily="18" charset="0"/>
              </a:rPr>
              <a:t>个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zh-CN" altLang="zh-CN" sz="2400">
                <a:latin typeface="Times New Roman" panose="02020603050405020304" pitchFamily="18" charset="0"/>
              </a:rPr>
              <a:t>则贡献率已达</a:t>
            </a:r>
            <a:r>
              <a:rPr lang="en-US" altLang="zh-CN" sz="2400">
                <a:latin typeface="Times New Roman" panose="02020603050405020304" pitchFamily="18" charset="0"/>
              </a:rPr>
              <a:t>98.86%, </a:t>
            </a:r>
            <a:r>
              <a:rPr lang="zh-CN" altLang="zh-CN" sz="2400">
                <a:latin typeface="Times New Roman" panose="02020603050405020304" pitchFamily="18" charset="0"/>
              </a:rPr>
              <a:t>故取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32775" name="对象 -2147482482"/>
          <p:cNvGraphicFramePr>
            <a:graphicFrameLocks noChangeAspect="1"/>
          </p:cNvGraphicFramePr>
          <p:nvPr/>
        </p:nvGraphicFramePr>
        <p:xfrm>
          <a:off x="2838450" y="5835650"/>
          <a:ext cx="40513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r:id="rId6" imgW="2019300" imgH="228600" progId="Equation.DSMT4">
                  <p:embed/>
                </p:oleObj>
              </mc:Choice>
              <mc:Fallback>
                <p:oleObj r:id="rId6" imgW="2019300" imgH="2286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38450" y="5835650"/>
                        <a:ext cx="4051300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对象 -2147482481"/>
          <p:cNvGraphicFramePr>
            <a:graphicFrameLocks noChangeAspect="1"/>
          </p:cNvGraphicFramePr>
          <p:nvPr/>
        </p:nvGraphicFramePr>
        <p:xfrm>
          <a:off x="2838450" y="6294438"/>
          <a:ext cx="40513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r:id="rId8" imgW="2019300" imgH="228600" progId="Equation.DSMT4">
                  <p:embed/>
                </p:oleObj>
              </mc:Choice>
              <mc:Fallback>
                <p:oleObj r:id="rId8" imgW="20193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38450" y="6294438"/>
                        <a:ext cx="4051300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文本框 7"/>
          <p:cNvSpPr txBox="1"/>
          <p:nvPr/>
        </p:nvSpPr>
        <p:spPr>
          <a:xfrm>
            <a:off x="1254125" y="5834063"/>
            <a:ext cx="1584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大小因子</a:t>
            </a:r>
            <a:r>
              <a:rPr lang="en-US" altLang="zh-CN" sz="2400">
                <a:latin typeface="Times New Roman" panose="02020603050405020304" pitchFamily="18" charset="0"/>
              </a:rPr>
              <a:t>: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32778" name="文本框 8"/>
          <p:cNvSpPr txBox="1"/>
          <p:nvPr/>
        </p:nvSpPr>
        <p:spPr>
          <a:xfrm>
            <a:off x="1203325" y="6292850"/>
            <a:ext cx="15700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形状因子</a:t>
            </a:r>
            <a:r>
              <a:rPr lang="en-US" altLang="zh-CN" sz="2400">
                <a:latin typeface="Times New Roman" panose="02020603050405020304" pitchFamily="18" charset="0"/>
              </a:rPr>
              <a:t>: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38923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27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4" grpId="0"/>
      <p:bldP spid="32777" grpId="0"/>
      <p:bldP spid="3277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1"/>
          <p:cNvSpPr txBox="1"/>
          <p:nvPr/>
        </p:nvSpPr>
        <p:spPr>
          <a:xfrm>
            <a:off x="1138238" y="185738"/>
            <a:ext cx="8177213" cy="56324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A=corrcoef(X) </a:t>
            </a: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返回</a:t>
            </a:r>
            <a:r>
              <a:rPr lang="en-US" altLang="zh-CN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lang="zh-CN" altLang="en-US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的相关系数的矩</a:t>
            </a: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A中每个值的所在行a和列b，反应的是原矩阵X中相应的第a个列向量和第b个列向量的相似程度（即相关系数）。</a:t>
            </a:r>
            <a:endParaRPr lang="zh-CN" altLang="en-US" sz="2400" b="1" noProof="1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计算公式是：C(1,2)/SQRT(C(1,1)*C(2,2))，其中C表示矩阵[f,g]的协方差矩阵，假设f和g都是列向量（这两个序列的长度必须一样才能参与运算），则得到的（我们感兴趣的部分）是一个数。</a:t>
            </a:r>
            <a:endParaRPr lang="zh-CN" altLang="en-US" sz="2400" b="1" noProof="1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以默认的A=corrcoef(f,g)为例，输出A是一个二维矩阵（对角元恒为1），f和g的相关系数就存放在A(1,2)=A(2,1)上，其值在[-1,1]之间，1表示最大的正相关，-1表示绝对值最大的负相关</a:t>
            </a:r>
            <a:r>
              <a:rPr lang="en-US" altLang="zh-CN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lang="en-US" altLang="zh-CN" sz="2400" b="1" noProof="1">
              <a:latin typeface="Times New Roman" panose="02020603050405020304" pitchFamily="18" charset="0"/>
            </a:endParaRPr>
          </a:p>
        </p:txBody>
      </p:sp>
      <p:sp>
        <p:nvSpPr>
          <p:cNvPr id="39938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28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本框 107"/>
          <p:cNvSpPr txBox="1"/>
          <p:nvPr/>
        </p:nvSpPr>
        <p:spPr>
          <a:xfrm>
            <a:off x="1417638" y="163513"/>
            <a:ext cx="813435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4.4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zh-CN" sz="2400">
                <a:latin typeface="Times New Roman" panose="02020603050405020304" pitchFamily="18" charset="0"/>
              </a:rPr>
              <a:t>对十家上市公司的获利能力和经营发展能力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zh-CN" altLang="zh-CN" sz="2400">
                <a:latin typeface="Times New Roman" panose="02020603050405020304" pitchFamily="18" charset="0"/>
              </a:rPr>
              <a:t>选取如下</a:t>
            </a:r>
            <a:r>
              <a:rPr lang="en-US" altLang="zh-CN" sz="2400">
                <a:latin typeface="Times New Roman" panose="02020603050405020304" pitchFamily="18" charset="0"/>
              </a:rPr>
              <a:t>6</a:t>
            </a:r>
            <a:r>
              <a:rPr lang="zh-CN" altLang="zh-CN" sz="2400">
                <a:latin typeface="Times New Roman" panose="02020603050405020304" pitchFamily="18" charset="0"/>
              </a:rPr>
              <a:t>个指标进行分析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40963" name="文本框 1"/>
          <p:cNvSpPr txBox="1"/>
          <p:nvPr/>
        </p:nvSpPr>
        <p:spPr>
          <a:xfrm>
            <a:off x="1417638" y="2192338"/>
            <a:ext cx="8008937" cy="828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下表为前</a:t>
            </a:r>
            <a:r>
              <a:rPr lang="en-US" altLang="zh-CN" sz="2400">
                <a:latin typeface="Times New Roman" panose="02020603050405020304" pitchFamily="18" charset="0"/>
              </a:rPr>
              <a:t>3</a:t>
            </a:r>
            <a:r>
              <a:rPr lang="zh-CN" altLang="zh-CN" sz="2400">
                <a:latin typeface="Times New Roman" panose="02020603050405020304" pitchFamily="18" charset="0"/>
              </a:rPr>
              <a:t>年关于</a:t>
            </a:r>
            <a:r>
              <a:rPr lang="en-US" altLang="zh-CN" sz="2400">
                <a:latin typeface="Times New Roman" panose="02020603050405020304" pitchFamily="18" charset="0"/>
              </a:rPr>
              <a:t>6</a:t>
            </a:r>
            <a:r>
              <a:rPr lang="zh-CN" altLang="zh-CN" sz="2400">
                <a:latin typeface="Times New Roman" panose="02020603050405020304" pitchFamily="18" charset="0"/>
              </a:rPr>
              <a:t>个指标的加权平均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zh-CN" altLang="zh-CN" sz="2400">
                <a:latin typeface="Times New Roman" panose="02020603050405020304" pitchFamily="18" charset="0"/>
              </a:rPr>
              <a:t>对其做主成分分析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zh-CN" altLang="zh-CN" sz="2400">
                <a:latin typeface="Times New Roman" panose="02020603050405020304" pitchFamily="18" charset="0"/>
              </a:rPr>
              <a:t>并按第一主成份得分对这些公司排序。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95475" y="993775"/>
            <a:ext cx="6661150" cy="119856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：每股净收益；        </a:t>
            </a:r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：净资产收益率；</a:t>
            </a:r>
            <a:endParaRPr lang="zh-CN" altLang="en-US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：主营业务收益率；</a:t>
            </a:r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X4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：主营业务增长率；</a:t>
            </a:r>
            <a:endParaRPr lang="zh-CN" altLang="en-US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：净资产增长率；    </a:t>
            </a:r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总资产增长率；</a:t>
            </a:r>
            <a:endParaRPr lang="zh-CN" altLang="en-US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65" name="对象 2"/>
          <p:cNvGraphicFramePr/>
          <p:nvPr/>
        </p:nvGraphicFramePr>
        <p:xfrm>
          <a:off x="914400" y="2987675"/>
          <a:ext cx="8621713" cy="515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r:id="rId3" imgW="7791450" imgH="4848225" progId="Paint.Picture">
                  <p:embed/>
                </p:oleObj>
              </mc:Choice>
              <mc:Fallback>
                <p:oleObj r:id="rId3" imgW="7791450" imgH="4848225" progId="Paint.Picture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987675"/>
                        <a:ext cx="8621713" cy="5154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灯片编号占位符 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29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占位符 142338"/>
          <p:cNvSpPr>
            <a:spLocks noGrp="1"/>
          </p:cNvSpPr>
          <p:nvPr/>
        </p:nvSpPr>
        <p:spPr>
          <a:xfrm>
            <a:off x="1239838" y="1876425"/>
            <a:ext cx="7977187" cy="4367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宋体" panose="02010600030101010101" pitchFamily="2" charset="-122"/>
              </a:rPr>
              <a:t>推而广之，当某一问题需要同时考虑好几个因素时，并不对这些因素个别处理而是将它们综合起来处理，即</a:t>
            </a:r>
            <a:r>
              <a:rPr lang="en-US" altLang="zh-CN" sz="2800" b="1">
                <a:latin typeface="宋体" panose="02010600030101010101" pitchFamily="2" charset="-122"/>
              </a:rPr>
              <a:t>PCA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r>
              <a:rPr lang="zh-CN" altLang="en-US" sz="2800" b="1">
                <a:latin typeface="Tahoma" panose="020B0604030504040204" pitchFamily="34" charset="0"/>
              </a:rPr>
              <a:t> </a:t>
            </a:r>
            <a:endParaRPr lang="zh-CN" altLang="en-US" sz="2800" b="1" dirty="0">
              <a:latin typeface="Tahoma" panose="020B0604030504040204" pitchFamily="34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ahoma" panose="020B0604030504040204" pitchFamily="34" charset="0"/>
              </a:rPr>
              <a:t>综合处理的原则是使新的综合变量能够代替大部分原始数据方差。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主成分分析</a:t>
            </a:r>
            <a:r>
              <a:rPr lang="en-US" altLang="zh-CN" sz="2800" b="1">
                <a:solidFill>
                  <a:schemeClr val="tx2"/>
                </a:solidFill>
                <a:latin typeface="Tahoma" panose="020B0604030504040204" pitchFamily="34" charset="0"/>
              </a:rPr>
              <a:t>(Principal Component Analysis, 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简称</a:t>
            </a:r>
            <a:r>
              <a:rPr lang="en-US" altLang="zh-CN" sz="2800" b="1">
                <a:solidFill>
                  <a:schemeClr val="tx2"/>
                </a:solidFill>
                <a:latin typeface="Tahoma" panose="020B0604030504040204" pitchFamily="34" charset="0"/>
              </a:rPr>
              <a:t>PCA)</a:t>
            </a:r>
            <a:r>
              <a:rPr lang="zh-CN" altLang="en-US" sz="2800" b="1" dirty="0">
                <a:latin typeface="Tahoma" panose="020B0604030504040204" pitchFamily="34" charset="0"/>
              </a:rPr>
              <a:t>是一种常用的基于变量协方差矩阵对信息进行处理、压缩和抽提的有效方法。</a:t>
            </a:r>
            <a:endParaRPr lang="zh-CN" altLang="en-US" sz="2800" b="1">
              <a:latin typeface="Tahoma" panose="020B0604030504040204" pitchFamily="34" charset="0"/>
            </a:endParaRPr>
          </a:p>
        </p:txBody>
      </p:sp>
      <p:sp>
        <p:nvSpPr>
          <p:cNvPr id="14338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3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charRg st="5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3">
                                            <p:txEl>
                                              <p:charRg st="5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3">
                                            <p:txEl>
                                              <p:charRg st="5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charRg st="85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3">
                                            <p:txEl>
                                              <p:charRg st="85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3">
                                            <p:txEl>
                                              <p:charRg st="85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107"/>
          <p:cNvSpPr txBox="1"/>
          <p:nvPr/>
        </p:nvSpPr>
        <p:spPr>
          <a:xfrm>
            <a:off x="1349375" y="1524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解</a:t>
            </a:r>
            <a:r>
              <a:rPr lang="en-US" altLang="zh-CN" sz="2400">
                <a:latin typeface="Times New Roman" panose="02020603050405020304" pitchFamily="18" charset="0"/>
              </a:rPr>
              <a:t>: </a:t>
            </a:r>
            <a:r>
              <a:rPr lang="zh-CN" altLang="zh-CN" sz="2400">
                <a:latin typeface="Times New Roman" panose="02020603050405020304" pitchFamily="18" charset="0"/>
              </a:rPr>
              <a:t>调用</a:t>
            </a:r>
            <a:r>
              <a:rPr lang="en-US" altLang="zh-CN" sz="2400">
                <a:latin typeface="Times New Roman" panose="02020603050405020304" pitchFamily="18" charset="0"/>
              </a:rPr>
              <a:t>Matlab</a:t>
            </a:r>
            <a:r>
              <a:rPr lang="zh-CN" altLang="en-US" sz="2400">
                <a:latin typeface="Times New Roman" panose="02020603050405020304" pitchFamily="18" charset="0"/>
              </a:rPr>
              <a:t>函数pcacov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zh-CN" altLang="zh-CN" sz="2400">
                <a:latin typeface="Times New Roman" panose="02020603050405020304" pitchFamily="18" charset="0"/>
              </a:rPr>
              <a:t>求得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pic>
        <p:nvPicPr>
          <p:cNvPr id="9" name="图片 14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1236663" y="612775"/>
            <a:ext cx="8659813" cy="22939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pic>
      <p:sp>
        <p:nvSpPr>
          <p:cNvPr id="41987" name="文本框 1"/>
          <p:cNvSpPr txBox="1"/>
          <p:nvPr/>
        </p:nvSpPr>
        <p:spPr>
          <a:xfrm>
            <a:off x="1236663" y="2941638"/>
            <a:ext cx="7915275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>
                <a:latin typeface="Times New Roman" panose="02020603050405020304" pitchFamily="18" charset="0"/>
              </a:rPr>
              <a:t>可见样本方差很大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zh-CN" altLang="zh-CN" sz="2400">
                <a:latin typeface="Times New Roman" panose="02020603050405020304" pitchFamily="18" charset="0"/>
              </a:rPr>
              <a:t>因此从样本相关系数阵分析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  <a:endParaRPr lang="zh-CN" altLang="zh-CN" sz="240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400" b="1" i="1">
              <a:latin typeface="Tahoma" panose="020B0604030504040204" pitchFamily="34" charset="0"/>
            </a:endParaRPr>
          </a:p>
        </p:txBody>
      </p:sp>
      <p:pic>
        <p:nvPicPr>
          <p:cNvPr id="34820" name="图片 14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60400" y="3956050"/>
            <a:ext cx="8821738" cy="260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30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6663" y="3446463"/>
            <a:ext cx="5516562" cy="5540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>
                <a:latin typeface="Times New Roman" panose="02020603050405020304" pitchFamily="18" charset="0"/>
              </a:rPr>
              <a:t>由</a:t>
            </a:r>
            <a:r>
              <a:rPr lang="en-US" altLang="zh-CN" sz="2400">
                <a:latin typeface="Times New Roman" panose="02020603050405020304" pitchFamily="18" charset="0"/>
              </a:rPr>
              <a:t>Matlab</a:t>
            </a:r>
            <a:r>
              <a:rPr lang="zh-CN" altLang="en-US" sz="2400">
                <a:latin typeface="Times New Roman" panose="02020603050405020304" pitchFamily="18" charset="0"/>
              </a:rPr>
              <a:t>函数corrcoef</a:t>
            </a:r>
            <a:r>
              <a:rPr lang="en-US" altLang="zh-CN" sz="2400">
                <a:latin typeface="Times New Roman" panose="02020603050405020304" pitchFamily="18" charset="0"/>
              </a:rPr>
              <a:t>()</a:t>
            </a:r>
            <a:r>
              <a:rPr lang="zh-CN" altLang="zh-CN" sz="2400">
                <a:latin typeface="Times New Roman" panose="02020603050405020304" pitchFamily="18" charset="0"/>
              </a:rPr>
              <a:t>求得相关系数阵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endParaRPr lang="zh-CN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4125" y="187325"/>
            <a:ext cx="8401050" cy="327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pic>
      <p:sp>
        <p:nvSpPr>
          <p:cNvPr id="35842" name="文本框 107"/>
          <p:cNvSpPr txBox="1"/>
          <p:nvPr>
            <p:custDataLst>
              <p:tags r:id="rId2"/>
            </p:custDataLst>
          </p:nvPr>
        </p:nvSpPr>
        <p:spPr>
          <a:xfrm>
            <a:off x="1254125" y="3821113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取前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zh-CN" sz="2400">
                <a:latin typeface="Times New Roman" panose="02020603050405020304" pitchFamily="18" charset="0"/>
              </a:rPr>
              <a:t>个主成份</a:t>
            </a:r>
            <a:r>
              <a:rPr lang="en-US" altLang="zh-CN" sz="2400">
                <a:latin typeface="Times New Roman" panose="02020603050405020304" pitchFamily="18" charset="0"/>
              </a:rPr>
              <a:t>: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pic>
        <p:nvPicPr>
          <p:cNvPr id="35843" name="图片 15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961"/>
          <a:stretch>
            <a:fillRect/>
          </a:stretch>
        </p:blipFill>
        <p:spPr>
          <a:xfrm>
            <a:off x="1654175" y="4481513"/>
            <a:ext cx="6534150" cy="2055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2" name="灯片编号占位符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31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5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3488" y="142875"/>
            <a:ext cx="8031163" cy="3608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pic>
      <p:sp>
        <p:nvSpPr>
          <p:cNvPr id="44034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32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文本框 2"/>
          <p:cNvSpPr txBox="1"/>
          <p:nvPr/>
        </p:nvSpPr>
        <p:spPr>
          <a:xfrm>
            <a:off x="1428750" y="546100"/>
            <a:ext cx="71643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ahoma" panose="020B0604030504040204" pitchFamily="34" charset="0"/>
              </a:rPr>
              <a:t>获利和发展的综合力;       获利与发展能力之差值</a:t>
            </a:r>
          </a:p>
        </p:txBody>
      </p:sp>
      <p:graphicFrame>
        <p:nvGraphicFramePr>
          <p:cNvPr id="45058" name="对象 -2147482472"/>
          <p:cNvGraphicFramePr>
            <a:graphicFrameLocks noChangeAspect="1"/>
          </p:cNvGraphicFramePr>
          <p:nvPr/>
        </p:nvGraphicFramePr>
        <p:xfrm>
          <a:off x="1073150" y="485775"/>
          <a:ext cx="3746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r:id="rId3" imgW="177800" imgH="240665" progId="Equation.DSMT4">
                  <p:embed/>
                </p:oleObj>
              </mc:Choice>
              <mc:Fallback>
                <p:oleObj r:id="rId3" imgW="177800" imgH="240665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3150" y="485775"/>
                        <a:ext cx="37465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对象 -2147482471"/>
          <p:cNvGraphicFramePr>
            <a:graphicFrameLocks noChangeAspect="1"/>
          </p:cNvGraphicFramePr>
          <p:nvPr/>
        </p:nvGraphicFramePr>
        <p:xfrm>
          <a:off x="4587875" y="479425"/>
          <a:ext cx="3619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r:id="rId5" imgW="177800" imgH="240665" progId="Equation.DSMT4">
                  <p:embed/>
                </p:oleObj>
              </mc:Choice>
              <mc:Fallback>
                <p:oleObj r:id="rId5" imgW="177800" imgH="240665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7875" y="479425"/>
                        <a:ext cx="36195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对象 1"/>
          <p:cNvGraphicFramePr/>
          <p:nvPr/>
        </p:nvGraphicFramePr>
        <p:xfrm>
          <a:off x="841375" y="1104900"/>
          <a:ext cx="8693150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r:id="rId7" imgW="7848600" imgH="4486275" progId="Paint.Picture">
                  <p:embed/>
                </p:oleObj>
              </mc:Choice>
              <mc:Fallback>
                <p:oleObj r:id="rId7" imgW="7848600" imgH="4486275" progId="Paint.Picture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1375" y="1104900"/>
                        <a:ext cx="8693150" cy="547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33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34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6082" name="文本框 1"/>
          <p:cNvSpPr txBox="1"/>
          <p:nvPr/>
        </p:nvSpPr>
        <p:spPr>
          <a:xfrm>
            <a:off x="2074863" y="2387600"/>
            <a:ext cx="4087812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作业：习题</a:t>
            </a:r>
            <a:r>
              <a:rPr lang="en-US" altLang="zh-CN" sz="2800" b="1">
                <a:latin typeface="Times New Roman" panose="02020603050405020304" pitchFamily="18" charset="0"/>
              </a:rPr>
              <a:t>4.5</a:t>
            </a:r>
            <a:r>
              <a:rPr lang="zh-CN" altLang="en-US" sz="2800" b="1">
                <a:latin typeface="Times New Roman" panose="02020603050405020304" pitchFamily="18" charset="0"/>
              </a:rPr>
              <a:t>（同实验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文本框 1"/>
          <p:cNvSpPr txBox="1"/>
          <p:nvPr/>
        </p:nvSpPr>
        <p:spPr>
          <a:xfrm>
            <a:off x="3771900" y="2606675"/>
            <a:ext cx="1938338" cy="1014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6000">
                <a:latin typeface="华文行楷" panose="02010800040101010101" charset="-122"/>
                <a:ea typeface="华文行楷" panose="02010800040101010101" charset="-122"/>
              </a:rPr>
              <a:t>谢谢！</a:t>
            </a:r>
          </a:p>
        </p:txBody>
      </p:sp>
      <p:sp>
        <p:nvSpPr>
          <p:cNvPr id="47106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35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46433"/>
          <p:cNvSpPr>
            <a:spLocks noGrp="1"/>
          </p:cNvSpPr>
          <p:nvPr/>
        </p:nvSpPr>
        <p:spPr>
          <a:xfrm>
            <a:off x="1000125" y="0"/>
            <a:ext cx="828675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4400" dirty="0">
                <a:solidFill>
                  <a:schemeClr val="tx2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为什么要根据方差确定主成分？</a:t>
            </a:r>
            <a:endParaRPr lang="zh-CN" altLang="en-US" sz="4400">
              <a:solidFill>
                <a:schemeClr val="tx2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pic>
        <p:nvPicPr>
          <p:cNvPr id="15362" name="图片 146434" descr="成绩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8" y="1143000"/>
            <a:ext cx="8632825" cy="3924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文本框 146435"/>
          <p:cNvSpPr txBox="1"/>
          <p:nvPr/>
        </p:nvSpPr>
        <p:spPr>
          <a:xfrm>
            <a:off x="811213" y="5232400"/>
            <a:ext cx="8458200" cy="1198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情形</a:t>
            </a:r>
            <a:r>
              <a:rPr lang="en-US" altLang="zh-CN" sz="2400" b="1">
                <a:latin typeface="Times New Roman" panose="02020603050405020304" pitchFamily="18" charset="0"/>
              </a:rPr>
              <a:t>II</a:t>
            </a:r>
            <a:r>
              <a:rPr lang="zh-CN" altLang="en-US" sz="2400" b="1" dirty="0">
                <a:latin typeface="Times New Roman" panose="02020603050405020304" pitchFamily="18" charset="0"/>
              </a:rPr>
              <a:t>下总分的方差为</a:t>
            </a: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，显然不能反映三个学生各科成绩各有所长的实际情形，而红色标记的变量对应的方差最大，可反映原始数据的大部分信息</a:t>
            </a:r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4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矩形 51203"/>
          <p:cNvSpPr/>
          <p:nvPr/>
        </p:nvSpPr>
        <p:spPr>
          <a:xfrm>
            <a:off x="1436688" y="909796"/>
            <a:ext cx="7032625" cy="52197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lstStyle/>
          <a:p>
            <a:pPr eaLnBrk="0" hangingPunct="0"/>
            <a:r>
              <a:rPr lang="zh-CN" altLang="zh-CN" sz="2800" b="1">
                <a:solidFill>
                  <a:srgbClr val="FF0000"/>
                </a:solidFill>
                <a:latin typeface="Tahoma" panose="020B0604030504040204" pitchFamily="34" charset="0"/>
              </a:rPr>
              <a:t>二维的例子</a:t>
            </a:r>
          </a:p>
        </p:txBody>
      </p:sp>
      <p:graphicFrame>
        <p:nvGraphicFramePr>
          <p:cNvPr id="16386" name="对象 1"/>
          <p:cNvGraphicFramePr/>
          <p:nvPr/>
        </p:nvGraphicFramePr>
        <p:xfrm>
          <a:off x="1436688" y="1709738"/>
          <a:ext cx="6881812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r:id="rId3" imgW="6877050" imgH="1143000" progId="Paint.Picture">
                  <p:embed/>
                </p:oleObj>
              </mc:Choice>
              <mc:Fallback>
                <p:oleObj r:id="rId3" imgW="6877050" imgH="1143000" progId="Paint.Picture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6688" y="1709738"/>
                        <a:ext cx="6881812" cy="1144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7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238" y="3203575"/>
            <a:ext cx="8636000" cy="2816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文本框 1"/>
          <p:cNvSpPr txBox="1"/>
          <p:nvPr/>
        </p:nvSpPr>
        <p:spPr>
          <a:xfrm>
            <a:off x="2316163" y="6019800"/>
            <a:ext cx="25733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图</a:t>
            </a:r>
            <a:r>
              <a:rPr lang="en-US" altLang="zh-CN" sz="2400">
                <a:latin typeface="Times New Roman" panose="02020603050405020304" pitchFamily="18" charset="0"/>
              </a:rPr>
              <a:t>4.1(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极端情况</a:t>
            </a:r>
          </a:p>
        </p:txBody>
      </p:sp>
      <p:sp>
        <p:nvSpPr>
          <p:cNvPr id="16389" name="文本框 2"/>
          <p:cNvSpPr txBox="1"/>
          <p:nvPr/>
        </p:nvSpPr>
        <p:spPr>
          <a:xfrm>
            <a:off x="6508750" y="6019800"/>
            <a:ext cx="26622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图</a:t>
            </a:r>
            <a:r>
              <a:rPr lang="en-US" altLang="zh-CN" sz="2400">
                <a:latin typeface="Times New Roman" panose="02020603050405020304" pitchFamily="18" charset="0"/>
              </a:rPr>
              <a:t>4.1(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一般情况</a:t>
            </a:r>
          </a:p>
        </p:txBody>
      </p:sp>
      <p:sp>
        <p:nvSpPr>
          <p:cNvPr id="16390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5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101"/>
          <p:cNvSpPr txBox="1"/>
          <p:nvPr/>
        </p:nvSpPr>
        <p:spPr>
          <a:xfrm>
            <a:off x="1431925" y="428625"/>
            <a:ext cx="75660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将</a:t>
            </a:r>
            <a:r>
              <a:rPr lang="en-US" altLang="zh-CN" sz="2400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Ox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旋转一个角度</a:t>
            </a:r>
            <a:r>
              <a:rPr lang="zh-CN" altLang="en-US" sz="2400" i="1">
                <a:latin typeface="Times New Roman" panose="02020603050405020304" pitchFamily="18" charset="0"/>
              </a:rPr>
              <a:t>θ</a:t>
            </a:r>
            <a:r>
              <a:rPr lang="zh-CN" altLang="en-US" sz="2400">
                <a:latin typeface="Times New Roman" panose="02020603050405020304" pitchFamily="18" charset="0"/>
              </a:rPr>
              <a:t>，得到新的坐标系</a:t>
            </a: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Oy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，则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7410" name="对象 -2147482617"/>
          <p:cNvGraphicFramePr>
            <a:graphicFrameLocks noChangeAspect="1"/>
          </p:cNvGraphicFramePr>
          <p:nvPr/>
        </p:nvGraphicFramePr>
        <p:xfrm>
          <a:off x="1854200" y="889000"/>
          <a:ext cx="46577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2057400" imgH="228600" progId="Equation.DSMT4">
                  <p:embed/>
                </p:oleObj>
              </mc:Choice>
              <mc:Fallback>
                <p:oleObj r:id="rId3" imgW="2057400" imgH="228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4200" y="889000"/>
                        <a:ext cx="465772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文本框 1"/>
          <p:cNvSpPr txBox="1"/>
          <p:nvPr/>
        </p:nvSpPr>
        <p:spPr>
          <a:xfrm>
            <a:off x="1292225" y="1697038"/>
            <a:ext cx="7321550" cy="460375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则在Oy</a:t>
            </a:r>
            <a:r>
              <a:rPr lang="zh-CN" altLang="en-US" sz="2400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轴上, 分散性(样本方差)最大, 即选择   使</a:t>
            </a:r>
            <a:endParaRPr lang="zh-CN" altLang="en-US" sz="2400" noProof="1">
              <a:latin typeface="Times New Roman" panose="02020603050405020304" pitchFamily="18" charset="0"/>
            </a:endParaRPr>
          </a:p>
        </p:txBody>
      </p:sp>
      <p:graphicFrame>
        <p:nvGraphicFramePr>
          <p:cNvPr id="17412" name="对象 -2147482615"/>
          <p:cNvGraphicFramePr>
            <a:graphicFrameLocks noChangeAspect="1"/>
          </p:cNvGraphicFramePr>
          <p:nvPr/>
        </p:nvGraphicFramePr>
        <p:xfrm>
          <a:off x="7219950" y="1733550"/>
          <a:ext cx="2794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5" imgW="127000" imgH="177165" progId="Equation.DSMT4">
                  <p:embed/>
                </p:oleObj>
              </mc:Choice>
              <mc:Fallback>
                <p:oleObj r:id="rId5" imgW="127000" imgH="177165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19950" y="1733550"/>
                        <a:ext cx="279400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-2147482614"/>
          <p:cNvGraphicFramePr>
            <a:graphicFrameLocks noChangeAspect="1"/>
          </p:cNvGraphicFramePr>
          <p:nvPr/>
        </p:nvGraphicFramePr>
        <p:xfrm>
          <a:off x="2846388" y="2157413"/>
          <a:ext cx="382746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7" imgW="1422400" imgH="228600" progId="Equation.DSMT4">
                  <p:embed/>
                </p:oleObj>
              </mc:Choice>
              <mc:Fallback>
                <p:oleObj r:id="rId7" imgW="1422400" imgH="228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6388" y="2157413"/>
                        <a:ext cx="3827462" cy="614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文本框 4"/>
          <p:cNvSpPr txBox="1"/>
          <p:nvPr/>
        </p:nvSpPr>
        <p:spPr>
          <a:xfrm>
            <a:off x="1292225" y="2965450"/>
            <a:ext cx="71135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的           最大，Y</a:t>
            </a:r>
            <a:r>
              <a:rPr lang="zh-CN" altLang="en-US" sz="2400" baseline="-250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基本上反映了二维信息。</a:t>
            </a:r>
          </a:p>
        </p:txBody>
      </p:sp>
      <p:graphicFrame>
        <p:nvGraphicFramePr>
          <p:cNvPr id="17415" name="对象 -2147482613"/>
          <p:cNvGraphicFramePr>
            <a:graphicFrameLocks noChangeAspect="1"/>
          </p:cNvGraphicFramePr>
          <p:nvPr/>
        </p:nvGraphicFramePr>
        <p:xfrm>
          <a:off x="1690688" y="2998788"/>
          <a:ext cx="8540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9" imgW="495300" imgH="228600" progId="Equation.DSMT4">
                  <p:embed/>
                </p:oleObj>
              </mc:Choice>
              <mc:Fallback>
                <p:oleObj r:id="rId9" imgW="495300" imgH="2286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0688" y="2998788"/>
                        <a:ext cx="854075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对象 -2147482611"/>
          <p:cNvGraphicFramePr>
            <a:graphicFrameLocks noChangeAspect="1"/>
          </p:cNvGraphicFramePr>
          <p:nvPr/>
        </p:nvGraphicFramePr>
        <p:xfrm>
          <a:off x="2273300" y="4521200"/>
          <a:ext cx="33972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11" imgW="1624965" imgH="482600" progId="Equation.DSMT4">
                  <p:embed/>
                </p:oleObj>
              </mc:Choice>
              <mc:Fallback>
                <p:oleObj r:id="rId11" imgW="1624965" imgH="4826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73300" y="4521200"/>
                        <a:ext cx="3397250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文本框 7"/>
          <p:cNvSpPr txBox="1"/>
          <p:nvPr/>
        </p:nvSpPr>
        <p:spPr>
          <a:xfrm>
            <a:off x="1431925" y="5627688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分别称为第一主成份和第二主成份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7800" y="3933825"/>
            <a:ext cx="10969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完整的</a:t>
            </a:r>
          </a:p>
        </p:txBody>
      </p:sp>
      <p:sp>
        <p:nvSpPr>
          <p:cNvPr id="17419" name="灯片编号占位符 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6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101"/>
          <p:cNvSpPr txBox="1"/>
          <p:nvPr/>
        </p:nvSpPr>
        <p:spPr>
          <a:xfrm>
            <a:off x="1252538" y="116523"/>
            <a:ext cx="30495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总体主成份</a:t>
            </a:r>
          </a:p>
        </p:txBody>
      </p:sp>
      <p:sp>
        <p:nvSpPr>
          <p:cNvPr id="18434" name="文本框 1"/>
          <p:cNvSpPr txBox="1"/>
          <p:nvPr/>
        </p:nvSpPr>
        <p:spPr>
          <a:xfrm>
            <a:off x="1597025" y="585788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1. </a:t>
            </a:r>
            <a:r>
              <a:rPr lang="zh-CN" altLang="en-US" sz="2400">
                <a:latin typeface="Times New Roman" panose="02020603050405020304" pitchFamily="18" charset="0"/>
              </a:rPr>
              <a:t>总体主成分的</a:t>
            </a:r>
            <a:r>
              <a:rPr lang="zh-CN" altLang="zh-CN" sz="2400">
                <a:latin typeface="Times New Roman" panose="02020603050405020304" pitchFamily="18" charset="0"/>
              </a:rPr>
              <a:t>定义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18435" name="对象 -2147482609"/>
          <p:cNvGraphicFramePr>
            <a:graphicFrameLocks noChangeAspect="1"/>
          </p:cNvGraphicFramePr>
          <p:nvPr/>
        </p:nvGraphicFramePr>
        <p:xfrm>
          <a:off x="4505325" y="585788"/>
          <a:ext cx="29146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3" imgW="1357630" imgH="254000" progId="Equation.DSMT4">
                  <p:embed/>
                </p:oleObj>
              </mc:Choice>
              <mc:Fallback>
                <p:oleObj r:id="rId3" imgW="1357630" imgH="254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5325" y="585788"/>
                        <a:ext cx="2914650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-2147482608"/>
          <p:cNvGraphicFramePr>
            <a:graphicFrameLocks noChangeAspect="1"/>
          </p:cNvGraphicFramePr>
          <p:nvPr/>
        </p:nvGraphicFramePr>
        <p:xfrm>
          <a:off x="3101975" y="1203325"/>
          <a:ext cx="31035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5" imgW="1409065" imgH="241300" progId="Equation.DSMT4">
                  <p:embed/>
                </p:oleObj>
              </mc:Choice>
              <mc:Fallback>
                <p:oleObj r:id="rId5" imgW="1409065" imgH="241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1975" y="1203325"/>
                        <a:ext cx="3103563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文本框 3"/>
          <p:cNvSpPr txBox="1"/>
          <p:nvPr/>
        </p:nvSpPr>
        <p:spPr>
          <a:xfrm>
            <a:off x="1076325" y="1196975"/>
            <a:ext cx="20256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协方差为矩阵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8438" name="对象 -2147482607"/>
          <p:cNvGraphicFramePr>
            <a:graphicFrameLocks noChangeAspect="1"/>
          </p:cNvGraphicFramePr>
          <p:nvPr/>
        </p:nvGraphicFramePr>
        <p:xfrm>
          <a:off x="4330700" y="1879600"/>
          <a:ext cx="3759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7" imgW="1854200" imgH="228600" progId="Equation.DSMT4">
                  <p:embed/>
                </p:oleObj>
              </mc:Choice>
              <mc:Fallback>
                <p:oleObj r:id="rId7" imgW="1854200" imgH="228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30700" y="1879600"/>
                        <a:ext cx="375920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文本框 5"/>
          <p:cNvSpPr txBox="1"/>
          <p:nvPr/>
        </p:nvSpPr>
        <p:spPr>
          <a:xfrm>
            <a:off x="1252538" y="2055813"/>
            <a:ext cx="35480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1) </a:t>
            </a:r>
            <a:r>
              <a:rPr lang="zh-CN" altLang="zh-CN" sz="2400">
                <a:latin typeface="Times New Roman" panose="02020603050405020304" pitchFamily="18" charset="0"/>
              </a:rPr>
              <a:t>构造线性组合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2296" name="对象 -2147482606"/>
          <p:cNvGraphicFramePr>
            <a:graphicFrameLocks noChangeAspect="1"/>
          </p:cNvGraphicFramePr>
          <p:nvPr/>
        </p:nvGraphicFramePr>
        <p:xfrm>
          <a:off x="1885950" y="2516188"/>
          <a:ext cx="46259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9" imgW="2334895" imgH="254000" progId="Equation.DSMT4">
                  <p:embed/>
                </p:oleObj>
              </mc:Choice>
              <mc:Fallback>
                <p:oleObj r:id="rId9" imgW="2334895" imgH="254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85950" y="2516188"/>
                        <a:ext cx="462597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-2147482605"/>
          <p:cNvGraphicFramePr>
            <a:graphicFrameLocks noChangeAspect="1"/>
          </p:cNvGraphicFramePr>
          <p:nvPr/>
        </p:nvGraphicFramePr>
        <p:xfrm>
          <a:off x="2101850" y="3162300"/>
          <a:ext cx="37401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r:id="rId11" imgW="1802765" imgH="241300" progId="Equation.DSMT4">
                  <p:embed/>
                </p:oleObj>
              </mc:Choice>
              <mc:Fallback>
                <p:oleObj r:id="rId11" imgW="1802765" imgH="2413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01850" y="3162300"/>
                        <a:ext cx="3740150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文本框 8"/>
          <p:cNvSpPr txBox="1"/>
          <p:nvPr/>
        </p:nvSpPr>
        <p:spPr>
          <a:xfrm>
            <a:off x="5842000" y="3203575"/>
            <a:ext cx="15160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达到最大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299" name="文本框 9"/>
          <p:cNvSpPr txBox="1"/>
          <p:nvPr/>
        </p:nvSpPr>
        <p:spPr>
          <a:xfrm>
            <a:off x="874713" y="3182938"/>
            <a:ext cx="12160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使方差</a:t>
            </a:r>
          </a:p>
        </p:txBody>
      </p:sp>
      <p:sp>
        <p:nvSpPr>
          <p:cNvPr id="12300" name="文本框 12"/>
          <p:cNvSpPr txBox="1"/>
          <p:nvPr/>
        </p:nvSpPr>
        <p:spPr>
          <a:xfrm>
            <a:off x="1712913" y="3789363"/>
            <a:ext cx="72913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ahoma" panose="020B0604030504040204" pitchFamily="34" charset="0"/>
              </a:rPr>
              <a:t>且	     (否则可无界), 由此得第一主成份.</a:t>
            </a:r>
          </a:p>
        </p:txBody>
      </p:sp>
      <p:graphicFrame>
        <p:nvGraphicFramePr>
          <p:cNvPr id="12301" name="对象 -2147482604"/>
          <p:cNvGraphicFramePr>
            <a:graphicFrameLocks noChangeAspect="1"/>
          </p:cNvGraphicFramePr>
          <p:nvPr/>
        </p:nvGraphicFramePr>
        <p:xfrm>
          <a:off x="2101850" y="3790950"/>
          <a:ext cx="10795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13" imgW="520700" imgH="241300" progId="Equation.DSMT4">
                  <p:embed/>
                </p:oleObj>
              </mc:Choice>
              <mc:Fallback>
                <p:oleObj r:id="rId13" imgW="520700" imgH="241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01850" y="3790950"/>
                        <a:ext cx="1079500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文本框 14"/>
          <p:cNvSpPr txBox="1"/>
          <p:nvPr/>
        </p:nvSpPr>
        <p:spPr>
          <a:xfrm>
            <a:off x="1252538" y="438785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2)</a:t>
            </a:r>
            <a:r>
              <a:rPr lang="zh-CN" altLang="en-US" sz="2400">
                <a:latin typeface="Times New Roman" panose="02020603050405020304" pitchFamily="18" charset="0"/>
              </a:rPr>
              <a:t>再</a:t>
            </a:r>
            <a:r>
              <a:rPr lang="zh-CN" altLang="zh-CN" sz="2400">
                <a:latin typeface="Times New Roman" panose="02020603050405020304" pitchFamily="18" charset="0"/>
              </a:rPr>
              <a:t>构造线性组合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2303" name="对象 -2147482603"/>
          <p:cNvGraphicFramePr>
            <a:graphicFrameLocks noChangeAspect="1"/>
          </p:cNvGraphicFramePr>
          <p:nvPr/>
        </p:nvGraphicFramePr>
        <p:xfrm>
          <a:off x="3873500" y="4343400"/>
          <a:ext cx="57483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r:id="rId15" imgW="2372995" imgH="254000" progId="Equation.DSMT4">
                  <p:embed/>
                </p:oleObj>
              </mc:Choice>
              <mc:Fallback>
                <p:oleObj r:id="rId15" imgW="2372995" imgH="2540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73500" y="4343400"/>
                        <a:ext cx="5748338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对象 -2147482602"/>
          <p:cNvGraphicFramePr>
            <a:graphicFrameLocks noChangeAspect="1"/>
          </p:cNvGraphicFramePr>
          <p:nvPr/>
        </p:nvGraphicFramePr>
        <p:xfrm>
          <a:off x="2216150" y="5049838"/>
          <a:ext cx="34798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r:id="rId17" imgW="1815465" imgH="241300" progId="Equation.DSMT4">
                  <p:embed/>
                </p:oleObj>
              </mc:Choice>
              <mc:Fallback>
                <p:oleObj r:id="rId17" imgW="1815465" imgH="2413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16150" y="5049838"/>
                        <a:ext cx="347980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文本框 17"/>
          <p:cNvSpPr txBox="1"/>
          <p:nvPr/>
        </p:nvSpPr>
        <p:spPr>
          <a:xfrm>
            <a:off x="1639888" y="5084763"/>
            <a:ext cx="4794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使</a:t>
            </a:r>
          </a:p>
        </p:txBody>
      </p:sp>
      <p:sp>
        <p:nvSpPr>
          <p:cNvPr id="12306" name="文本框 18"/>
          <p:cNvSpPr txBox="1"/>
          <p:nvPr/>
        </p:nvSpPr>
        <p:spPr>
          <a:xfrm>
            <a:off x="5857875" y="5132388"/>
            <a:ext cx="15160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400">
                <a:latin typeface="Times New Roman" panose="02020603050405020304" pitchFamily="18" charset="0"/>
              </a:rPr>
              <a:t>达到最大</a:t>
            </a:r>
          </a:p>
        </p:txBody>
      </p:sp>
      <p:sp>
        <p:nvSpPr>
          <p:cNvPr id="12307" name="文本框 19"/>
          <p:cNvSpPr txBox="1"/>
          <p:nvPr/>
        </p:nvSpPr>
        <p:spPr>
          <a:xfrm>
            <a:off x="1568450" y="5638800"/>
            <a:ext cx="72913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且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	       (否则可无界), 及与前向量垂直条件:</a:t>
            </a:r>
          </a:p>
        </p:txBody>
      </p:sp>
      <p:graphicFrame>
        <p:nvGraphicFramePr>
          <p:cNvPr id="12308" name="对象 -2147482601"/>
          <p:cNvGraphicFramePr>
            <a:graphicFrameLocks noChangeAspect="1"/>
          </p:cNvGraphicFramePr>
          <p:nvPr/>
        </p:nvGraphicFramePr>
        <p:xfrm>
          <a:off x="2000250" y="5603875"/>
          <a:ext cx="11382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r:id="rId19" imgW="533400" imgH="241300" progId="Equation.DSMT4">
                  <p:embed/>
                </p:oleObj>
              </mc:Choice>
              <mc:Fallback>
                <p:oleObj r:id="rId19" imgW="533400" imgH="2413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00250" y="5603875"/>
                        <a:ext cx="1138238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对象 -2147482600"/>
          <p:cNvGraphicFramePr>
            <a:graphicFrameLocks noChangeAspect="1"/>
          </p:cNvGraphicFramePr>
          <p:nvPr/>
        </p:nvGraphicFramePr>
        <p:xfrm>
          <a:off x="1063625" y="6178550"/>
          <a:ext cx="58324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r:id="rId21" imgW="2576830" imgH="241300" progId="Equation.DSMT4">
                  <p:embed/>
                </p:oleObj>
              </mc:Choice>
              <mc:Fallback>
                <p:oleObj r:id="rId21" imgW="2576830" imgH="2413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63625" y="6178550"/>
                        <a:ext cx="5832475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文本框 24"/>
          <p:cNvSpPr txBox="1"/>
          <p:nvPr/>
        </p:nvSpPr>
        <p:spPr>
          <a:xfrm>
            <a:off x="6824663" y="6226175"/>
            <a:ext cx="28559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66675"/>
            <a:r>
              <a:rPr lang="zh-CN" altLang="zh-CN" sz="2400">
                <a:latin typeface="Times New Roman" panose="02020603050405020304" pitchFamily="18" charset="0"/>
              </a:rPr>
              <a:t>由此得第二主成份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8455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7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8" grpId="0"/>
      <p:bldP spid="12299" grpId="0"/>
      <p:bldP spid="12300" grpId="0"/>
      <p:bldP spid="12302" grpId="0"/>
      <p:bldP spid="12305" grpId="0"/>
      <p:bldP spid="12306" grpId="0"/>
      <p:bldP spid="12307" grpId="0"/>
      <p:bldP spid="123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102"/>
          <p:cNvSpPr txBox="1"/>
          <p:nvPr/>
        </p:nvSpPr>
        <p:spPr>
          <a:xfrm>
            <a:off x="1063625" y="414338"/>
            <a:ext cx="53832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3)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58" name="文本框 1"/>
          <p:cNvSpPr txBox="1"/>
          <p:nvPr/>
        </p:nvSpPr>
        <p:spPr>
          <a:xfrm>
            <a:off x="1914525" y="414338"/>
            <a:ext cx="74866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>
                <a:latin typeface="Tahoma" panose="020B0604030504040204" pitchFamily="34" charset="0"/>
              </a:rPr>
              <a:t>一般若                    还能反映原变量信息, 则继续作</a:t>
            </a:r>
          </a:p>
        </p:txBody>
      </p:sp>
      <p:graphicFrame>
        <p:nvGraphicFramePr>
          <p:cNvPr id="19459" name="对象 -2147482599"/>
          <p:cNvGraphicFramePr>
            <a:graphicFrameLocks noChangeAspect="1"/>
          </p:cNvGraphicFramePr>
          <p:nvPr/>
        </p:nvGraphicFramePr>
        <p:xfrm>
          <a:off x="2995613" y="414338"/>
          <a:ext cx="18192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3" imgW="799465" imgH="228600" progId="Equation.DSMT4">
                  <p:embed/>
                </p:oleObj>
              </mc:Choice>
              <mc:Fallback>
                <p:oleObj r:id="rId3" imgW="799465" imgH="228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5613" y="414338"/>
                        <a:ext cx="181927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对象 -2147482598"/>
          <p:cNvGraphicFramePr>
            <a:graphicFrameLocks noChangeAspect="1"/>
          </p:cNvGraphicFramePr>
          <p:nvPr/>
        </p:nvGraphicFramePr>
        <p:xfrm>
          <a:off x="2066925" y="1035050"/>
          <a:ext cx="57102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5" imgW="2372995" imgH="254000" progId="Equation.DSMT4">
                  <p:embed/>
                </p:oleObj>
              </mc:Choice>
              <mc:Fallback>
                <p:oleObj r:id="rId5" imgW="2372995" imgH="2540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6925" y="1035050"/>
                        <a:ext cx="5710238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文本框 3"/>
          <p:cNvSpPr txBox="1"/>
          <p:nvPr/>
        </p:nvSpPr>
        <p:spPr>
          <a:xfrm>
            <a:off x="149225" y="2565400"/>
            <a:ext cx="8980488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在约束条件：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              及</a:t>
            </a:r>
          </a:p>
          <a:p>
            <a:pPr>
              <a:lnSpc>
                <a:spcPct val="12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下, 使                                 </a:t>
            </a:r>
            <a:r>
              <a:rPr lang="en-US" altLang="zh-CN" sz="2400">
                <a:latin typeface="Times New Roman" panose="02020603050405020304" pitchFamily="18" charset="0"/>
              </a:rPr>
              <a:t>           </a:t>
            </a:r>
            <a:r>
              <a:rPr lang="zh-CN" altLang="en-US" sz="2400">
                <a:latin typeface="Times New Roman" panose="02020603050405020304" pitchFamily="18" charset="0"/>
              </a:rPr>
              <a:t>达到最大.</a:t>
            </a:r>
          </a:p>
        </p:txBody>
      </p:sp>
      <p:graphicFrame>
        <p:nvGraphicFramePr>
          <p:cNvPr id="19462" name="对象 -2147482597"/>
          <p:cNvGraphicFramePr>
            <a:graphicFrameLocks noChangeAspect="1"/>
          </p:cNvGraphicFramePr>
          <p:nvPr/>
        </p:nvGraphicFramePr>
        <p:xfrm>
          <a:off x="1928813" y="2593975"/>
          <a:ext cx="12493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7" imgW="533400" imgH="241300" progId="Equation.DSMT4">
                  <p:embed/>
                </p:oleObj>
              </mc:Choice>
              <mc:Fallback>
                <p:oleObj r:id="rId7" imgW="533400" imgH="2413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28813" y="2593975"/>
                        <a:ext cx="1249362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-2147482596"/>
          <p:cNvGraphicFramePr>
            <a:graphicFrameLocks noChangeAspect="1"/>
          </p:cNvGraphicFramePr>
          <p:nvPr/>
        </p:nvGraphicFramePr>
        <p:xfrm>
          <a:off x="3513138" y="2533650"/>
          <a:ext cx="53197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9" imgW="2183765" imgH="241300" progId="Equation.DSMT4">
                  <p:embed/>
                </p:oleObj>
              </mc:Choice>
              <mc:Fallback>
                <p:oleObj r:id="rId9" imgW="2183765" imgH="2413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13138" y="2533650"/>
                        <a:ext cx="5319712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-2147482595"/>
          <p:cNvGraphicFramePr>
            <a:graphicFrameLocks noChangeAspect="1"/>
          </p:cNvGraphicFramePr>
          <p:nvPr/>
        </p:nvGraphicFramePr>
        <p:xfrm>
          <a:off x="992188" y="3448050"/>
          <a:ext cx="33051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11" imgW="1053465" imgH="241300" progId="Equation.DSMT4">
                  <p:embed/>
                </p:oleObj>
              </mc:Choice>
              <mc:Fallback>
                <p:oleObj r:id="rId11" imgW="1053465" imgH="2413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2188" y="3448050"/>
                        <a:ext cx="3305175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8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66" name="对象 1"/>
          <p:cNvGraphicFramePr/>
          <p:nvPr/>
        </p:nvGraphicFramePr>
        <p:xfrm>
          <a:off x="631825" y="4379913"/>
          <a:ext cx="78438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13" imgW="5457825" imgH="866775" progId="Paint.Picture">
                  <p:embed/>
                </p:oleObj>
              </mc:Choice>
              <mc:Fallback>
                <p:oleObj r:id="rId13" imgW="5457825" imgH="866775" progId="Paint.Picture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1825" y="4379913"/>
                        <a:ext cx="7843838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02"/>
          <p:cNvSpPr txBox="1"/>
          <p:nvPr/>
        </p:nvSpPr>
        <p:spPr>
          <a:xfrm>
            <a:off x="1584325" y="1905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2. </a:t>
            </a:r>
            <a:r>
              <a:rPr lang="zh-CN" altLang="zh-CN" sz="2400">
                <a:latin typeface="Times New Roman" panose="02020603050405020304" pitchFamily="18" charset="0"/>
              </a:rPr>
              <a:t>总体主成份的求法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0482" name="对象 1"/>
          <p:cNvGraphicFramePr/>
          <p:nvPr/>
        </p:nvGraphicFramePr>
        <p:xfrm>
          <a:off x="1309688" y="792163"/>
          <a:ext cx="7285037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3" imgW="6962775" imgH="3829050" progId="Paint.Picture">
                  <p:embed/>
                </p:oleObj>
              </mc:Choice>
              <mc:Fallback>
                <p:oleObj r:id="rId3" imgW="6962775" imgH="3829050" progId="Paint.Picture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rcRect b="70076"/>
                      <a:stretch>
                        <a:fillRect/>
                      </a:stretch>
                    </p:blipFill>
                    <p:spPr>
                      <a:xfrm>
                        <a:off x="1309688" y="792163"/>
                        <a:ext cx="7285037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-2147482588"/>
          <p:cNvGraphicFramePr>
            <a:graphicFrameLocks noChangeAspect="1"/>
          </p:cNvGraphicFramePr>
          <p:nvPr/>
        </p:nvGraphicFramePr>
        <p:xfrm>
          <a:off x="2622550" y="1876425"/>
          <a:ext cx="55943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5" imgW="2322195" imgH="254000" progId="Equation.DSMT4">
                  <p:embed/>
                </p:oleObj>
              </mc:Choice>
              <mc:Fallback>
                <p:oleObj r:id="rId5" imgW="2322195" imgH="2540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2550" y="1876425"/>
                        <a:ext cx="5594350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文本框 99"/>
          <p:cNvSpPr txBox="1"/>
          <p:nvPr/>
        </p:nvSpPr>
        <p:spPr>
          <a:xfrm>
            <a:off x="920750" y="3068638"/>
            <a:ext cx="7191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400">
                <a:latin typeface="Tahoma" panose="020B0604030504040204" pitchFamily="34" charset="0"/>
              </a:rPr>
              <a:t>及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588" y="3932238"/>
            <a:ext cx="9023350" cy="286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noProof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结论：</a:t>
            </a:r>
            <a:endParaRPr lang="zh-CN" altLang="en-US" sz="2400" b="1" noProof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u"/>
            </a:pPr>
            <a:r>
              <a:rPr lang="zh-CN" altLang="en-US" sz="24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的主成分等价于求它的协方差矩阵</a:t>
            </a:r>
            <a:r>
              <a:rPr lang="zh-CN" altLang="en-US" sz="2400" b="1" i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en-US" sz="24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的所有特征值及相应的正交化特征向量。</a:t>
            </a:r>
            <a:endParaRPr lang="zh-CN" altLang="en-US" sz="2400" noProof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u"/>
            </a:pP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按特征值由大到小所对应的正交单位化特征向量为组合系数的</a:t>
            </a:r>
            <a:r>
              <a:rPr lang="en-US" altLang="zh-CN" sz="2400" b="1" i="1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..., </a:t>
            </a:r>
            <a:r>
              <a:rPr lang="en-US" altLang="zh-CN" sz="2400" b="1" i="1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线性组合分别为</a:t>
            </a:r>
            <a:r>
              <a:rPr lang="en-US" altLang="zh-CN" sz="2400" b="1" i="1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的第一、第二，直至第</a:t>
            </a:r>
            <a:r>
              <a:rPr lang="en-US" altLang="zh-CN" sz="2400" i="1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个主成分，而</a:t>
            </a:r>
            <a:r>
              <a:rPr lang="zh-CN" altLang="en-US" sz="24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各主成分的方差等于相应的特征值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6" name="灯片编号占位符 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9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87" name="对象 2"/>
          <p:cNvGraphicFramePr/>
          <p:nvPr/>
        </p:nvGraphicFramePr>
        <p:xfrm>
          <a:off x="1928813" y="2492375"/>
          <a:ext cx="7358062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7" imgW="7353300" imgH="1714500" progId="Paint.Picture">
                  <p:embed/>
                </p:oleObj>
              </mc:Choice>
              <mc:Fallback>
                <p:oleObj r:id="rId7" imgW="7353300" imgH="1714500" progId="Paint.Picture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28813" y="2492375"/>
                        <a:ext cx="7358062" cy="171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k2NmQxODQwMDIwOGMzOTY2YWVhNDg5OGNhZDdhOD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55,&quot;width&quot;:309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150,&quot;width&quot;:13230}"/>
  <p:tag name="REFSHAPE" val="1944243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9442405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94419700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1499</Words>
  <Application>Microsoft Office PowerPoint</Application>
  <PresentationFormat>A4 纸张(210x297 毫米)</PresentationFormat>
  <Paragraphs>189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黑体</vt:lpstr>
      <vt:lpstr>华文行楷</vt:lpstr>
      <vt:lpstr>华文新魏</vt:lpstr>
      <vt:lpstr>华文中宋</vt:lpstr>
      <vt:lpstr>宋体</vt:lpstr>
      <vt:lpstr>微软雅黑</vt:lpstr>
      <vt:lpstr>Arial</vt:lpstr>
      <vt:lpstr>Tahoma</vt:lpstr>
      <vt:lpstr>Times New Roman</vt:lpstr>
      <vt:lpstr>Wingdings</vt:lpstr>
      <vt:lpstr>Blends</vt:lpstr>
      <vt:lpstr>1_Blends</vt:lpstr>
      <vt:lpstr>2_Blends</vt:lpstr>
      <vt:lpstr>3_Blends</vt:lpstr>
      <vt:lpstr>Bitmap Image</vt:lpstr>
      <vt:lpstr>MathType 7.0 Equation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前言</dc:title>
  <dc:creator>ly</dc:creator>
  <cp:lastModifiedBy>Administrator</cp:lastModifiedBy>
  <cp:revision>640</cp:revision>
  <cp:lastPrinted>2000-09-12T02:18:46Z</cp:lastPrinted>
  <dcterms:created xsi:type="dcterms:W3CDTF">1999-05-13T08:05:19Z</dcterms:created>
  <dcterms:modified xsi:type="dcterms:W3CDTF">2024-11-14T13:30:35Z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0DEC7FCEA06B462DA1BF65C66B33AAE9_12</vt:lpwstr>
  </property>
</Properties>
</file>