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34"/>
  </p:notesMasterIdLst>
  <p:sldIdLst>
    <p:sldId id="656" r:id="rId2"/>
    <p:sldId id="505" r:id="rId3"/>
    <p:sldId id="804" r:id="rId4"/>
    <p:sldId id="658" r:id="rId5"/>
    <p:sldId id="711" r:id="rId6"/>
    <p:sldId id="712" r:id="rId7"/>
    <p:sldId id="713" r:id="rId8"/>
    <p:sldId id="714" r:id="rId9"/>
    <p:sldId id="715" r:id="rId10"/>
    <p:sldId id="716" r:id="rId11"/>
    <p:sldId id="717" r:id="rId12"/>
    <p:sldId id="718" r:id="rId13"/>
    <p:sldId id="722" r:id="rId14"/>
    <p:sldId id="723" r:id="rId15"/>
    <p:sldId id="724" r:id="rId16"/>
    <p:sldId id="725" r:id="rId17"/>
    <p:sldId id="726" r:id="rId18"/>
    <p:sldId id="727" r:id="rId19"/>
    <p:sldId id="728" r:id="rId20"/>
    <p:sldId id="729" r:id="rId21"/>
    <p:sldId id="730" r:id="rId22"/>
    <p:sldId id="731" r:id="rId23"/>
    <p:sldId id="738" r:id="rId24"/>
    <p:sldId id="739" r:id="rId25"/>
    <p:sldId id="740" r:id="rId26"/>
    <p:sldId id="741" r:id="rId27"/>
    <p:sldId id="742" r:id="rId28"/>
    <p:sldId id="743" r:id="rId29"/>
    <p:sldId id="744" r:id="rId30"/>
    <p:sldId id="732" r:id="rId31"/>
    <p:sldId id="733" r:id="rId32"/>
    <p:sldId id="734" r:id="rId33"/>
    <p:sldId id="735" r:id="rId34"/>
    <p:sldId id="736" r:id="rId35"/>
    <p:sldId id="737" r:id="rId36"/>
    <p:sldId id="805" r:id="rId37"/>
    <p:sldId id="745" r:id="rId38"/>
    <p:sldId id="746" r:id="rId39"/>
    <p:sldId id="747" r:id="rId40"/>
    <p:sldId id="748" r:id="rId41"/>
    <p:sldId id="749" r:id="rId42"/>
    <p:sldId id="750" r:id="rId43"/>
    <p:sldId id="751" r:id="rId44"/>
    <p:sldId id="752" r:id="rId45"/>
    <p:sldId id="806" r:id="rId46"/>
    <p:sldId id="753" r:id="rId47"/>
    <p:sldId id="754" r:id="rId48"/>
    <p:sldId id="755" r:id="rId49"/>
    <p:sldId id="756" r:id="rId50"/>
    <p:sldId id="757" r:id="rId51"/>
    <p:sldId id="758" r:id="rId52"/>
    <p:sldId id="759" r:id="rId53"/>
    <p:sldId id="760" r:id="rId54"/>
    <p:sldId id="761" r:id="rId55"/>
    <p:sldId id="762" r:id="rId56"/>
    <p:sldId id="763" r:id="rId57"/>
    <p:sldId id="764" r:id="rId58"/>
    <p:sldId id="765" r:id="rId59"/>
    <p:sldId id="866" r:id="rId60"/>
    <p:sldId id="867" r:id="rId61"/>
    <p:sldId id="766" r:id="rId62"/>
    <p:sldId id="767" r:id="rId63"/>
    <p:sldId id="768" r:id="rId64"/>
    <p:sldId id="769" r:id="rId65"/>
    <p:sldId id="770" r:id="rId66"/>
    <p:sldId id="771" r:id="rId67"/>
    <p:sldId id="772" r:id="rId68"/>
    <p:sldId id="773" r:id="rId69"/>
    <p:sldId id="807" r:id="rId70"/>
    <p:sldId id="774" r:id="rId71"/>
    <p:sldId id="775" r:id="rId72"/>
    <p:sldId id="776" r:id="rId73"/>
    <p:sldId id="777" r:id="rId74"/>
    <p:sldId id="778" r:id="rId75"/>
    <p:sldId id="779" r:id="rId76"/>
    <p:sldId id="780" r:id="rId77"/>
    <p:sldId id="781" r:id="rId78"/>
    <p:sldId id="782" r:id="rId79"/>
    <p:sldId id="783" r:id="rId80"/>
    <p:sldId id="784" r:id="rId81"/>
    <p:sldId id="785" r:id="rId82"/>
    <p:sldId id="786" r:id="rId83"/>
    <p:sldId id="787" r:id="rId84"/>
    <p:sldId id="788" r:id="rId85"/>
    <p:sldId id="789" r:id="rId86"/>
    <p:sldId id="790" r:id="rId87"/>
    <p:sldId id="791" r:id="rId88"/>
    <p:sldId id="792" r:id="rId89"/>
    <p:sldId id="793" r:id="rId90"/>
    <p:sldId id="794" r:id="rId91"/>
    <p:sldId id="795" r:id="rId92"/>
    <p:sldId id="796" r:id="rId93"/>
    <p:sldId id="797" r:id="rId94"/>
    <p:sldId id="798" r:id="rId95"/>
    <p:sldId id="799" r:id="rId96"/>
    <p:sldId id="800" r:id="rId97"/>
    <p:sldId id="808" r:id="rId98"/>
    <p:sldId id="265" r:id="rId99"/>
    <p:sldId id="403" r:id="rId100"/>
    <p:sldId id="422" r:id="rId101"/>
    <p:sldId id="404" r:id="rId102"/>
    <p:sldId id="423" r:id="rId103"/>
    <p:sldId id="424" r:id="rId104"/>
    <p:sldId id="802" r:id="rId105"/>
    <p:sldId id="391" r:id="rId106"/>
    <p:sldId id="426" r:id="rId107"/>
    <p:sldId id="427" r:id="rId108"/>
    <p:sldId id="428" r:id="rId109"/>
    <p:sldId id="429" r:id="rId110"/>
    <p:sldId id="431" r:id="rId111"/>
    <p:sldId id="405" r:id="rId112"/>
    <p:sldId id="432" r:id="rId113"/>
    <p:sldId id="710" r:id="rId114"/>
    <p:sldId id="865" r:id="rId115"/>
    <p:sldId id="848" r:id="rId116"/>
    <p:sldId id="861" r:id="rId117"/>
    <p:sldId id="868" r:id="rId118"/>
    <p:sldId id="869" r:id="rId119"/>
    <p:sldId id="870" r:id="rId120"/>
    <p:sldId id="433" r:id="rId121"/>
    <p:sldId id="434" r:id="rId122"/>
    <p:sldId id="851" r:id="rId123"/>
    <p:sldId id="862" r:id="rId124"/>
    <p:sldId id="436" r:id="rId125"/>
    <p:sldId id="437" r:id="rId126"/>
    <p:sldId id="438" r:id="rId127"/>
    <p:sldId id="442" r:id="rId128"/>
    <p:sldId id="863" r:id="rId129"/>
    <p:sldId id="444" r:id="rId130"/>
    <p:sldId id="445" r:id="rId131"/>
    <p:sldId id="864" r:id="rId132"/>
    <p:sldId id="638" r:id="rId133"/>
  </p:sldIdLst>
  <p:sldSz cx="9144000" cy="6858000" type="screen4x3"/>
  <p:notesSz cx="6858000" cy="9144000"/>
  <p:defaultTextStyle>
    <a:defPPr>
      <a:defRPr lang="zh-CN"/>
    </a:defPPr>
    <a:lvl1pPr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4">
          <p15:clr>
            <a:srgbClr val="A4A3A4"/>
          </p15:clr>
        </p15:guide>
        <p15:guide id="2" pos="29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EB8C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18" autoAdjust="0"/>
    <p:restoredTop sz="97115" autoAdjust="0"/>
  </p:normalViewPr>
  <p:slideViewPr>
    <p:cSldViewPr>
      <p:cViewPr varScale="1">
        <p:scale>
          <a:sx n="109" d="100"/>
          <a:sy n="109" d="100"/>
        </p:scale>
        <p:origin x="1386" y="96"/>
      </p:cViewPr>
      <p:guideLst>
        <p:guide orient="horz" pos="2194"/>
        <p:guide pos="29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FB6BFCC-4039-4895-84CC-D318D058CA8D}"/>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buFont typeface="Arial" panose="020B0604020202020204" pitchFamily="34" charset="0"/>
              <a:buNone/>
              <a:defRPr sz="1200">
                <a:latin typeface="Times New Roman" panose="02020603050405020304" pitchFamily="18" charset="0"/>
              </a:defRPr>
            </a:lvl1pPr>
          </a:lstStyle>
          <a:p>
            <a:pPr>
              <a:defRPr/>
            </a:pPr>
            <a:endParaRPr lang="zh-CN" altLang="en-US"/>
          </a:p>
        </p:txBody>
      </p:sp>
      <p:sp>
        <p:nvSpPr>
          <p:cNvPr id="3075" name="Rectangle 3">
            <a:extLst>
              <a:ext uri="{FF2B5EF4-FFF2-40B4-BE49-F238E27FC236}">
                <a16:creationId xmlns:a16="http://schemas.microsoft.com/office/drawing/2014/main" id="{DBD1A2AF-FAE9-405F-A3B0-0D357643EF2A}"/>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Times New Roman" panose="02020603050405020304" pitchFamily="18" charset="0"/>
              </a:defRPr>
            </a:lvl1pPr>
          </a:lstStyle>
          <a:p>
            <a:pPr>
              <a:defRPr/>
            </a:pPr>
            <a:endParaRPr lang="en-US" altLang="zh-CN"/>
          </a:p>
        </p:txBody>
      </p:sp>
      <p:sp>
        <p:nvSpPr>
          <p:cNvPr id="3076" name="Rectangle 4">
            <a:extLst>
              <a:ext uri="{FF2B5EF4-FFF2-40B4-BE49-F238E27FC236}">
                <a16:creationId xmlns:a16="http://schemas.microsoft.com/office/drawing/2014/main" id="{9AEE46F4-B731-4562-A90D-61B4E9085E8A}"/>
              </a:ext>
            </a:extLst>
          </p:cNvPr>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a:extLst>
              <a:ext uri="{FF2B5EF4-FFF2-40B4-BE49-F238E27FC236}">
                <a16:creationId xmlns:a16="http://schemas.microsoft.com/office/drawing/2014/main" id="{3D5EA59E-7FB4-4851-B9CE-1BF2E8C6B346}"/>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50D51118-211B-497C-866F-C126A9CB1B5C}"/>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buFont typeface="Arial" panose="020B0604020202020204" pitchFamily="34" charset="0"/>
              <a:buNone/>
              <a:defRPr sz="1200">
                <a:latin typeface="Times New Roman" panose="02020603050405020304" pitchFamily="18" charset="0"/>
              </a:defRPr>
            </a:lvl1pPr>
          </a:lstStyle>
          <a:p>
            <a:pPr>
              <a:defRPr/>
            </a:pPr>
            <a:endParaRPr lang="en-US" altLang="zh-CN"/>
          </a:p>
        </p:txBody>
      </p:sp>
      <p:sp>
        <p:nvSpPr>
          <p:cNvPr id="3079" name="Rectangle 7">
            <a:extLst>
              <a:ext uri="{FF2B5EF4-FFF2-40B4-BE49-F238E27FC236}">
                <a16:creationId xmlns:a16="http://schemas.microsoft.com/office/drawing/2014/main" id="{0660915B-7502-46B6-992E-E5DD583B79E0}"/>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atin typeface="Times New Roman" panose="02020603050405020304" pitchFamily="18" charset="0"/>
              </a:defRPr>
            </a:lvl1pPr>
          </a:lstStyle>
          <a:p>
            <a:pPr>
              <a:defRPr/>
            </a:pPr>
            <a:fld id="{34C5F0BF-6425-4BC1-8337-FAB49E054AD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0B39E82-F619-4BBA-855B-6B53590DBED0}" type="slidenum">
              <a:rPr lang="zh-CN" altLang="en-US" smtClean="0"/>
              <a:pPr>
                <a:defRPr/>
              </a:pPr>
              <a:t>102</a:t>
            </a:fld>
            <a:endParaRPr lang="zh-CN" altLang="en-US"/>
          </a:p>
        </p:txBody>
      </p:sp>
    </p:spTree>
    <p:extLst>
      <p:ext uri="{BB962C8B-B14F-4D97-AF65-F5344CB8AC3E}">
        <p14:creationId xmlns:p14="http://schemas.microsoft.com/office/powerpoint/2010/main" val="1311141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0B39E82-F619-4BBA-855B-6B53590DBED0}" type="slidenum">
              <a:rPr lang="zh-CN" altLang="en-US" smtClean="0"/>
              <a:pPr>
                <a:defRPr/>
              </a:pPr>
              <a:t>103</a:t>
            </a:fld>
            <a:endParaRPr lang="zh-CN" altLang="en-US"/>
          </a:p>
        </p:txBody>
      </p:sp>
    </p:spTree>
    <p:extLst>
      <p:ext uri="{BB962C8B-B14F-4D97-AF65-F5344CB8AC3E}">
        <p14:creationId xmlns:p14="http://schemas.microsoft.com/office/powerpoint/2010/main" val="1311141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0B39E82-F619-4BBA-855B-6B53590DBED0}" type="slidenum">
              <a:rPr lang="zh-CN" altLang="en-US" smtClean="0"/>
              <a:pPr>
                <a:defRPr/>
              </a:pPr>
              <a:t>104</a:t>
            </a:fld>
            <a:endParaRPr lang="zh-CN" altLang="en-US"/>
          </a:p>
        </p:txBody>
      </p:sp>
    </p:spTree>
    <p:extLst>
      <p:ext uri="{BB962C8B-B14F-4D97-AF65-F5344CB8AC3E}">
        <p14:creationId xmlns:p14="http://schemas.microsoft.com/office/powerpoint/2010/main" val="2698476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F6D22ED9-FFAB-48CC-851C-64BF4AF0C050}"/>
              </a:ext>
            </a:extLst>
          </p:cNvPr>
          <p:cNvSpPr>
            <a:spLocks noChangeArrowheads="1"/>
          </p:cNvSpPr>
          <p:nvPr/>
        </p:nvSpPr>
        <p:spPr bwMode="auto">
          <a:xfrm>
            <a:off x="296863" y="681038"/>
            <a:ext cx="8664575" cy="4968875"/>
          </a:xfrm>
          <a:prstGeom prst="roundRect">
            <a:avLst>
              <a:gd name="adj" fmla="val 7912"/>
            </a:avLst>
          </a:prstGeom>
          <a:solidFill>
            <a:schemeClr val="folHlink"/>
          </a:solidFill>
          <a:ln>
            <a:noFill/>
          </a:ln>
          <a:effectLst/>
        </p:spPr>
        <p:txBody>
          <a:bodyPr wrap="none" anchor="ctr"/>
          <a:lstStyle>
            <a:lvl1pPr algn="ct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lgn="ct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lgn="ct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lgn="ct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lgn="ct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5" name="AutoShape 3">
            <a:extLst>
              <a:ext uri="{FF2B5EF4-FFF2-40B4-BE49-F238E27FC236}">
                <a16:creationId xmlns:a16="http://schemas.microsoft.com/office/drawing/2014/main" id="{EFACF278-3F2D-4A5D-B214-EFF93C79700D}"/>
              </a:ext>
            </a:extLst>
          </p:cNvPr>
          <p:cNvSpPr>
            <a:spLocks noChangeArrowheads="1"/>
          </p:cNvSpPr>
          <p:nvPr/>
        </p:nvSpPr>
        <p:spPr bwMode="auto">
          <a:xfrm>
            <a:off x="395288" y="765175"/>
            <a:ext cx="8435975" cy="4768850"/>
          </a:xfrm>
          <a:prstGeom prst="roundRect">
            <a:avLst>
              <a:gd name="adj" fmla="val 7310"/>
            </a:avLst>
          </a:prstGeom>
          <a:solidFill>
            <a:schemeClr val="bg1"/>
          </a:solidFill>
          <a:ln>
            <a:noFill/>
          </a:ln>
          <a:effectLst/>
        </p:spPr>
        <p:txBody>
          <a:bodyPr wrap="none" anchor="ctr"/>
          <a:lstStyle>
            <a:lvl1pPr algn="ct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lgn="ct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lgn="ct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lgn="ct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lgn="ct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7" name="Line 12">
            <a:extLst>
              <a:ext uri="{FF2B5EF4-FFF2-40B4-BE49-F238E27FC236}">
                <a16:creationId xmlns:a16="http://schemas.microsoft.com/office/drawing/2014/main" id="{0428C265-F22A-4805-B3EE-BEB731E34242}"/>
              </a:ext>
            </a:extLst>
          </p:cNvPr>
          <p:cNvSpPr>
            <a:spLocks noChangeShapeType="1"/>
          </p:cNvSpPr>
          <p:nvPr userDrawn="1"/>
        </p:nvSpPr>
        <p:spPr bwMode="auto">
          <a:xfrm>
            <a:off x="827088" y="1557338"/>
            <a:ext cx="76962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9" name="图片 1">
            <a:extLst>
              <a:ext uri="{FF2B5EF4-FFF2-40B4-BE49-F238E27FC236}">
                <a16:creationId xmlns:a16="http://schemas.microsoft.com/office/drawing/2014/main" id="{9985CC64-67AD-4C7D-8D40-9D87F621C2D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0363" y="636588"/>
            <a:ext cx="1079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5"/>
          <p:cNvSpPr>
            <a:spLocks noGrp="1" noChangeArrowheads="1"/>
          </p:cNvSpPr>
          <p:nvPr>
            <p:ph type="ctrTitle"/>
          </p:nvPr>
        </p:nvSpPr>
        <p:spPr>
          <a:xfrm>
            <a:off x="754063" y="1133475"/>
            <a:ext cx="7772400" cy="2266950"/>
          </a:xfrm>
        </p:spPr>
        <p:txBody>
          <a:bodyPr anchor="ctr" anchorCtr="1"/>
          <a:lstStyle>
            <a:lvl1pPr algn="ctr">
              <a:defRPr sz="4100" i="1">
                <a:solidFill>
                  <a:srgbClr val="000000"/>
                </a:solidFill>
              </a:defRPr>
            </a:lvl1pPr>
          </a:lstStyle>
          <a:p>
            <a:pPr lvl="0"/>
            <a:r>
              <a:rPr lang="zh-CN" altLang="en-US" noProof="0"/>
              <a:t>单击此处编辑母版标题样式</a:t>
            </a:r>
          </a:p>
        </p:txBody>
      </p:sp>
      <p:sp>
        <p:nvSpPr>
          <p:cNvPr id="10" name="Rectangle 7">
            <a:extLst>
              <a:ext uri="{FF2B5EF4-FFF2-40B4-BE49-F238E27FC236}">
                <a16:creationId xmlns:a16="http://schemas.microsoft.com/office/drawing/2014/main" id="{1CE96963-321B-460E-BD63-83AFFF8FC954}"/>
              </a:ext>
            </a:extLst>
          </p:cNvPr>
          <p:cNvSpPr>
            <a:spLocks noGrp="1" noChangeArrowheads="1"/>
          </p:cNvSpPr>
          <p:nvPr>
            <p:ph type="dt" sz="half" idx="10"/>
          </p:nvPr>
        </p:nvSpPr>
        <p:spPr/>
        <p:txBody>
          <a:bodyPr/>
          <a:lstStyle>
            <a:lvl1pPr>
              <a:defRPr/>
            </a:lvl1pPr>
          </a:lstStyle>
          <a:p>
            <a:pPr>
              <a:defRPr/>
            </a:pPr>
            <a:endParaRPr lang="en-US" altLang="zh-CN"/>
          </a:p>
        </p:txBody>
      </p:sp>
      <p:sp>
        <p:nvSpPr>
          <p:cNvPr id="11" name="Rectangle 9">
            <a:extLst>
              <a:ext uri="{FF2B5EF4-FFF2-40B4-BE49-F238E27FC236}">
                <a16:creationId xmlns:a16="http://schemas.microsoft.com/office/drawing/2014/main" id="{807D281F-67E8-4ACC-9C16-6B3FEACAE7FF}"/>
              </a:ext>
            </a:extLst>
          </p:cNvPr>
          <p:cNvSpPr>
            <a:spLocks noGrp="1" noChangeArrowheads="1"/>
          </p:cNvSpPr>
          <p:nvPr>
            <p:ph type="sldNum" sz="quarter" idx="11"/>
          </p:nvPr>
        </p:nvSpPr>
        <p:spPr>
          <a:xfrm>
            <a:off x="6858000" y="6391275"/>
            <a:ext cx="1600200" cy="457200"/>
          </a:xfrm>
        </p:spPr>
        <p:txBody>
          <a:bodyPr/>
          <a:lstStyle>
            <a:lvl1pPr>
              <a:defRPr/>
            </a:lvl1pPr>
          </a:lstStyle>
          <a:p>
            <a:pPr>
              <a:defRPr/>
            </a:pPr>
            <a:fld id="{A8094EAD-D094-4633-8988-2D2E061C6C0E}" type="slidenum">
              <a:rPr lang="zh-CN" altLang="en-US"/>
              <a:pPr>
                <a:defRPr/>
              </a:pPr>
              <a:t>‹#›</a:t>
            </a:fld>
            <a:endParaRPr lang="en-US" altLang="zh-CN"/>
          </a:p>
        </p:txBody>
      </p:sp>
    </p:spTree>
    <p:extLst>
      <p:ext uri="{BB962C8B-B14F-4D97-AF65-F5344CB8AC3E}">
        <p14:creationId xmlns:p14="http://schemas.microsoft.com/office/powerpoint/2010/main" val="3625753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44C4897-0646-469F-9AEE-25A86D19AAB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CB54198-0B06-4C93-BC90-4E23B1D83B63}"/>
              </a:ext>
            </a:extLst>
          </p:cNvPr>
          <p:cNvSpPr>
            <a:spLocks noGrp="1" noChangeArrowheads="1"/>
          </p:cNvSpPr>
          <p:nvPr>
            <p:ph type="sldNum" sz="quarter" idx="11"/>
          </p:nvPr>
        </p:nvSpPr>
        <p:spPr>
          <a:ln/>
        </p:spPr>
        <p:txBody>
          <a:bodyPr/>
          <a:lstStyle>
            <a:lvl1pPr>
              <a:defRPr/>
            </a:lvl1pPr>
          </a:lstStyle>
          <a:p>
            <a:pPr>
              <a:defRPr/>
            </a:pPr>
            <a:fld id="{A4F5B64F-A8BD-4837-BCC7-5F48C3CC2ECB}" type="slidenum">
              <a:rPr lang="zh-CN" altLang="en-US"/>
              <a:pPr>
                <a:defRPr/>
              </a:pPr>
              <a:t>‹#›</a:t>
            </a:fld>
            <a:endParaRPr lang="en-US" altLang="zh-CN"/>
          </a:p>
        </p:txBody>
      </p:sp>
    </p:spTree>
    <p:extLst>
      <p:ext uri="{BB962C8B-B14F-4D97-AF65-F5344CB8AC3E}">
        <p14:creationId xmlns:p14="http://schemas.microsoft.com/office/powerpoint/2010/main" val="2250348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0338" y="333375"/>
            <a:ext cx="1941512" cy="57546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333375"/>
            <a:ext cx="5673725" cy="57546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0345680-BFF4-4358-93DF-C9DCE277A61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C9774A69-B3D3-4C80-BF8F-3BDE081B2791}"/>
              </a:ext>
            </a:extLst>
          </p:cNvPr>
          <p:cNvSpPr>
            <a:spLocks noGrp="1" noChangeArrowheads="1"/>
          </p:cNvSpPr>
          <p:nvPr>
            <p:ph type="sldNum" sz="quarter" idx="11"/>
          </p:nvPr>
        </p:nvSpPr>
        <p:spPr>
          <a:ln/>
        </p:spPr>
        <p:txBody>
          <a:bodyPr/>
          <a:lstStyle>
            <a:lvl1pPr>
              <a:defRPr/>
            </a:lvl1pPr>
          </a:lstStyle>
          <a:p>
            <a:pPr>
              <a:defRPr/>
            </a:pPr>
            <a:fld id="{A976DF31-87C6-4B6F-B988-D6C1AA2F652B}" type="slidenum">
              <a:rPr lang="zh-CN" altLang="en-US"/>
              <a:pPr>
                <a:defRPr/>
              </a:pPr>
              <a:t>‹#›</a:t>
            </a:fld>
            <a:endParaRPr lang="en-US" altLang="zh-CN"/>
          </a:p>
        </p:txBody>
      </p:sp>
    </p:spTree>
    <p:extLst>
      <p:ext uri="{BB962C8B-B14F-4D97-AF65-F5344CB8AC3E}">
        <p14:creationId xmlns:p14="http://schemas.microsoft.com/office/powerpoint/2010/main" val="3643194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2F6544C-82B1-4946-A635-953DE25293F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86563732-187D-43C1-A2B5-7B1F70806695}"/>
              </a:ext>
            </a:extLst>
          </p:cNvPr>
          <p:cNvSpPr>
            <a:spLocks noGrp="1" noChangeArrowheads="1"/>
          </p:cNvSpPr>
          <p:nvPr>
            <p:ph type="sldNum" sz="quarter" idx="11"/>
          </p:nvPr>
        </p:nvSpPr>
        <p:spPr>
          <a:ln/>
        </p:spPr>
        <p:txBody>
          <a:bodyPr/>
          <a:lstStyle>
            <a:lvl1pPr>
              <a:defRPr/>
            </a:lvl1pPr>
          </a:lstStyle>
          <a:p>
            <a:pPr>
              <a:defRPr/>
            </a:pPr>
            <a:fld id="{783CAC94-3369-4DEA-83C2-9F03EFC17D7D}" type="slidenum">
              <a:rPr lang="zh-CN" altLang="en-US"/>
              <a:pPr>
                <a:defRPr/>
              </a:pPr>
              <a:t>‹#›</a:t>
            </a:fld>
            <a:endParaRPr lang="en-US" altLang="zh-CN"/>
          </a:p>
        </p:txBody>
      </p:sp>
    </p:spTree>
    <p:extLst>
      <p:ext uri="{BB962C8B-B14F-4D97-AF65-F5344CB8AC3E}">
        <p14:creationId xmlns:p14="http://schemas.microsoft.com/office/powerpoint/2010/main" val="61745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A72330ED-B149-4859-B4BE-090E07362B0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E794260-A923-456E-8ED0-8303A5D24AF0}"/>
              </a:ext>
            </a:extLst>
          </p:cNvPr>
          <p:cNvSpPr>
            <a:spLocks noGrp="1" noChangeArrowheads="1"/>
          </p:cNvSpPr>
          <p:nvPr>
            <p:ph type="sldNum" sz="quarter" idx="11"/>
          </p:nvPr>
        </p:nvSpPr>
        <p:spPr>
          <a:ln/>
        </p:spPr>
        <p:txBody>
          <a:bodyPr/>
          <a:lstStyle>
            <a:lvl1pPr>
              <a:defRPr/>
            </a:lvl1pPr>
          </a:lstStyle>
          <a:p>
            <a:pPr>
              <a:defRPr/>
            </a:pPr>
            <a:fld id="{869BFF76-E9A1-47B5-A649-D56A87648A60}" type="slidenum">
              <a:rPr lang="zh-CN" altLang="en-US"/>
              <a:pPr>
                <a:defRPr/>
              </a:pPr>
              <a:t>‹#›</a:t>
            </a:fld>
            <a:endParaRPr lang="en-US" altLang="zh-CN"/>
          </a:p>
        </p:txBody>
      </p:sp>
    </p:spTree>
    <p:extLst>
      <p:ext uri="{BB962C8B-B14F-4D97-AF65-F5344CB8AC3E}">
        <p14:creationId xmlns:p14="http://schemas.microsoft.com/office/powerpoint/2010/main" val="2613582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989138"/>
            <a:ext cx="3771900" cy="40989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9950" y="1989138"/>
            <a:ext cx="3771900" cy="40989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C402993D-6346-4B00-B0C9-E4B26B3E335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F2BEFA4-519A-4C1B-A615-5D4F78D86EFB}"/>
              </a:ext>
            </a:extLst>
          </p:cNvPr>
          <p:cNvSpPr>
            <a:spLocks noGrp="1" noChangeArrowheads="1"/>
          </p:cNvSpPr>
          <p:nvPr>
            <p:ph type="sldNum" sz="quarter" idx="11"/>
          </p:nvPr>
        </p:nvSpPr>
        <p:spPr>
          <a:ln/>
        </p:spPr>
        <p:txBody>
          <a:bodyPr/>
          <a:lstStyle>
            <a:lvl1pPr>
              <a:defRPr/>
            </a:lvl1pPr>
          </a:lstStyle>
          <a:p>
            <a:pPr>
              <a:defRPr/>
            </a:pPr>
            <a:fld id="{299A4E77-10DC-4E40-B7F0-5CA3F79579CE}" type="slidenum">
              <a:rPr lang="zh-CN" altLang="en-US"/>
              <a:pPr>
                <a:defRPr/>
              </a:pPr>
              <a:t>‹#›</a:t>
            </a:fld>
            <a:endParaRPr lang="en-US" altLang="zh-CN"/>
          </a:p>
        </p:txBody>
      </p:sp>
    </p:spTree>
    <p:extLst>
      <p:ext uri="{BB962C8B-B14F-4D97-AF65-F5344CB8AC3E}">
        <p14:creationId xmlns:p14="http://schemas.microsoft.com/office/powerpoint/2010/main" val="3224264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D7F362CC-15A0-487A-85EC-B293A63675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9B04A96A-1D13-4F9F-99A2-02EE7A90AA65}"/>
              </a:ext>
            </a:extLst>
          </p:cNvPr>
          <p:cNvSpPr>
            <a:spLocks noGrp="1" noChangeArrowheads="1"/>
          </p:cNvSpPr>
          <p:nvPr>
            <p:ph type="sldNum" sz="quarter" idx="11"/>
          </p:nvPr>
        </p:nvSpPr>
        <p:spPr>
          <a:ln/>
        </p:spPr>
        <p:txBody>
          <a:bodyPr/>
          <a:lstStyle>
            <a:lvl1pPr>
              <a:defRPr/>
            </a:lvl1pPr>
          </a:lstStyle>
          <a:p>
            <a:pPr>
              <a:defRPr/>
            </a:pPr>
            <a:fld id="{F2DF4B0A-F9D8-47D2-AD8E-D46094B26D23}" type="slidenum">
              <a:rPr lang="zh-CN" altLang="en-US"/>
              <a:pPr>
                <a:defRPr/>
              </a:pPr>
              <a:t>‹#›</a:t>
            </a:fld>
            <a:endParaRPr lang="en-US" altLang="zh-CN"/>
          </a:p>
        </p:txBody>
      </p:sp>
    </p:spTree>
    <p:extLst>
      <p:ext uri="{BB962C8B-B14F-4D97-AF65-F5344CB8AC3E}">
        <p14:creationId xmlns:p14="http://schemas.microsoft.com/office/powerpoint/2010/main" val="111962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E89E1A8-3EE2-4E8C-B7FE-027629A8C44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7C13E470-C24D-44A6-AEAB-643CB66744D5}"/>
              </a:ext>
            </a:extLst>
          </p:cNvPr>
          <p:cNvSpPr>
            <a:spLocks noGrp="1" noChangeArrowheads="1"/>
          </p:cNvSpPr>
          <p:nvPr>
            <p:ph type="sldNum" sz="quarter" idx="11"/>
          </p:nvPr>
        </p:nvSpPr>
        <p:spPr>
          <a:ln/>
        </p:spPr>
        <p:txBody>
          <a:bodyPr/>
          <a:lstStyle>
            <a:lvl1pPr>
              <a:defRPr/>
            </a:lvl1pPr>
          </a:lstStyle>
          <a:p>
            <a:pPr>
              <a:defRPr/>
            </a:pPr>
            <a:fld id="{F5CACA3A-2401-46C9-A315-9F5A8C5E803E}" type="slidenum">
              <a:rPr lang="zh-CN" altLang="en-US"/>
              <a:pPr>
                <a:defRPr/>
              </a:pPr>
              <a:t>‹#›</a:t>
            </a:fld>
            <a:endParaRPr lang="en-US" altLang="zh-CN"/>
          </a:p>
        </p:txBody>
      </p:sp>
    </p:spTree>
    <p:extLst>
      <p:ext uri="{BB962C8B-B14F-4D97-AF65-F5344CB8AC3E}">
        <p14:creationId xmlns:p14="http://schemas.microsoft.com/office/powerpoint/2010/main" val="1451484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33A808-070A-4A88-A490-8BFC8D85B84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F91BEAB1-76FA-42D4-A38B-313DEEF846F5}"/>
              </a:ext>
            </a:extLst>
          </p:cNvPr>
          <p:cNvSpPr>
            <a:spLocks noGrp="1" noChangeArrowheads="1"/>
          </p:cNvSpPr>
          <p:nvPr>
            <p:ph type="sldNum" sz="quarter" idx="11"/>
          </p:nvPr>
        </p:nvSpPr>
        <p:spPr>
          <a:ln/>
        </p:spPr>
        <p:txBody>
          <a:bodyPr/>
          <a:lstStyle>
            <a:lvl1pPr>
              <a:defRPr/>
            </a:lvl1pPr>
          </a:lstStyle>
          <a:p>
            <a:pPr>
              <a:defRPr/>
            </a:pPr>
            <a:fld id="{6EDF2DB9-441D-428A-8DC2-5209CFE59AEB}" type="slidenum">
              <a:rPr lang="zh-CN" altLang="en-US"/>
              <a:pPr>
                <a:defRPr/>
              </a:pPr>
              <a:t>‹#›</a:t>
            </a:fld>
            <a:endParaRPr lang="en-US" altLang="zh-CN"/>
          </a:p>
        </p:txBody>
      </p:sp>
    </p:spTree>
    <p:extLst>
      <p:ext uri="{BB962C8B-B14F-4D97-AF65-F5344CB8AC3E}">
        <p14:creationId xmlns:p14="http://schemas.microsoft.com/office/powerpoint/2010/main" val="1434495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A04F39D-E082-4DE8-B971-CD3BF2C5860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3120614-F8A5-4B89-8F39-4BAC65035731}"/>
              </a:ext>
            </a:extLst>
          </p:cNvPr>
          <p:cNvSpPr>
            <a:spLocks noGrp="1" noChangeArrowheads="1"/>
          </p:cNvSpPr>
          <p:nvPr>
            <p:ph type="sldNum" sz="quarter" idx="11"/>
          </p:nvPr>
        </p:nvSpPr>
        <p:spPr>
          <a:ln/>
        </p:spPr>
        <p:txBody>
          <a:bodyPr/>
          <a:lstStyle>
            <a:lvl1pPr>
              <a:defRPr/>
            </a:lvl1pPr>
          </a:lstStyle>
          <a:p>
            <a:pPr>
              <a:defRPr/>
            </a:pPr>
            <a:fld id="{6476E3BF-4110-4ACF-BCC3-E2ABB8639F3C}" type="slidenum">
              <a:rPr lang="zh-CN" altLang="en-US"/>
              <a:pPr>
                <a:defRPr/>
              </a:pPr>
              <a:t>‹#›</a:t>
            </a:fld>
            <a:endParaRPr lang="en-US" altLang="zh-CN"/>
          </a:p>
        </p:txBody>
      </p:sp>
    </p:spTree>
    <p:extLst>
      <p:ext uri="{BB962C8B-B14F-4D97-AF65-F5344CB8AC3E}">
        <p14:creationId xmlns:p14="http://schemas.microsoft.com/office/powerpoint/2010/main" val="595702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2FF1D6F-4524-4692-81B7-F659F059EAA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237DAA8-E6E8-479B-9BAD-750257F841EE}"/>
              </a:ext>
            </a:extLst>
          </p:cNvPr>
          <p:cNvSpPr>
            <a:spLocks noGrp="1" noChangeArrowheads="1"/>
          </p:cNvSpPr>
          <p:nvPr>
            <p:ph type="sldNum" sz="quarter" idx="11"/>
          </p:nvPr>
        </p:nvSpPr>
        <p:spPr>
          <a:ln/>
        </p:spPr>
        <p:txBody>
          <a:bodyPr/>
          <a:lstStyle>
            <a:lvl1pPr>
              <a:defRPr/>
            </a:lvl1pPr>
          </a:lstStyle>
          <a:p>
            <a:pPr>
              <a:defRPr/>
            </a:pPr>
            <a:fld id="{84A030BF-796F-4042-AC8C-580394556287}" type="slidenum">
              <a:rPr lang="zh-CN" altLang="en-US"/>
              <a:pPr>
                <a:defRPr/>
              </a:pPr>
              <a:t>‹#›</a:t>
            </a:fld>
            <a:endParaRPr lang="en-US" altLang="zh-CN"/>
          </a:p>
        </p:txBody>
      </p:sp>
    </p:spTree>
    <p:extLst>
      <p:ext uri="{BB962C8B-B14F-4D97-AF65-F5344CB8AC3E}">
        <p14:creationId xmlns:p14="http://schemas.microsoft.com/office/powerpoint/2010/main" val="516101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24C55D2-7F09-4EA3-AAE2-E9809CE87F90}"/>
              </a:ext>
            </a:extLst>
          </p:cNvPr>
          <p:cNvSpPr>
            <a:spLocks noGrp="1" noChangeArrowheads="1"/>
          </p:cNvSpPr>
          <p:nvPr>
            <p:ph type="title"/>
          </p:nvPr>
        </p:nvSpPr>
        <p:spPr bwMode="auto">
          <a:xfrm>
            <a:off x="993775" y="406400"/>
            <a:ext cx="769620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DCF55886-C558-44CC-9005-98AAE5FCEE63}"/>
              </a:ext>
            </a:extLst>
          </p:cNvPr>
          <p:cNvSpPr>
            <a:spLocks noGrp="1" noChangeArrowheads="1"/>
          </p:cNvSpPr>
          <p:nvPr>
            <p:ph type="body" idx="1"/>
          </p:nvPr>
        </p:nvSpPr>
        <p:spPr bwMode="auto">
          <a:xfrm>
            <a:off x="762000" y="1236663"/>
            <a:ext cx="7696200" cy="492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7080E3C-2686-4A73-A6C8-7D1BF5D37183}"/>
              </a:ext>
            </a:extLst>
          </p:cNvPr>
          <p:cNvSpPr>
            <a:spLocks noGrp="1" noChangeArrowheads="1"/>
          </p:cNvSpPr>
          <p:nvPr>
            <p:ph type="dt" sz="half" idx="2"/>
          </p:nvPr>
        </p:nvSpPr>
        <p:spPr bwMode="auto">
          <a:xfrm>
            <a:off x="762000" y="6388100"/>
            <a:ext cx="20574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lvl1pPr>
          </a:lstStyle>
          <a:p>
            <a:pPr>
              <a:defRPr/>
            </a:pPr>
            <a:endParaRPr lang="en-US" altLang="zh-CN"/>
          </a:p>
        </p:txBody>
      </p:sp>
      <p:sp>
        <p:nvSpPr>
          <p:cNvPr id="1030" name="Rectangle 6">
            <a:extLst>
              <a:ext uri="{FF2B5EF4-FFF2-40B4-BE49-F238E27FC236}">
                <a16:creationId xmlns:a16="http://schemas.microsoft.com/office/drawing/2014/main" id="{4A3243A8-D545-4995-9B29-4A689CC965F8}"/>
              </a:ext>
            </a:extLst>
          </p:cNvPr>
          <p:cNvSpPr>
            <a:spLocks noGrp="1" noChangeArrowheads="1"/>
          </p:cNvSpPr>
          <p:nvPr>
            <p:ph type="sldNum" sz="quarter" idx="4"/>
          </p:nvPr>
        </p:nvSpPr>
        <p:spPr bwMode="auto">
          <a:xfrm>
            <a:off x="6858000" y="6400800"/>
            <a:ext cx="16002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lvl1pPr>
          </a:lstStyle>
          <a:p>
            <a:pPr>
              <a:defRPr/>
            </a:pPr>
            <a:fld id="{5EE26233-D615-4998-8130-2810C932E57D}" type="slidenum">
              <a:rPr lang="zh-CN" altLang="en-US"/>
              <a:pPr>
                <a:defRPr/>
              </a:pPr>
              <a:t>‹#›</a:t>
            </a:fld>
            <a:endParaRPr lang="en-US" altLang="zh-CN"/>
          </a:p>
        </p:txBody>
      </p:sp>
      <p:sp>
        <p:nvSpPr>
          <p:cNvPr id="2" name="AutoShape 7">
            <a:extLst>
              <a:ext uri="{FF2B5EF4-FFF2-40B4-BE49-F238E27FC236}">
                <a16:creationId xmlns:a16="http://schemas.microsoft.com/office/drawing/2014/main" id="{733FC07D-DBD0-42E3-A69F-429C7492D164}"/>
              </a:ext>
            </a:extLst>
          </p:cNvPr>
          <p:cNvSpPr>
            <a:spLocks noChangeArrowheads="1"/>
          </p:cNvSpPr>
          <p:nvPr/>
        </p:nvSpPr>
        <p:spPr bwMode="auto">
          <a:xfrm>
            <a:off x="179388" y="188913"/>
            <a:ext cx="8823325" cy="6119812"/>
          </a:xfrm>
          <a:prstGeom prst="roundRect">
            <a:avLst>
              <a:gd name="adj" fmla="val 11046"/>
            </a:avLst>
          </a:prstGeom>
          <a:noFill/>
          <a:ln w="28575">
            <a:solidFill>
              <a:schemeClr val="folHlink"/>
            </a:solidFill>
            <a:round/>
            <a:headEnd/>
            <a:tailEnd/>
          </a:ln>
          <a:effectLst/>
        </p:spPr>
        <p:txBody>
          <a:bodyPr wrap="none" anchor="ctr"/>
          <a:lstStyle>
            <a:lvl1pPr algn="ct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1pPr>
            <a:lvl2pPr marL="742950" indent="-285750" algn="ct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2pPr>
            <a:lvl3pPr marL="1143000" indent="-228600" algn="ct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3pPr>
            <a:lvl4pPr marL="1600200" indent="-228600" algn="ct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4pPr>
            <a:lvl5pPr marL="2057400" indent="-228600" algn="ctr">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1" name="Line 8">
            <a:extLst>
              <a:ext uri="{FF2B5EF4-FFF2-40B4-BE49-F238E27FC236}">
                <a16:creationId xmlns:a16="http://schemas.microsoft.com/office/drawing/2014/main" id="{A384534E-99E0-44B3-9762-30A42C6B9818}"/>
              </a:ext>
            </a:extLst>
          </p:cNvPr>
          <p:cNvSpPr>
            <a:spLocks noChangeShapeType="1"/>
          </p:cNvSpPr>
          <p:nvPr/>
        </p:nvSpPr>
        <p:spPr bwMode="auto">
          <a:xfrm>
            <a:off x="742950" y="1144588"/>
            <a:ext cx="76962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032" name="图片 1">
            <a:extLst>
              <a:ext uri="{FF2B5EF4-FFF2-40B4-BE49-F238E27FC236}">
                <a16:creationId xmlns:a16="http://schemas.microsoft.com/office/drawing/2014/main" id="{CED7AEB5-E0AC-49C8-BC42-BD36A3AD34D4}"/>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46050" y="207963"/>
            <a:ext cx="1079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9"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hf sldNum="0" hdr="0" dt="0"/>
  <p:txStyles>
    <p:title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0000"/>
        <a:buFont typeface="Wingdings" panose="05000000000000000000" pitchFamily="2" charset="2"/>
        <a:buChar char="•"/>
        <a:defRPr sz="22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72.wmf"/><Relationship Id="rId5" Type="http://schemas.openxmlformats.org/officeDocument/2006/relationships/oleObject" Target="../embeddings/oleObject24.bin"/><Relationship Id="rId4" Type="http://schemas.openxmlformats.org/officeDocument/2006/relationships/image" Target="../media/image71.w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7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74.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5" Type="http://schemas.openxmlformats.org/officeDocument/2006/relationships/image" Target="../media/image79.png"/><Relationship Id="rId4" Type="http://schemas.openxmlformats.org/officeDocument/2006/relationships/image" Target="../media/image78.png"/></Relationships>
</file>

<file path=ppt/slides/_rels/slide10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540.png"/><Relationship Id="rId7" Type="http://schemas.openxmlformats.org/officeDocument/2006/relationships/image" Target="../media/image85.sv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84.png"/><Relationship Id="rId5" Type="http://schemas.openxmlformats.org/officeDocument/2006/relationships/image" Target="../media/image83.wmf"/><Relationship Id="rId4" Type="http://schemas.openxmlformats.org/officeDocument/2006/relationships/oleObject" Target="../embeddings/oleObject25.bin"/><Relationship Id="rId9" Type="http://schemas.openxmlformats.org/officeDocument/2006/relationships/image" Target="../media/image87.png"/></Relationships>
</file>

<file path=ppt/slides/_rels/slide117.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92.png"/><Relationship Id="rId5" Type="http://schemas.openxmlformats.org/officeDocument/2006/relationships/image" Target="../media/image90.png"/><Relationship Id="rId10" Type="http://schemas.openxmlformats.org/officeDocument/2006/relationships/image" Target="../media/image94.png"/><Relationship Id="rId4" Type="http://schemas.openxmlformats.org/officeDocument/2006/relationships/image" Target="../media/image88.png"/><Relationship Id="rId9" Type="http://schemas.openxmlformats.org/officeDocument/2006/relationships/image" Target="../media/image86.wmf"/></Relationships>
</file>

<file path=ppt/slides/_rels/slide118.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89.png"/><Relationship Id="rId7" Type="http://schemas.openxmlformats.org/officeDocument/2006/relationships/image" Target="../media/image92.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28.bin"/><Relationship Id="rId5" Type="http://schemas.openxmlformats.org/officeDocument/2006/relationships/image" Target="../media/image91.wmf"/><Relationship Id="rId10" Type="http://schemas.openxmlformats.org/officeDocument/2006/relationships/image" Target="../media/image98.png"/><Relationship Id="rId4" Type="http://schemas.openxmlformats.org/officeDocument/2006/relationships/oleObject" Target="../embeddings/oleObject27.bin"/><Relationship Id="rId9" Type="http://schemas.openxmlformats.org/officeDocument/2006/relationships/image" Target="../media/image93.wmf"/></Relationships>
</file>

<file path=ppt/slides/_rels/slide11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570.png"/><Relationship Id="rId7" Type="http://schemas.openxmlformats.org/officeDocument/2006/relationships/image" Target="../media/image100.sv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99.png"/><Relationship Id="rId5" Type="http://schemas.openxmlformats.org/officeDocument/2006/relationships/image" Target="../media/image98.svg"/><Relationship Id="rId4" Type="http://schemas.openxmlformats.org/officeDocument/2006/relationships/image" Target="../media/image97.png"/><Relationship Id="rId9" Type="http://schemas.openxmlformats.org/officeDocument/2006/relationships/image" Target="../media/image96.wmf"/></Relationships>
</file>

<file path=ppt/slides/_rels/slide12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11" Type="http://schemas.openxmlformats.org/officeDocument/2006/relationships/image" Target="../media/image12.png"/><Relationship Id="rId5" Type="http://schemas.openxmlformats.org/officeDocument/2006/relationships/oleObject" Target="../embeddings/oleObject3.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7.bin"/><Relationship Id="rId4" Type="http://schemas.openxmlformats.org/officeDocument/2006/relationships/image" Target="../media/image1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2.wmf"/></Relationships>
</file>

<file path=ppt/slides/_rels/slide5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4.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37.wmf"/><Relationship Id="rId18" Type="http://schemas.openxmlformats.org/officeDocument/2006/relationships/oleObject" Target="../embeddings/oleObject15.bin"/><Relationship Id="rId3" Type="http://schemas.openxmlformats.org/officeDocument/2006/relationships/image" Target="../media/image40.png"/><Relationship Id="rId7" Type="http://schemas.openxmlformats.org/officeDocument/2006/relationships/image" Target="../media/image42.png"/><Relationship Id="rId12" Type="http://schemas.openxmlformats.org/officeDocument/2006/relationships/oleObject" Target="../embeddings/oleObject13.bin"/><Relationship Id="rId17" Type="http://schemas.openxmlformats.org/officeDocument/2006/relationships/image" Target="../media/image38.wmf"/><Relationship Id="rId2" Type="http://schemas.openxmlformats.org/officeDocument/2006/relationships/slideLayout" Target="../slideLayouts/slideLayout2.xml"/><Relationship Id="rId16" Type="http://schemas.openxmlformats.org/officeDocument/2006/relationships/oleObject" Target="../embeddings/oleObject14.bin"/><Relationship Id="rId1" Type="http://schemas.openxmlformats.org/officeDocument/2006/relationships/vmlDrawing" Target="../drawings/vmlDrawing7.vml"/><Relationship Id="rId6" Type="http://schemas.openxmlformats.org/officeDocument/2006/relationships/image" Target="../media/image35.wmf"/><Relationship Id="rId11" Type="http://schemas.openxmlformats.org/officeDocument/2006/relationships/image" Target="../media/image36.wmf"/><Relationship Id="rId5" Type="http://schemas.openxmlformats.org/officeDocument/2006/relationships/oleObject" Target="../embeddings/oleObject11.bin"/><Relationship Id="rId15" Type="http://schemas.openxmlformats.org/officeDocument/2006/relationships/image" Target="../media/image37.wmf"/><Relationship Id="rId10" Type="http://schemas.openxmlformats.org/officeDocument/2006/relationships/oleObject" Target="../embeddings/oleObject12.bin"/><Relationship Id="rId19" Type="http://schemas.openxmlformats.org/officeDocument/2006/relationships/image" Target="../media/image39.wmf"/><Relationship Id="rId4" Type="http://schemas.openxmlformats.org/officeDocument/2006/relationships/image" Target="../media/image41.png"/><Relationship Id="rId9" Type="http://schemas.openxmlformats.org/officeDocument/2006/relationships/image" Target="../media/image36.wmf"/><Relationship Id="rId14"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46.wmf"/><Relationship Id="rId3" Type="http://schemas.openxmlformats.org/officeDocument/2006/relationships/oleObject" Target="../embeddings/oleObject16.bin"/><Relationship Id="rId7" Type="http://schemas.openxmlformats.org/officeDocument/2006/relationships/image" Target="../media/image43.wmf"/><Relationship Id="rId12" Type="http://schemas.openxmlformats.org/officeDocument/2006/relationships/oleObject" Target="../embeddings/oleObject20.bin"/><Relationship Id="rId17" Type="http://schemas.openxmlformats.org/officeDocument/2006/relationships/image" Target="../media/image48.wmf"/><Relationship Id="rId2" Type="http://schemas.openxmlformats.org/officeDocument/2006/relationships/slideLayout" Target="../slideLayouts/slideLayout2.xml"/><Relationship Id="rId16" Type="http://schemas.openxmlformats.org/officeDocument/2006/relationships/oleObject" Target="../embeddings/oleObject22.bin"/><Relationship Id="rId1" Type="http://schemas.openxmlformats.org/officeDocument/2006/relationships/vmlDrawing" Target="../drawings/vmlDrawing8.vml"/><Relationship Id="rId6" Type="http://schemas.openxmlformats.org/officeDocument/2006/relationships/oleObject" Target="../embeddings/oleObject17.bin"/><Relationship Id="rId11" Type="http://schemas.openxmlformats.org/officeDocument/2006/relationships/image" Target="../media/image45.wmf"/><Relationship Id="rId5" Type="http://schemas.openxmlformats.org/officeDocument/2006/relationships/image" Target="../media/image49.png"/><Relationship Id="rId15" Type="http://schemas.openxmlformats.org/officeDocument/2006/relationships/image" Target="../media/image47.wmf"/><Relationship Id="rId10" Type="http://schemas.openxmlformats.org/officeDocument/2006/relationships/oleObject" Target="../embeddings/oleObject19.bin"/><Relationship Id="rId4" Type="http://schemas.openxmlformats.org/officeDocument/2006/relationships/image" Target="../media/image42.wmf"/><Relationship Id="rId9" Type="http://schemas.openxmlformats.org/officeDocument/2006/relationships/image" Target="../media/image44.wmf"/><Relationship Id="rId14" Type="http://schemas.openxmlformats.org/officeDocument/2006/relationships/oleObject" Target="../embeddings/oleObject21.bin"/></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3">
            <a:extLst>
              <a:ext uri="{FF2B5EF4-FFF2-40B4-BE49-F238E27FC236}">
                <a16:creationId xmlns:a16="http://schemas.microsoft.com/office/drawing/2014/main" id="{DC0642A4-56D6-42DF-97A6-CBB84B5D38A2}"/>
              </a:ext>
            </a:extLst>
          </p:cNvPr>
          <p:cNvSpPr>
            <a:spLocks noGrp="1" noChangeArrowheads="1"/>
          </p:cNvSpPr>
          <p:nvPr>
            <p:ph type="ctrTitle"/>
          </p:nvPr>
        </p:nvSpPr>
        <p:spPr/>
        <p:txBody>
          <a:bodyPr/>
          <a:lstStyle/>
          <a:p>
            <a:r>
              <a:rPr lang="zh-CN" altLang="en-US" dirty="0"/>
              <a:t>第五章 模糊聚类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dirty="0">
                <a:latin typeface="+mn-lt"/>
              </a:rPr>
              <a:t> </a:t>
            </a:r>
            <a:r>
              <a:rPr lang="zh-CN" altLang="en-US" dirty="0">
                <a:latin typeface="+mn-lt"/>
              </a:rPr>
              <a:t>模糊逻辑的定义</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696200" cy="4929187"/>
          </a:xfrm>
        </p:spPr>
        <p:txBody>
          <a:bodyPr/>
          <a:lstStyle/>
          <a:p>
            <a:pPr eaLnBrk="1" hangingPunct="1">
              <a:buClr>
                <a:srgbClr val="FF0000"/>
              </a:buClr>
              <a:buSzPct val="55000"/>
            </a:pPr>
            <a:r>
              <a:rPr lang="zh-CN" altLang="en-US" sz="2000" b="1">
                <a:ea typeface="微软雅黑" panose="020B0503020204020204" pitchFamily="34" charset="-122"/>
              </a:rPr>
              <a:t>为什么要模糊？ </a:t>
            </a:r>
          </a:p>
          <a:p>
            <a:pPr eaLnBrk="1" hangingPunct="1">
              <a:buClr>
                <a:srgbClr val="FF0000"/>
              </a:buClr>
              <a:buSzPct val="55000"/>
            </a:pPr>
            <a:endParaRPr lang="en-US" altLang="zh-CN" sz="800" b="1">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a:ea typeface="微软雅黑" panose="020B0503020204020204" pitchFamily="34" charset="-122"/>
              </a:rPr>
              <a:t>就像 </a:t>
            </a:r>
            <a:r>
              <a:rPr lang="en-US" altLang="zh-CN" sz="1800">
                <a:ea typeface="微软雅黑" panose="020B0503020204020204" pitchFamily="34" charset="-122"/>
              </a:rPr>
              <a:t>Zadeh </a:t>
            </a:r>
            <a:r>
              <a:rPr lang="zh-CN" altLang="en-US" sz="1800">
                <a:ea typeface="微软雅黑" panose="020B0503020204020204" pitchFamily="34" charset="-122"/>
              </a:rPr>
              <a:t>所说，术语是具体、直接和可叙述的，我们都知道这是什么意思。</a:t>
            </a:r>
            <a:endParaRPr lang="en-US" altLang="zh-CN" sz="1800">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a:ea typeface="微软雅黑" panose="020B0503020204020204" pitchFamily="34" charset="-122"/>
              </a:rPr>
              <a:t>但是在西方，许多人都抵制“模糊”这个词，因为它经常用在贬义的场合。</a:t>
            </a:r>
            <a:endParaRPr lang="en-US" altLang="zh-CN" sz="800">
              <a:ea typeface="微软雅黑" panose="020B0503020204020204" pitchFamily="34" charset="-122"/>
            </a:endParaRPr>
          </a:p>
          <a:p>
            <a:pPr marL="0" indent="0" eaLnBrk="1" hangingPunct="1">
              <a:buClr>
                <a:srgbClr val="FF0000"/>
              </a:buClr>
              <a:buSzPct val="55000"/>
              <a:buNone/>
            </a:pPr>
            <a:endParaRPr lang="en-US" altLang="zh-CN" sz="2000">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pPr>
            <a:r>
              <a:rPr lang="zh-CN" altLang="en-US" sz="2000" b="1">
                <a:ea typeface="微软雅黑" panose="020B0503020204020204" pitchFamily="34" charset="-122"/>
              </a:rPr>
              <a:t>为什么要有逻辑？</a:t>
            </a:r>
            <a:r>
              <a:rPr lang="zh-TW" altLang="en-US" sz="2000" b="1">
                <a:ea typeface="微软雅黑" panose="020B0503020204020204" pitchFamily="34" charset="-122"/>
              </a:rPr>
              <a:t> </a:t>
            </a:r>
            <a:endParaRPr lang="en-US" altLang="zh-TW" sz="2000" b="1">
              <a:ea typeface="微软雅黑" panose="020B0503020204020204" pitchFamily="34" charset="-122"/>
            </a:endParaRPr>
          </a:p>
          <a:p>
            <a:pPr eaLnBrk="1" hangingPunct="1">
              <a:buClr>
                <a:srgbClr val="FF0000"/>
              </a:buClr>
              <a:buSzPct val="55000"/>
            </a:pPr>
            <a:endParaRPr lang="en-US" altLang="zh-TW" sz="800" b="1">
              <a:ea typeface="微软雅黑" panose="020B0503020204020204" pitchFamily="34" charset="-122"/>
            </a:endParaRPr>
          </a:p>
          <a:p>
            <a:pPr lvl="0" eaLnBrk="1" hangingPunct="1">
              <a:buClr>
                <a:srgbClr val="FF0000"/>
              </a:buClr>
              <a:buSzPct val="55000"/>
              <a:buFont typeface="Wingdings" panose="05000000000000000000" pitchFamily="2" charset="2"/>
              <a:buChar char="Ø"/>
            </a:pPr>
            <a:r>
              <a:rPr lang="zh-CN" altLang="en-US" sz="1800">
                <a:solidFill>
                  <a:srgbClr val="000000"/>
                </a:solidFill>
                <a:ea typeface="微软雅黑" panose="020B0503020204020204" pitchFamily="34" charset="-122"/>
              </a:rPr>
              <a:t>模糊依赖模糊集理论，模糊逻辑只是该理论的一小部分。</a:t>
            </a:r>
          </a:p>
          <a:p>
            <a:pPr eaLnBrk="1" hangingPunct="1">
              <a:buClr>
                <a:srgbClr val="FF0000"/>
              </a:buClr>
              <a:buSzPct val="55000"/>
            </a:pPr>
            <a:endParaRPr lang="en-US" altLang="zh-TW" sz="2000" b="1">
              <a:ea typeface="微软雅黑" panose="020B0503020204020204" pitchFamily="34" charset="-122"/>
            </a:endParaRPr>
          </a:p>
          <a:p>
            <a:pPr marL="0" indent="0" eaLnBrk="1" hangingPunct="1">
              <a:buClr>
                <a:srgbClr val="FF0000"/>
              </a:buClr>
              <a:buSzPct val="55000"/>
              <a:buNone/>
            </a:pPr>
            <a:endParaRPr lang="en-US" altLang="zh-CN" sz="2000">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1000">
              <a:solidFill>
                <a:srgbClr val="0000FF"/>
              </a:solidFill>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zh-CN" altLang="en-US" sz="200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77210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4838" y="1700808"/>
            <a:ext cx="7999610" cy="553998"/>
          </a:xfrm>
          <a:prstGeom prst="rect">
            <a:avLst/>
          </a:prstGeom>
        </p:spPr>
        <p:txBody>
          <a:bodyPr wrap="square">
            <a:spAutoFit/>
          </a:bodyPr>
          <a:lstStyle/>
          <a:p>
            <a:pPr indent="457200" algn="just">
              <a:lnSpc>
                <a:spcPct val="150000"/>
              </a:lnSpc>
            </a:pPr>
            <a:r>
              <a:rPr lang="zh-CN" altLang="en-US" sz="2000" b="0" dirty="0">
                <a:latin typeface="微软雅黑" pitchFamily="34" charset="-122"/>
                <a:ea typeface="微软雅黑" pitchFamily="34" charset="-122"/>
              </a:rPr>
              <a:t>　　</a:t>
            </a:r>
          </a:p>
        </p:txBody>
      </p:sp>
      <p:sp>
        <p:nvSpPr>
          <p:cNvPr id="2" name="矩形 1"/>
          <p:cNvSpPr/>
          <p:nvPr/>
        </p:nvSpPr>
        <p:spPr>
          <a:xfrm>
            <a:off x="470485" y="1639878"/>
            <a:ext cx="8349987" cy="3416320"/>
          </a:xfrm>
          <a:prstGeom prst="rect">
            <a:avLst/>
          </a:prstGeom>
        </p:spPr>
        <p:txBody>
          <a:bodyPr wrap="square">
            <a:spAutoFit/>
          </a:bodyPr>
          <a:lstStyle/>
          <a:p>
            <a:pPr marL="342900" indent="-342900">
              <a:buClr>
                <a:srgbClr val="FF0000"/>
              </a:buClr>
              <a:buFont typeface="Wingdings" pitchFamily="2" charset="2"/>
              <a:buChar char="l"/>
            </a:pPr>
            <a:r>
              <a:rPr lang="en-US" altLang="zh-CN" sz="2400" dirty="0">
                <a:solidFill>
                  <a:schemeClr val="tx1">
                    <a:lumMod val="95000"/>
                    <a:lumOff val="5000"/>
                  </a:schemeClr>
                </a:solidFill>
                <a:latin typeface="微软雅黑" pitchFamily="34" charset="-122"/>
                <a:ea typeface="微软雅黑" pitchFamily="34" charset="-122"/>
              </a:rPr>
              <a:t>2.</a:t>
            </a:r>
            <a:r>
              <a:rPr lang="zh-CN" altLang="en-US" sz="2400" dirty="0">
                <a:solidFill>
                  <a:schemeClr val="tx1">
                    <a:lumMod val="95000"/>
                    <a:lumOff val="5000"/>
                  </a:schemeClr>
                </a:solidFill>
                <a:latin typeface="微软雅黑" pitchFamily="34" charset="-122"/>
                <a:ea typeface="微软雅黑" pitchFamily="34" charset="-122"/>
              </a:rPr>
              <a:t>隶属函数</a:t>
            </a:r>
            <a:endParaRPr lang="en-US" altLang="zh-CN" sz="2400" dirty="0">
              <a:solidFill>
                <a:schemeClr val="tx1">
                  <a:lumMod val="95000"/>
                  <a:lumOff val="5000"/>
                </a:schemeClr>
              </a:solidFill>
              <a:latin typeface="微软雅黑" pitchFamily="34" charset="-122"/>
              <a:ea typeface="微软雅黑" pitchFamily="34" charset="-122"/>
            </a:endParaRPr>
          </a:p>
          <a:p>
            <a:endParaRPr lang="zh-CN" altLang="en-US" sz="2400" b="0" dirty="0">
              <a:solidFill>
                <a:schemeClr val="tx1">
                  <a:lumMod val="95000"/>
                  <a:lumOff val="5000"/>
                </a:schemeClr>
              </a:solidFill>
              <a:latin typeface="微软雅黑" pitchFamily="34" charset="-122"/>
              <a:ea typeface="微软雅黑" pitchFamily="34" charset="-122"/>
            </a:endParaRPr>
          </a:p>
          <a:p>
            <a:pPr indent="457200" algn="just">
              <a:lnSpc>
                <a:spcPct val="150000"/>
              </a:lnSpc>
            </a:pPr>
            <a:r>
              <a:rPr lang="zh-CN" altLang="en-US" sz="2000" b="0" dirty="0">
                <a:solidFill>
                  <a:srgbClr val="FF0000"/>
                </a:solidFill>
                <a:latin typeface="微软雅黑" pitchFamily="34" charset="-122"/>
                <a:ea typeface="微软雅黑" pitchFamily="34" charset="-122"/>
              </a:rPr>
              <a:t>隶属函数</a:t>
            </a:r>
            <a:r>
              <a:rPr lang="zh-CN" altLang="en-US" sz="2000" b="0" dirty="0">
                <a:latin typeface="微软雅黑" pitchFamily="34" charset="-122"/>
                <a:ea typeface="微软雅黑" pitchFamily="34" charset="-122"/>
              </a:rPr>
              <a:t>是表示一个</a:t>
            </a:r>
            <a:r>
              <a:rPr lang="zh-CN" altLang="en-US" sz="2000" b="0" dirty="0">
                <a:solidFill>
                  <a:srgbClr val="0000FF"/>
                </a:solidFill>
                <a:latin typeface="微软雅黑" pitchFamily="34" charset="-122"/>
                <a:ea typeface="微软雅黑" pitchFamily="34" charset="-122"/>
              </a:rPr>
              <a:t>对象</a:t>
            </a:r>
            <a:r>
              <a:rPr lang="en-US" altLang="zh-CN" sz="2000" b="0" dirty="0">
                <a:solidFill>
                  <a:srgbClr val="0000FF"/>
                </a:solidFill>
                <a:latin typeface="微软雅黑" pitchFamily="34" charset="-122"/>
                <a:ea typeface="微软雅黑" pitchFamily="34" charset="-122"/>
              </a:rPr>
              <a:t>x</a:t>
            </a:r>
            <a:r>
              <a:rPr lang="zh-CN" altLang="en-US" sz="2000" b="0" dirty="0">
                <a:solidFill>
                  <a:srgbClr val="0000FF"/>
                </a:solidFill>
                <a:latin typeface="微软雅黑" pitchFamily="34" charset="-122"/>
                <a:ea typeface="微软雅黑" pitchFamily="34" charset="-122"/>
              </a:rPr>
              <a:t>隶属于集合</a:t>
            </a:r>
            <a:r>
              <a:rPr lang="en-US" altLang="zh-CN" sz="2000" b="0" dirty="0">
                <a:solidFill>
                  <a:srgbClr val="0000FF"/>
                </a:solidFill>
                <a:latin typeface="微软雅黑" pitchFamily="34" charset="-122"/>
                <a:ea typeface="微软雅黑" pitchFamily="34" charset="-122"/>
              </a:rPr>
              <a:t>A</a:t>
            </a:r>
            <a:r>
              <a:rPr lang="zh-CN" altLang="en-US" sz="2000" b="0" dirty="0">
                <a:latin typeface="微软雅黑" pitchFamily="34" charset="-122"/>
                <a:ea typeface="微软雅黑" pitchFamily="34" charset="-122"/>
              </a:rPr>
              <a:t>的</a:t>
            </a:r>
            <a:r>
              <a:rPr lang="zh-CN" altLang="en-US" sz="2000" b="0" dirty="0">
                <a:solidFill>
                  <a:srgbClr val="FF0000"/>
                </a:solidFill>
                <a:latin typeface="微软雅黑" pitchFamily="34" charset="-122"/>
                <a:ea typeface="微软雅黑" pitchFamily="34" charset="-122"/>
              </a:rPr>
              <a:t>程度</a:t>
            </a:r>
            <a:r>
              <a:rPr lang="zh-CN" altLang="en-US" sz="2000" b="0" dirty="0">
                <a:latin typeface="微软雅黑" pitchFamily="34" charset="-122"/>
                <a:ea typeface="微软雅黑" pitchFamily="34" charset="-122"/>
              </a:rPr>
              <a:t>的函数，</a:t>
            </a:r>
            <a:endParaRPr lang="en-US" altLang="zh-CN" sz="2000" b="0" dirty="0">
              <a:latin typeface="微软雅黑" pitchFamily="34" charset="-122"/>
              <a:ea typeface="微软雅黑" pitchFamily="34" charset="-122"/>
            </a:endParaRPr>
          </a:p>
          <a:p>
            <a:pPr indent="457200" algn="just">
              <a:lnSpc>
                <a:spcPct val="150000"/>
              </a:lnSpc>
            </a:pPr>
            <a:r>
              <a:rPr lang="zh-CN" altLang="en-US" sz="2000" b="0" dirty="0">
                <a:latin typeface="微软雅黑" pitchFamily="34" charset="-122"/>
                <a:ea typeface="微软雅黑" pitchFamily="34" charset="-122"/>
              </a:rPr>
              <a:t>通常记作        ，其自变量范围是所有可能属于集合</a:t>
            </a:r>
            <a:r>
              <a:rPr lang="en-US" altLang="zh-CN" sz="2000" b="0" dirty="0">
                <a:latin typeface="微软雅黑" pitchFamily="34" charset="-122"/>
                <a:ea typeface="微软雅黑" pitchFamily="34" charset="-122"/>
              </a:rPr>
              <a:t>A</a:t>
            </a:r>
            <a:r>
              <a:rPr lang="zh-CN" altLang="en-US" sz="2000" b="0" dirty="0">
                <a:latin typeface="微软雅黑" pitchFamily="34" charset="-122"/>
                <a:ea typeface="微软雅黑" pitchFamily="34" charset="-122"/>
              </a:rPr>
              <a:t>的对象，</a:t>
            </a:r>
            <a:endParaRPr lang="en-US" altLang="zh-CN" sz="2000" b="0" dirty="0">
              <a:latin typeface="微软雅黑" pitchFamily="34" charset="-122"/>
              <a:ea typeface="微软雅黑" pitchFamily="34" charset="-122"/>
            </a:endParaRPr>
          </a:p>
          <a:p>
            <a:pPr indent="457200" algn="just">
              <a:lnSpc>
                <a:spcPct val="150000"/>
              </a:lnSpc>
            </a:pPr>
            <a:r>
              <a:rPr lang="zh-CN" altLang="en-US" sz="2000" b="0" dirty="0">
                <a:latin typeface="微软雅黑" pitchFamily="34" charset="-122"/>
                <a:ea typeface="微软雅黑" pitchFamily="34" charset="-122"/>
              </a:rPr>
              <a:t>取值范围是</a:t>
            </a:r>
            <a:r>
              <a:rPr lang="en-US" altLang="zh-CN" sz="2000" b="0" dirty="0">
                <a:latin typeface="微软雅黑" pitchFamily="34" charset="-122"/>
                <a:ea typeface="微软雅黑" pitchFamily="34" charset="-122"/>
              </a:rPr>
              <a:t>[0,1]</a:t>
            </a:r>
            <a:r>
              <a:rPr lang="zh-CN" altLang="en-US" sz="2000" b="0" dirty="0">
                <a:latin typeface="微软雅黑" pitchFamily="34" charset="-122"/>
                <a:ea typeface="微软雅黑" pitchFamily="34" charset="-122"/>
              </a:rPr>
              <a:t>，即                  ；</a:t>
            </a:r>
            <a:endParaRPr lang="en-US" altLang="zh-CN" sz="2000" b="0" dirty="0">
              <a:latin typeface="微软雅黑" pitchFamily="34" charset="-122"/>
              <a:ea typeface="微软雅黑" pitchFamily="34" charset="-122"/>
            </a:endParaRPr>
          </a:p>
          <a:p>
            <a:pPr indent="457200" algn="just">
              <a:lnSpc>
                <a:spcPct val="150000"/>
              </a:lnSpc>
            </a:pPr>
            <a:endParaRPr lang="zh-CN" altLang="en-US" sz="2000" b="0" dirty="0">
              <a:latin typeface="微软雅黑" pitchFamily="34" charset="-122"/>
              <a:ea typeface="微软雅黑" pitchFamily="34" charset="-122"/>
            </a:endParaRPr>
          </a:p>
          <a:p>
            <a:endParaRPr lang="en-US" altLang="zh-CN" sz="2400" b="0" dirty="0">
              <a:solidFill>
                <a:schemeClr val="accent6"/>
              </a:solidFill>
              <a:latin typeface="微软雅黑" pitchFamily="34" charset="-122"/>
              <a:ea typeface="微软雅黑" pitchFamily="34" charset="-122"/>
            </a:endParaRPr>
          </a:p>
          <a:p>
            <a:endParaRPr lang="zh-CN" altLang="en-US" sz="2400" b="0" dirty="0">
              <a:solidFill>
                <a:schemeClr val="accent6"/>
              </a:solidFill>
              <a:latin typeface="微软雅黑" pitchFamily="34" charset="-122"/>
              <a:ea typeface="微软雅黑" pitchFamily="34"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83747099"/>
              </p:ext>
            </p:extLst>
          </p:nvPr>
        </p:nvGraphicFramePr>
        <p:xfrm>
          <a:off x="2051720" y="2987787"/>
          <a:ext cx="609600" cy="317500"/>
        </p:xfrm>
        <a:graphic>
          <a:graphicData uri="http://schemas.openxmlformats.org/presentationml/2006/ole">
            <mc:AlternateContent xmlns:mc="http://schemas.openxmlformats.org/markup-compatibility/2006">
              <mc:Choice xmlns:v="urn:schemas-microsoft-com:vml" Requires="v">
                <p:oleObj spid="_x0000_s10453" name="公式" r:id="rId3" imgW="609480" imgH="317160" progId="Equation.KSEE3">
                  <p:embed/>
                </p:oleObj>
              </mc:Choice>
              <mc:Fallback>
                <p:oleObj name="公式" r:id="rId3" imgW="609480" imgH="317160" progId="Equation.KSEE3">
                  <p:embed/>
                  <p:pic>
                    <p:nvPicPr>
                      <p:cNvPr id="5" name="对象 4"/>
                      <p:cNvPicPr/>
                      <p:nvPr/>
                    </p:nvPicPr>
                    <p:blipFill>
                      <a:blip r:embed="rId4"/>
                      <a:stretch>
                        <a:fillRect/>
                      </a:stretch>
                    </p:blipFill>
                    <p:spPr>
                      <a:xfrm>
                        <a:off x="2051720" y="2987787"/>
                        <a:ext cx="609600" cy="3175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46740740"/>
              </p:ext>
            </p:extLst>
          </p:nvPr>
        </p:nvGraphicFramePr>
        <p:xfrm>
          <a:off x="3321271" y="3429000"/>
          <a:ext cx="1308100" cy="317500"/>
        </p:xfrm>
        <a:graphic>
          <a:graphicData uri="http://schemas.openxmlformats.org/presentationml/2006/ole">
            <mc:AlternateContent xmlns:mc="http://schemas.openxmlformats.org/markup-compatibility/2006">
              <mc:Choice xmlns:v="urn:schemas-microsoft-com:vml" Requires="v">
                <p:oleObj spid="_x0000_s10454" name="公式" r:id="rId5" imgW="1307880" imgH="317160" progId="Equation.KSEE3">
                  <p:embed/>
                </p:oleObj>
              </mc:Choice>
              <mc:Fallback>
                <p:oleObj name="公式" r:id="rId5" imgW="1307880" imgH="317160" progId="Equation.KSEE3">
                  <p:embed/>
                  <p:pic>
                    <p:nvPicPr>
                      <p:cNvPr id="6" name="对象 5"/>
                      <p:cNvPicPr>
                        <a:picLocks noChangeAspect="1" noChangeArrowheads="1"/>
                      </p:cNvPicPr>
                      <p:nvPr/>
                    </p:nvPicPr>
                    <p:blipFill>
                      <a:blip r:embed="rId6"/>
                      <a:srcRect/>
                      <a:stretch>
                        <a:fillRect/>
                      </a:stretch>
                    </p:blipFill>
                    <p:spPr bwMode="auto">
                      <a:xfrm>
                        <a:off x="3321271" y="3429000"/>
                        <a:ext cx="13081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文本框 59402">
            <a:extLst>
              <a:ext uri="{FF2B5EF4-FFF2-40B4-BE49-F238E27FC236}">
                <a16:creationId xmlns:a16="http://schemas.microsoft.com/office/drawing/2014/main" id="{F04CF294-2C03-AB4F-A99C-A00C1E537270}"/>
              </a:ext>
            </a:extLst>
          </p:cNvPr>
          <p:cNvSpPr txBox="1">
            <a:spLocks noChangeArrowheads="1"/>
          </p:cNvSpPr>
          <p:nvPr/>
        </p:nvSpPr>
        <p:spPr bwMode="auto">
          <a:xfrm>
            <a:off x="1043608" y="476672"/>
            <a:ext cx="8210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spcBef>
                <a:spcPct val="50000"/>
              </a:spcBef>
              <a:defRPr sz="3600" b="1">
                <a:solidFill>
                  <a:schemeClr val="accent1">
                    <a:lumMod val="50000"/>
                  </a:schemeClr>
                </a:solidFill>
                <a:latin typeface="Verdana" pitchFamily="34" charset="0"/>
              </a:defRPr>
            </a:lvl1pPr>
            <a:lvl2pPr marL="742950" indent="-285750">
              <a:defRPr sz="1400" b="1">
                <a:latin typeface="Arial" charset="0"/>
              </a:defRPr>
            </a:lvl2pPr>
            <a:lvl3pPr marL="1143000" indent="-228600">
              <a:defRPr sz="1400" b="1">
                <a:latin typeface="Arial" charset="0"/>
              </a:defRPr>
            </a:lvl3pPr>
            <a:lvl4pPr marL="1600200" indent="-228600">
              <a:defRPr sz="1400" b="1">
                <a:latin typeface="Arial" charset="0"/>
              </a:defRPr>
            </a:lvl4pPr>
            <a:lvl5pPr marL="2057400" indent="-228600">
              <a:defRPr sz="1400" b="1">
                <a:latin typeface="Arial" charset="0"/>
              </a:defRPr>
            </a:lvl5pPr>
            <a:lvl6pPr marL="2514600" indent="-228600" eaLnBrk="0" fontAlgn="base" hangingPunct="0">
              <a:spcBef>
                <a:spcPct val="0"/>
              </a:spcBef>
              <a:spcAft>
                <a:spcPct val="0"/>
              </a:spcAft>
              <a:buFont typeface="Arial" charset="0"/>
              <a:defRPr sz="1400" b="1">
                <a:latin typeface="Arial" charset="0"/>
              </a:defRPr>
            </a:lvl6pPr>
            <a:lvl7pPr marL="2971800" indent="-228600" eaLnBrk="0" fontAlgn="base" hangingPunct="0">
              <a:spcBef>
                <a:spcPct val="0"/>
              </a:spcBef>
              <a:spcAft>
                <a:spcPct val="0"/>
              </a:spcAft>
              <a:buFont typeface="Arial" charset="0"/>
              <a:defRPr sz="1400" b="1">
                <a:latin typeface="Arial" charset="0"/>
              </a:defRPr>
            </a:lvl7pPr>
            <a:lvl8pPr marL="3429000" indent="-228600" eaLnBrk="0" fontAlgn="base" hangingPunct="0">
              <a:spcBef>
                <a:spcPct val="0"/>
              </a:spcBef>
              <a:spcAft>
                <a:spcPct val="0"/>
              </a:spcAft>
              <a:buFont typeface="Arial" charset="0"/>
              <a:defRPr sz="1400" b="1">
                <a:latin typeface="Arial" charset="0"/>
              </a:defRPr>
            </a:lvl8pPr>
            <a:lvl9pPr marL="3886200" indent="-228600" eaLnBrk="0" fontAlgn="base" hangingPunct="0">
              <a:spcBef>
                <a:spcPct val="0"/>
              </a:spcBef>
              <a:spcAft>
                <a:spcPct val="0"/>
              </a:spcAft>
              <a:buFont typeface="Arial" charset="0"/>
              <a:defRPr sz="1400" b="1">
                <a:latin typeface="Arial" charset="0"/>
              </a:defRPr>
            </a:lvl9pPr>
          </a:lstStyle>
          <a:p>
            <a:r>
              <a:rPr lang="en-US" altLang="zh-CN" dirty="0"/>
              <a:t> </a:t>
            </a:r>
            <a:r>
              <a:rPr lang="zh-CN" altLang="en-US" dirty="0"/>
              <a:t>模糊聚类原理</a:t>
            </a:r>
          </a:p>
        </p:txBody>
      </p:sp>
    </p:spTree>
    <p:extLst>
      <p:ext uri="{BB962C8B-B14F-4D97-AF65-F5344CB8AC3E}">
        <p14:creationId xmlns:p14="http://schemas.microsoft.com/office/powerpoint/2010/main" val="1045624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文本框 59402"/>
          <p:cNvSpPr txBox="1">
            <a:spLocks noChangeArrowheads="1"/>
          </p:cNvSpPr>
          <p:nvPr/>
        </p:nvSpPr>
        <p:spPr bwMode="auto">
          <a:xfrm>
            <a:off x="827584" y="391226"/>
            <a:ext cx="8568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spcBef>
                <a:spcPct val="50000"/>
              </a:spcBef>
              <a:defRPr sz="3600" b="1">
                <a:solidFill>
                  <a:schemeClr val="accent1">
                    <a:lumMod val="50000"/>
                  </a:schemeClr>
                </a:solidFill>
                <a:latin typeface="Verdana" pitchFamily="34" charset="0"/>
              </a:defRPr>
            </a:lvl1pPr>
            <a:lvl2pPr marL="742950" indent="-285750">
              <a:defRPr sz="1400" b="1">
                <a:latin typeface="Arial" charset="0"/>
              </a:defRPr>
            </a:lvl2pPr>
            <a:lvl3pPr marL="1143000" indent="-228600">
              <a:defRPr sz="1400" b="1">
                <a:latin typeface="Arial" charset="0"/>
              </a:defRPr>
            </a:lvl3pPr>
            <a:lvl4pPr marL="1600200" indent="-228600">
              <a:defRPr sz="1400" b="1">
                <a:latin typeface="Arial" charset="0"/>
              </a:defRPr>
            </a:lvl4pPr>
            <a:lvl5pPr marL="2057400" indent="-228600">
              <a:defRPr sz="1400" b="1">
                <a:latin typeface="Arial" charset="0"/>
              </a:defRPr>
            </a:lvl5pPr>
            <a:lvl6pPr marL="2514600" indent="-228600" eaLnBrk="0" fontAlgn="base" hangingPunct="0">
              <a:spcBef>
                <a:spcPct val="0"/>
              </a:spcBef>
              <a:spcAft>
                <a:spcPct val="0"/>
              </a:spcAft>
              <a:buFont typeface="Arial" charset="0"/>
              <a:defRPr sz="1400" b="1">
                <a:latin typeface="Arial" charset="0"/>
              </a:defRPr>
            </a:lvl6pPr>
            <a:lvl7pPr marL="2971800" indent="-228600" eaLnBrk="0" fontAlgn="base" hangingPunct="0">
              <a:spcBef>
                <a:spcPct val="0"/>
              </a:spcBef>
              <a:spcAft>
                <a:spcPct val="0"/>
              </a:spcAft>
              <a:buFont typeface="Arial" charset="0"/>
              <a:defRPr sz="1400" b="1">
                <a:latin typeface="Arial" charset="0"/>
              </a:defRPr>
            </a:lvl7pPr>
            <a:lvl8pPr marL="3429000" indent="-228600" eaLnBrk="0" fontAlgn="base" hangingPunct="0">
              <a:spcBef>
                <a:spcPct val="0"/>
              </a:spcBef>
              <a:spcAft>
                <a:spcPct val="0"/>
              </a:spcAft>
              <a:buFont typeface="Arial" charset="0"/>
              <a:defRPr sz="1400" b="1">
                <a:latin typeface="Arial" charset="0"/>
              </a:defRPr>
            </a:lvl8pPr>
            <a:lvl9pPr marL="3886200" indent="-228600" eaLnBrk="0" fontAlgn="base" hangingPunct="0">
              <a:spcBef>
                <a:spcPct val="0"/>
              </a:spcBef>
              <a:spcAft>
                <a:spcPct val="0"/>
              </a:spcAft>
              <a:buFont typeface="Arial" charset="0"/>
              <a:defRPr sz="1400" b="1">
                <a:latin typeface="Arial" charset="0"/>
              </a:defRPr>
            </a:lvl9pPr>
          </a:lstStyle>
          <a:p>
            <a:r>
              <a:rPr lang="en-US" altLang="zh-CN" dirty="0"/>
              <a:t>  </a:t>
            </a:r>
            <a:r>
              <a:rPr lang="zh-CN" altLang="en-US" dirty="0"/>
              <a:t>基于</a:t>
            </a:r>
            <a:r>
              <a:rPr lang="en-US" altLang="zh-CN" dirty="0"/>
              <a:t>MATLAB</a:t>
            </a:r>
            <a:r>
              <a:rPr lang="zh-CN" altLang="en-US" dirty="0"/>
              <a:t>的</a:t>
            </a:r>
            <a:r>
              <a:rPr lang="en-US" altLang="zh-CN" dirty="0"/>
              <a:t>GUI</a:t>
            </a:r>
            <a:r>
              <a:rPr lang="zh-CN" altLang="en-US" dirty="0"/>
              <a:t>工具模糊算法</a:t>
            </a:r>
          </a:p>
        </p:txBody>
      </p:sp>
      <p:sp>
        <p:nvSpPr>
          <p:cNvPr id="3" name="矩形 2"/>
          <p:cNvSpPr/>
          <p:nvPr/>
        </p:nvSpPr>
        <p:spPr>
          <a:xfrm>
            <a:off x="611560" y="1314800"/>
            <a:ext cx="8064896" cy="1892826"/>
          </a:xfrm>
          <a:prstGeom prst="rect">
            <a:avLst/>
          </a:prstGeom>
        </p:spPr>
        <p:txBody>
          <a:bodyPr wrap="square">
            <a:spAutoFit/>
          </a:bodyPr>
          <a:lstStyle/>
          <a:p>
            <a:pPr marL="342900" indent="-342900">
              <a:lnSpc>
                <a:spcPct val="150000"/>
              </a:lnSpc>
              <a:buClr>
                <a:srgbClr val="FF0000"/>
              </a:buClr>
              <a:buFont typeface="Wingdings" pitchFamily="2" charset="2"/>
              <a:buChar char="n"/>
            </a:pPr>
            <a:r>
              <a:rPr lang="en-US" altLang="zh-CN" sz="2400" b="0" dirty="0">
                <a:solidFill>
                  <a:schemeClr val="tx1">
                    <a:lumMod val="95000"/>
                    <a:lumOff val="5000"/>
                  </a:schemeClr>
                </a:solidFill>
                <a:latin typeface="微软雅黑" pitchFamily="34" charset="-122"/>
                <a:ea typeface="微软雅黑" pitchFamily="34" charset="-122"/>
              </a:rPr>
              <a:t>1.</a:t>
            </a:r>
            <a:r>
              <a:rPr lang="zh-CN" altLang="en-US" sz="2400" b="0" dirty="0">
                <a:solidFill>
                  <a:schemeClr val="tx1">
                    <a:lumMod val="95000"/>
                    <a:lumOff val="5000"/>
                  </a:schemeClr>
                </a:solidFill>
                <a:latin typeface="微软雅黑" pitchFamily="34" charset="-122"/>
                <a:ea typeface="微软雅黑" pitchFamily="34" charset="-122"/>
              </a:rPr>
              <a:t>数据模糊化</a:t>
            </a:r>
            <a:endParaRPr lang="en-US" altLang="zh-CN" sz="2400" b="0" dirty="0">
              <a:solidFill>
                <a:schemeClr val="tx1">
                  <a:lumMod val="95000"/>
                  <a:lumOff val="5000"/>
                </a:schemeClr>
              </a:solidFill>
              <a:latin typeface="微软雅黑" pitchFamily="34" charset="-122"/>
              <a:ea typeface="微软雅黑" pitchFamily="34" charset="-122"/>
            </a:endParaRPr>
          </a:p>
          <a:p>
            <a:pPr indent="457200" algn="just">
              <a:lnSpc>
                <a:spcPct val="150000"/>
              </a:lnSpc>
            </a:pPr>
            <a:r>
              <a:rPr lang="zh-CN" altLang="en-US" sz="1800" b="0" dirty="0">
                <a:latin typeface="微软雅黑" pitchFamily="34" charset="-122"/>
                <a:ea typeface="微软雅黑" pitchFamily="34" charset="-122"/>
              </a:rPr>
              <a:t>本文对酒瓶颜色进行分类，每个酒瓶有三个属性。很明显，这是一个</a:t>
            </a:r>
            <a:r>
              <a:rPr lang="en-US" altLang="zh-CN" sz="1800" b="0" dirty="0">
                <a:latin typeface="微软雅黑" pitchFamily="34" charset="-122"/>
                <a:ea typeface="微软雅黑" pitchFamily="34" charset="-122"/>
              </a:rPr>
              <a:t>3</a:t>
            </a:r>
            <a:r>
              <a:rPr lang="zh-CN" altLang="en-US" sz="1800" b="0" dirty="0">
                <a:latin typeface="微软雅黑" pitchFamily="34" charset="-122"/>
                <a:ea typeface="微软雅黑" pitchFamily="34" charset="-122"/>
              </a:rPr>
              <a:t>输入</a:t>
            </a:r>
            <a:r>
              <a:rPr lang="en-US" altLang="zh-CN" sz="1800" b="0" dirty="0">
                <a:latin typeface="微软雅黑" pitchFamily="34" charset="-122"/>
                <a:ea typeface="微软雅黑" pitchFamily="34" charset="-122"/>
              </a:rPr>
              <a:t>1</a:t>
            </a:r>
            <a:r>
              <a:rPr lang="zh-CN" altLang="en-US" sz="1800" b="0" dirty="0">
                <a:latin typeface="微软雅黑" pitchFamily="34" charset="-122"/>
                <a:ea typeface="微软雅黑" pitchFamily="34" charset="-122"/>
              </a:rPr>
              <a:t>输出系统，</a:t>
            </a:r>
            <a:r>
              <a:rPr lang="en-US" altLang="zh-CN" sz="1800" b="0" dirty="0">
                <a:latin typeface="微软雅黑" pitchFamily="34" charset="-122"/>
                <a:ea typeface="微软雅黑" pitchFamily="34" charset="-122"/>
              </a:rPr>
              <a:t>3</a:t>
            </a:r>
            <a:r>
              <a:rPr lang="zh-CN" altLang="en-US" sz="1800" b="0" dirty="0">
                <a:latin typeface="微软雅黑" pitchFamily="34" charset="-122"/>
                <a:ea typeface="微软雅黑" pitchFamily="34" charset="-122"/>
              </a:rPr>
              <a:t>个输入变量分别为</a:t>
            </a:r>
            <a:r>
              <a:rPr lang="en-US" altLang="zh-CN" sz="1800" b="0" dirty="0">
                <a:latin typeface="微软雅黑" pitchFamily="34" charset="-122"/>
                <a:ea typeface="微软雅黑" pitchFamily="34" charset="-122"/>
              </a:rPr>
              <a:t>A</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B</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C</a:t>
            </a:r>
            <a:r>
              <a:rPr lang="zh-CN" altLang="en-US" sz="1800" b="0" dirty="0">
                <a:latin typeface="微软雅黑" pitchFamily="34" charset="-122"/>
                <a:ea typeface="微软雅黑" pitchFamily="34" charset="-122"/>
              </a:rPr>
              <a:t>。分别对</a:t>
            </a:r>
            <a:r>
              <a:rPr lang="en-US" altLang="zh-CN" sz="1800" b="0" dirty="0">
                <a:latin typeface="微软雅黑" pitchFamily="34" charset="-122"/>
                <a:ea typeface="微软雅黑" pitchFamily="34" charset="-122"/>
              </a:rPr>
              <a:t>3</a:t>
            </a:r>
            <a:r>
              <a:rPr lang="zh-CN" altLang="en-US" sz="1800" b="0" dirty="0">
                <a:latin typeface="微软雅黑" pitchFamily="34" charset="-122"/>
                <a:ea typeface="微软雅黑" pitchFamily="34" charset="-122"/>
              </a:rPr>
              <a:t>个输入变量确定各自的输入</a:t>
            </a:r>
            <a:r>
              <a:rPr lang="en-US" altLang="zh-CN" sz="1800" b="0" dirty="0">
                <a:latin typeface="微软雅黑" pitchFamily="34" charset="-122"/>
                <a:ea typeface="微软雅黑" pitchFamily="34" charset="-122"/>
              </a:rPr>
              <a:t>——</a:t>
            </a:r>
            <a:r>
              <a:rPr lang="zh-CN" altLang="en-US" sz="1800" b="0" dirty="0">
                <a:latin typeface="微软雅黑" pitchFamily="34" charset="-122"/>
                <a:ea typeface="微软雅黑" pitchFamily="34" charset="-122"/>
              </a:rPr>
              <a:t>输出关系，如下表所示。</a:t>
            </a:r>
          </a:p>
        </p:txBody>
      </p:sp>
      <p:graphicFrame>
        <p:nvGraphicFramePr>
          <p:cNvPr id="4" name="表格 3"/>
          <p:cNvGraphicFramePr>
            <a:graphicFrameLocks noGrp="1"/>
          </p:cNvGraphicFramePr>
          <p:nvPr>
            <p:extLst>
              <p:ext uri="{D42A27DB-BD31-4B8C-83A1-F6EECF244321}">
                <p14:modId xmlns:p14="http://schemas.microsoft.com/office/powerpoint/2010/main" val="2002454685"/>
              </p:ext>
            </p:extLst>
          </p:nvPr>
        </p:nvGraphicFramePr>
        <p:xfrm>
          <a:off x="827584" y="3387610"/>
          <a:ext cx="7632848" cy="2160240"/>
        </p:xfrm>
        <a:graphic>
          <a:graphicData uri="http://schemas.openxmlformats.org/drawingml/2006/table">
            <a:tbl>
              <a:tblPr firstRow="1" firstCol="1" lastRow="1" lastCol="1" bandRow="1" bandCol="1"/>
              <a:tblGrid>
                <a:gridCol w="2313127">
                  <a:extLst>
                    <a:ext uri="{9D8B030D-6E8A-4147-A177-3AD203B41FA5}">
                      <a16:colId xmlns:a16="http://schemas.microsoft.com/office/drawing/2014/main" val="20000"/>
                    </a:ext>
                  </a:extLst>
                </a:gridCol>
                <a:gridCol w="2313127">
                  <a:extLst>
                    <a:ext uri="{9D8B030D-6E8A-4147-A177-3AD203B41FA5}">
                      <a16:colId xmlns:a16="http://schemas.microsoft.com/office/drawing/2014/main" val="20001"/>
                    </a:ext>
                  </a:extLst>
                </a:gridCol>
                <a:gridCol w="2195191">
                  <a:extLst>
                    <a:ext uri="{9D8B030D-6E8A-4147-A177-3AD203B41FA5}">
                      <a16:colId xmlns:a16="http://schemas.microsoft.com/office/drawing/2014/main" val="20002"/>
                    </a:ext>
                  </a:extLst>
                </a:gridCol>
                <a:gridCol w="811403">
                  <a:extLst>
                    <a:ext uri="{9D8B030D-6E8A-4147-A177-3AD203B41FA5}">
                      <a16:colId xmlns:a16="http://schemas.microsoft.com/office/drawing/2014/main" val="20003"/>
                    </a:ext>
                  </a:extLst>
                </a:gridCol>
              </a:tblGrid>
              <a:tr h="432048">
                <a:tc>
                  <a:txBody>
                    <a:bodyPr/>
                    <a:lstStyle/>
                    <a:p>
                      <a:pPr algn="ctr">
                        <a:lnSpc>
                          <a:spcPts val="1400"/>
                        </a:lnSpc>
                        <a:spcAft>
                          <a:spcPts val="0"/>
                        </a:spcAft>
                      </a:pPr>
                      <a:r>
                        <a:rPr lang="en-US" sz="1600" i="1" kern="100" dirty="0">
                          <a:effectLst/>
                          <a:latin typeface="微软雅黑" pitchFamily="34" charset="-122"/>
                          <a:ea typeface="微软雅黑" pitchFamily="34" charset="-122"/>
                        </a:rPr>
                        <a:t>A</a:t>
                      </a:r>
                      <a:endParaRPr lang="zh-CN" sz="1600" kern="100" dirty="0">
                        <a:effectLst/>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600" i="1" kern="100">
                          <a:effectLst/>
                          <a:latin typeface="微软雅黑" pitchFamily="34" charset="-122"/>
                          <a:ea typeface="微软雅黑" pitchFamily="34" charset="-122"/>
                        </a:rPr>
                        <a:t>B</a:t>
                      </a:r>
                      <a:endParaRPr lang="zh-CN" sz="1600" kern="100">
                        <a:effectLst/>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600" i="1" kern="100">
                          <a:effectLst/>
                          <a:latin typeface="微软雅黑" pitchFamily="34" charset="-122"/>
                          <a:ea typeface="微软雅黑" pitchFamily="34" charset="-122"/>
                        </a:rPr>
                        <a:t>C</a:t>
                      </a:r>
                      <a:endParaRPr lang="zh-CN" sz="1600" kern="100">
                        <a:effectLst/>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600" kern="100">
                          <a:effectLst/>
                          <a:latin typeface="微软雅黑" pitchFamily="34" charset="-122"/>
                          <a:ea typeface="微软雅黑" pitchFamily="34" charset="-122"/>
                        </a:rPr>
                        <a:t>输出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2048">
                <a:tc>
                  <a:txBody>
                    <a:bodyPr/>
                    <a:lstStyle/>
                    <a:p>
                      <a:pPr algn="ctr">
                        <a:lnSpc>
                          <a:spcPts val="1400"/>
                        </a:lnSpc>
                        <a:spcAft>
                          <a:spcPts val="0"/>
                        </a:spcAft>
                      </a:pPr>
                      <a:r>
                        <a:rPr lang="en-US" sz="1600" kern="100" dirty="0">
                          <a:effectLst/>
                          <a:latin typeface="微软雅黑" pitchFamily="34" charset="-122"/>
                          <a:ea typeface="微软雅黑" pitchFamily="34" charset="-122"/>
                        </a:rPr>
                        <a:t>864.45</a:t>
                      </a:r>
                      <a:r>
                        <a:rPr lang="zh-CN" sz="1600" kern="100" spc="-50" dirty="0">
                          <a:effectLst/>
                          <a:latin typeface="微软雅黑" pitchFamily="34" charset="-122"/>
                          <a:ea typeface="微软雅黑" pitchFamily="34" charset="-122"/>
                        </a:rPr>
                        <a:t>—</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1449.58</a:t>
                      </a:r>
                      <a:endParaRPr lang="zh-CN" sz="1600" kern="100" dirty="0">
                        <a:effectLst/>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600" kern="100" dirty="0">
                          <a:effectLst/>
                          <a:latin typeface="微软雅黑" pitchFamily="34" charset="-122"/>
                          <a:ea typeface="微软雅黑" pitchFamily="34" charset="-122"/>
                        </a:rPr>
                        <a:t>1641.58</a:t>
                      </a:r>
                      <a:r>
                        <a:rPr lang="zh-CN" sz="1600" kern="100" spc="-50" dirty="0">
                          <a:effectLst/>
                          <a:latin typeface="微软雅黑" pitchFamily="34" charset="-122"/>
                          <a:ea typeface="微软雅黑" pitchFamily="34" charset="-122"/>
                        </a:rPr>
                        <a:t>—</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2031.66</a:t>
                      </a:r>
                      <a:endParaRPr lang="zh-CN" sz="1600" kern="100" dirty="0">
                        <a:effectLst/>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600" kern="100">
                          <a:effectLst/>
                          <a:latin typeface="微软雅黑" pitchFamily="34" charset="-122"/>
                          <a:ea typeface="微软雅黑" pitchFamily="34" charset="-122"/>
                        </a:rPr>
                        <a:t>2665.9</a:t>
                      </a:r>
                      <a:r>
                        <a:rPr lang="zh-CN" sz="1600" kern="100" spc="-50">
                          <a:effectLst/>
                          <a:latin typeface="微软雅黑" pitchFamily="34" charset="-122"/>
                          <a:ea typeface="微软雅黑" pitchFamily="34" charset="-122"/>
                        </a:rPr>
                        <a:t>—</a:t>
                      </a:r>
                      <a:r>
                        <a:rPr lang="zh-CN" sz="1600" kern="100">
                          <a:effectLst/>
                          <a:latin typeface="微软雅黑" pitchFamily="34" charset="-122"/>
                          <a:ea typeface="微软雅黑" pitchFamily="34" charset="-122"/>
                        </a:rPr>
                        <a:t>—</a:t>
                      </a:r>
                      <a:r>
                        <a:rPr lang="en-US" sz="1600" kern="100">
                          <a:effectLst/>
                          <a:latin typeface="微软雅黑" pitchFamily="34" charset="-122"/>
                          <a:ea typeface="微软雅黑" pitchFamily="34" charset="-122"/>
                        </a:rPr>
                        <a:t>3405.12</a:t>
                      </a:r>
                      <a:endParaRPr lang="zh-CN" sz="1600" kern="100">
                        <a:effectLst/>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600" kern="100">
                          <a:effectLst/>
                          <a:latin typeface="微软雅黑" pitchFamily="34" charset="-122"/>
                          <a:ea typeface="微软雅黑" pitchFamily="34" charset="-122"/>
                        </a:rPr>
                        <a:t>1</a:t>
                      </a:r>
                      <a:endParaRPr lang="zh-CN" sz="1600" kern="100">
                        <a:effectLst/>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2048">
                <a:tc>
                  <a:txBody>
                    <a:bodyPr/>
                    <a:lstStyle/>
                    <a:p>
                      <a:pPr algn="ctr">
                        <a:lnSpc>
                          <a:spcPts val="1400"/>
                        </a:lnSpc>
                        <a:spcAft>
                          <a:spcPts val="0"/>
                        </a:spcAft>
                      </a:pPr>
                      <a:r>
                        <a:rPr lang="en-US" sz="1600" kern="100" dirty="0">
                          <a:effectLst/>
                          <a:latin typeface="微软雅黑" pitchFamily="34" charset="-122"/>
                          <a:ea typeface="微软雅黑" pitchFamily="34" charset="-122"/>
                        </a:rPr>
                        <a:t>2063.54</a:t>
                      </a:r>
                      <a:r>
                        <a:rPr lang="zh-CN" sz="1600" kern="100" spc="-50" dirty="0">
                          <a:effectLst/>
                          <a:latin typeface="微软雅黑" pitchFamily="34" charset="-122"/>
                          <a:ea typeface="微软雅黑" pitchFamily="34" charset="-122"/>
                        </a:rPr>
                        <a:t>—</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2949.16</a:t>
                      </a:r>
                      <a:endParaRPr lang="zh-CN" sz="1600" kern="100" dirty="0">
                        <a:effectLst/>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600" kern="100" dirty="0">
                          <a:effectLst/>
                          <a:latin typeface="微软雅黑" pitchFamily="34" charset="-122"/>
                          <a:ea typeface="微软雅黑" pitchFamily="34" charset="-122"/>
                        </a:rPr>
                        <a:t>2557.04</a:t>
                      </a:r>
                      <a:r>
                        <a:rPr lang="zh-CN" sz="1600" kern="100" spc="-50" dirty="0">
                          <a:effectLst/>
                          <a:latin typeface="微软雅黑" pitchFamily="34" charset="-122"/>
                          <a:ea typeface="微软雅黑" pitchFamily="34" charset="-122"/>
                        </a:rPr>
                        <a:t>—</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3340.14</a:t>
                      </a:r>
                      <a:endParaRPr lang="zh-CN" sz="1600" kern="100" dirty="0">
                        <a:effectLst/>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600" kern="100" dirty="0">
                          <a:effectLst/>
                          <a:latin typeface="微软雅黑" pitchFamily="34" charset="-122"/>
                          <a:ea typeface="微软雅黑" pitchFamily="34" charset="-122"/>
                        </a:rPr>
                        <a:t>535.62</a:t>
                      </a:r>
                      <a:r>
                        <a:rPr lang="zh-CN" sz="1600" kern="100" spc="-50" dirty="0">
                          <a:effectLst/>
                          <a:latin typeface="微软雅黑" pitchFamily="34" charset="-122"/>
                          <a:ea typeface="微软雅黑" pitchFamily="34" charset="-122"/>
                        </a:rPr>
                        <a:t>—</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1984.98</a:t>
                      </a:r>
                      <a:endParaRPr lang="zh-CN" sz="1600" kern="100" dirty="0">
                        <a:effectLst/>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600" kern="100" dirty="0">
                          <a:effectLst/>
                          <a:latin typeface="微软雅黑" pitchFamily="34" charset="-122"/>
                          <a:ea typeface="微软雅黑" pitchFamily="34" charset="-122"/>
                        </a:rPr>
                        <a:t>2</a:t>
                      </a:r>
                      <a:endParaRPr lang="zh-CN" sz="1600" kern="100" dirty="0">
                        <a:effectLst/>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2048">
                <a:tc>
                  <a:txBody>
                    <a:bodyPr/>
                    <a:lstStyle/>
                    <a:p>
                      <a:pPr algn="ctr">
                        <a:lnSpc>
                          <a:spcPts val="1400"/>
                        </a:lnSpc>
                        <a:spcAft>
                          <a:spcPts val="0"/>
                        </a:spcAft>
                      </a:pPr>
                      <a:r>
                        <a:rPr lang="en-US" sz="1600" kern="100" dirty="0">
                          <a:effectLst/>
                          <a:latin typeface="微软雅黑" pitchFamily="34" charset="-122"/>
                          <a:ea typeface="微软雅黑" pitchFamily="34" charset="-122"/>
                        </a:rPr>
                        <a:t>1571.17</a:t>
                      </a:r>
                      <a:r>
                        <a:rPr lang="zh-CN" sz="1600" kern="100" spc="-50" dirty="0">
                          <a:effectLst/>
                          <a:latin typeface="微软雅黑" pitchFamily="34" charset="-122"/>
                          <a:ea typeface="微软雅黑" pitchFamily="34" charset="-122"/>
                        </a:rPr>
                        <a:t>—</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1845.59</a:t>
                      </a:r>
                      <a:endParaRPr lang="zh-CN" sz="1600" kern="100" dirty="0">
                        <a:effectLst/>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600" kern="100" dirty="0">
                          <a:effectLst/>
                          <a:latin typeface="微软雅黑" pitchFamily="34" charset="-122"/>
                          <a:ea typeface="微软雅黑" pitchFamily="34" charset="-122"/>
                        </a:rPr>
                        <a:t>1575.78</a:t>
                      </a:r>
                      <a:r>
                        <a:rPr lang="zh-CN" sz="1600" kern="100" spc="-50" dirty="0">
                          <a:effectLst/>
                          <a:latin typeface="微软雅黑" pitchFamily="34" charset="-122"/>
                          <a:ea typeface="微软雅黑" pitchFamily="34" charset="-122"/>
                        </a:rPr>
                        <a:t>—</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1918.81</a:t>
                      </a:r>
                      <a:endParaRPr lang="zh-CN" sz="1600" kern="100" dirty="0">
                        <a:effectLst/>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600" kern="100" dirty="0">
                          <a:effectLst/>
                          <a:latin typeface="微软雅黑" pitchFamily="34" charset="-122"/>
                          <a:ea typeface="微软雅黑" pitchFamily="34" charset="-122"/>
                        </a:rPr>
                        <a:t>1514.98</a:t>
                      </a:r>
                      <a:r>
                        <a:rPr lang="zh-CN" sz="1600" kern="100" spc="-50" dirty="0">
                          <a:effectLst/>
                          <a:latin typeface="微软雅黑" pitchFamily="34" charset="-122"/>
                          <a:ea typeface="微软雅黑" pitchFamily="34" charset="-122"/>
                        </a:rPr>
                        <a:t>—</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2396</a:t>
                      </a:r>
                      <a:endParaRPr lang="zh-CN" sz="1600" kern="100" dirty="0">
                        <a:effectLst/>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600" kern="100" dirty="0">
                          <a:effectLst/>
                          <a:latin typeface="微软雅黑" pitchFamily="34" charset="-122"/>
                          <a:ea typeface="微软雅黑" pitchFamily="34" charset="-122"/>
                        </a:rPr>
                        <a:t>3</a:t>
                      </a:r>
                      <a:endParaRPr lang="zh-CN" sz="1600" kern="100" dirty="0">
                        <a:effectLst/>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2048">
                <a:tc>
                  <a:txBody>
                    <a:bodyPr/>
                    <a:lstStyle/>
                    <a:p>
                      <a:pPr algn="ctr">
                        <a:lnSpc>
                          <a:spcPts val="1400"/>
                        </a:lnSpc>
                        <a:spcAft>
                          <a:spcPts val="0"/>
                        </a:spcAft>
                      </a:pPr>
                      <a:r>
                        <a:rPr lang="en-US" sz="1600" kern="100" dirty="0">
                          <a:effectLst/>
                          <a:latin typeface="微软雅黑" pitchFamily="34" charset="-122"/>
                          <a:ea typeface="微软雅黑" pitchFamily="34" charset="-122"/>
                        </a:rPr>
                        <a:t>104.8</a:t>
                      </a:r>
                      <a:r>
                        <a:rPr lang="zh-CN" sz="1600" kern="100" spc="-50" dirty="0">
                          <a:effectLst/>
                          <a:latin typeface="微软雅黑" pitchFamily="34" charset="-122"/>
                          <a:ea typeface="微软雅黑" pitchFamily="34" charset="-122"/>
                        </a:rPr>
                        <a:t>—</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499.85</a:t>
                      </a:r>
                      <a:endParaRPr lang="zh-CN" sz="1600" kern="100" dirty="0">
                        <a:effectLst/>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600" kern="100" dirty="0">
                          <a:effectLst/>
                          <a:latin typeface="微软雅黑" pitchFamily="34" charset="-122"/>
                          <a:ea typeface="微软雅黑" pitchFamily="34" charset="-122"/>
                        </a:rPr>
                        <a:t>3059.54</a:t>
                      </a:r>
                      <a:r>
                        <a:rPr lang="zh-CN" sz="1600" kern="100" spc="-50" dirty="0">
                          <a:effectLst/>
                          <a:latin typeface="微软雅黑" pitchFamily="34" charset="-122"/>
                          <a:ea typeface="微软雅黑" pitchFamily="34" charset="-122"/>
                        </a:rPr>
                        <a:t>—</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377.95</a:t>
                      </a:r>
                      <a:endParaRPr lang="zh-CN" sz="1600" kern="100" dirty="0">
                        <a:effectLst/>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600" kern="100" dirty="0">
                          <a:effectLst/>
                          <a:latin typeface="微软雅黑" pitchFamily="34" charset="-122"/>
                          <a:ea typeface="微软雅黑" pitchFamily="34" charset="-122"/>
                        </a:rPr>
                        <a:t>2002.33</a:t>
                      </a:r>
                      <a:r>
                        <a:rPr lang="zh-CN" sz="1600" kern="100" spc="-50" dirty="0">
                          <a:effectLst/>
                          <a:latin typeface="微软雅黑" pitchFamily="34" charset="-122"/>
                          <a:ea typeface="微软雅黑" pitchFamily="34" charset="-122"/>
                        </a:rPr>
                        <a:t>—</a:t>
                      </a:r>
                      <a:r>
                        <a:rPr lang="zh-CN" sz="1600" kern="100" dirty="0">
                          <a:effectLst/>
                          <a:latin typeface="微软雅黑" pitchFamily="34" charset="-122"/>
                          <a:ea typeface="微软雅黑" pitchFamily="34" charset="-122"/>
                        </a:rPr>
                        <a:t>—</a:t>
                      </a:r>
                      <a:r>
                        <a:rPr lang="en-US" sz="1600" kern="100" dirty="0">
                          <a:effectLst/>
                          <a:latin typeface="微软雅黑" pitchFamily="34" charset="-122"/>
                          <a:ea typeface="微软雅黑" pitchFamily="34" charset="-122"/>
                        </a:rPr>
                        <a:t>2462.9</a:t>
                      </a:r>
                      <a:endParaRPr lang="zh-CN" sz="1600" kern="100" dirty="0">
                        <a:effectLst/>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600" kern="100" dirty="0">
                          <a:effectLst/>
                          <a:latin typeface="微软雅黑" pitchFamily="34" charset="-122"/>
                          <a:ea typeface="微软雅黑" pitchFamily="34" charset="-122"/>
                        </a:rPr>
                        <a:t>4</a:t>
                      </a:r>
                      <a:endParaRPr lang="zh-CN" sz="1600" kern="100" dirty="0">
                        <a:effectLst/>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929739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0895" y="1287179"/>
            <a:ext cx="7992888" cy="1477328"/>
          </a:xfrm>
          <a:prstGeom prst="rect">
            <a:avLst/>
          </a:prstGeom>
        </p:spPr>
        <p:txBody>
          <a:bodyPr wrap="square">
            <a:spAutoFit/>
          </a:bodyPr>
          <a:lstStyle/>
          <a:p>
            <a:pPr marL="342900" indent="-342900">
              <a:lnSpc>
                <a:spcPct val="150000"/>
              </a:lnSpc>
              <a:buClr>
                <a:srgbClr val="FF0000"/>
              </a:buClr>
              <a:buFont typeface="Wingdings" pitchFamily="2" charset="2"/>
              <a:buChar char="l"/>
            </a:pPr>
            <a:r>
              <a:rPr lang="en-US" altLang="zh-CN" sz="2400" dirty="0">
                <a:solidFill>
                  <a:schemeClr val="tx1">
                    <a:lumMod val="95000"/>
                    <a:lumOff val="5000"/>
                  </a:schemeClr>
                </a:solidFill>
                <a:latin typeface="微软雅黑" pitchFamily="34" charset="-122"/>
                <a:ea typeface="微软雅黑" pitchFamily="34" charset="-122"/>
              </a:rPr>
              <a:t>1</a:t>
            </a:r>
            <a:r>
              <a:rPr lang="zh-CN" altLang="en-US" sz="2400" dirty="0">
                <a:solidFill>
                  <a:schemeClr val="tx1">
                    <a:lumMod val="95000"/>
                    <a:lumOff val="5000"/>
                  </a:schemeClr>
                </a:solidFill>
                <a:latin typeface="微软雅黑" pitchFamily="34" charset="-122"/>
                <a:ea typeface="微软雅黑" pitchFamily="34" charset="-122"/>
              </a:rPr>
              <a:t>）输入模糊化</a:t>
            </a:r>
          </a:p>
          <a:p>
            <a:pPr indent="457200" algn="just"/>
            <a:r>
              <a:rPr lang="zh-CN" altLang="en-US" sz="1800" b="0" dirty="0">
                <a:latin typeface="微软雅黑" pitchFamily="34" charset="-122"/>
                <a:ea typeface="微软雅黑" pitchFamily="34" charset="-122"/>
              </a:rPr>
              <a:t>为了更为明确地观察</a:t>
            </a:r>
            <a:r>
              <a:rPr lang="zh-CN" altLang="en-US" sz="1800" dirty="0">
                <a:latin typeface="微软雅黑" pitchFamily="34" charset="-122"/>
                <a:ea typeface="微软雅黑" pitchFamily="34" charset="-122"/>
              </a:rPr>
              <a:t>输输出的关系，将给定的数据关系利用</a:t>
            </a:r>
            <a:r>
              <a:rPr lang="en-US" altLang="zh-CN" sz="1800" dirty="0">
                <a:latin typeface="微软雅黑" pitchFamily="34" charset="-122"/>
                <a:ea typeface="微软雅黑" pitchFamily="34" charset="-122"/>
              </a:rPr>
              <a:t>MATLAB</a:t>
            </a:r>
            <a:r>
              <a:rPr lang="zh-CN" altLang="en-US" sz="1800" dirty="0">
                <a:latin typeface="微软雅黑" pitchFamily="34" charset="-122"/>
                <a:ea typeface="微软雅黑" pitchFamily="34" charset="-122"/>
              </a:rPr>
              <a:t>工具转换为图形关系，从而得出关系图，然后对</a:t>
            </a:r>
            <a:r>
              <a:rPr lang="en-US" altLang="zh-CN" sz="1800" dirty="0">
                <a:latin typeface="微软雅黑" pitchFamily="34" charset="-122"/>
                <a:ea typeface="微软雅黑" pitchFamily="34" charset="-122"/>
              </a:rPr>
              <a:t>A</a:t>
            </a:r>
            <a:r>
              <a:rPr lang="zh-CN" altLang="en-US" sz="1800" dirty="0">
                <a:latin typeface="微软雅黑" pitchFamily="34" charset="-122"/>
                <a:ea typeface="微软雅黑" pitchFamily="34" charset="-122"/>
              </a:rPr>
              <a:t>、</a:t>
            </a:r>
            <a:r>
              <a:rPr lang="en-US" altLang="zh-CN" sz="1800" dirty="0">
                <a:latin typeface="微软雅黑" pitchFamily="34" charset="-122"/>
                <a:ea typeface="微软雅黑" pitchFamily="34" charset="-122"/>
              </a:rPr>
              <a:t>B</a:t>
            </a:r>
            <a:r>
              <a:rPr lang="zh-CN" altLang="en-US" sz="1800" dirty="0">
                <a:latin typeface="微软雅黑" pitchFamily="34" charset="-122"/>
                <a:ea typeface="微软雅黑" pitchFamily="34" charset="-122"/>
              </a:rPr>
              <a:t>、</a:t>
            </a:r>
            <a:r>
              <a:rPr lang="en-US" altLang="zh-CN" sz="1800" dirty="0">
                <a:latin typeface="微软雅黑" pitchFamily="34" charset="-122"/>
                <a:ea typeface="微软雅黑" pitchFamily="34" charset="-122"/>
              </a:rPr>
              <a:t>C</a:t>
            </a:r>
            <a:r>
              <a:rPr lang="zh-CN" altLang="en-US" sz="1800" dirty="0">
                <a:latin typeface="微软雅黑" pitchFamily="34" charset="-122"/>
                <a:ea typeface="微软雅黑" pitchFamily="34" charset="-122"/>
              </a:rPr>
              <a:t>三入和个</a:t>
            </a:r>
            <a:r>
              <a:rPr lang="zh-CN" altLang="en-US" sz="1800" b="0" dirty="0">
                <a:latin typeface="微软雅黑" pitchFamily="34" charset="-122"/>
                <a:ea typeface="微软雅黑" pitchFamily="34" charset="-122"/>
              </a:rPr>
              <a:t>变量用模糊化的语言描述。程序主要代码如下：</a:t>
            </a:r>
          </a:p>
        </p:txBody>
      </p:sp>
      <p:sp>
        <p:nvSpPr>
          <p:cNvPr id="6" name="文本框 59402">
            <a:extLst>
              <a:ext uri="{FF2B5EF4-FFF2-40B4-BE49-F238E27FC236}">
                <a16:creationId xmlns:a16="http://schemas.microsoft.com/office/drawing/2014/main" id="{9C865A19-4901-8846-A44B-F55D6104F10F}"/>
              </a:ext>
            </a:extLst>
          </p:cNvPr>
          <p:cNvSpPr txBox="1">
            <a:spLocks noChangeArrowheads="1"/>
          </p:cNvSpPr>
          <p:nvPr/>
        </p:nvSpPr>
        <p:spPr bwMode="auto">
          <a:xfrm>
            <a:off x="827584" y="391226"/>
            <a:ext cx="8568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spcBef>
                <a:spcPct val="50000"/>
              </a:spcBef>
              <a:defRPr sz="3600" b="1">
                <a:solidFill>
                  <a:schemeClr val="accent1">
                    <a:lumMod val="50000"/>
                  </a:schemeClr>
                </a:solidFill>
                <a:latin typeface="Verdana" pitchFamily="34" charset="0"/>
              </a:defRPr>
            </a:lvl1pPr>
            <a:lvl2pPr marL="742950" indent="-285750">
              <a:defRPr sz="1400" b="1">
                <a:latin typeface="Arial" charset="0"/>
              </a:defRPr>
            </a:lvl2pPr>
            <a:lvl3pPr marL="1143000" indent="-228600">
              <a:defRPr sz="1400" b="1">
                <a:latin typeface="Arial" charset="0"/>
              </a:defRPr>
            </a:lvl3pPr>
            <a:lvl4pPr marL="1600200" indent="-228600">
              <a:defRPr sz="1400" b="1">
                <a:latin typeface="Arial" charset="0"/>
              </a:defRPr>
            </a:lvl4pPr>
            <a:lvl5pPr marL="2057400" indent="-228600">
              <a:defRPr sz="1400" b="1">
                <a:latin typeface="Arial" charset="0"/>
              </a:defRPr>
            </a:lvl5pPr>
            <a:lvl6pPr marL="2514600" indent="-228600" eaLnBrk="0" fontAlgn="base" hangingPunct="0">
              <a:spcBef>
                <a:spcPct val="0"/>
              </a:spcBef>
              <a:spcAft>
                <a:spcPct val="0"/>
              </a:spcAft>
              <a:buFont typeface="Arial" charset="0"/>
              <a:defRPr sz="1400" b="1">
                <a:latin typeface="Arial" charset="0"/>
              </a:defRPr>
            </a:lvl6pPr>
            <a:lvl7pPr marL="2971800" indent="-228600" eaLnBrk="0" fontAlgn="base" hangingPunct="0">
              <a:spcBef>
                <a:spcPct val="0"/>
              </a:spcBef>
              <a:spcAft>
                <a:spcPct val="0"/>
              </a:spcAft>
              <a:buFont typeface="Arial" charset="0"/>
              <a:defRPr sz="1400" b="1">
                <a:latin typeface="Arial" charset="0"/>
              </a:defRPr>
            </a:lvl7pPr>
            <a:lvl8pPr marL="3429000" indent="-228600" eaLnBrk="0" fontAlgn="base" hangingPunct="0">
              <a:spcBef>
                <a:spcPct val="0"/>
              </a:spcBef>
              <a:spcAft>
                <a:spcPct val="0"/>
              </a:spcAft>
              <a:buFont typeface="Arial" charset="0"/>
              <a:defRPr sz="1400" b="1">
                <a:latin typeface="Arial" charset="0"/>
              </a:defRPr>
            </a:lvl8pPr>
            <a:lvl9pPr marL="3886200" indent="-228600" eaLnBrk="0" fontAlgn="base" hangingPunct="0">
              <a:spcBef>
                <a:spcPct val="0"/>
              </a:spcBef>
              <a:spcAft>
                <a:spcPct val="0"/>
              </a:spcAft>
              <a:buFont typeface="Arial" charset="0"/>
              <a:defRPr sz="1400" b="1">
                <a:latin typeface="Arial" charset="0"/>
              </a:defRPr>
            </a:lvl9pPr>
          </a:lstStyle>
          <a:p>
            <a:r>
              <a:rPr lang="en-US" altLang="zh-CN" dirty="0"/>
              <a:t>  </a:t>
            </a:r>
            <a:r>
              <a:rPr lang="zh-CN" altLang="en-US" dirty="0"/>
              <a:t>基于</a:t>
            </a:r>
            <a:r>
              <a:rPr lang="en-US" altLang="zh-CN" dirty="0"/>
              <a:t>MATLAB</a:t>
            </a:r>
            <a:r>
              <a:rPr lang="zh-CN" altLang="en-US" dirty="0"/>
              <a:t>的</a:t>
            </a:r>
            <a:r>
              <a:rPr lang="en-US" altLang="zh-CN" dirty="0"/>
              <a:t>GUI</a:t>
            </a:r>
            <a:r>
              <a:rPr lang="zh-CN" altLang="en-US" dirty="0"/>
              <a:t>工具模糊算法</a:t>
            </a:r>
          </a:p>
        </p:txBody>
      </p:sp>
      <p:sp>
        <p:nvSpPr>
          <p:cNvPr id="3" name="文本框 2">
            <a:extLst>
              <a:ext uri="{FF2B5EF4-FFF2-40B4-BE49-F238E27FC236}">
                <a16:creationId xmlns:a16="http://schemas.microsoft.com/office/drawing/2014/main" id="{BE36276B-B33C-614A-B232-C04656AC6C89}"/>
              </a:ext>
            </a:extLst>
          </p:cNvPr>
          <p:cNvSpPr txBox="1"/>
          <p:nvPr/>
        </p:nvSpPr>
        <p:spPr>
          <a:xfrm>
            <a:off x="971600" y="3212976"/>
            <a:ext cx="4248279" cy="1015663"/>
          </a:xfrm>
          <a:prstGeom prst="rect">
            <a:avLst/>
          </a:prstGeom>
          <a:noFill/>
        </p:spPr>
        <p:txBody>
          <a:bodyPr wrap="none" rtlCol="0">
            <a:spAutoFit/>
          </a:bodyPr>
          <a:lstStyle/>
          <a:p>
            <a:r>
              <a:rPr lang="en-US" altLang="zh-CN" dirty="0"/>
              <a:t>data=[1739.94   1675.15 2395.96 </a:t>
            </a:r>
            <a:r>
              <a:rPr lang="zh-CN" altLang="en-US" dirty="0"/>
              <a:t> </a:t>
            </a:r>
            <a:r>
              <a:rPr lang="en-US" altLang="zh-CN" dirty="0">
                <a:solidFill>
                  <a:srgbClr val="FF0000"/>
                </a:solidFill>
              </a:rPr>
              <a:t>3</a:t>
            </a:r>
          </a:p>
          <a:p>
            <a:r>
              <a:rPr lang="zh-CN" altLang="en-US" dirty="0"/>
              <a:t>          </a:t>
            </a:r>
            <a:r>
              <a:rPr lang="en-US" altLang="zh-CN" dirty="0"/>
              <a:t>373.3   3087.05     2429.47 </a:t>
            </a:r>
            <a:r>
              <a:rPr lang="zh-CN" altLang="en-US" dirty="0"/>
              <a:t> </a:t>
            </a:r>
            <a:r>
              <a:rPr lang="en-US" altLang="zh-CN" dirty="0">
                <a:solidFill>
                  <a:srgbClr val="FF0000"/>
                </a:solidFill>
              </a:rPr>
              <a:t>4</a:t>
            </a:r>
          </a:p>
          <a:p>
            <a:r>
              <a:rPr kumimoji="1" lang="zh-CN" altLang="en-US" dirty="0"/>
              <a:t>          </a:t>
            </a:r>
            <a:r>
              <a:rPr kumimoji="1" lang="en-US" altLang="zh-CN" dirty="0"/>
              <a:t>…];   % </a:t>
            </a:r>
            <a:r>
              <a:rPr kumimoji="1" lang="zh-CN" altLang="en-US" dirty="0"/>
              <a:t>样本数据</a:t>
            </a:r>
            <a:endParaRPr kumimoji="1" lang="en-US" altLang="zh-CN" dirty="0"/>
          </a:p>
        </p:txBody>
      </p:sp>
      <p:pic>
        <p:nvPicPr>
          <p:cNvPr id="4" name="图片 3">
            <a:extLst>
              <a:ext uri="{FF2B5EF4-FFF2-40B4-BE49-F238E27FC236}">
                <a16:creationId xmlns:a16="http://schemas.microsoft.com/office/drawing/2014/main" id="{C67B2C1D-E3AE-0041-89D6-830427918937}"/>
              </a:ext>
            </a:extLst>
          </p:cNvPr>
          <p:cNvPicPr>
            <a:picLocks noChangeAspect="1"/>
          </p:cNvPicPr>
          <p:nvPr/>
        </p:nvPicPr>
        <p:blipFill>
          <a:blip r:embed="rId3"/>
          <a:stretch>
            <a:fillRect/>
          </a:stretch>
        </p:blipFill>
        <p:spPr>
          <a:xfrm>
            <a:off x="5004048" y="2852936"/>
            <a:ext cx="3740085" cy="3168352"/>
          </a:xfrm>
          <a:prstGeom prst="rect">
            <a:avLst/>
          </a:prstGeom>
          <a:effectLst>
            <a:outerShdw blurRad="50800" dist="63500" dir="13500000" algn="br" rotWithShape="0">
              <a:prstClr val="black">
                <a:alpha val="40000"/>
              </a:prstClr>
            </a:outerShdw>
          </a:effectLst>
        </p:spPr>
      </p:pic>
    </p:spTree>
    <p:extLst>
      <p:ext uri="{BB962C8B-B14F-4D97-AF65-F5344CB8AC3E}">
        <p14:creationId xmlns:p14="http://schemas.microsoft.com/office/powerpoint/2010/main" val="38878678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9551" y="1285289"/>
            <a:ext cx="8249285" cy="400110"/>
          </a:xfrm>
          <a:prstGeom prst="rect">
            <a:avLst/>
          </a:prstGeom>
          <a:noFill/>
        </p:spPr>
        <p:txBody>
          <a:bodyPr wrap="square" rtlCol="0">
            <a:spAutoFit/>
          </a:bodyPr>
          <a:lstStyle/>
          <a:p>
            <a:r>
              <a:rPr lang="zh-CN" altLang="en-US" dirty="0">
                <a:latin typeface="微软雅黑" pitchFamily="34" charset="-122"/>
                <a:ea typeface="微软雅黑" pitchFamily="34" charset="-122"/>
              </a:rPr>
              <a:t>利用</a:t>
            </a:r>
            <a:r>
              <a:rPr lang="en-US" altLang="zh-CN" dirty="0">
                <a:latin typeface="微软雅黑" pitchFamily="34" charset="-122"/>
                <a:ea typeface="微软雅黑" pitchFamily="34" charset="-122"/>
              </a:rPr>
              <a:t>MATLAB</a:t>
            </a:r>
            <a:r>
              <a:rPr lang="zh-CN" altLang="en-US" dirty="0">
                <a:latin typeface="微软雅黑" pitchFamily="34" charset="-122"/>
                <a:ea typeface="微软雅黑" pitchFamily="34" charset="-122"/>
              </a:rPr>
              <a:t>画出变量</a:t>
            </a:r>
            <a:r>
              <a:rPr lang="en-US" altLang="zh-CN" dirty="0">
                <a:latin typeface="微软雅黑" pitchFamily="34" charset="-122"/>
                <a:ea typeface="微软雅黑" pitchFamily="34" charset="-122"/>
              </a:rPr>
              <a:t>A</a:t>
            </a:r>
            <a:r>
              <a:rPr lang="zh-CN" altLang="en-US" dirty="0">
                <a:latin typeface="微软雅黑" pitchFamily="34" charset="-122"/>
                <a:ea typeface="微软雅黑" pitchFamily="34" charset="-122"/>
              </a:rPr>
              <a:t>与输出的关系图，如下图所示</a:t>
            </a:r>
            <a:r>
              <a:rPr lang="en-US" altLang="zh-CN" dirty="0">
                <a:latin typeface="微软雅黑" pitchFamily="34" charset="-122"/>
                <a:ea typeface="微软雅黑" pitchFamily="34" charset="-122"/>
              </a:rPr>
              <a:t>:</a:t>
            </a:r>
            <a:endParaRPr lang="en-US" altLang="zh-CN" sz="2000" b="0" dirty="0">
              <a:latin typeface="微软雅黑" pitchFamily="34" charset="-122"/>
              <a:ea typeface="微软雅黑" pitchFamily="34" charset="-122"/>
            </a:endParaRPr>
          </a:p>
        </p:txBody>
      </p:sp>
      <p:sp>
        <p:nvSpPr>
          <p:cNvPr id="6" name="文本框 59402">
            <a:extLst>
              <a:ext uri="{FF2B5EF4-FFF2-40B4-BE49-F238E27FC236}">
                <a16:creationId xmlns:a16="http://schemas.microsoft.com/office/drawing/2014/main" id="{894800E3-3404-D64B-9CBF-82CC3E6426D9}"/>
              </a:ext>
            </a:extLst>
          </p:cNvPr>
          <p:cNvSpPr txBox="1">
            <a:spLocks noChangeArrowheads="1"/>
          </p:cNvSpPr>
          <p:nvPr/>
        </p:nvSpPr>
        <p:spPr bwMode="auto">
          <a:xfrm>
            <a:off x="827584" y="391226"/>
            <a:ext cx="8568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spcBef>
                <a:spcPct val="50000"/>
              </a:spcBef>
              <a:defRPr sz="3600" b="1">
                <a:solidFill>
                  <a:schemeClr val="accent1">
                    <a:lumMod val="50000"/>
                  </a:schemeClr>
                </a:solidFill>
                <a:latin typeface="Verdana" pitchFamily="34" charset="0"/>
              </a:defRPr>
            </a:lvl1pPr>
            <a:lvl2pPr marL="742950" indent="-285750">
              <a:defRPr sz="1400" b="1">
                <a:latin typeface="Arial" charset="0"/>
              </a:defRPr>
            </a:lvl2pPr>
            <a:lvl3pPr marL="1143000" indent="-228600">
              <a:defRPr sz="1400" b="1">
                <a:latin typeface="Arial" charset="0"/>
              </a:defRPr>
            </a:lvl3pPr>
            <a:lvl4pPr marL="1600200" indent="-228600">
              <a:defRPr sz="1400" b="1">
                <a:latin typeface="Arial" charset="0"/>
              </a:defRPr>
            </a:lvl4pPr>
            <a:lvl5pPr marL="2057400" indent="-228600">
              <a:defRPr sz="1400" b="1">
                <a:latin typeface="Arial" charset="0"/>
              </a:defRPr>
            </a:lvl5pPr>
            <a:lvl6pPr marL="2514600" indent="-228600" eaLnBrk="0" fontAlgn="base" hangingPunct="0">
              <a:spcBef>
                <a:spcPct val="0"/>
              </a:spcBef>
              <a:spcAft>
                <a:spcPct val="0"/>
              </a:spcAft>
              <a:buFont typeface="Arial" charset="0"/>
              <a:defRPr sz="1400" b="1">
                <a:latin typeface="Arial" charset="0"/>
              </a:defRPr>
            </a:lvl6pPr>
            <a:lvl7pPr marL="2971800" indent="-228600" eaLnBrk="0" fontAlgn="base" hangingPunct="0">
              <a:spcBef>
                <a:spcPct val="0"/>
              </a:spcBef>
              <a:spcAft>
                <a:spcPct val="0"/>
              </a:spcAft>
              <a:buFont typeface="Arial" charset="0"/>
              <a:defRPr sz="1400" b="1">
                <a:latin typeface="Arial" charset="0"/>
              </a:defRPr>
            </a:lvl7pPr>
            <a:lvl8pPr marL="3429000" indent="-228600" eaLnBrk="0" fontAlgn="base" hangingPunct="0">
              <a:spcBef>
                <a:spcPct val="0"/>
              </a:spcBef>
              <a:spcAft>
                <a:spcPct val="0"/>
              </a:spcAft>
              <a:buFont typeface="Arial" charset="0"/>
              <a:defRPr sz="1400" b="1">
                <a:latin typeface="Arial" charset="0"/>
              </a:defRPr>
            </a:lvl8pPr>
            <a:lvl9pPr marL="3886200" indent="-228600" eaLnBrk="0" fontAlgn="base" hangingPunct="0">
              <a:spcBef>
                <a:spcPct val="0"/>
              </a:spcBef>
              <a:spcAft>
                <a:spcPct val="0"/>
              </a:spcAft>
              <a:buFont typeface="Arial" charset="0"/>
              <a:defRPr sz="1400" b="1">
                <a:latin typeface="Arial" charset="0"/>
              </a:defRPr>
            </a:lvl9pPr>
          </a:lstStyle>
          <a:p>
            <a:r>
              <a:rPr lang="en-US" altLang="zh-CN" dirty="0"/>
              <a:t>  </a:t>
            </a:r>
            <a:r>
              <a:rPr lang="zh-CN" altLang="en-US" dirty="0"/>
              <a:t>基于</a:t>
            </a:r>
            <a:r>
              <a:rPr lang="en-US" altLang="zh-CN" dirty="0"/>
              <a:t>MATLAB</a:t>
            </a:r>
            <a:r>
              <a:rPr lang="zh-CN" altLang="en-US" dirty="0"/>
              <a:t>的</a:t>
            </a:r>
            <a:r>
              <a:rPr lang="en-US" altLang="zh-CN" dirty="0"/>
              <a:t>GUI</a:t>
            </a:r>
            <a:r>
              <a:rPr lang="zh-CN" altLang="en-US" dirty="0"/>
              <a:t>工具模糊算法</a:t>
            </a:r>
          </a:p>
        </p:txBody>
      </p:sp>
      <p:pic>
        <p:nvPicPr>
          <p:cNvPr id="7" name="图片 6" descr="图表, 条形图&#10;&#10;描述已自动生成">
            <a:extLst>
              <a:ext uri="{FF2B5EF4-FFF2-40B4-BE49-F238E27FC236}">
                <a16:creationId xmlns:a16="http://schemas.microsoft.com/office/drawing/2014/main" id="{285268A4-E2CE-E542-A9F0-D119801C2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3873" y="1772816"/>
            <a:ext cx="5760640" cy="4320480"/>
          </a:xfrm>
          <a:prstGeom prst="rect">
            <a:avLst/>
          </a:prstGeom>
          <a:effectLst>
            <a:outerShdw blurRad="50800" dist="63500" dir="13500000" algn="br" rotWithShape="0">
              <a:prstClr val="black">
                <a:alpha val="40000"/>
              </a:prstClr>
            </a:outerShdw>
          </a:effectLst>
        </p:spPr>
      </p:pic>
    </p:spTree>
    <p:extLst>
      <p:ext uri="{BB962C8B-B14F-4D97-AF65-F5344CB8AC3E}">
        <p14:creationId xmlns:p14="http://schemas.microsoft.com/office/powerpoint/2010/main" val="35387019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9551" y="1285289"/>
            <a:ext cx="8249285" cy="400110"/>
          </a:xfrm>
          <a:prstGeom prst="rect">
            <a:avLst/>
          </a:prstGeom>
          <a:noFill/>
        </p:spPr>
        <p:txBody>
          <a:bodyPr wrap="square" rtlCol="0">
            <a:spAutoFit/>
          </a:bodyPr>
          <a:lstStyle/>
          <a:p>
            <a:r>
              <a:rPr lang="zh-CN" altLang="en-US" dirty="0">
                <a:latin typeface="微软雅黑" pitchFamily="34" charset="-122"/>
                <a:ea typeface="微软雅黑" pitchFamily="34" charset="-122"/>
              </a:rPr>
              <a:t>利用</a:t>
            </a:r>
            <a:r>
              <a:rPr lang="en-US" altLang="zh-CN" dirty="0">
                <a:latin typeface="微软雅黑" pitchFamily="34" charset="-122"/>
                <a:ea typeface="微软雅黑" pitchFamily="34" charset="-122"/>
              </a:rPr>
              <a:t>MATLAB</a:t>
            </a:r>
            <a:r>
              <a:rPr lang="zh-CN" altLang="en-US" dirty="0">
                <a:latin typeface="微软雅黑" pitchFamily="34" charset="-122"/>
                <a:ea typeface="微软雅黑" pitchFamily="34" charset="-122"/>
              </a:rPr>
              <a:t>画出变量</a:t>
            </a:r>
            <a:r>
              <a:rPr lang="en-US" altLang="zh-CN" dirty="0">
                <a:latin typeface="微软雅黑" pitchFamily="34" charset="-122"/>
                <a:ea typeface="微软雅黑" pitchFamily="34" charset="-122"/>
              </a:rPr>
              <a:t>A</a:t>
            </a:r>
            <a:r>
              <a:rPr lang="zh-CN" altLang="en-US" dirty="0">
                <a:latin typeface="微软雅黑" pitchFamily="34" charset="-122"/>
                <a:ea typeface="微软雅黑" pitchFamily="34" charset="-122"/>
              </a:rPr>
              <a:t>与输出的关系图，如下图所示</a:t>
            </a:r>
            <a:r>
              <a:rPr lang="en-US" altLang="zh-CN" dirty="0">
                <a:latin typeface="微软雅黑" pitchFamily="34" charset="-122"/>
                <a:ea typeface="微软雅黑" pitchFamily="34" charset="-122"/>
              </a:rPr>
              <a:t>:</a:t>
            </a:r>
            <a:endParaRPr lang="en-US" altLang="zh-CN" sz="2000" b="0" dirty="0">
              <a:latin typeface="微软雅黑" pitchFamily="34" charset="-122"/>
              <a:ea typeface="微软雅黑" pitchFamily="34" charset="-122"/>
            </a:endParaRPr>
          </a:p>
        </p:txBody>
      </p:sp>
      <p:sp>
        <p:nvSpPr>
          <p:cNvPr id="6" name="文本框 59402">
            <a:extLst>
              <a:ext uri="{FF2B5EF4-FFF2-40B4-BE49-F238E27FC236}">
                <a16:creationId xmlns:a16="http://schemas.microsoft.com/office/drawing/2014/main" id="{894800E3-3404-D64B-9CBF-82CC3E6426D9}"/>
              </a:ext>
            </a:extLst>
          </p:cNvPr>
          <p:cNvSpPr txBox="1">
            <a:spLocks noChangeArrowheads="1"/>
          </p:cNvSpPr>
          <p:nvPr/>
        </p:nvSpPr>
        <p:spPr bwMode="auto">
          <a:xfrm>
            <a:off x="827584" y="391226"/>
            <a:ext cx="8568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spcBef>
                <a:spcPct val="50000"/>
              </a:spcBef>
              <a:defRPr sz="3600" b="1">
                <a:solidFill>
                  <a:schemeClr val="accent1">
                    <a:lumMod val="50000"/>
                  </a:schemeClr>
                </a:solidFill>
                <a:latin typeface="Verdana" pitchFamily="34" charset="0"/>
              </a:defRPr>
            </a:lvl1pPr>
            <a:lvl2pPr marL="742950" indent="-285750">
              <a:defRPr sz="1400" b="1">
                <a:latin typeface="Arial" charset="0"/>
              </a:defRPr>
            </a:lvl2pPr>
            <a:lvl3pPr marL="1143000" indent="-228600">
              <a:defRPr sz="1400" b="1">
                <a:latin typeface="Arial" charset="0"/>
              </a:defRPr>
            </a:lvl3pPr>
            <a:lvl4pPr marL="1600200" indent="-228600">
              <a:defRPr sz="1400" b="1">
                <a:latin typeface="Arial" charset="0"/>
              </a:defRPr>
            </a:lvl4pPr>
            <a:lvl5pPr marL="2057400" indent="-228600">
              <a:defRPr sz="1400" b="1">
                <a:latin typeface="Arial" charset="0"/>
              </a:defRPr>
            </a:lvl5pPr>
            <a:lvl6pPr marL="2514600" indent="-228600" eaLnBrk="0" fontAlgn="base" hangingPunct="0">
              <a:spcBef>
                <a:spcPct val="0"/>
              </a:spcBef>
              <a:spcAft>
                <a:spcPct val="0"/>
              </a:spcAft>
              <a:buFont typeface="Arial" charset="0"/>
              <a:defRPr sz="1400" b="1">
                <a:latin typeface="Arial" charset="0"/>
              </a:defRPr>
            </a:lvl6pPr>
            <a:lvl7pPr marL="2971800" indent="-228600" eaLnBrk="0" fontAlgn="base" hangingPunct="0">
              <a:spcBef>
                <a:spcPct val="0"/>
              </a:spcBef>
              <a:spcAft>
                <a:spcPct val="0"/>
              </a:spcAft>
              <a:buFont typeface="Arial" charset="0"/>
              <a:defRPr sz="1400" b="1">
                <a:latin typeface="Arial" charset="0"/>
              </a:defRPr>
            </a:lvl7pPr>
            <a:lvl8pPr marL="3429000" indent="-228600" eaLnBrk="0" fontAlgn="base" hangingPunct="0">
              <a:spcBef>
                <a:spcPct val="0"/>
              </a:spcBef>
              <a:spcAft>
                <a:spcPct val="0"/>
              </a:spcAft>
              <a:buFont typeface="Arial" charset="0"/>
              <a:defRPr sz="1400" b="1">
                <a:latin typeface="Arial" charset="0"/>
              </a:defRPr>
            </a:lvl8pPr>
            <a:lvl9pPr marL="3886200" indent="-228600" eaLnBrk="0" fontAlgn="base" hangingPunct="0">
              <a:spcBef>
                <a:spcPct val="0"/>
              </a:spcBef>
              <a:spcAft>
                <a:spcPct val="0"/>
              </a:spcAft>
              <a:buFont typeface="Arial" charset="0"/>
              <a:defRPr sz="1400" b="1">
                <a:latin typeface="Arial" charset="0"/>
              </a:defRPr>
            </a:lvl9pPr>
          </a:lstStyle>
          <a:p>
            <a:r>
              <a:rPr lang="zh-CN" altLang="en-US" dirty="0"/>
              <a:t> 基于</a:t>
            </a:r>
            <a:r>
              <a:rPr lang="en-US" altLang="zh-CN" dirty="0"/>
              <a:t>MATLAB</a:t>
            </a:r>
            <a:r>
              <a:rPr lang="zh-CN" altLang="en-US" dirty="0"/>
              <a:t>的</a:t>
            </a:r>
            <a:r>
              <a:rPr lang="en-US" altLang="zh-CN" dirty="0"/>
              <a:t>GUI</a:t>
            </a:r>
            <a:r>
              <a:rPr lang="zh-CN" altLang="en-US" dirty="0"/>
              <a:t>工具模糊算法</a:t>
            </a:r>
          </a:p>
        </p:txBody>
      </p:sp>
      <p:pic>
        <p:nvPicPr>
          <p:cNvPr id="7" name="图片 6" descr="图表, 条形图&#10;&#10;描述已自动生成">
            <a:extLst>
              <a:ext uri="{FF2B5EF4-FFF2-40B4-BE49-F238E27FC236}">
                <a16:creationId xmlns:a16="http://schemas.microsoft.com/office/drawing/2014/main" id="{285268A4-E2CE-E542-A9F0-D119801C2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159" y="1964276"/>
            <a:ext cx="3302762" cy="2477071"/>
          </a:xfrm>
          <a:prstGeom prst="rect">
            <a:avLst/>
          </a:prstGeom>
          <a:effectLst>
            <a:outerShdw blurRad="50800" dist="63500" dir="13500000" algn="br" rotWithShape="0">
              <a:prstClr val="black">
                <a:alpha val="40000"/>
              </a:prstClr>
            </a:outerShdw>
          </a:effectLst>
        </p:spPr>
      </p:pic>
      <p:sp>
        <p:nvSpPr>
          <p:cNvPr id="2" name="文本框 1">
            <a:extLst>
              <a:ext uri="{FF2B5EF4-FFF2-40B4-BE49-F238E27FC236}">
                <a16:creationId xmlns:a16="http://schemas.microsoft.com/office/drawing/2014/main" id="{0A1AC181-DEF7-8C46-B4C8-CAEC6BA16DE8}"/>
              </a:ext>
            </a:extLst>
          </p:cNvPr>
          <p:cNvSpPr txBox="1"/>
          <p:nvPr/>
        </p:nvSpPr>
        <p:spPr>
          <a:xfrm>
            <a:off x="3943223" y="2132856"/>
            <a:ext cx="5229317" cy="707886"/>
          </a:xfrm>
          <a:prstGeom prst="rect">
            <a:avLst/>
          </a:prstGeom>
          <a:noFill/>
        </p:spPr>
        <p:txBody>
          <a:bodyPr wrap="none" rtlCol="0">
            <a:spAutoFit/>
          </a:bodyPr>
          <a:lstStyle/>
          <a:p>
            <a:r>
              <a:rPr kumimoji="1" lang="zh-CN" altLang="en-US" dirty="0"/>
              <a:t>根据数据</a:t>
            </a:r>
            <a:r>
              <a:rPr kumimoji="1" lang="en-US" altLang="zh-CN" dirty="0"/>
              <a:t>A</a:t>
            </a:r>
            <a:r>
              <a:rPr kumimoji="1" lang="zh-CN" altLang="en-US" dirty="0"/>
              <a:t>与输出关系图，我们可以把数据</a:t>
            </a:r>
            <a:endParaRPr kumimoji="1" lang="en-US" altLang="zh-CN" dirty="0"/>
          </a:p>
          <a:p>
            <a:r>
              <a:rPr kumimoji="1" lang="en-US" altLang="zh-CN" dirty="0"/>
              <a:t>A</a:t>
            </a:r>
            <a:r>
              <a:rPr kumimoji="1" lang="zh-CN" altLang="en-US" dirty="0"/>
              <a:t>模糊化为四种状态：小，偏小，偏大，大。</a:t>
            </a:r>
          </a:p>
        </p:txBody>
      </p:sp>
      <p:sp>
        <p:nvSpPr>
          <p:cNvPr id="9" name="文本框 8">
            <a:extLst>
              <a:ext uri="{FF2B5EF4-FFF2-40B4-BE49-F238E27FC236}">
                <a16:creationId xmlns:a16="http://schemas.microsoft.com/office/drawing/2014/main" id="{4B99796A-12CA-804F-A495-3213AC4AB288}"/>
              </a:ext>
            </a:extLst>
          </p:cNvPr>
          <p:cNvSpPr txBox="1"/>
          <p:nvPr/>
        </p:nvSpPr>
        <p:spPr>
          <a:xfrm>
            <a:off x="3943223" y="3075057"/>
            <a:ext cx="4972836" cy="707886"/>
          </a:xfrm>
          <a:prstGeom prst="rect">
            <a:avLst/>
          </a:prstGeom>
          <a:noFill/>
        </p:spPr>
        <p:txBody>
          <a:bodyPr wrap="none" rtlCol="0">
            <a:spAutoFit/>
          </a:bodyPr>
          <a:lstStyle/>
          <a:p>
            <a:r>
              <a:rPr kumimoji="1" lang="zh-CN" altLang="en-US" dirty="0"/>
              <a:t>根据数据</a:t>
            </a:r>
            <a:r>
              <a:rPr kumimoji="1" lang="en-US" altLang="zh-CN" dirty="0"/>
              <a:t>B</a:t>
            </a:r>
            <a:r>
              <a:rPr kumimoji="1" lang="zh-CN" altLang="en-US" dirty="0"/>
              <a:t>与输出关系图，我们可以把数据</a:t>
            </a:r>
            <a:endParaRPr kumimoji="1" lang="en-US" altLang="zh-CN" dirty="0"/>
          </a:p>
          <a:p>
            <a:r>
              <a:rPr kumimoji="1" lang="en-US" altLang="zh-CN" dirty="0"/>
              <a:t>B</a:t>
            </a:r>
            <a:r>
              <a:rPr kumimoji="1" lang="zh-CN" altLang="en-US" dirty="0"/>
              <a:t>模糊化为三种状态：小，中，大。</a:t>
            </a:r>
          </a:p>
        </p:txBody>
      </p:sp>
      <p:sp>
        <p:nvSpPr>
          <p:cNvPr id="10" name="文本框 9">
            <a:extLst>
              <a:ext uri="{FF2B5EF4-FFF2-40B4-BE49-F238E27FC236}">
                <a16:creationId xmlns:a16="http://schemas.microsoft.com/office/drawing/2014/main" id="{8381BF36-C759-F940-AB82-9FD79B2D8B7D}"/>
              </a:ext>
            </a:extLst>
          </p:cNvPr>
          <p:cNvSpPr txBox="1"/>
          <p:nvPr/>
        </p:nvSpPr>
        <p:spPr>
          <a:xfrm>
            <a:off x="3935510" y="4017258"/>
            <a:ext cx="5272597" cy="707886"/>
          </a:xfrm>
          <a:prstGeom prst="rect">
            <a:avLst/>
          </a:prstGeom>
          <a:noFill/>
        </p:spPr>
        <p:txBody>
          <a:bodyPr wrap="none" rtlCol="0">
            <a:spAutoFit/>
          </a:bodyPr>
          <a:lstStyle/>
          <a:p>
            <a:r>
              <a:rPr kumimoji="1" lang="zh-CN" altLang="en-US" dirty="0"/>
              <a:t>根据数据</a:t>
            </a:r>
            <a:r>
              <a:rPr kumimoji="1" lang="en-US" altLang="zh-CN" dirty="0"/>
              <a:t>C</a:t>
            </a:r>
            <a:r>
              <a:rPr kumimoji="1" lang="zh-CN" altLang="en-US" dirty="0"/>
              <a:t>与输出关系图，我们可以把数据</a:t>
            </a:r>
            <a:endParaRPr kumimoji="1" lang="en-US" altLang="zh-CN" dirty="0"/>
          </a:p>
          <a:p>
            <a:r>
              <a:rPr kumimoji="1" lang="en-US" altLang="zh-CN" dirty="0"/>
              <a:t>C</a:t>
            </a:r>
            <a:r>
              <a:rPr kumimoji="1" lang="zh-CN" altLang="en-US" dirty="0"/>
              <a:t>模糊化为四种状态：小，偏小，偏大，大。</a:t>
            </a:r>
          </a:p>
        </p:txBody>
      </p:sp>
    </p:spTree>
    <p:extLst>
      <p:ext uri="{BB962C8B-B14F-4D97-AF65-F5344CB8AC3E}">
        <p14:creationId xmlns:p14="http://schemas.microsoft.com/office/powerpoint/2010/main" val="18331674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196752"/>
            <a:ext cx="7848872" cy="5355312"/>
          </a:xfrm>
          <a:prstGeom prst="rect">
            <a:avLst/>
          </a:prstGeom>
        </p:spPr>
        <p:txBody>
          <a:bodyPr wrap="square">
            <a:spAutoFit/>
          </a:bodyPr>
          <a:lstStyle/>
          <a:p>
            <a:pPr marL="342900" indent="-342900">
              <a:lnSpc>
                <a:spcPct val="150000"/>
              </a:lnSpc>
              <a:buClr>
                <a:srgbClr val="FF0000"/>
              </a:buClr>
              <a:buFont typeface="Wingdings" pitchFamily="2" charset="2"/>
              <a:buChar char="l"/>
            </a:pPr>
            <a:r>
              <a:rPr lang="en-US" altLang="zh-CN" sz="2400" dirty="0">
                <a:solidFill>
                  <a:schemeClr val="tx1">
                    <a:lumMod val="95000"/>
                    <a:lumOff val="5000"/>
                  </a:schemeClr>
                </a:solidFill>
                <a:latin typeface="微软雅黑" pitchFamily="34" charset="-122"/>
                <a:ea typeface="微软雅黑" pitchFamily="34" charset="-122"/>
              </a:rPr>
              <a:t>2</a:t>
            </a:r>
            <a:r>
              <a:rPr lang="zh-CN" altLang="en-US" sz="2400" dirty="0">
                <a:solidFill>
                  <a:schemeClr val="tx1">
                    <a:lumMod val="95000"/>
                    <a:lumOff val="5000"/>
                  </a:schemeClr>
                </a:solidFill>
                <a:latin typeface="微软雅黑" pitchFamily="34" charset="-122"/>
                <a:ea typeface="微软雅黑" pitchFamily="34" charset="-122"/>
              </a:rPr>
              <a:t>）隶属度函数的选择</a:t>
            </a:r>
            <a:endParaRPr lang="en-US" altLang="zh-CN" sz="2400" dirty="0">
              <a:solidFill>
                <a:schemeClr val="tx1">
                  <a:lumMod val="95000"/>
                  <a:lumOff val="5000"/>
                </a:schemeClr>
              </a:solidFill>
              <a:latin typeface="微软雅黑" pitchFamily="34" charset="-122"/>
              <a:ea typeface="微软雅黑" pitchFamily="34" charset="-122"/>
            </a:endParaRPr>
          </a:p>
          <a:p>
            <a:pPr indent="457200" algn="just"/>
            <a:r>
              <a:rPr lang="zh-CN" altLang="en-US" sz="1800" b="0" dirty="0">
                <a:latin typeface="微软雅黑" pitchFamily="34" charset="-122"/>
                <a:ea typeface="微软雅黑" pitchFamily="34" charset="-122"/>
              </a:rPr>
              <a:t>隶属度函数可以是任意形状的曲线，在此</a:t>
            </a:r>
            <a:r>
              <a:rPr lang="zh-CN" altLang="en-US" sz="1800" b="0" dirty="0">
                <a:solidFill>
                  <a:srgbClr val="FF0000"/>
                </a:solidFill>
                <a:latin typeface="微软雅黑" pitchFamily="34" charset="-122"/>
                <a:ea typeface="微软雅黑" pitchFamily="34" charset="-122"/>
              </a:rPr>
              <a:t>选择梯形隶属度函数</a:t>
            </a:r>
            <a:r>
              <a:rPr lang="zh-CN" altLang="en-US" sz="1800" b="0" dirty="0">
                <a:latin typeface="微软雅黑" pitchFamily="34" charset="-122"/>
                <a:ea typeface="微软雅黑" pitchFamily="34" charset="-122"/>
              </a:rPr>
              <a:t>，其格式如下：</a:t>
            </a:r>
            <a:r>
              <a:rPr lang="en-US" altLang="zh-CN" sz="1800" b="0" dirty="0">
                <a:solidFill>
                  <a:srgbClr val="FF0000"/>
                </a:solidFill>
                <a:latin typeface="微软雅黑" pitchFamily="34" charset="-122"/>
                <a:ea typeface="微软雅黑" pitchFamily="34" charset="-122"/>
              </a:rPr>
              <a:t>y=</a:t>
            </a:r>
            <a:r>
              <a:rPr lang="en-US" altLang="zh-CN" sz="1800" b="0" dirty="0" err="1">
                <a:solidFill>
                  <a:srgbClr val="FF0000"/>
                </a:solidFill>
                <a:latin typeface="微软雅黑" pitchFamily="34" charset="-122"/>
                <a:ea typeface="微软雅黑" pitchFamily="34" charset="-122"/>
              </a:rPr>
              <a:t>trapmf</a:t>
            </a:r>
            <a:r>
              <a:rPr lang="zh-CN" altLang="en-US" sz="1800" b="0" dirty="0">
                <a:solidFill>
                  <a:srgbClr val="FF0000"/>
                </a:solidFill>
                <a:latin typeface="微软雅黑" pitchFamily="34" charset="-122"/>
                <a:ea typeface="微软雅黑" pitchFamily="34" charset="-122"/>
              </a:rPr>
              <a:t>（</a:t>
            </a:r>
            <a:r>
              <a:rPr lang="en-US" altLang="zh-CN" sz="1800" b="0" dirty="0">
                <a:solidFill>
                  <a:srgbClr val="FF0000"/>
                </a:solidFill>
                <a:latin typeface="微软雅黑" pitchFamily="34" charset="-122"/>
                <a:ea typeface="微软雅黑" pitchFamily="34" charset="-122"/>
              </a:rPr>
              <a:t>x</a:t>
            </a:r>
            <a:r>
              <a:rPr lang="zh-CN" altLang="en-US" sz="1800" b="0" dirty="0">
                <a:solidFill>
                  <a:srgbClr val="FF0000"/>
                </a:solidFill>
                <a:latin typeface="微软雅黑" pitchFamily="34" charset="-122"/>
                <a:ea typeface="微软雅黑" pitchFamily="34" charset="-122"/>
              </a:rPr>
              <a:t>，</a:t>
            </a:r>
            <a:r>
              <a:rPr lang="en-US" altLang="zh-CN" sz="1800" b="0" dirty="0">
                <a:solidFill>
                  <a:srgbClr val="FF0000"/>
                </a:solidFill>
                <a:latin typeface="微软雅黑" pitchFamily="34" charset="-122"/>
                <a:ea typeface="微软雅黑" pitchFamily="34" charset="-122"/>
              </a:rPr>
              <a:t>[a b c d]</a:t>
            </a:r>
            <a:r>
              <a:rPr lang="zh-CN" altLang="en-US" sz="1800" b="0" dirty="0">
                <a:solidFill>
                  <a:srgbClr val="FF0000"/>
                </a:solidFill>
                <a:latin typeface="微软雅黑" pitchFamily="34" charset="-122"/>
                <a:ea typeface="微软雅黑" pitchFamily="34" charset="-122"/>
              </a:rPr>
              <a:t>）</a:t>
            </a:r>
          </a:p>
          <a:p>
            <a:r>
              <a:rPr lang="zh-CN" altLang="en-US" sz="1800" b="0" dirty="0">
                <a:latin typeface="微软雅黑" pitchFamily="34" charset="-122"/>
                <a:ea typeface="微软雅黑" pitchFamily="34" charset="-122"/>
              </a:rPr>
              <a:t>    其中，参数</a:t>
            </a:r>
            <a:r>
              <a:rPr lang="en-US" altLang="zh-CN" sz="1800" b="0" dirty="0">
                <a:solidFill>
                  <a:srgbClr val="FF0000"/>
                </a:solidFill>
                <a:latin typeface="微软雅黑" pitchFamily="34" charset="-122"/>
                <a:ea typeface="微软雅黑" pitchFamily="34" charset="-122"/>
              </a:rPr>
              <a:t>a</a:t>
            </a:r>
            <a:r>
              <a:rPr lang="zh-CN" altLang="en-US" sz="1800" b="0" dirty="0">
                <a:solidFill>
                  <a:srgbClr val="FF0000"/>
                </a:solidFill>
                <a:latin typeface="微软雅黑" pitchFamily="34" charset="-122"/>
                <a:ea typeface="微软雅黑" pitchFamily="34" charset="-122"/>
              </a:rPr>
              <a:t>和</a:t>
            </a:r>
            <a:r>
              <a:rPr lang="en-US" altLang="zh-CN" sz="1800" b="0" dirty="0">
                <a:solidFill>
                  <a:srgbClr val="FF0000"/>
                </a:solidFill>
                <a:latin typeface="微软雅黑" pitchFamily="34" charset="-122"/>
                <a:ea typeface="微软雅黑" pitchFamily="34" charset="-122"/>
              </a:rPr>
              <a:t>d</a:t>
            </a:r>
            <a:r>
              <a:rPr lang="zh-CN" altLang="en-US" sz="1800" b="0" dirty="0">
                <a:latin typeface="微软雅黑" pitchFamily="34" charset="-122"/>
                <a:ea typeface="微软雅黑" pitchFamily="34" charset="-122"/>
              </a:rPr>
              <a:t>确定梯形的</a:t>
            </a:r>
            <a:r>
              <a:rPr lang="zh-CN" altLang="en-US" sz="1800" b="0" dirty="0">
                <a:solidFill>
                  <a:srgbClr val="FF0000"/>
                </a:solidFill>
                <a:latin typeface="微软雅黑" pitchFamily="34" charset="-122"/>
                <a:ea typeface="微软雅黑" pitchFamily="34" charset="-122"/>
              </a:rPr>
              <a:t>“脚”</a:t>
            </a:r>
            <a:r>
              <a:rPr lang="zh-CN" altLang="en-US" sz="1800" b="0" dirty="0">
                <a:latin typeface="微软雅黑" pitchFamily="34" charset="-122"/>
                <a:ea typeface="微软雅黑" pitchFamily="34" charset="-122"/>
              </a:rPr>
              <a:t>；而参数</a:t>
            </a:r>
            <a:r>
              <a:rPr lang="en-US" altLang="zh-CN" sz="1800" dirty="0">
                <a:solidFill>
                  <a:srgbClr val="FF0000"/>
                </a:solidFill>
                <a:latin typeface="微软雅黑" pitchFamily="34" charset="-122"/>
                <a:ea typeface="微软雅黑" pitchFamily="34" charset="-122"/>
              </a:rPr>
              <a:t>b</a:t>
            </a:r>
            <a:r>
              <a:rPr lang="zh-CN" altLang="en-US" sz="1800" dirty="0">
                <a:solidFill>
                  <a:srgbClr val="FF0000"/>
                </a:solidFill>
                <a:latin typeface="微软雅黑" pitchFamily="34" charset="-122"/>
                <a:ea typeface="微软雅黑" pitchFamily="34" charset="-122"/>
              </a:rPr>
              <a:t>和</a:t>
            </a:r>
            <a:r>
              <a:rPr lang="en-US" altLang="zh-CN" sz="1800" dirty="0">
                <a:solidFill>
                  <a:srgbClr val="FF0000"/>
                </a:solidFill>
                <a:latin typeface="微软雅黑" pitchFamily="34" charset="-122"/>
                <a:ea typeface="微软雅黑" pitchFamily="34" charset="-122"/>
              </a:rPr>
              <a:t>c</a:t>
            </a:r>
            <a:r>
              <a:rPr lang="zh-CN" altLang="en-US" sz="1800" b="0" dirty="0">
                <a:latin typeface="微软雅黑" pitchFamily="34" charset="-122"/>
                <a:ea typeface="微软雅黑" pitchFamily="34" charset="-122"/>
              </a:rPr>
              <a:t>确定梯形的</a:t>
            </a:r>
            <a:r>
              <a:rPr lang="zh-CN" altLang="en-US" sz="1800" dirty="0">
                <a:solidFill>
                  <a:srgbClr val="FF0000"/>
                </a:solidFill>
                <a:latin typeface="微软雅黑" pitchFamily="34" charset="-122"/>
                <a:ea typeface="微软雅黑" pitchFamily="34" charset="-122"/>
              </a:rPr>
              <a:t>“肩膀”</a:t>
            </a:r>
            <a:r>
              <a:rPr lang="zh-CN" altLang="en-US" sz="1800" b="0" dirty="0">
                <a:latin typeface="微软雅黑" pitchFamily="34" charset="-122"/>
                <a:ea typeface="微软雅黑" pitchFamily="34" charset="-122"/>
              </a:rPr>
              <a:t>。</a:t>
            </a:r>
          </a:p>
          <a:p>
            <a:r>
              <a:rPr lang="zh-CN" altLang="en-US" sz="1800" b="0" dirty="0">
                <a:latin typeface="微软雅黑" pitchFamily="34" charset="-122"/>
                <a:ea typeface="微软雅黑" pitchFamily="34" charset="-122"/>
              </a:rPr>
              <a:t>    各输入信号隶属度函数参数的选择如下：</a:t>
            </a:r>
            <a:endParaRPr lang="en-US" altLang="zh-CN" sz="1800" b="0" dirty="0">
              <a:latin typeface="微软雅黑" pitchFamily="34" charset="-122"/>
              <a:ea typeface="微软雅黑" pitchFamily="34" charset="-122"/>
            </a:endParaRPr>
          </a:p>
          <a:p>
            <a:endParaRPr lang="zh-CN" altLang="en-US" sz="1800" b="0" dirty="0">
              <a:latin typeface="微软雅黑" pitchFamily="34" charset="-122"/>
              <a:ea typeface="微软雅黑" pitchFamily="34" charset="-122"/>
            </a:endParaRPr>
          </a:p>
          <a:p>
            <a:r>
              <a:rPr lang="en-US" altLang="zh-CN" sz="1800" b="0" dirty="0">
                <a:latin typeface="Times New Roman" pitchFamily="18" charset="0"/>
                <a:ea typeface="微软雅黑" pitchFamily="34" charset="-122"/>
                <a:cs typeface="Times New Roman" pitchFamily="18" charset="0"/>
              </a:rPr>
              <a:t>A:</a:t>
            </a:r>
            <a:r>
              <a:rPr lang="en-US" altLang="zh-CN" sz="1800" b="0" dirty="0">
                <a:latin typeface="微软雅黑" pitchFamily="34" charset="-122"/>
                <a:ea typeface="微软雅黑" pitchFamily="34" charset="-122"/>
              </a:rPr>
              <a:t>	</a:t>
            </a:r>
            <a:r>
              <a:rPr lang="en-US" altLang="zh-CN" sz="1800" b="0" dirty="0" err="1">
                <a:latin typeface="Times New Roman" pitchFamily="18" charset="0"/>
                <a:ea typeface="微软雅黑" pitchFamily="34" charset="-122"/>
                <a:cs typeface="Times New Roman" pitchFamily="18" charset="0"/>
              </a:rPr>
              <a:t>samll</a:t>
            </a:r>
            <a:r>
              <a:rPr lang="en-US" altLang="zh-CN" sz="1800" b="0" dirty="0">
                <a:latin typeface="Times New Roman" pitchFamily="18" charset="0"/>
                <a:ea typeface="微软雅黑" pitchFamily="34" charset="-122"/>
                <a:cs typeface="Times New Roman" pitchFamily="18" charset="0"/>
              </a:rPr>
              <a:t> </a:t>
            </a:r>
            <a:r>
              <a:rPr lang="en-US" altLang="zh-CN" sz="1800" b="0" dirty="0">
                <a:latin typeface="微软雅黑" pitchFamily="34" charset="-122"/>
                <a:ea typeface="微软雅黑" pitchFamily="34" charset="-122"/>
              </a:rPr>
              <a:t> 	[0 0 499 864]</a:t>
            </a:r>
          </a:p>
          <a:p>
            <a:r>
              <a:rPr lang="en-US" altLang="zh-CN" sz="1800" b="0" dirty="0">
                <a:latin typeface="微软雅黑" pitchFamily="34" charset="-122"/>
                <a:ea typeface="微软雅黑" pitchFamily="34" charset="-122"/>
              </a:rPr>
              <a:t> 	</a:t>
            </a:r>
            <a:r>
              <a:rPr lang="en-US" altLang="zh-CN" sz="1800" b="0" dirty="0" err="1">
                <a:latin typeface="Times New Roman" pitchFamily="18" charset="0"/>
                <a:ea typeface="微软雅黑" pitchFamily="34" charset="-122"/>
                <a:cs typeface="Times New Roman" pitchFamily="18" charset="0"/>
              </a:rPr>
              <a:t>psmall</a:t>
            </a:r>
            <a:r>
              <a:rPr lang="en-US" altLang="zh-CN" sz="1800" b="0" dirty="0">
                <a:latin typeface="Times New Roman" pitchFamily="18" charset="0"/>
                <a:ea typeface="微软雅黑" pitchFamily="34" charset="-122"/>
                <a:cs typeface="Times New Roman" pitchFamily="18" charset="0"/>
              </a:rPr>
              <a:t> </a:t>
            </a:r>
            <a:r>
              <a:rPr lang="en-US" altLang="zh-CN" sz="1800" b="0" dirty="0">
                <a:latin typeface="微软雅黑" pitchFamily="34" charset="-122"/>
                <a:ea typeface="微软雅黑" pitchFamily="34" charset="-122"/>
              </a:rPr>
              <a:t>	[499 864 1450 1571]</a:t>
            </a:r>
          </a:p>
          <a:p>
            <a:r>
              <a:rPr lang="en-US" altLang="zh-CN" sz="1800" b="0" dirty="0">
                <a:latin typeface="微软雅黑" pitchFamily="34" charset="-122"/>
                <a:ea typeface="微软雅黑" pitchFamily="34" charset="-122"/>
              </a:rPr>
              <a:t>  	</a:t>
            </a:r>
            <a:r>
              <a:rPr lang="en-US" altLang="zh-CN" sz="1800" b="0" dirty="0" err="1">
                <a:latin typeface="Times New Roman" pitchFamily="18" charset="0"/>
                <a:ea typeface="微软雅黑" pitchFamily="34" charset="-122"/>
                <a:cs typeface="Times New Roman" pitchFamily="18" charset="0"/>
              </a:rPr>
              <a:t>pbig</a:t>
            </a:r>
            <a:r>
              <a:rPr lang="en-US" altLang="zh-CN" sz="1800" b="0" dirty="0">
                <a:latin typeface="Times New Roman" pitchFamily="18" charset="0"/>
                <a:ea typeface="微软雅黑" pitchFamily="34" charset="-122"/>
                <a:cs typeface="Times New Roman" pitchFamily="18" charset="0"/>
              </a:rPr>
              <a:t> </a:t>
            </a:r>
            <a:r>
              <a:rPr lang="en-US" altLang="zh-CN" sz="1800" b="0" dirty="0">
                <a:latin typeface="微软雅黑" pitchFamily="34" charset="-122"/>
                <a:ea typeface="微软雅黑" pitchFamily="34" charset="-122"/>
              </a:rPr>
              <a:t>  	[1450 1571 1846 2064]</a:t>
            </a:r>
          </a:p>
          <a:p>
            <a:r>
              <a:rPr lang="en-US" altLang="zh-CN" sz="1800" b="0" dirty="0">
                <a:latin typeface="微软雅黑" pitchFamily="34" charset="-122"/>
                <a:ea typeface="微软雅黑" pitchFamily="34" charset="-122"/>
              </a:rPr>
              <a:t>  	</a:t>
            </a:r>
            <a:r>
              <a:rPr lang="en-US" altLang="zh-CN" sz="1800" b="0" dirty="0">
                <a:latin typeface="Times New Roman" pitchFamily="18" charset="0"/>
                <a:ea typeface="微软雅黑" pitchFamily="34" charset="-122"/>
                <a:cs typeface="Times New Roman" pitchFamily="18" charset="0"/>
              </a:rPr>
              <a:t>big  </a:t>
            </a:r>
            <a:r>
              <a:rPr lang="en-US" altLang="zh-CN" sz="1800" b="0" dirty="0">
                <a:latin typeface="微软雅黑" pitchFamily="34" charset="-122"/>
                <a:ea typeface="微软雅黑" pitchFamily="34" charset="-122"/>
              </a:rPr>
              <a:t>  	[1846 2064 3000 3000]</a:t>
            </a:r>
          </a:p>
          <a:p>
            <a:r>
              <a:rPr lang="en-US" altLang="zh-CN" sz="1800" b="0" dirty="0">
                <a:latin typeface="Times New Roman" pitchFamily="18" charset="0"/>
                <a:ea typeface="微软雅黑" pitchFamily="34" charset="-122"/>
                <a:cs typeface="Times New Roman" pitchFamily="18" charset="0"/>
              </a:rPr>
              <a:t>B:</a:t>
            </a:r>
            <a:r>
              <a:rPr lang="en-US" altLang="zh-CN" sz="1800" b="0" dirty="0">
                <a:latin typeface="微软雅黑" pitchFamily="34" charset="-122"/>
                <a:ea typeface="微软雅黑" pitchFamily="34" charset="-122"/>
              </a:rPr>
              <a:t>	</a:t>
            </a:r>
            <a:r>
              <a:rPr lang="en-US" altLang="zh-CN" sz="1800" b="0" dirty="0">
                <a:latin typeface="Times New Roman" pitchFamily="18" charset="0"/>
                <a:ea typeface="微软雅黑" pitchFamily="34" charset="-122"/>
                <a:cs typeface="Times New Roman" pitchFamily="18" charset="0"/>
              </a:rPr>
              <a:t>small</a:t>
            </a:r>
            <a:r>
              <a:rPr lang="en-US" altLang="zh-CN" sz="1800" b="0" dirty="0">
                <a:latin typeface="微软雅黑" pitchFamily="34" charset="-122"/>
                <a:ea typeface="微软雅黑" pitchFamily="34" charset="-122"/>
              </a:rPr>
              <a:t>  	[1400 1400 2032 2557]</a:t>
            </a:r>
          </a:p>
          <a:p>
            <a:r>
              <a:rPr lang="en-US" altLang="zh-CN" sz="1800" b="0" dirty="0">
                <a:latin typeface="微软雅黑" pitchFamily="34" charset="-122"/>
                <a:ea typeface="微软雅黑" pitchFamily="34" charset="-122"/>
              </a:rPr>
              <a:t>  	</a:t>
            </a:r>
            <a:r>
              <a:rPr lang="en-US" altLang="zh-CN" sz="1800" b="0" dirty="0">
                <a:latin typeface="Times New Roman" pitchFamily="18" charset="0"/>
                <a:ea typeface="微软雅黑" pitchFamily="34" charset="-122"/>
                <a:cs typeface="Times New Roman" pitchFamily="18" charset="0"/>
              </a:rPr>
              <a:t>mid   </a:t>
            </a:r>
            <a:r>
              <a:rPr lang="en-US" altLang="zh-CN" sz="1800" b="0" dirty="0">
                <a:latin typeface="微软雅黑" pitchFamily="34" charset="-122"/>
                <a:ea typeface="微软雅黑" pitchFamily="34" charset="-122"/>
              </a:rPr>
              <a:t> 	[2032 2557 3017 3060]</a:t>
            </a:r>
          </a:p>
          <a:p>
            <a:r>
              <a:rPr lang="en-US" altLang="zh-CN" sz="1800" b="0" dirty="0">
                <a:latin typeface="微软雅黑" pitchFamily="34" charset="-122"/>
                <a:ea typeface="微软雅黑" pitchFamily="34" charset="-122"/>
              </a:rPr>
              <a:t>  	</a:t>
            </a:r>
            <a:r>
              <a:rPr lang="en-US" altLang="zh-CN" sz="1800" b="0" dirty="0">
                <a:latin typeface="Times New Roman" pitchFamily="18" charset="0"/>
                <a:ea typeface="微软雅黑" pitchFamily="34" charset="-122"/>
                <a:cs typeface="Times New Roman" pitchFamily="18" charset="0"/>
              </a:rPr>
              <a:t>big    </a:t>
            </a:r>
            <a:r>
              <a:rPr lang="en-US" altLang="zh-CN" sz="1800" b="0" dirty="0">
                <a:latin typeface="微软雅黑" pitchFamily="34" charset="-122"/>
                <a:ea typeface="微软雅黑" pitchFamily="34" charset="-122"/>
              </a:rPr>
              <a:t>	[3017 3060 3500 3500]</a:t>
            </a:r>
          </a:p>
          <a:p>
            <a:r>
              <a:rPr lang="en-US" altLang="zh-CN" sz="1800" b="0" dirty="0">
                <a:latin typeface="Times New Roman" pitchFamily="18" charset="0"/>
                <a:ea typeface="微软雅黑" pitchFamily="34" charset="-122"/>
                <a:cs typeface="Times New Roman" pitchFamily="18" charset="0"/>
              </a:rPr>
              <a:t>C:</a:t>
            </a:r>
            <a:r>
              <a:rPr lang="en-US" altLang="zh-CN" sz="1800" b="0" dirty="0">
                <a:latin typeface="微软雅黑" pitchFamily="34" charset="-122"/>
                <a:ea typeface="微软雅黑" pitchFamily="34" charset="-122"/>
              </a:rPr>
              <a:t>	</a:t>
            </a:r>
            <a:r>
              <a:rPr lang="en-US" altLang="zh-CN" sz="1800" b="0" dirty="0">
                <a:latin typeface="Times New Roman" pitchFamily="18" charset="0"/>
                <a:ea typeface="微软雅黑" pitchFamily="34" charset="-122"/>
                <a:cs typeface="Times New Roman" pitchFamily="18" charset="0"/>
              </a:rPr>
              <a:t>small</a:t>
            </a:r>
            <a:r>
              <a:rPr lang="en-US" altLang="zh-CN" sz="1800" b="0" dirty="0">
                <a:latin typeface="微软雅黑" pitchFamily="34" charset="-122"/>
                <a:ea typeface="微软雅黑" pitchFamily="34" charset="-122"/>
              </a:rPr>
              <a:t>  	[0 350 1412 1515]</a:t>
            </a:r>
          </a:p>
          <a:p>
            <a:r>
              <a:rPr lang="en-US" altLang="zh-CN" sz="1800" b="0" dirty="0">
                <a:latin typeface="微软雅黑" pitchFamily="34" charset="-122"/>
                <a:ea typeface="微软雅黑" pitchFamily="34" charset="-122"/>
              </a:rPr>
              <a:t>  	</a:t>
            </a:r>
            <a:r>
              <a:rPr lang="en-US" altLang="zh-CN" sz="1800" b="0" dirty="0" err="1">
                <a:latin typeface="Times New Roman" pitchFamily="18" charset="0"/>
                <a:ea typeface="微软雅黑" pitchFamily="34" charset="-122"/>
                <a:cs typeface="Times New Roman" pitchFamily="18" charset="0"/>
              </a:rPr>
              <a:t>Psmal</a:t>
            </a:r>
            <a:r>
              <a:rPr lang="en-US" altLang="zh-CN" sz="1800" b="0" dirty="0" err="1">
                <a:latin typeface="微软雅黑" pitchFamily="34" charset="-122"/>
                <a:ea typeface="微软雅黑" pitchFamily="34" charset="-122"/>
              </a:rPr>
              <a:t>l</a:t>
            </a:r>
            <a:r>
              <a:rPr lang="en-US" altLang="zh-CN" sz="1800" b="0" dirty="0">
                <a:latin typeface="微软雅黑" pitchFamily="34" charset="-122"/>
                <a:ea typeface="微软雅黑" pitchFamily="34" charset="-122"/>
              </a:rPr>
              <a:t>	[1412 1515 1735 2002]</a:t>
            </a:r>
          </a:p>
          <a:p>
            <a:r>
              <a:rPr lang="en-US" altLang="zh-CN" sz="1800" b="0" dirty="0">
                <a:latin typeface="微软雅黑" pitchFamily="34" charset="-122"/>
                <a:ea typeface="微软雅黑" pitchFamily="34" charset="-122"/>
              </a:rPr>
              <a:t>  	</a:t>
            </a:r>
            <a:r>
              <a:rPr lang="en-US" altLang="zh-CN" sz="1800" b="0" dirty="0" err="1">
                <a:latin typeface="Times New Roman" pitchFamily="18" charset="0"/>
                <a:ea typeface="微软雅黑" pitchFamily="34" charset="-122"/>
                <a:cs typeface="Times New Roman" pitchFamily="18" charset="0"/>
              </a:rPr>
              <a:t>pbig</a:t>
            </a:r>
            <a:r>
              <a:rPr lang="en-US" altLang="zh-CN" sz="1800" b="0" dirty="0">
                <a:latin typeface="Times New Roman" pitchFamily="18" charset="0"/>
                <a:ea typeface="微软雅黑" pitchFamily="34" charset="-122"/>
                <a:cs typeface="Times New Roman" pitchFamily="18" charset="0"/>
              </a:rPr>
              <a:t>   </a:t>
            </a:r>
            <a:r>
              <a:rPr lang="en-US" altLang="zh-CN" sz="1800" b="0" dirty="0">
                <a:latin typeface="微软雅黑" pitchFamily="34" charset="-122"/>
                <a:ea typeface="微软雅黑" pitchFamily="34" charset="-122"/>
              </a:rPr>
              <a:t>	[1735 2002 2463 2666]</a:t>
            </a:r>
          </a:p>
          <a:p>
            <a:r>
              <a:rPr lang="en-US" altLang="zh-CN" sz="1800" b="0" dirty="0">
                <a:latin typeface="微软雅黑" pitchFamily="34" charset="-122"/>
                <a:ea typeface="微软雅黑" pitchFamily="34" charset="-122"/>
              </a:rPr>
              <a:t>  	</a:t>
            </a:r>
            <a:r>
              <a:rPr lang="en-US" altLang="zh-CN" sz="1800" b="0" dirty="0">
                <a:latin typeface="Times New Roman" pitchFamily="18" charset="0"/>
                <a:ea typeface="微软雅黑" pitchFamily="34" charset="-122"/>
                <a:cs typeface="Times New Roman" pitchFamily="18" charset="0"/>
              </a:rPr>
              <a:t>big:   	</a:t>
            </a:r>
            <a:r>
              <a:rPr lang="en-US" altLang="zh-CN" sz="1800" b="0" dirty="0">
                <a:latin typeface="微软雅黑" pitchFamily="34" charset="-122"/>
                <a:ea typeface="微软雅黑" pitchFamily="34" charset="-122"/>
              </a:rPr>
              <a:t>[2463 2666 3500 3500]</a:t>
            </a:r>
          </a:p>
          <a:p>
            <a:endParaRPr lang="zh-CN" altLang="en-US" sz="1800" b="0" dirty="0">
              <a:latin typeface="微软雅黑" pitchFamily="34" charset="-122"/>
              <a:ea typeface="微软雅黑" pitchFamily="34" charset="-122"/>
            </a:endParaRPr>
          </a:p>
        </p:txBody>
      </p:sp>
      <p:sp>
        <p:nvSpPr>
          <p:cNvPr id="4" name="文本框 59402">
            <a:extLst>
              <a:ext uri="{FF2B5EF4-FFF2-40B4-BE49-F238E27FC236}">
                <a16:creationId xmlns:a16="http://schemas.microsoft.com/office/drawing/2014/main" id="{463E099B-8DC5-5C4F-BBFA-240A089CB0EE}"/>
              </a:ext>
            </a:extLst>
          </p:cNvPr>
          <p:cNvSpPr txBox="1">
            <a:spLocks noChangeArrowheads="1"/>
          </p:cNvSpPr>
          <p:nvPr/>
        </p:nvSpPr>
        <p:spPr bwMode="auto">
          <a:xfrm>
            <a:off x="827584" y="391226"/>
            <a:ext cx="8568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spcBef>
                <a:spcPct val="50000"/>
              </a:spcBef>
              <a:defRPr sz="3600" b="1">
                <a:solidFill>
                  <a:schemeClr val="accent1">
                    <a:lumMod val="50000"/>
                  </a:schemeClr>
                </a:solidFill>
                <a:latin typeface="Verdana" pitchFamily="34" charset="0"/>
              </a:defRPr>
            </a:lvl1pPr>
            <a:lvl2pPr marL="742950" indent="-285750">
              <a:defRPr sz="1400" b="1">
                <a:latin typeface="Arial" charset="0"/>
              </a:defRPr>
            </a:lvl2pPr>
            <a:lvl3pPr marL="1143000" indent="-228600">
              <a:defRPr sz="1400" b="1">
                <a:latin typeface="Arial" charset="0"/>
              </a:defRPr>
            </a:lvl3pPr>
            <a:lvl4pPr marL="1600200" indent="-228600">
              <a:defRPr sz="1400" b="1">
                <a:latin typeface="Arial" charset="0"/>
              </a:defRPr>
            </a:lvl4pPr>
            <a:lvl5pPr marL="2057400" indent="-228600">
              <a:defRPr sz="1400" b="1">
                <a:latin typeface="Arial" charset="0"/>
              </a:defRPr>
            </a:lvl5pPr>
            <a:lvl6pPr marL="2514600" indent="-228600" eaLnBrk="0" fontAlgn="base" hangingPunct="0">
              <a:spcBef>
                <a:spcPct val="0"/>
              </a:spcBef>
              <a:spcAft>
                <a:spcPct val="0"/>
              </a:spcAft>
              <a:buFont typeface="Arial" charset="0"/>
              <a:defRPr sz="1400" b="1">
                <a:latin typeface="Arial" charset="0"/>
              </a:defRPr>
            </a:lvl6pPr>
            <a:lvl7pPr marL="2971800" indent="-228600" eaLnBrk="0" fontAlgn="base" hangingPunct="0">
              <a:spcBef>
                <a:spcPct val="0"/>
              </a:spcBef>
              <a:spcAft>
                <a:spcPct val="0"/>
              </a:spcAft>
              <a:buFont typeface="Arial" charset="0"/>
              <a:defRPr sz="1400" b="1">
                <a:latin typeface="Arial" charset="0"/>
              </a:defRPr>
            </a:lvl7pPr>
            <a:lvl8pPr marL="3429000" indent="-228600" eaLnBrk="0" fontAlgn="base" hangingPunct="0">
              <a:spcBef>
                <a:spcPct val="0"/>
              </a:spcBef>
              <a:spcAft>
                <a:spcPct val="0"/>
              </a:spcAft>
              <a:buFont typeface="Arial" charset="0"/>
              <a:defRPr sz="1400" b="1">
                <a:latin typeface="Arial" charset="0"/>
              </a:defRPr>
            </a:lvl8pPr>
            <a:lvl9pPr marL="3886200" indent="-228600" eaLnBrk="0" fontAlgn="base" hangingPunct="0">
              <a:spcBef>
                <a:spcPct val="0"/>
              </a:spcBef>
              <a:spcAft>
                <a:spcPct val="0"/>
              </a:spcAft>
              <a:buFont typeface="Arial" charset="0"/>
              <a:defRPr sz="1400" b="1">
                <a:latin typeface="Arial" charset="0"/>
              </a:defRPr>
            </a:lvl9pPr>
          </a:lstStyle>
          <a:p>
            <a:r>
              <a:rPr lang="en-US" altLang="zh-CN" dirty="0"/>
              <a:t>  </a:t>
            </a:r>
            <a:r>
              <a:rPr lang="zh-CN" altLang="en-US" dirty="0"/>
              <a:t>基于</a:t>
            </a:r>
            <a:r>
              <a:rPr lang="en-US" altLang="zh-CN" dirty="0"/>
              <a:t>MATLAB</a:t>
            </a:r>
            <a:r>
              <a:rPr lang="zh-CN" altLang="en-US" dirty="0"/>
              <a:t>的</a:t>
            </a:r>
            <a:r>
              <a:rPr lang="en-US" altLang="zh-CN" dirty="0"/>
              <a:t>GUI</a:t>
            </a:r>
            <a:r>
              <a:rPr lang="zh-CN" altLang="en-US" dirty="0"/>
              <a:t>工具模糊算法</a:t>
            </a:r>
          </a:p>
        </p:txBody>
      </p:sp>
    </p:spTree>
    <p:extLst>
      <p:ext uri="{BB962C8B-B14F-4D97-AF65-F5344CB8AC3E}">
        <p14:creationId xmlns:p14="http://schemas.microsoft.com/office/powerpoint/2010/main" val="35083767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700808"/>
            <a:ext cx="7992888" cy="2862322"/>
          </a:xfrm>
          <a:prstGeom prst="rect">
            <a:avLst/>
          </a:prstGeom>
        </p:spPr>
        <p:txBody>
          <a:bodyPr wrap="square">
            <a:spAutoFit/>
          </a:bodyPr>
          <a:lstStyle/>
          <a:p>
            <a:pPr marL="342900" indent="-342900">
              <a:lnSpc>
                <a:spcPct val="150000"/>
              </a:lnSpc>
              <a:buClr>
                <a:srgbClr val="FF0000"/>
              </a:buClr>
              <a:buFont typeface="Wingdings" pitchFamily="2" charset="2"/>
              <a:buChar char="l"/>
            </a:pPr>
            <a:r>
              <a:rPr lang="en-US" altLang="zh-CN" sz="2400" dirty="0">
                <a:solidFill>
                  <a:schemeClr val="tx1">
                    <a:lumMod val="95000"/>
                    <a:lumOff val="5000"/>
                  </a:schemeClr>
                </a:solidFill>
                <a:latin typeface="微软雅黑" pitchFamily="34" charset="-122"/>
                <a:ea typeface="微软雅黑" pitchFamily="34" charset="-122"/>
              </a:rPr>
              <a:t>3</a:t>
            </a:r>
            <a:r>
              <a:rPr lang="zh-CN" altLang="en-US" sz="2400" dirty="0">
                <a:solidFill>
                  <a:schemeClr val="tx1">
                    <a:lumMod val="95000"/>
                    <a:lumOff val="5000"/>
                  </a:schemeClr>
                </a:solidFill>
                <a:latin typeface="微软雅黑" pitchFamily="34" charset="-122"/>
                <a:ea typeface="微软雅黑" pitchFamily="34" charset="-122"/>
              </a:rPr>
              <a:t>）模糊规则的建立</a:t>
            </a:r>
            <a:endParaRPr lang="en-US" altLang="zh-CN" sz="2400" dirty="0">
              <a:solidFill>
                <a:schemeClr val="tx1">
                  <a:lumMod val="95000"/>
                  <a:lumOff val="5000"/>
                </a:schemeClr>
              </a:solidFill>
              <a:latin typeface="微软雅黑" pitchFamily="34" charset="-122"/>
              <a:ea typeface="微软雅黑" pitchFamily="34" charset="-122"/>
            </a:endParaRPr>
          </a:p>
          <a:p>
            <a:endParaRPr lang="en-US" altLang="zh-CN" sz="1800" b="0" dirty="0">
              <a:latin typeface="微软雅黑" pitchFamily="34" charset="-122"/>
              <a:ea typeface="微软雅黑" pitchFamily="34" charset="-122"/>
            </a:endParaRPr>
          </a:p>
          <a:p>
            <a:pPr algn="ctr"/>
            <a:r>
              <a:rPr lang="en-US" altLang="zh-CN" sz="1800" b="0" dirty="0">
                <a:latin typeface="微软雅黑" pitchFamily="34" charset="-122"/>
                <a:ea typeface="微软雅黑" pitchFamily="34" charset="-122"/>
              </a:rPr>
              <a:t>  A</a:t>
            </a:r>
            <a:r>
              <a:rPr lang="zh-CN" altLang="en-US" sz="1800" b="0" dirty="0">
                <a:latin typeface="微软雅黑" pitchFamily="34" charset="-122"/>
                <a:ea typeface="微软雅黑" pitchFamily="34" charset="-122"/>
              </a:rPr>
              <a:t>（偏小）</a:t>
            </a:r>
            <a:r>
              <a:rPr lang="en-US" altLang="zh-CN" sz="1800" b="0" dirty="0">
                <a:latin typeface="微软雅黑" pitchFamily="34" charset="-122"/>
                <a:ea typeface="微软雅黑" pitchFamily="34" charset="-122"/>
              </a:rPr>
              <a:t>and B</a:t>
            </a:r>
            <a:r>
              <a:rPr lang="zh-CN" altLang="en-US" sz="1800" b="0" dirty="0">
                <a:latin typeface="微软雅黑" pitchFamily="34" charset="-122"/>
                <a:ea typeface="微软雅黑" pitchFamily="34" charset="-122"/>
              </a:rPr>
              <a:t>（小）</a:t>
            </a:r>
            <a:r>
              <a:rPr lang="en-US" altLang="zh-CN" sz="1800" b="0" dirty="0">
                <a:latin typeface="微软雅黑" pitchFamily="34" charset="-122"/>
                <a:ea typeface="微软雅黑" pitchFamily="34" charset="-122"/>
              </a:rPr>
              <a:t>and C  </a:t>
            </a:r>
            <a:r>
              <a:rPr lang="zh-CN" altLang="en-US" sz="1800" b="0" dirty="0">
                <a:latin typeface="微软雅黑" pitchFamily="34" charset="-122"/>
                <a:ea typeface="微软雅黑" pitchFamily="34" charset="-122"/>
              </a:rPr>
              <a:t>（大），输出为</a:t>
            </a:r>
            <a:r>
              <a:rPr lang="en-US" altLang="zh-CN" sz="1800" b="0" dirty="0">
                <a:latin typeface="微软雅黑" pitchFamily="34" charset="-122"/>
                <a:ea typeface="微软雅黑" pitchFamily="34" charset="-122"/>
              </a:rPr>
              <a:t>1</a:t>
            </a:r>
          </a:p>
          <a:p>
            <a:pPr algn="ctr"/>
            <a:r>
              <a:rPr lang="en-US" altLang="zh-CN" sz="1800" b="0" dirty="0">
                <a:latin typeface="微软雅黑" pitchFamily="34" charset="-122"/>
                <a:ea typeface="微软雅黑" pitchFamily="34" charset="-122"/>
              </a:rPr>
              <a:t> A</a:t>
            </a:r>
            <a:r>
              <a:rPr lang="zh-CN" altLang="en-US" sz="1800" b="0" dirty="0">
                <a:latin typeface="微软雅黑" pitchFamily="34" charset="-122"/>
                <a:ea typeface="微软雅黑" pitchFamily="34" charset="-122"/>
              </a:rPr>
              <a:t>（大）  </a:t>
            </a:r>
            <a:r>
              <a:rPr lang="en-US" altLang="zh-CN" sz="1800" b="0" dirty="0">
                <a:latin typeface="微软雅黑" pitchFamily="34" charset="-122"/>
                <a:ea typeface="微软雅黑" pitchFamily="34" charset="-122"/>
              </a:rPr>
              <a:t>and B</a:t>
            </a:r>
            <a:r>
              <a:rPr lang="zh-CN" altLang="en-US" sz="1800" b="0" dirty="0">
                <a:latin typeface="微软雅黑" pitchFamily="34" charset="-122"/>
                <a:ea typeface="微软雅黑" pitchFamily="34" charset="-122"/>
              </a:rPr>
              <a:t>（大）</a:t>
            </a:r>
            <a:r>
              <a:rPr lang="en-US" altLang="zh-CN" sz="1800" b="0" dirty="0">
                <a:latin typeface="微软雅黑" pitchFamily="34" charset="-122"/>
                <a:ea typeface="微软雅黑" pitchFamily="34" charset="-122"/>
              </a:rPr>
              <a:t>and C  </a:t>
            </a:r>
            <a:r>
              <a:rPr lang="zh-CN" altLang="en-US" sz="1800" b="0" dirty="0">
                <a:latin typeface="微软雅黑" pitchFamily="34" charset="-122"/>
                <a:ea typeface="微软雅黑" pitchFamily="34" charset="-122"/>
              </a:rPr>
              <a:t>（小），输出为</a:t>
            </a:r>
            <a:r>
              <a:rPr lang="en-US" altLang="zh-CN" sz="1800" b="0" dirty="0">
                <a:latin typeface="微软雅黑" pitchFamily="34" charset="-122"/>
                <a:ea typeface="微软雅黑" pitchFamily="34" charset="-122"/>
              </a:rPr>
              <a:t>2</a:t>
            </a:r>
          </a:p>
          <a:p>
            <a:pPr algn="ctr"/>
            <a:r>
              <a:rPr lang="en-US" altLang="zh-CN" sz="1800" b="0" dirty="0">
                <a:latin typeface="微软雅黑" pitchFamily="34" charset="-122"/>
                <a:ea typeface="微软雅黑" pitchFamily="34" charset="-122"/>
              </a:rPr>
              <a:t> A</a:t>
            </a:r>
            <a:r>
              <a:rPr lang="zh-CN" altLang="en-US" sz="1800" b="0" dirty="0">
                <a:latin typeface="微软雅黑" pitchFamily="34" charset="-122"/>
                <a:ea typeface="微软雅黑" pitchFamily="34" charset="-122"/>
              </a:rPr>
              <a:t>（大）  </a:t>
            </a:r>
            <a:r>
              <a:rPr lang="en-US" altLang="zh-CN" sz="1800" b="0" dirty="0">
                <a:latin typeface="微软雅黑" pitchFamily="34" charset="-122"/>
                <a:ea typeface="微软雅黑" pitchFamily="34" charset="-122"/>
              </a:rPr>
              <a:t>and B</a:t>
            </a:r>
            <a:r>
              <a:rPr lang="zh-CN" altLang="en-US" sz="1800" b="0" dirty="0">
                <a:latin typeface="微软雅黑" pitchFamily="34" charset="-122"/>
                <a:ea typeface="微软雅黑" pitchFamily="34" charset="-122"/>
              </a:rPr>
              <a:t>（中）</a:t>
            </a:r>
            <a:r>
              <a:rPr lang="en-US" altLang="zh-CN" sz="1800" b="0" dirty="0">
                <a:latin typeface="微软雅黑" pitchFamily="34" charset="-122"/>
                <a:ea typeface="微软雅黑" pitchFamily="34" charset="-122"/>
              </a:rPr>
              <a:t>and C  </a:t>
            </a:r>
            <a:r>
              <a:rPr lang="zh-CN" altLang="en-US" sz="1800" b="0" dirty="0">
                <a:latin typeface="微软雅黑" pitchFamily="34" charset="-122"/>
                <a:ea typeface="微软雅黑" pitchFamily="34" charset="-122"/>
              </a:rPr>
              <a:t>（小），输出为</a:t>
            </a:r>
            <a:r>
              <a:rPr lang="en-US" altLang="zh-CN" sz="1800" b="0" dirty="0">
                <a:latin typeface="微软雅黑" pitchFamily="34" charset="-122"/>
                <a:ea typeface="微软雅黑" pitchFamily="34" charset="-122"/>
              </a:rPr>
              <a:t>2</a:t>
            </a:r>
          </a:p>
          <a:p>
            <a:pPr algn="ctr"/>
            <a:r>
              <a:rPr lang="en-US" altLang="zh-CN" sz="1800" b="0" dirty="0">
                <a:latin typeface="微软雅黑" pitchFamily="34" charset="-122"/>
                <a:ea typeface="微软雅黑" pitchFamily="34" charset="-122"/>
              </a:rPr>
              <a:t>   A</a:t>
            </a:r>
            <a:r>
              <a:rPr lang="zh-CN" altLang="en-US" sz="1800" b="0" dirty="0">
                <a:latin typeface="微软雅黑" pitchFamily="34" charset="-122"/>
                <a:ea typeface="微软雅黑" pitchFamily="34" charset="-122"/>
              </a:rPr>
              <a:t>（偏大）</a:t>
            </a:r>
            <a:r>
              <a:rPr lang="en-US" altLang="zh-CN" sz="1800" b="0" dirty="0">
                <a:latin typeface="微软雅黑" pitchFamily="34" charset="-122"/>
                <a:ea typeface="微软雅黑" pitchFamily="34" charset="-122"/>
              </a:rPr>
              <a:t>and B</a:t>
            </a:r>
            <a:r>
              <a:rPr lang="zh-CN" altLang="en-US" sz="1800" b="0" dirty="0">
                <a:latin typeface="微软雅黑" pitchFamily="34" charset="-122"/>
                <a:ea typeface="微软雅黑" pitchFamily="34" charset="-122"/>
              </a:rPr>
              <a:t>（小）</a:t>
            </a:r>
            <a:r>
              <a:rPr lang="en-US" altLang="zh-CN" sz="1800" b="0" dirty="0">
                <a:latin typeface="微软雅黑" pitchFamily="34" charset="-122"/>
                <a:ea typeface="微软雅黑" pitchFamily="34" charset="-122"/>
              </a:rPr>
              <a:t>and C</a:t>
            </a:r>
            <a:r>
              <a:rPr lang="zh-CN" altLang="en-US" sz="1800" b="0" dirty="0">
                <a:latin typeface="微软雅黑" pitchFamily="34" charset="-122"/>
                <a:ea typeface="微软雅黑" pitchFamily="34" charset="-122"/>
              </a:rPr>
              <a:t>（偏小），输出为</a:t>
            </a:r>
            <a:r>
              <a:rPr lang="en-US" altLang="zh-CN" sz="1800" b="0" dirty="0">
                <a:latin typeface="微软雅黑" pitchFamily="34" charset="-122"/>
                <a:ea typeface="微软雅黑" pitchFamily="34" charset="-122"/>
              </a:rPr>
              <a:t>3</a:t>
            </a:r>
          </a:p>
          <a:p>
            <a:pPr algn="ctr"/>
            <a:r>
              <a:rPr lang="en-US" altLang="zh-CN" sz="1800" b="0" dirty="0">
                <a:latin typeface="微软雅黑" pitchFamily="34" charset="-122"/>
                <a:ea typeface="微软雅黑" pitchFamily="34" charset="-122"/>
              </a:rPr>
              <a:t>   A</a:t>
            </a:r>
            <a:r>
              <a:rPr lang="zh-CN" altLang="en-US" sz="1800" b="0" dirty="0">
                <a:latin typeface="微软雅黑" pitchFamily="34" charset="-122"/>
                <a:ea typeface="微软雅黑" pitchFamily="34" charset="-122"/>
              </a:rPr>
              <a:t>（偏大）</a:t>
            </a:r>
            <a:r>
              <a:rPr lang="en-US" altLang="zh-CN" sz="1800" b="0" dirty="0">
                <a:latin typeface="微软雅黑" pitchFamily="34" charset="-122"/>
                <a:ea typeface="微软雅黑" pitchFamily="34" charset="-122"/>
              </a:rPr>
              <a:t>and B</a:t>
            </a:r>
            <a:r>
              <a:rPr lang="zh-CN" altLang="en-US" sz="1800" b="0" dirty="0">
                <a:latin typeface="微软雅黑" pitchFamily="34" charset="-122"/>
                <a:ea typeface="微软雅黑" pitchFamily="34" charset="-122"/>
              </a:rPr>
              <a:t>（小）</a:t>
            </a:r>
            <a:r>
              <a:rPr lang="en-US" altLang="zh-CN" sz="1800" b="0" dirty="0">
                <a:latin typeface="微软雅黑" pitchFamily="34" charset="-122"/>
                <a:ea typeface="微软雅黑" pitchFamily="34" charset="-122"/>
              </a:rPr>
              <a:t>and C</a:t>
            </a:r>
            <a:r>
              <a:rPr lang="zh-CN" altLang="en-US" sz="1800" b="0" dirty="0">
                <a:latin typeface="微软雅黑" pitchFamily="34" charset="-122"/>
                <a:ea typeface="微软雅黑" pitchFamily="34" charset="-122"/>
              </a:rPr>
              <a:t>（偏大），输出为</a:t>
            </a:r>
            <a:r>
              <a:rPr lang="en-US" altLang="zh-CN" sz="1800" b="0" dirty="0">
                <a:latin typeface="微软雅黑" pitchFamily="34" charset="-122"/>
                <a:ea typeface="微软雅黑" pitchFamily="34" charset="-122"/>
              </a:rPr>
              <a:t>3</a:t>
            </a:r>
          </a:p>
          <a:p>
            <a:pPr algn="ctr"/>
            <a:r>
              <a:rPr lang="en-US" altLang="zh-CN" sz="1800" b="0" dirty="0">
                <a:latin typeface="微软雅黑" pitchFamily="34" charset="-122"/>
                <a:ea typeface="微软雅黑" pitchFamily="34" charset="-122"/>
              </a:rPr>
              <a:t> A</a:t>
            </a:r>
            <a:r>
              <a:rPr lang="zh-CN" altLang="en-US" sz="1800" b="0" dirty="0">
                <a:latin typeface="微软雅黑" pitchFamily="34" charset="-122"/>
                <a:ea typeface="微软雅黑" pitchFamily="34" charset="-122"/>
              </a:rPr>
              <a:t>（小）  </a:t>
            </a:r>
            <a:r>
              <a:rPr lang="en-US" altLang="zh-CN" sz="1800" b="0" dirty="0">
                <a:latin typeface="微软雅黑" pitchFamily="34" charset="-122"/>
                <a:ea typeface="微软雅黑" pitchFamily="34" charset="-122"/>
              </a:rPr>
              <a:t>and B</a:t>
            </a:r>
            <a:r>
              <a:rPr lang="zh-CN" altLang="en-US" sz="1800" b="0" dirty="0">
                <a:latin typeface="微软雅黑" pitchFamily="34" charset="-122"/>
                <a:ea typeface="微软雅黑" pitchFamily="34" charset="-122"/>
              </a:rPr>
              <a:t>（大）</a:t>
            </a:r>
            <a:r>
              <a:rPr lang="en-US" altLang="zh-CN" sz="1800" b="0" dirty="0">
                <a:latin typeface="微软雅黑" pitchFamily="34" charset="-122"/>
                <a:ea typeface="微软雅黑" pitchFamily="34" charset="-122"/>
              </a:rPr>
              <a:t>and C</a:t>
            </a:r>
            <a:r>
              <a:rPr lang="zh-CN" altLang="en-US" sz="1800" b="0" dirty="0">
                <a:latin typeface="微软雅黑" pitchFamily="34" charset="-122"/>
                <a:ea typeface="微软雅黑" pitchFamily="34" charset="-122"/>
              </a:rPr>
              <a:t>（偏大），输出为</a:t>
            </a:r>
            <a:r>
              <a:rPr lang="en-US" altLang="zh-CN" sz="1800" b="0" dirty="0">
                <a:latin typeface="微软雅黑" pitchFamily="34" charset="-122"/>
                <a:ea typeface="微软雅黑" pitchFamily="34" charset="-122"/>
              </a:rPr>
              <a:t>4</a:t>
            </a:r>
          </a:p>
          <a:p>
            <a:endParaRPr lang="zh-CN" altLang="en-US" sz="1800" b="0" dirty="0">
              <a:latin typeface="微软雅黑" pitchFamily="34" charset="-122"/>
              <a:ea typeface="微软雅黑" pitchFamily="34" charset="-122"/>
            </a:endParaRPr>
          </a:p>
        </p:txBody>
      </p:sp>
      <p:sp>
        <p:nvSpPr>
          <p:cNvPr id="4" name="文本框 59402">
            <a:extLst>
              <a:ext uri="{FF2B5EF4-FFF2-40B4-BE49-F238E27FC236}">
                <a16:creationId xmlns:a16="http://schemas.microsoft.com/office/drawing/2014/main" id="{06AF24BD-EFFF-F444-B9D5-D13ADC00C324}"/>
              </a:ext>
            </a:extLst>
          </p:cNvPr>
          <p:cNvSpPr txBox="1">
            <a:spLocks noChangeArrowheads="1"/>
          </p:cNvSpPr>
          <p:nvPr/>
        </p:nvSpPr>
        <p:spPr bwMode="auto">
          <a:xfrm>
            <a:off x="827584" y="391226"/>
            <a:ext cx="8568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spcBef>
                <a:spcPct val="50000"/>
              </a:spcBef>
              <a:defRPr sz="3600" b="1">
                <a:solidFill>
                  <a:schemeClr val="accent1">
                    <a:lumMod val="50000"/>
                  </a:schemeClr>
                </a:solidFill>
                <a:latin typeface="Verdana" pitchFamily="34" charset="0"/>
              </a:defRPr>
            </a:lvl1pPr>
            <a:lvl2pPr marL="742950" indent="-285750">
              <a:defRPr sz="1400" b="1">
                <a:latin typeface="Arial" charset="0"/>
              </a:defRPr>
            </a:lvl2pPr>
            <a:lvl3pPr marL="1143000" indent="-228600">
              <a:defRPr sz="1400" b="1">
                <a:latin typeface="Arial" charset="0"/>
              </a:defRPr>
            </a:lvl3pPr>
            <a:lvl4pPr marL="1600200" indent="-228600">
              <a:defRPr sz="1400" b="1">
                <a:latin typeface="Arial" charset="0"/>
              </a:defRPr>
            </a:lvl4pPr>
            <a:lvl5pPr marL="2057400" indent="-228600">
              <a:defRPr sz="1400" b="1">
                <a:latin typeface="Arial" charset="0"/>
              </a:defRPr>
            </a:lvl5pPr>
            <a:lvl6pPr marL="2514600" indent="-228600" eaLnBrk="0" fontAlgn="base" hangingPunct="0">
              <a:spcBef>
                <a:spcPct val="0"/>
              </a:spcBef>
              <a:spcAft>
                <a:spcPct val="0"/>
              </a:spcAft>
              <a:buFont typeface="Arial" charset="0"/>
              <a:defRPr sz="1400" b="1">
                <a:latin typeface="Arial" charset="0"/>
              </a:defRPr>
            </a:lvl6pPr>
            <a:lvl7pPr marL="2971800" indent="-228600" eaLnBrk="0" fontAlgn="base" hangingPunct="0">
              <a:spcBef>
                <a:spcPct val="0"/>
              </a:spcBef>
              <a:spcAft>
                <a:spcPct val="0"/>
              </a:spcAft>
              <a:buFont typeface="Arial" charset="0"/>
              <a:defRPr sz="1400" b="1">
                <a:latin typeface="Arial" charset="0"/>
              </a:defRPr>
            </a:lvl7pPr>
            <a:lvl8pPr marL="3429000" indent="-228600" eaLnBrk="0" fontAlgn="base" hangingPunct="0">
              <a:spcBef>
                <a:spcPct val="0"/>
              </a:spcBef>
              <a:spcAft>
                <a:spcPct val="0"/>
              </a:spcAft>
              <a:buFont typeface="Arial" charset="0"/>
              <a:defRPr sz="1400" b="1">
                <a:latin typeface="Arial" charset="0"/>
              </a:defRPr>
            </a:lvl8pPr>
            <a:lvl9pPr marL="3886200" indent="-228600" eaLnBrk="0" fontAlgn="base" hangingPunct="0">
              <a:spcBef>
                <a:spcPct val="0"/>
              </a:spcBef>
              <a:spcAft>
                <a:spcPct val="0"/>
              </a:spcAft>
              <a:buFont typeface="Arial" charset="0"/>
              <a:defRPr sz="1400" b="1">
                <a:latin typeface="Arial" charset="0"/>
              </a:defRPr>
            </a:lvl9pPr>
          </a:lstStyle>
          <a:p>
            <a:r>
              <a:rPr lang="en-US" altLang="zh-CN" dirty="0"/>
              <a:t>  </a:t>
            </a:r>
            <a:r>
              <a:rPr lang="zh-CN" altLang="en-US" dirty="0"/>
              <a:t>基于</a:t>
            </a:r>
            <a:r>
              <a:rPr lang="en-US" altLang="zh-CN" dirty="0"/>
              <a:t>MATLAB</a:t>
            </a:r>
            <a:r>
              <a:rPr lang="zh-CN" altLang="en-US" dirty="0"/>
              <a:t>的</a:t>
            </a:r>
            <a:r>
              <a:rPr lang="en-US" altLang="zh-CN" dirty="0"/>
              <a:t>GUI</a:t>
            </a:r>
            <a:r>
              <a:rPr lang="zh-CN" altLang="en-US" dirty="0"/>
              <a:t>工具模糊算法</a:t>
            </a:r>
          </a:p>
        </p:txBody>
      </p:sp>
    </p:spTree>
    <p:extLst>
      <p:ext uri="{BB962C8B-B14F-4D97-AF65-F5344CB8AC3E}">
        <p14:creationId xmlns:p14="http://schemas.microsoft.com/office/powerpoint/2010/main" val="222514236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5556" y="1356883"/>
            <a:ext cx="7992888" cy="1200329"/>
          </a:xfrm>
          <a:prstGeom prst="rect">
            <a:avLst/>
          </a:prstGeom>
        </p:spPr>
        <p:txBody>
          <a:bodyPr wrap="square">
            <a:spAutoFit/>
          </a:bodyPr>
          <a:lstStyle/>
          <a:p>
            <a:pPr marL="342900" indent="-342900">
              <a:lnSpc>
                <a:spcPct val="150000"/>
              </a:lnSpc>
              <a:buClr>
                <a:srgbClr val="FF0000"/>
              </a:buClr>
              <a:buFont typeface="Wingdings" pitchFamily="2" charset="2"/>
              <a:buChar char="n"/>
            </a:pPr>
            <a:r>
              <a:rPr lang="en-US" altLang="zh-CN" sz="2400" dirty="0">
                <a:solidFill>
                  <a:schemeClr val="tx1">
                    <a:lumMod val="95000"/>
                    <a:lumOff val="5000"/>
                  </a:schemeClr>
                </a:solidFill>
                <a:latin typeface="微软雅黑" pitchFamily="34" charset="-122"/>
                <a:ea typeface="微软雅黑" pitchFamily="34" charset="-122"/>
              </a:rPr>
              <a:t>2.FIS</a:t>
            </a:r>
            <a:r>
              <a:rPr lang="zh-CN" altLang="en-US" sz="2400" dirty="0">
                <a:solidFill>
                  <a:schemeClr val="tx1">
                    <a:lumMod val="95000"/>
                    <a:lumOff val="5000"/>
                  </a:schemeClr>
                </a:solidFill>
                <a:latin typeface="微软雅黑" pitchFamily="34" charset="-122"/>
                <a:ea typeface="微软雅黑" pitchFamily="34" charset="-122"/>
              </a:rPr>
              <a:t>实现</a:t>
            </a:r>
            <a:endParaRPr lang="en-US" altLang="zh-CN" sz="2400" dirty="0">
              <a:solidFill>
                <a:schemeClr val="tx1">
                  <a:lumMod val="95000"/>
                  <a:lumOff val="5000"/>
                </a:schemeClr>
              </a:solidFill>
              <a:latin typeface="微软雅黑" pitchFamily="34" charset="-122"/>
              <a:ea typeface="微软雅黑" pitchFamily="34" charset="-122"/>
            </a:endParaRPr>
          </a:p>
          <a:p>
            <a:r>
              <a:rPr lang="zh-CN" altLang="en-US" sz="1800" b="0" dirty="0">
                <a:latin typeface="微软雅黑" pitchFamily="34" charset="-122"/>
                <a:ea typeface="微软雅黑" pitchFamily="34" charset="-122"/>
              </a:rPr>
              <a:t>首先在</a:t>
            </a:r>
            <a:r>
              <a:rPr lang="en-US" altLang="zh-CN" sz="1800" b="0" dirty="0">
                <a:latin typeface="微软雅黑" pitchFamily="34" charset="-122"/>
                <a:ea typeface="微软雅黑" pitchFamily="34" charset="-122"/>
              </a:rPr>
              <a:t>FIS</a:t>
            </a:r>
            <a:r>
              <a:rPr lang="zh-CN" altLang="en-US" sz="1800" b="0" dirty="0">
                <a:latin typeface="微软雅黑" pitchFamily="34" charset="-122"/>
                <a:ea typeface="微软雅黑" pitchFamily="34" charset="-122"/>
              </a:rPr>
              <a:t>界面设置模糊运算方式，选择结果如下图所示。</a:t>
            </a:r>
          </a:p>
          <a:p>
            <a:endParaRPr lang="zh-CN" altLang="en-US" sz="1800" b="0" dirty="0">
              <a:latin typeface="微软雅黑" pitchFamily="34" charset="-122"/>
              <a:ea typeface="微软雅黑" pitchFamily="34" charset="-122"/>
            </a:endParaRPr>
          </a:p>
        </p:txBody>
      </p:sp>
      <p:pic>
        <p:nvPicPr>
          <p:cNvPr id="15362" name="图片 2" descr="C:\Users\ADMINI~1\AppData\Local\Temp\SNAGHTML366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012" y="2379826"/>
            <a:ext cx="4595976" cy="3841925"/>
          </a:xfrm>
          <a:prstGeom prst="rect">
            <a:avLst/>
          </a:prstGeom>
          <a:noFill/>
          <a:ln>
            <a:noFill/>
          </a:ln>
          <a:effectLst>
            <a:outerShdw blurRad="50800" dist="63500" dir="13500000" algn="b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59402">
            <a:extLst>
              <a:ext uri="{FF2B5EF4-FFF2-40B4-BE49-F238E27FC236}">
                <a16:creationId xmlns:a16="http://schemas.microsoft.com/office/drawing/2014/main" id="{AF7C3722-4FD5-9147-8AE0-465722361653}"/>
              </a:ext>
            </a:extLst>
          </p:cNvPr>
          <p:cNvSpPr txBox="1">
            <a:spLocks noChangeArrowheads="1"/>
          </p:cNvSpPr>
          <p:nvPr/>
        </p:nvSpPr>
        <p:spPr bwMode="auto">
          <a:xfrm>
            <a:off x="827584" y="391226"/>
            <a:ext cx="8568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spcBef>
                <a:spcPct val="50000"/>
              </a:spcBef>
              <a:defRPr sz="3600" b="1">
                <a:solidFill>
                  <a:schemeClr val="accent1">
                    <a:lumMod val="50000"/>
                  </a:schemeClr>
                </a:solidFill>
                <a:latin typeface="Verdana" pitchFamily="34" charset="0"/>
              </a:defRPr>
            </a:lvl1pPr>
            <a:lvl2pPr marL="742950" indent="-285750">
              <a:defRPr sz="1400" b="1">
                <a:latin typeface="Arial" charset="0"/>
              </a:defRPr>
            </a:lvl2pPr>
            <a:lvl3pPr marL="1143000" indent="-228600">
              <a:defRPr sz="1400" b="1">
                <a:latin typeface="Arial" charset="0"/>
              </a:defRPr>
            </a:lvl3pPr>
            <a:lvl4pPr marL="1600200" indent="-228600">
              <a:defRPr sz="1400" b="1">
                <a:latin typeface="Arial" charset="0"/>
              </a:defRPr>
            </a:lvl4pPr>
            <a:lvl5pPr marL="2057400" indent="-228600">
              <a:defRPr sz="1400" b="1">
                <a:latin typeface="Arial" charset="0"/>
              </a:defRPr>
            </a:lvl5pPr>
            <a:lvl6pPr marL="2514600" indent="-228600" eaLnBrk="0" fontAlgn="base" hangingPunct="0">
              <a:spcBef>
                <a:spcPct val="0"/>
              </a:spcBef>
              <a:spcAft>
                <a:spcPct val="0"/>
              </a:spcAft>
              <a:buFont typeface="Arial" charset="0"/>
              <a:defRPr sz="1400" b="1">
                <a:latin typeface="Arial" charset="0"/>
              </a:defRPr>
            </a:lvl6pPr>
            <a:lvl7pPr marL="2971800" indent="-228600" eaLnBrk="0" fontAlgn="base" hangingPunct="0">
              <a:spcBef>
                <a:spcPct val="0"/>
              </a:spcBef>
              <a:spcAft>
                <a:spcPct val="0"/>
              </a:spcAft>
              <a:buFont typeface="Arial" charset="0"/>
              <a:defRPr sz="1400" b="1">
                <a:latin typeface="Arial" charset="0"/>
              </a:defRPr>
            </a:lvl7pPr>
            <a:lvl8pPr marL="3429000" indent="-228600" eaLnBrk="0" fontAlgn="base" hangingPunct="0">
              <a:spcBef>
                <a:spcPct val="0"/>
              </a:spcBef>
              <a:spcAft>
                <a:spcPct val="0"/>
              </a:spcAft>
              <a:buFont typeface="Arial" charset="0"/>
              <a:defRPr sz="1400" b="1">
                <a:latin typeface="Arial" charset="0"/>
              </a:defRPr>
            </a:lvl8pPr>
            <a:lvl9pPr marL="3886200" indent="-228600" eaLnBrk="0" fontAlgn="base" hangingPunct="0">
              <a:spcBef>
                <a:spcPct val="0"/>
              </a:spcBef>
              <a:spcAft>
                <a:spcPct val="0"/>
              </a:spcAft>
              <a:buFont typeface="Arial" charset="0"/>
              <a:defRPr sz="1400" b="1">
                <a:latin typeface="Arial" charset="0"/>
              </a:defRPr>
            </a:lvl9pPr>
          </a:lstStyle>
          <a:p>
            <a:r>
              <a:rPr lang="en-US" altLang="zh-CN" dirty="0"/>
              <a:t>  </a:t>
            </a:r>
            <a:r>
              <a:rPr lang="zh-CN" altLang="en-US" dirty="0"/>
              <a:t>基于</a:t>
            </a:r>
            <a:r>
              <a:rPr lang="en-US" altLang="zh-CN" dirty="0"/>
              <a:t>MATLAB</a:t>
            </a:r>
            <a:r>
              <a:rPr lang="zh-CN" altLang="en-US" dirty="0"/>
              <a:t>的</a:t>
            </a:r>
            <a:r>
              <a:rPr lang="en-US" altLang="zh-CN" dirty="0"/>
              <a:t>GUI</a:t>
            </a:r>
            <a:r>
              <a:rPr lang="zh-CN" altLang="en-US" dirty="0"/>
              <a:t>工具模糊算法</a:t>
            </a:r>
          </a:p>
        </p:txBody>
      </p:sp>
    </p:spTree>
    <p:extLst>
      <p:ext uri="{BB962C8B-B14F-4D97-AF65-F5344CB8AC3E}">
        <p14:creationId xmlns:p14="http://schemas.microsoft.com/office/powerpoint/2010/main" val="39997575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1560" y="1772816"/>
            <a:ext cx="8064896" cy="707886"/>
          </a:xfrm>
          <a:prstGeom prst="rect">
            <a:avLst/>
          </a:prstGeom>
        </p:spPr>
        <p:txBody>
          <a:bodyPr wrap="square">
            <a:spAutoFit/>
          </a:bodyPr>
          <a:lstStyle/>
          <a:p>
            <a:pPr indent="457200" algn="just"/>
            <a:r>
              <a:rPr lang="zh-CN" altLang="en-US" sz="2000" b="0" dirty="0">
                <a:latin typeface="微软雅黑" pitchFamily="34" charset="-122"/>
                <a:ea typeface="微软雅黑" pitchFamily="34" charset="-122"/>
              </a:rPr>
              <a:t>其中，解模糊选择</a:t>
            </a:r>
            <a:r>
              <a:rPr lang="en-US" altLang="zh-CN" sz="2000" b="0" dirty="0">
                <a:latin typeface="微软雅黑" pitchFamily="34" charset="-122"/>
                <a:ea typeface="微软雅黑" pitchFamily="34" charset="-122"/>
              </a:rPr>
              <a:t>MOM</a:t>
            </a:r>
            <a:r>
              <a:rPr lang="zh-CN" altLang="en-US" sz="2000" b="0" dirty="0">
                <a:latin typeface="微软雅黑" pitchFamily="34" charset="-122"/>
                <a:ea typeface="微软雅黑" pitchFamily="34" charset="-122"/>
              </a:rPr>
              <a:t>方式。然后编辑输入变量和输出变量的隶属度函数，如下图所示。</a:t>
            </a:r>
          </a:p>
        </p:txBody>
      </p:sp>
      <p:pic>
        <p:nvPicPr>
          <p:cNvPr id="16386" name="图片 2" descr="C:\Users\ADMINI~1\AppData\Local\Temp\SNAGHTML2b97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80702"/>
            <a:ext cx="3312368" cy="276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图片 2" descr="C:\Users\ADMINI~1\AppData\Local\Temp\SNAGHTML32a67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5161" y="2506681"/>
            <a:ext cx="3371255" cy="2825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图片 2" descr="C:\Users\ADMINI~1\AppData\Local\Temp\SNAGHTML293a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497" y="2996952"/>
            <a:ext cx="3600400" cy="300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图片 2" descr="C:\Users\ADMINI~1\AppData\Local\Temp\SNAGHTML2826f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9507" y="3048079"/>
            <a:ext cx="3522463"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59402">
            <a:extLst>
              <a:ext uri="{FF2B5EF4-FFF2-40B4-BE49-F238E27FC236}">
                <a16:creationId xmlns:a16="http://schemas.microsoft.com/office/drawing/2014/main" id="{62C7A52F-2A72-F84A-B1FF-9295C73FBF5E}"/>
              </a:ext>
            </a:extLst>
          </p:cNvPr>
          <p:cNvSpPr txBox="1">
            <a:spLocks noChangeArrowheads="1"/>
          </p:cNvSpPr>
          <p:nvPr/>
        </p:nvSpPr>
        <p:spPr bwMode="auto">
          <a:xfrm>
            <a:off x="827584" y="391226"/>
            <a:ext cx="8568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spcBef>
                <a:spcPct val="50000"/>
              </a:spcBef>
              <a:defRPr sz="3600" b="1">
                <a:solidFill>
                  <a:schemeClr val="accent1">
                    <a:lumMod val="50000"/>
                  </a:schemeClr>
                </a:solidFill>
                <a:latin typeface="Verdana" pitchFamily="34" charset="0"/>
              </a:defRPr>
            </a:lvl1pPr>
            <a:lvl2pPr marL="742950" indent="-285750">
              <a:defRPr sz="1400" b="1">
                <a:latin typeface="Arial" charset="0"/>
              </a:defRPr>
            </a:lvl2pPr>
            <a:lvl3pPr marL="1143000" indent="-228600">
              <a:defRPr sz="1400" b="1">
                <a:latin typeface="Arial" charset="0"/>
              </a:defRPr>
            </a:lvl3pPr>
            <a:lvl4pPr marL="1600200" indent="-228600">
              <a:defRPr sz="1400" b="1">
                <a:latin typeface="Arial" charset="0"/>
              </a:defRPr>
            </a:lvl4pPr>
            <a:lvl5pPr marL="2057400" indent="-228600">
              <a:defRPr sz="1400" b="1">
                <a:latin typeface="Arial" charset="0"/>
              </a:defRPr>
            </a:lvl5pPr>
            <a:lvl6pPr marL="2514600" indent="-228600" eaLnBrk="0" fontAlgn="base" hangingPunct="0">
              <a:spcBef>
                <a:spcPct val="0"/>
              </a:spcBef>
              <a:spcAft>
                <a:spcPct val="0"/>
              </a:spcAft>
              <a:buFont typeface="Arial" charset="0"/>
              <a:defRPr sz="1400" b="1">
                <a:latin typeface="Arial" charset="0"/>
              </a:defRPr>
            </a:lvl6pPr>
            <a:lvl7pPr marL="2971800" indent="-228600" eaLnBrk="0" fontAlgn="base" hangingPunct="0">
              <a:spcBef>
                <a:spcPct val="0"/>
              </a:spcBef>
              <a:spcAft>
                <a:spcPct val="0"/>
              </a:spcAft>
              <a:buFont typeface="Arial" charset="0"/>
              <a:defRPr sz="1400" b="1">
                <a:latin typeface="Arial" charset="0"/>
              </a:defRPr>
            </a:lvl7pPr>
            <a:lvl8pPr marL="3429000" indent="-228600" eaLnBrk="0" fontAlgn="base" hangingPunct="0">
              <a:spcBef>
                <a:spcPct val="0"/>
              </a:spcBef>
              <a:spcAft>
                <a:spcPct val="0"/>
              </a:spcAft>
              <a:buFont typeface="Arial" charset="0"/>
              <a:defRPr sz="1400" b="1">
                <a:latin typeface="Arial" charset="0"/>
              </a:defRPr>
            </a:lvl8pPr>
            <a:lvl9pPr marL="3886200" indent="-228600" eaLnBrk="0" fontAlgn="base" hangingPunct="0">
              <a:spcBef>
                <a:spcPct val="0"/>
              </a:spcBef>
              <a:spcAft>
                <a:spcPct val="0"/>
              </a:spcAft>
              <a:buFont typeface="Arial" charset="0"/>
              <a:defRPr sz="1400" b="1">
                <a:latin typeface="Arial" charset="0"/>
              </a:defRPr>
            </a:lvl9pPr>
          </a:lstStyle>
          <a:p>
            <a:r>
              <a:rPr lang="en-US" altLang="zh-CN" dirty="0"/>
              <a:t>  </a:t>
            </a:r>
            <a:r>
              <a:rPr lang="zh-CN" altLang="en-US" dirty="0"/>
              <a:t>基于</a:t>
            </a:r>
            <a:r>
              <a:rPr lang="en-US" altLang="zh-CN" dirty="0"/>
              <a:t>MATLAB</a:t>
            </a:r>
            <a:r>
              <a:rPr lang="zh-CN" altLang="en-US" dirty="0"/>
              <a:t>的</a:t>
            </a:r>
            <a:r>
              <a:rPr lang="en-US" altLang="zh-CN" dirty="0"/>
              <a:t>GUI</a:t>
            </a:r>
            <a:r>
              <a:rPr lang="zh-CN" altLang="en-US" dirty="0"/>
              <a:t>工具模糊算法</a:t>
            </a:r>
          </a:p>
        </p:txBody>
      </p:sp>
    </p:spTree>
    <p:extLst>
      <p:ext uri="{BB962C8B-B14F-4D97-AF65-F5344CB8AC3E}">
        <p14:creationId xmlns:p14="http://schemas.microsoft.com/office/powerpoint/2010/main" val="337856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1999"/>
                                          </p:stCondLst>
                                        </p:cTn>
                                        <p:tgtEl>
                                          <p:spTgt spid="16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99"/>
                                          </p:stCondLst>
                                        </p:cTn>
                                        <p:tgtEl>
                                          <p:spTgt spid="163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
                                          </p:stCondLst>
                                        </p:cTn>
                                        <p:tgtEl>
                                          <p:spTgt spid="163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457159"/>
            <a:ext cx="7920880" cy="400110"/>
          </a:xfrm>
          <a:prstGeom prst="rect">
            <a:avLst/>
          </a:prstGeom>
        </p:spPr>
        <p:txBody>
          <a:bodyPr wrap="square">
            <a:spAutoFit/>
          </a:bodyPr>
          <a:lstStyle/>
          <a:p>
            <a:r>
              <a:rPr lang="zh-CN" altLang="en-US" sz="2000" b="0" dirty="0">
                <a:latin typeface="微软雅黑" pitchFamily="34" charset="-122"/>
                <a:ea typeface="微软雅黑" pitchFamily="34" charset="-122"/>
              </a:rPr>
              <a:t>输入模糊规则表，如下图所示。</a:t>
            </a:r>
          </a:p>
        </p:txBody>
      </p:sp>
      <p:pic>
        <p:nvPicPr>
          <p:cNvPr id="17410" name="图片 2" descr="C:\Users\ADMINI~1\AppData\Local\Temp\SNAGHTML25d9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060848"/>
            <a:ext cx="4608512" cy="3874033"/>
          </a:xfrm>
          <a:prstGeom prst="rect">
            <a:avLst/>
          </a:prstGeom>
          <a:noFill/>
          <a:ln>
            <a:noFill/>
          </a:ln>
          <a:effectLst>
            <a:outerShdw blurRad="50800" dist="63500" dir="13500000" algn="b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59402">
            <a:extLst>
              <a:ext uri="{FF2B5EF4-FFF2-40B4-BE49-F238E27FC236}">
                <a16:creationId xmlns:a16="http://schemas.microsoft.com/office/drawing/2014/main" id="{976A48C1-9688-B64B-900C-D562F2AC30D7}"/>
              </a:ext>
            </a:extLst>
          </p:cNvPr>
          <p:cNvSpPr txBox="1">
            <a:spLocks noChangeArrowheads="1"/>
          </p:cNvSpPr>
          <p:nvPr/>
        </p:nvSpPr>
        <p:spPr bwMode="auto">
          <a:xfrm>
            <a:off x="827584" y="391226"/>
            <a:ext cx="8568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spcBef>
                <a:spcPct val="50000"/>
              </a:spcBef>
              <a:defRPr sz="3600" b="1">
                <a:solidFill>
                  <a:schemeClr val="accent1">
                    <a:lumMod val="50000"/>
                  </a:schemeClr>
                </a:solidFill>
                <a:latin typeface="Verdana" pitchFamily="34" charset="0"/>
              </a:defRPr>
            </a:lvl1pPr>
            <a:lvl2pPr marL="742950" indent="-285750">
              <a:defRPr sz="1400" b="1">
                <a:latin typeface="Arial" charset="0"/>
              </a:defRPr>
            </a:lvl2pPr>
            <a:lvl3pPr marL="1143000" indent="-228600">
              <a:defRPr sz="1400" b="1">
                <a:latin typeface="Arial" charset="0"/>
              </a:defRPr>
            </a:lvl3pPr>
            <a:lvl4pPr marL="1600200" indent="-228600">
              <a:defRPr sz="1400" b="1">
                <a:latin typeface="Arial" charset="0"/>
              </a:defRPr>
            </a:lvl4pPr>
            <a:lvl5pPr marL="2057400" indent="-228600">
              <a:defRPr sz="1400" b="1">
                <a:latin typeface="Arial" charset="0"/>
              </a:defRPr>
            </a:lvl5pPr>
            <a:lvl6pPr marL="2514600" indent="-228600" eaLnBrk="0" fontAlgn="base" hangingPunct="0">
              <a:spcBef>
                <a:spcPct val="0"/>
              </a:spcBef>
              <a:spcAft>
                <a:spcPct val="0"/>
              </a:spcAft>
              <a:buFont typeface="Arial" charset="0"/>
              <a:defRPr sz="1400" b="1">
                <a:latin typeface="Arial" charset="0"/>
              </a:defRPr>
            </a:lvl6pPr>
            <a:lvl7pPr marL="2971800" indent="-228600" eaLnBrk="0" fontAlgn="base" hangingPunct="0">
              <a:spcBef>
                <a:spcPct val="0"/>
              </a:spcBef>
              <a:spcAft>
                <a:spcPct val="0"/>
              </a:spcAft>
              <a:buFont typeface="Arial" charset="0"/>
              <a:defRPr sz="1400" b="1">
                <a:latin typeface="Arial" charset="0"/>
              </a:defRPr>
            </a:lvl7pPr>
            <a:lvl8pPr marL="3429000" indent="-228600" eaLnBrk="0" fontAlgn="base" hangingPunct="0">
              <a:spcBef>
                <a:spcPct val="0"/>
              </a:spcBef>
              <a:spcAft>
                <a:spcPct val="0"/>
              </a:spcAft>
              <a:buFont typeface="Arial" charset="0"/>
              <a:defRPr sz="1400" b="1">
                <a:latin typeface="Arial" charset="0"/>
              </a:defRPr>
            </a:lvl8pPr>
            <a:lvl9pPr marL="3886200" indent="-228600" eaLnBrk="0" fontAlgn="base" hangingPunct="0">
              <a:spcBef>
                <a:spcPct val="0"/>
              </a:spcBef>
              <a:spcAft>
                <a:spcPct val="0"/>
              </a:spcAft>
              <a:buFont typeface="Arial" charset="0"/>
              <a:defRPr sz="1400" b="1">
                <a:latin typeface="Arial" charset="0"/>
              </a:defRPr>
            </a:lvl9pPr>
          </a:lstStyle>
          <a:p>
            <a:r>
              <a:rPr lang="zh-CN" altLang="en-US" dirty="0"/>
              <a:t>  基于</a:t>
            </a:r>
            <a:r>
              <a:rPr lang="en-US" altLang="zh-CN" dirty="0"/>
              <a:t>MATLAB</a:t>
            </a:r>
            <a:r>
              <a:rPr lang="zh-CN" altLang="en-US" dirty="0"/>
              <a:t>的</a:t>
            </a:r>
            <a:r>
              <a:rPr lang="en-US" altLang="zh-CN" dirty="0"/>
              <a:t>GUI</a:t>
            </a:r>
            <a:r>
              <a:rPr lang="zh-CN" altLang="en-US" dirty="0"/>
              <a:t>工具模糊算法</a:t>
            </a:r>
          </a:p>
        </p:txBody>
      </p:sp>
    </p:spTree>
    <p:extLst>
      <p:ext uri="{BB962C8B-B14F-4D97-AF65-F5344CB8AC3E}">
        <p14:creationId xmlns:p14="http://schemas.microsoft.com/office/powerpoint/2010/main" val="126564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dirty="0">
                <a:latin typeface="+mn-lt"/>
              </a:rPr>
              <a:t> </a:t>
            </a:r>
            <a:r>
              <a:rPr lang="zh-CN" altLang="en-US" dirty="0">
                <a:latin typeface="+mn-lt"/>
              </a:rPr>
              <a:t>模糊逻辑的定义</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696200" cy="4929187"/>
          </a:xfrm>
        </p:spPr>
        <p:txBody>
          <a:bodyPr/>
          <a:lstStyle/>
          <a:p>
            <a:pPr eaLnBrk="1" hangingPunct="1">
              <a:buClr>
                <a:srgbClr val="FF0000"/>
              </a:buClr>
              <a:buSzPct val="55000"/>
            </a:pPr>
            <a:r>
              <a:rPr lang="zh-CN" altLang="en-US" sz="2000" b="1" dirty="0">
                <a:ea typeface="微软雅黑" panose="020B0503020204020204" pitchFamily="34" charset="-122"/>
              </a:rPr>
              <a:t>模糊逻辑的定义</a:t>
            </a:r>
          </a:p>
          <a:p>
            <a:pPr eaLnBrk="1" hangingPunct="1">
              <a:buClr>
                <a:srgbClr val="FF0000"/>
              </a:buClr>
              <a:buSzPct val="55000"/>
            </a:pPr>
            <a:endParaRPr lang="en-US" altLang="zh-CN" sz="800" b="1" dirty="0">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dirty="0">
                <a:ea typeface="微软雅黑" panose="020B0503020204020204" pitchFamily="34" charset="-122"/>
              </a:rPr>
              <a:t>基于</a:t>
            </a:r>
            <a:r>
              <a:rPr lang="zh-CN" altLang="en-US" sz="1800" b="1" dirty="0">
                <a:solidFill>
                  <a:srgbClr val="0000FF"/>
                </a:solidFill>
                <a:ea typeface="微软雅黑" panose="020B0503020204020204" pitchFamily="34" charset="-122"/>
              </a:rPr>
              <a:t>归属度</a:t>
            </a:r>
            <a:r>
              <a:rPr lang="zh-CN" altLang="en-US" sz="1800" dirty="0">
                <a:ea typeface="微软雅黑" panose="020B0503020204020204" pitchFamily="34" charset="-122"/>
              </a:rPr>
              <a:t>而</a:t>
            </a:r>
            <a:r>
              <a:rPr lang="zh-CN" altLang="en-US" sz="1800" dirty="0">
                <a:solidFill>
                  <a:srgbClr val="0000FF"/>
                </a:solidFill>
                <a:ea typeface="微软雅黑" panose="020B0503020204020204" pitchFamily="34" charset="-122"/>
              </a:rPr>
              <a:t>不是</a:t>
            </a:r>
            <a:r>
              <a:rPr lang="zh-CN" altLang="en-US" sz="1800" dirty="0">
                <a:ea typeface="微软雅黑" panose="020B0503020204020204" pitchFamily="34" charset="-122"/>
              </a:rPr>
              <a:t>经典</a:t>
            </a:r>
            <a:r>
              <a:rPr lang="zh-CN" altLang="en-US" sz="1800" dirty="0">
                <a:solidFill>
                  <a:srgbClr val="0000FF"/>
                </a:solidFill>
                <a:ea typeface="微软雅黑" panose="020B0503020204020204" pitchFamily="34" charset="-122"/>
              </a:rPr>
              <a:t>二值逻辑</a:t>
            </a:r>
            <a:r>
              <a:rPr lang="zh-CN" altLang="en-US" sz="1800" dirty="0">
                <a:ea typeface="微软雅黑" panose="020B0503020204020204" pitchFamily="34" charset="-122"/>
              </a:rPr>
              <a:t>中清晰归属关系的知识表达的一组</a:t>
            </a:r>
            <a:r>
              <a:rPr lang="zh-CN" altLang="en-US" sz="1800" dirty="0">
                <a:solidFill>
                  <a:srgbClr val="0000FF"/>
                </a:solidFill>
                <a:ea typeface="微软雅黑" panose="020B0503020204020204" pitchFamily="34" charset="-122"/>
              </a:rPr>
              <a:t>数学原理</a:t>
            </a:r>
            <a:r>
              <a:rPr lang="zh-CN" altLang="en-US" sz="1800" dirty="0">
                <a:ea typeface="微软雅黑" panose="020B0503020204020204" pitchFamily="34" charset="-122"/>
              </a:rPr>
              <a:t>。</a:t>
            </a:r>
            <a:endParaRPr lang="en-US" altLang="zh-CN" sz="1800" dirty="0">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zh-CN" altLang="en-US" sz="1800" dirty="0">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dirty="0">
                <a:ea typeface="微软雅黑" panose="020B0503020204020204" pitchFamily="34" charset="-122"/>
              </a:rPr>
              <a:t>和二值的布尔逻辑不同，模糊逻辑是</a:t>
            </a:r>
            <a:r>
              <a:rPr lang="zh-CN" altLang="en-US" sz="1800" b="1" dirty="0">
                <a:solidFill>
                  <a:srgbClr val="0000FF"/>
                </a:solidFill>
                <a:ea typeface="微软雅黑" panose="020B0503020204020204" pitchFamily="34" charset="-122"/>
              </a:rPr>
              <a:t>多值的</a:t>
            </a:r>
            <a:r>
              <a:rPr lang="zh-CN" altLang="en-US" sz="1800" dirty="0">
                <a:ea typeface="微软雅黑" panose="020B0503020204020204" pitchFamily="34" charset="-122"/>
              </a:rPr>
              <a:t>。</a:t>
            </a:r>
            <a:endParaRPr lang="en-US" altLang="zh-CN" sz="1800" dirty="0">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dirty="0">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dirty="0">
                <a:ea typeface="微软雅黑" panose="020B0503020204020204" pitchFamily="34" charset="-122"/>
              </a:rPr>
              <a:t>它处理</a:t>
            </a:r>
            <a:r>
              <a:rPr lang="zh-CN" altLang="en-US" sz="1800" b="1" dirty="0">
                <a:solidFill>
                  <a:srgbClr val="0000FF"/>
                </a:solidFill>
                <a:ea typeface="微软雅黑" panose="020B0503020204020204" pitchFamily="34" charset="-122"/>
              </a:rPr>
              <a:t>归属的程度</a:t>
            </a:r>
            <a:r>
              <a:rPr lang="zh-CN" altLang="en-US" sz="1800" dirty="0">
                <a:ea typeface="微软雅黑" panose="020B0503020204020204" pitchFamily="34" charset="-122"/>
              </a:rPr>
              <a:t>和</a:t>
            </a:r>
            <a:r>
              <a:rPr lang="zh-CN" altLang="en-US" sz="1800" b="1" dirty="0">
                <a:solidFill>
                  <a:srgbClr val="0000FF"/>
                </a:solidFill>
                <a:ea typeface="微软雅黑" panose="020B0503020204020204" pitchFamily="34" charset="-122"/>
              </a:rPr>
              <a:t>可信的程度</a:t>
            </a:r>
            <a:r>
              <a:rPr lang="zh-CN" altLang="en-US" sz="1800" dirty="0">
                <a:ea typeface="微软雅黑" panose="020B0503020204020204" pitchFamily="34" charset="-122"/>
              </a:rPr>
              <a:t>。</a:t>
            </a:r>
            <a:endParaRPr lang="en-US" altLang="zh-CN" sz="1800" dirty="0">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dirty="0">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dirty="0">
                <a:ea typeface="微软雅黑" panose="020B0503020204020204" pitchFamily="34" charset="-122"/>
              </a:rPr>
              <a:t>模糊逻辑使用</a:t>
            </a:r>
            <a:r>
              <a:rPr lang="zh-CN" altLang="en-US" sz="1800" dirty="0">
                <a:solidFill>
                  <a:srgbClr val="0000FF"/>
                </a:solidFill>
                <a:ea typeface="微软雅黑" panose="020B0503020204020204" pitchFamily="34" charset="-122"/>
              </a:rPr>
              <a:t>介于</a:t>
            </a:r>
            <a:r>
              <a:rPr lang="en-US" altLang="zh-CN" sz="1800" dirty="0">
                <a:solidFill>
                  <a:srgbClr val="0000FF"/>
                </a:solidFill>
                <a:ea typeface="微软雅黑" panose="020B0503020204020204" pitchFamily="34" charset="-122"/>
              </a:rPr>
              <a:t>0(</a:t>
            </a:r>
            <a:r>
              <a:rPr lang="zh-CN" altLang="en-US" sz="1800" dirty="0">
                <a:solidFill>
                  <a:srgbClr val="0000FF"/>
                </a:solidFill>
                <a:ea typeface="微软雅黑" panose="020B0503020204020204" pitchFamily="34" charset="-122"/>
              </a:rPr>
              <a:t>完全为假</a:t>
            </a:r>
            <a:r>
              <a:rPr lang="en-US" altLang="zh-CN" sz="1800" dirty="0">
                <a:solidFill>
                  <a:srgbClr val="0000FF"/>
                </a:solidFill>
                <a:ea typeface="微软雅黑" panose="020B0503020204020204" pitchFamily="34" charset="-122"/>
              </a:rPr>
              <a:t>)</a:t>
            </a:r>
            <a:r>
              <a:rPr lang="zh-CN" altLang="en-US" sz="1800" dirty="0">
                <a:solidFill>
                  <a:srgbClr val="0000FF"/>
                </a:solidFill>
                <a:ea typeface="微软雅黑" panose="020B0503020204020204" pitchFamily="34" charset="-122"/>
              </a:rPr>
              <a:t>和</a:t>
            </a:r>
            <a:r>
              <a:rPr lang="en-US" altLang="zh-CN" sz="1800" dirty="0">
                <a:solidFill>
                  <a:srgbClr val="0000FF"/>
                </a:solidFill>
                <a:ea typeface="微软雅黑" panose="020B0503020204020204" pitchFamily="34" charset="-122"/>
              </a:rPr>
              <a:t>1(</a:t>
            </a:r>
            <a:r>
              <a:rPr lang="zh-CN" altLang="en-US" sz="1800" dirty="0">
                <a:solidFill>
                  <a:srgbClr val="0000FF"/>
                </a:solidFill>
                <a:ea typeface="微软雅黑" panose="020B0503020204020204" pitchFamily="34" charset="-122"/>
              </a:rPr>
              <a:t>完全为真</a:t>
            </a:r>
            <a:r>
              <a:rPr lang="en-US" altLang="zh-CN" sz="1800" dirty="0">
                <a:solidFill>
                  <a:srgbClr val="0000FF"/>
                </a:solidFill>
                <a:ea typeface="微软雅黑" panose="020B0503020204020204" pitchFamily="34" charset="-122"/>
              </a:rPr>
              <a:t>)</a:t>
            </a:r>
            <a:r>
              <a:rPr lang="zh-CN" altLang="en-US" sz="1800" dirty="0">
                <a:solidFill>
                  <a:srgbClr val="0000FF"/>
                </a:solidFill>
                <a:ea typeface="微软雅黑" panose="020B0503020204020204" pitchFamily="34" charset="-122"/>
              </a:rPr>
              <a:t>之间</a:t>
            </a:r>
            <a:r>
              <a:rPr lang="zh-CN" altLang="en-US" sz="1800" dirty="0">
                <a:ea typeface="微软雅黑" panose="020B0503020204020204" pitchFamily="34" charset="-122"/>
              </a:rPr>
              <a:t>逻辑值的连续区间。</a:t>
            </a:r>
            <a:endParaRPr lang="en-US" altLang="zh-CN" sz="1800" dirty="0">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dirty="0">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dirty="0">
                <a:ea typeface="微软雅黑" panose="020B0503020204020204" pitchFamily="34" charset="-122"/>
              </a:rPr>
              <a:t>与非黑即白不同，它</a:t>
            </a:r>
            <a:r>
              <a:rPr lang="zh-CN" altLang="en-US" sz="1800" dirty="0">
                <a:solidFill>
                  <a:srgbClr val="0000FF"/>
                </a:solidFill>
                <a:ea typeface="微软雅黑" panose="020B0503020204020204" pitchFamily="34" charset="-122"/>
              </a:rPr>
              <a:t>使用</a:t>
            </a:r>
            <a:r>
              <a:rPr lang="zh-CN" altLang="en-US" sz="1800" dirty="0">
                <a:ea typeface="微软雅黑" panose="020B0503020204020204" pitchFamily="34" charset="-122"/>
              </a:rPr>
              <a:t>颜色的</a:t>
            </a:r>
            <a:r>
              <a:rPr lang="zh-CN" altLang="en-US" sz="1800" dirty="0">
                <a:solidFill>
                  <a:srgbClr val="0000FF"/>
                </a:solidFill>
                <a:ea typeface="微软雅黑" panose="020B0503020204020204" pitchFamily="34" charset="-122"/>
              </a:rPr>
              <a:t>色谱</a:t>
            </a:r>
            <a:r>
              <a:rPr lang="zh-CN" altLang="en-US" sz="1800" dirty="0">
                <a:ea typeface="微软雅黑" panose="020B0503020204020204" pitchFamily="34" charset="-122"/>
              </a:rPr>
              <a:t>，可以接受同时部分为真和部分为假的事物。</a:t>
            </a:r>
          </a:p>
          <a:p>
            <a:pPr eaLnBrk="1" hangingPunct="1">
              <a:buClr>
                <a:srgbClr val="FF0000"/>
              </a:buClr>
              <a:buSzPct val="55000"/>
            </a:pPr>
            <a:endParaRPr lang="en-US" altLang="zh-TW" sz="2000" b="1" dirty="0">
              <a:ea typeface="微软雅黑" panose="020B0503020204020204" pitchFamily="34" charset="-122"/>
            </a:endParaRPr>
          </a:p>
          <a:p>
            <a:pPr marL="0" indent="0" eaLnBrk="1" hangingPunct="1">
              <a:buClr>
                <a:srgbClr val="FF0000"/>
              </a:buClr>
              <a:buSzPct val="55000"/>
              <a:buNone/>
            </a:pPr>
            <a:endParaRPr lang="en-US" altLang="zh-CN" sz="2000" dirty="0">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1000" dirty="0">
              <a:solidFill>
                <a:srgbClr val="0000FF"/>
              </a:solidFill>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zh-CN" altLang="en-US" sz="20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09499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772816"/>
            <a:ext cx="7920880" cy="646331"/>
          </a:xfrm>
          <a:prstGeom prst="rect">
            <a:avLst/>
          </a:prstGeom>
        </p:spPr>
        <p:txBody>
          <a:bodyPr wrap="square">
            <a:spAutoFit/>
          </a:bodyPr>
          <a:lstStyle/>
          <a:p>
            <a:pPr indent="457200" algn="just"/>
            <a:r>
              <a:rPr lang="zh-CN" altLang="en-US" sz="1800" b="0" dirty="0">
                <a:latin typeface="微软雅黑" pitchFamily="34" charset="-122"/>
                <a:ea typeface="微软雅黑" pitchFamily="34" charset="-122"/>
              </a:rPr>
              <a:t>此时，用户可以从输出曲面观测器中观测整个论域上输出变量与输入变量的关系。下图所示为输入变量</a:t>
            </a:r>
            <a:r>
              <a:rPr lang="en-US" altLang="zh-CN" sz="1800" b="0" dirty="0">
                <a:latin typeface="微软雅黑" pitchFamily="34" charset="-122"/>
                <a:ea typeface="微软雅黑" pitchFamily="34" charset="-122"/>
              </a:rPr>
              <a:t>A</a:t>
            </a:r>
            <a:r>
              <a:rPr lang="zh-CN" altLang="en-US" sz="1800" b="0" dirty="0">
                <a:latin typeface="微软雅黑" pitchFamily="34" charset="-122"/>
                <a:ea typeface="微软雅黑" pitchFamily="34" charset="-122"/>
              </a:rPr>
              <a:t>、</a:t>
            </a:r>
            <a:r>
              <a:rPr lang="en-US" altLang="zh-CN" sz="1800" b="0" dirty="0">
                <a:latin typeface="微软雅黑" pitchFamily="34" charset="-122"/>
                <a:ea typeface="微软雅黑" pitchFamily="34" charset="-122"/>
              </a:rPr>
              <a:t>B</a:t>
            </a:r>
            <a:r>
              <a:rPr lang="zh-CN" altLang="en-US" sz="1800" b="0" dirty="0">
                <a:latin typeface="微软雅黑" pitchFamily="34" charset="-122"/>
                <a:ea typeface="微软雅黑" pitchFamily="34" charset="-122"/>
              </a:rPr>
              <a:t>与输出变量间的关系图。</a:t>
            </a:r>
          </a:p>
        </p:txBody>
      </p:sp>
      <p:pic>
        <p:nvPicPr>
          <p:cNvPr id="18434" name="图片 2" descr="C:\Users\ADMINI~1\AppData\Local\Temp\SNAGHTML271ba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564904"/>
            <a:ext cx="3563218" cy="2984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59402">
            <a:extLst>
              <a:ext uri="{FF2B5EF4-FFF2-40B4-BE49-F238E27FC236}">
                <a16:creationId xmlns:a16="http://schemas.microsoft.com/office/drawing/2014/main" id="{AC4A9425-B72D-F04B-8065-9B69C7C35AC3}"/>
              </a:ext>
            </a:extLst>
          </p:cNvPr>
          <p:cNvSpPr txBox="1">
            <a:spLocks noChangeArrowheads="1"/>
          </p:cNvSpPr>
          <p:nvPr/>
        </p:nvSpPr>
        <p:spPr bwMode="auto">
          <a:xfrm>
            <a:off x="827584" y="391226"/>
            <a:ext cx="8568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spcBef>
                <a:spcPct val="50000"/>
              </a:spcBef>
              <a:defRPr sz="3600" b="1">
                <a:solidFill>
                  <a:schemeClr val="accent1">
                    <a:lumMod val="50000"/>
                  </a:schemeClr>
                </a:solidFill>
                <a:latin typeface="Verdana" pitchFamily="34" charset="0"/>
              </a:defRPr>
            </a:lvl1pPr>
            <a:lvl2pPr marL="742950" indent="-285750">
              <a:defRPr sz="1400" b="1">
                <a:latin typeface="Arial" charset="0"/>
              </a:defRPr>
            </a:lvl2pPr>
            <a:lvl3pPr marL="1143000" indent="-228600">
              <a:defRPr sz="1400" b="1">
                <a:latin typeface="Arial" charset="0"/>
              </a:defRPr>
            </a:lvl3pPr>
            <a:lvl4pPr marL="1600200" indent="-228600">
              <a:defRPr sz="1400" b="1">
                <a:latin typeface="Arial" charset="0"/>
              </a:defRPr>
            </a:lvl4pPr>
            <a:lvl5pPr marL="2057400" indent="-228600">
              <a:defRPr sz="1400" b="1">
                <a:latin typeface="Arial" charset="0"/>
              </a:defRPr>
            </a:lvl5pPr>
            <a:lvl6pPr marL="2514600" indent="-228600" eaLnBrk="0" fontAlgn="base" hangingPunct="0">
              <a:spcBef>
                <a:spcPct val="0"/>
              </a:spcBef>
              <a:spcAft>
                <a:spcPct val="0"/>
              </a:spcAft>
              <a:buFont typeface="Arial" charset="0"/>
              <a:defRPr sz="1400" b="1">
                <a:latin typeface="Arial" charset="0"/>
              </a:defRPr>
            </a:lvl6pPr>
            <a:lvl7pPr marL="2971800" indent="-228600" eaLnBrk="0" fontAlgn="base" hangingPunct="0">
              <a:spcBef>
                <a:spcPct val="0"/>
              </a:spcBef>
              <a:spcAft>
                <a:spcPct val="0"/>
              </a:spcAft>
              <a:buFont typeface="Arial" charset="0"/>
              <a:defRPr sz="1400" b="1">
                <a:latin typeface="Arial" charset="0"/>
              </a:defRPr>
            </a:lvl7pPr>
            <a:lvl8pPr marL="3429000" indent="-228600" eaLnBrk="0" fontAlgn="base" hangingPunct="0">
              <a:spcBef>
                <a:spcPct val="0"/>
              </a:spcBef>
              <a:spcAft>
                <a:spcPct val="0"/>
              </a:spcAft>
              <a:buFont typeface="Arial" charset="0"/>
              <a:defRPr sz="1400" b="1">
                <a:latin typeface="Arial" charset="0"/>
              </a:defRPr>
            </a:lvl8pPr>
            <a:lvl9pPr marL="3886200" indent="-228600" eaLnBrk="0" fontAlgn="base" hangingPunct="0">
              <a:spcBef>
                <a:spcPct val="0"/>
              </a:spcBef>
              <a:spcAft>
                <a:spcPct val="0"/>
              </a:spcAft>
              <a:buFont typeface="Arial" charset="0"/>
              <a:defRPr sz="1400" b="1">
                <a:latin typeface="Arial" charset="0"/>
              </a:defRPr>
            </a:lvl9pPr>
          </a:lstStyle>
          <a:p>
            <a:r>
              <a:rPr lang="en-US" altLang="zh-CN" dirty="0"/>
              <a:t>  </a:t>
            </a:r>
            <a:r>
              <a:rPr lang="zh-CN" altLang="en-US" dirty="0"/>
              <a:t>基于</a:t>
            </a:r>
            <a:r>
              <a:rPr lang="en-US" altLang="zh-CN" dirty="0"/>
              <a:t>MATLAB</a:t>
            </a:r>
            <a:r>
              <a:rPr lang="zh-CN" altLang="en-US" dirty="0"/>
              <a:t>的</a:t>
            </a:r>
            <a:r>
              <a:rPr lang="en-US" altLang="zh-CN" dirty="0"/>
              <a:t>GUI</a:t>
            </a:r>
            <a:r>
              <a:rPr lang="zh-CN" altLang="en-US" dirty="0"/>
              <a:t>工具模糊算法</a:t>
            </a:r>
          </a:p>
        </p:txBody>
      </p:sp>
    </p:spTree>
    <p:extLst>
      <p:ext uri="{BB962C8B-B14F-4D97-AF65-F5344CB8AC3E}">
        <p14:creationId xmlns:p14="http://schemas.microsoft.com/office/powerpoint/2010/main" val="109896896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文本框 59402"/>
          <p:cNvSpPr txBox="1">
            <a:spLocks noChangeArrowheads="1"/>
          </p:cNvSpPr>
          <p:nvPr/>
        </p:nvSpPr>
        <p:spPr bwMode="auto">
          <a:xfrm>
            <a:off x="968633" y="474778"/>
            <a:ext cx="8210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spcBef>
                <a:spcPct val="50000"/>
              </a:spcBef>
              <a:defRPr sz="3600" b="1">
                <a:solidFill>
                  <a:schemeClr val="accent1">
                    <a:lumMod val="50000"/>
                  </a:schemeClr>
                </a:solidFill>
                <a:latin typeface="Verdana" pitchFamily="34" charset="0"/>
              </a:defRPr>
            </a:lvl1pPr>
            <a:lvl2pPr marL="742950" indent="-285750">
              <a:defRPr sz="1400" b="1">
                <a:latin typeface="Arial" charset="0"/>
              </a:defRPr>
            </a:lvl2pPr>
            <a:lvl3pPr marL="1143000" indent="-228600">
              <a:defRPr sz="1400" b="1">
                <a:latin typeface="Arial" charset="0"/>
              </a:defRPr>
            </a:lvl3pPr>
            <a:lvl4pPr marL="1600200" indent="-228600">
              <a:defRPr sz="1400" b="1">
                <a:latin typeface="Arial" charset="0"/>
              </a:defRPr>
            </a:lvl4pPr>
            <a:lvl5pPr marL="2057400" indent="-228600">
              <a:defRPr sz="1400" b="1">
                <a:latin typeface="Arial" charset="0"/>
              </a:defRPr>
            </a:lvl5pPr>
            <a:lvl6pPr marL="2514600" indent="-228600" eaLnBrk="0" fontAlgn="base" hangingPunct="0">
              <a:spcBef>
                <a:spcPct val="0"/>
              </a:spcBef>
              <a:spcAft>
                <a:spcPct val="0"/>
              </a:spcAft>
              <a:buFont typeface="Arial" charset="0"/>
              <a:defRPr sz="1400" b="1">
                <a:latin typeface="Arial" charset="0"/>
              </a:defRPr>
            </a:lvl6pPr>
            <a:lvl7pPr marL="2971800" indent="-228600" eaLnBrk="0" fontAlgn="base" hangingPunct="0">
              <a:spcBef>
                <a:spcPct val="0"/>
              </a:spcBef>
              <a:spcAft>
                <a:spcPct val="0"/>
              </a:spcAft>
              <a:buFont typeface="Arial" charset="0"/>
              <a:defRPr sz="1400" b="1">
                <a:latin typeface="Arial" charset="0"/>
              </a:defRPr>
            </a:lvl7pPr>
            <a:lvl8pPr marL="3429000" indent="-228600" eaLnBrk="0" fontAlgn="base" hangingPunct="0">
              <a:spcBef>
                <a:spcPct val="0"/>
              </a:spcBef>
              <a:spcAft>
                <a:spcPct val="0"/>
              </a:spcAft>
              <a:buFont typeface="Arial" charset="0"/>
              <a:defRPr sz="1400" b="1">
                <a:latin typeface="Arial" charset="0"/>
              </a:defRPr>
            </a:lvl8pPr>
            <a:lvl9pPr marL="3886200" indent="-228600" eaLnBrk="0" fontAlgn="base" hangingPunct="0">
              <a:spcBef>
                <a:spcPct val="0"/>
              </a:spcBef>
              <a:spcAft>
                <a:spcPct val="0"/>
              </a:spcAft>
              <a:buFont typeface="Arial" charset="0"/>
              <a:defRPr sz="1400" b="1">
                <a:latin typeface="Arial" charset="0"/>
              </a:defRPr>
            </a:lvl9pPr>
          </a:lstStyle>
          <a:p>
            <a:r>
              <a:rPr lang="en-US" altLang="zh-CN" dirty="0"/>
              <a:t>  </a:t>
            </a:r>
            <a:r>
              <a:rPr lang="zh-CN" altLang="en-US" dirty="0"/>
              <a:t>系统结果分析</a:t>
            </a:r>
          </a:p>
        </p:txBody>
      </p:sp>
      <p:sp>
        <p:nvSpPr>
          <p:cNvPr id="3" name="矩形 2"/>
          <p:cNvSpPr/>
          <p:nvPr/>
        </p:nvSpPr>
        <p:spPr>
          <a:xfrm>
            <a:off x="595499" y="1580388"/>
            <a:ext cx="7953002" cy="707886"/>
          </a:xfrm>
          <a:prstGeom prst="rect">
            <a:avLst/>
          </a:prstGeom>
        </p:spPr>
        <p:txBody>
          <a:bodyPr wrap="square">
            <a:spAutoFit/>
          </a:bodyPr>
          <a:lstStyle/>
          <a:p>
            <a:pPr indent="457200" algn="just"/>
            <a:r>
              <a:rPr lang="zh-CN" altLang="en-US" sz="2000" b="0" dirty="0">
                <a:latin typeface="微软雅黑" pitchFamily="34" charset="-122"/>
                <a:ea typeface="微软雅黑" pitchFamily="34" charset="-122"/>
              </a:rPr>
              <a:t>打开规则观测器，在“</a:t>
            </a:r>
            <a:r>
              <a:rPr lang="en-US" altLang="zh-CN" sz="2000" b="0" dirty="0">
                <a:latin typeface="微软雅黑" pitchFamily="34" charset="-122"/>
                <a:ea typeface="微软雅黑" pitchFamily="34" charset="-122"/>
              </a:rPr>
              <a:t>Input”</a:t>
            </a:r>
            <a:r>
              <a:rPr lang="zh-CN" altLang="en-US" sz="2000" b="0" dirty="0">
                <a:latin typeface="微软雅黑" pitchFamily="34" charset="-122"/>
                <a:ea typeface="微软雅黑" pitchFamily="34" charset="-122"/>
              </a:rPr>
              <a:t>文本框输入样本，即可从输出端口得到相应的分类结果，如下图所示。</a:t>
            </a:r>
          </a:p>
        </p:txBody>
      </p:sp>
      <p:sp>
        <p:nvSpPr>
          <p:cNvPr id="11" name="矩形 10"/>
          <p:cNvSpPr/>
          <p:nvPr/>
        </p:nvSpPr>
        <p:spPr>
          <a:xfrm>
            <a:off x="708779" y="5373216"/>
            <a:ext cx="7951868" cy="369332"/>
          </a:xfrm>
          <a:prstGeom prst="rect">
            <a:avLst/>
          </a:prstGeom>
        </p:spPr>
        <p:txBody>
          <a:bodyPr wrap="square">
            <a:spAutoFit/>
          </a:bodyPr>
          <a:lstStyle/>
          <a:p>
            <a:r>
              <a:rPr lang="zh-CN" altLang="en-US" sz="1800" b="0" dirty="0">
                <a:latin typeface="微软雅黑" pitchFamily="34" charset="-122"/>
                <a:ea typeface="微软雅黑" pitchFamily="34" charset="-122"/>
              </a:rPr>
              <a:t>输入样本数据</a:t>
            </a:r>
            <a:r>
              <a:rPr lang="en-US" altLang="zh-CN" sz="1800" b="0" dirty="0">
                <a:latin typeface="微软雅黑" pitchFamily="34" charset="-122"/>
                <a:ea typeface="微软雅黑" pitchFamily="34" charset="-122"/>
              </a:rPr>
              <a:t>[1739.94 1675.15 2395.96]</a:t>
            </a:r>
            <a:r>
              <a:rPr lang="zh-CN" altLang="en-US" sz="1800" b="0" dirty="0">
                <a:latin typeface="微软雅黑" pitchFamily="34" charset="-122"/>
                <a:ea typeface="微软雅黑" pitchFamily="34" charset="-122"/>
              </a:rPr>
              <a:t>后，即可得分类值</a:t>
            </a:r>
            <a:r>
              <a:rPr lang="en-US" altLang="zh-CN" sz="1800" b="0" dirty="0">
                <a:latin typeface="微软雅黑" pitchFamily="34" charset="-122"/>
                <a:ea typeface="微软雅黑" pitchFamily="34" charset="-122"/>
              </a:rPr>
              <a:t>3</a:t>
            </a:r>
            <a:r>
              <a:rPr lang="zh-CN" altLang="en-US" sz="1800" b="0" dirty="0">
                <a:latin typeface="微软雅黑" pitchFamily="34" charset="-122"/>
                <a:ea typeface="微软雅黑" pitchFamily="34" charset="-122"/>
              </a:rPr>
              <a:t>。</a:t>
            </a:r>
          </a:p>
        </p:txBody>
      </p:sp>
      <p:pic>
        <p:nvPicPr>
          <p:cNvPr id="7226" name="图片 2" descr="C:\Users\ADMINI~1\AppData\Local\Temp\SNAGHTML3c44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2329962"/>
            <a:ext cx="3168352" cy="265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086862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0644" y="1393532"/>
            <a:ext cx="8081077" cy="369332"/>
          </a:xfrm>
          <a:prstGeom prst="rect">
            <a:avLst/>
          </a:prstGeom>
        </p:spPr>
        <p:txBody>
          <a:bodyPr wrap="square">
            <a:spAutoFit/>
          </a:bodyPr>
          <a:lstStyle/>
          <a:p>
            <a:r>
              <a:rPr lang="zh-CN" altLang="en-US" sz="1800" b="0" dirty="0">
                <a:latin typeface="微软雅黑" pitchFamily="34" charset="-122"/>
                <a:ea typeface="微软雅黑" pitchFamily="34" charset="-122"/>
              </a:rPr>
              <a:t>按照上述方法测试后</a:t>
            </a:r>
            <a:r>
              <a:rPr lang="en-US" altLang="zh-CN" sz="1800" b="0" dirty="0">
                <a:latin typeface="微软雅黑" pitchFamily="34" charset="-122"/>
                <a:ea typeface="微软雅黑" pitchFamily="34" charset="-122"/>
              </a:rPr>
              <a:t>30</a:t>
            </a:r>
            <a:r>
              <a:rPr lang="zh-CN" altLang="en-US" sz="1800" b="0" dirty="0">
                <a:latin typeface="微软雅黑" pitchFamily="34" charset="-122"/>
                <a:ea typeface="微软雅黑" pitchFamily="34" charset="-122"/>
              </a:rPr>
              <a:t>组数据，结果如下表所示。</a:t>
            </a:r>
          </a:p>
        </p:txBody>
      </p:sp>
      <p:graphicFrame>
        <p:nvGraphicFramePr>
          <p:cNvPr id="13" name="内容占位符 5"/>
          <p:cNvGraphicFramePr>
            <a:graphicFrameLocks/>
          </p:cNvGraphicFramePr>
          <p:nvPr>
            <p:extLst>
              <p:ext uri="{D42A27DB-BD31-4B8C-83A1-F6EECF244321}">
                <p14:modId xmlns:p14="http://schemas.microsoft.com/office/powerpoint/2010/main" val="3113027205"/>
              </p:ext>
            </p:extLst>
          </p:nvPr>
        </p:nvGraphicFramePr>
        <p:xfrm>
          <a:off x="590644" y="1978888"/>
          <a:ext cx="7566030" cy="3322320"/>
        </p:xfrm>
        <a:graphic>
          <a:graphicData uri="http://schemas.openxmlformats.org/drawingml/2006/table">
            <a:tbl>
              <a:tblPr firstRow="1" bandRow="1">
                <a:tableStyleId>{5C22544A-7EE6-4342-B048-85BDC9FD1C3A}</a:tableStyleId>
              </a:tblPr>
              <a:tblGrid>
                <a:gridCol w="504402">
                  <a:extLst>
                    <a:ext uri="{9D8B030D-6E8A-4147-A177-3AD203B41FA5}">
                      <a16:colId xmlns:a16="http://schemas.microsoft.com/office/drawing/2014/main" val="20000"/>
                    </a:ext>
                  </a:extLst>
                </a:gridCol>
                <a:gridCol w="504402">
                  <a:extLst>
                    <a:ext uri="{9D8B030D-6E8A-4147-A177-3AD203B41FA5}">
                      <a16:colId xmlns:a16="http://schemas.microsoft.com/office/drawing/2014/main" val="20001"/>
                    </a:ext>
                  </a:extLst>
                </a:gridCol>
                <a:gridCol w="504402">
                  <a:extLst>
                    <a:ext uri="{9D8B030D-6E8A-4147-A177-3AD203B41FA5}">
                      <a16:colId xmlns:a16="http://schemas.microsoft.com/office/drawing/2014/main" val="20002"/>
                    </a:ext>
                  </a:extLst>
                </a:gridCol>
                <a:gridCol w="504402">
                  <a:extLst>
                    <a:ext uri="{9D8B030D-6E8A-4147-A177-3AD203B41FA5}">
                      <a16:colId xmlns:a16="http://schemas.microsoft.com/office/drawing/2014/main" val="20003"/>
                    </a:ext>
                  </a:extLst>
                </a:gridCol>
                <a:gridCol w="504402">
                  <a:extLst>
                    <a:ext uri="{9D8B030D-6E8A-4147-A177-3AD203B41FA5}">
                      <a16:colId xmlns:a16="http://schemas.microsoft.com/office/drawing/2014/main" val="20004"/>
                    </a:ext>
                  </a:extLst>
                </a:gridCol>
                <a:gridCol w="504402">
                  <a:extLst>
                    <a:ext uri="{9D8B030D-6E8A-4147-A177-3AD203B41FA5}">
                      <a16:colId xmlns:a16="http://schemas.microsoft.com/office/drawing/2014/main" val="20005"/>
                    </a:ext>
                  </a:extLst>
                </a:gridCol>
                <a:gridCol w="504402">
                  <a:extLst>
                    <a:ext uri="{9D8B030D-6E8A-4147-A177-3AD203B41FA5}">
                      <a16:colId xmlns:a16="http://schemas.microsoft.com/office/drawing/2014/main" val="20006"/>
                    </a:ext>
                  </a:extLst>
                </a:gridCol>
                <a:gridCol w="504402">
                  <a:extLst>
                    <a:ext uri="{9D8B030D-6E8A-4147-A177-3AD203B41FA5}">
                      <a16:colId xmlns:a16="http://schemas.microsoft.com/office/drawing/2014/main" val="20007"/>
                    </a:ext>
                  </a:extLst>
                </a:gridCol>
                <a:gridCol w="504402">
                  <a:extLst>
                    <a:ext uri="{9D8B030D-6E8A-4147-A177-3AD203B41FA5}">
                      <a16:colId xmlns:a16="http://schemas.microsoft.com/office/drawing/2014/main" val="20008"/>
                    </a:ext>
                  </a:extLst>
                </a:gridCol>
                <a:gridCol w="504402">
                  <a:extLst>
                    <a:ext uri="{9D8B030D-6E8A-4147-A177-3AD203B41FA5}">
                      <a16:colId xmlns:a16="http://schemas.microsoft.com/office/drawing/2014/main" val="20009"/>
                    </a:ext>
                  </a:extLst>
                </a:gridCol>
                <a:gridCol w="504402">
                  <a:extLst>
                    <a:ext uri="{9D8B030D-6E8A-4147-A177-3AD203B41FA5}">
                      <a16:colId xmlns:a16="http://schemas.microsoft.com/office/drawing/2014/main" val="20010"/>
                    </a:ext>
                  </a:extLst>
                </a:gridCol>
                <a:gridCol w="504402">
                  <a:extLst>
                    <a:ext uri="{9D8B030D-6E8A-4147-A177-3AD203B41FA5}">
                      <a16:colId xmlns:a16="http://schemas.microsoft.com/office/drawing/2014/main" val="20011"/>
                    </a:ext>
                  </a:extLst>
                </a:gridCol>
                <a:gridCol w="504402">
                  <a:extLst>
                    <a:ext uri="{9D8B030D-6E8A-4147-A177-3AD203B41FA5}">
                      <a16:colId xmlns:a16="http://schemas.microsoft.com/office/drawing/2014/main" val="20012"/>
                    </a:ext>
                  </a:extLst>
                </a:gridCol>
                <a:gridCol w="504402">
                  <a:extLst>
                    <a:ext uri="{9D8B030D-6E8A-4147-A177-3AD203B41FA5}">
                      <a16:colId xmlns:a16="http://schemas.microsoft.com/office/drawing/2014/main" val="20013"/>
                    </a:ext>
                  </a:extLst>
                </a:gridCol>
                <a:gridCol w="504402">
                  <a:extLst>
                    <a:ext uri="{9D8B030D-6E8A-4147-A177-3AD203B41FA5}">
                      <a16:colId xmlns:a16="http://schemas.microsoft.com/office/drawing/2014/main" val="20014"/>
                    </a:ext>
                  </a:extLst>
                </a:gridCol>
              </a:tblGrid>
              <a:tr h="1070828">
                <a:tc>
                  <a:txBody>
                    <a:bodyPr/>
                    <a:lstStyle/>
                    <a:p>
                      <a:pPr algn="ctr"/>
                      <a:r>
                        <a:rPr lang="zh-CN" altLang="en-US" sz="1600" dirty="0"/>
                        <a:t>数据编号</a:t>
                      </a:r>
                    </a:p>
                  </a:txBody>
                  <a:tcPr marL="91453" marR="91453">
                    <a:solidFill>
                      <a:srgbClr val="0070C0"/>
                    </a:solidFill>
                  </a:tcPr>
                </a:tc>
                <a:tc>
                  <a:txBody>
                    <a:bodyPr/>
                    <a:lstStyle/>
                    <a:p>
                      <a:pPr algn="ctr"/>
                      <a:r>
                        <a:rPr lang="zh-CN" altLang="en-US" sz="1600" dirty="0"/>
                        <a:t>原始分类</a:t>
                      </a:r>
                    </a:p>
                  </a:txBody>
                  <a:tcPr marL="91453" marR="91453">
                    <a:solidFill>
                      <a:srgbClr val="0070C0"/>
                    </a:solidFill>
                  </a:tcPr>
                </a:tc>
                <a:tc>
                  <a:txBody>
                    <a:bodyPr/>
                    <a:lstStyle/>
                    <a:p>
                      <a:pPr algn="ctr"/>
                      <a:r>
                        <a:rPr lang="zh-CN" altLang="en-US" sz="1600" dirty="0"/>
                        <a:t>预测分类</a:t>
                      </a:r>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数据编号</a:t>
                      </a:r>
                    </a:p>
                    <a:p>
                      <a:pPr algn="ctr"/>
                      <a:endParaRPr lang="zh-CN" altLang="en-US" sz="1600" dirty="0"/>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原始分类</a:t>
                      </a:r>
                    </a:p>
                    <a:p>
                      <a:pPr algn="ctr"/>
                      <a:endParaRPr lang="zh-CN" altLang="en-US" sz="1600" dirty="0"/>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预测分类</a:t>
                      </a:r>
                    </a:p>
                    <a:p>
                      <a:pPr algn="ctr"/>
                      <a:endParaRPr lang="zh-CN" altLang="en-US" sz="1600" dirty="0"/>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数据编号</a:t>
                      </a:r>
                    </a:p>
                    <a:p>
                      <a:pPr algn="ctr"/>
                      <a:endParaRPr lang="zh-CN" altLang="en-US" sz="1600" dirty="0"/>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原始分类</a:t>
                      </a:r>
                    </a:p>
                    <a:p>
                      <a:pPr algn="ctr"/>
                      <a:endParaRPr lang="zh-CN" altLang="en-US" sz="1600" dirty="0"/>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预测分类</a:t>
                      </a:r>
                    </a:p>
                    <a:p>
                      <a:pPr algn="ctr"/>
                      <a:endParaRPr lang="zh-CN" altLang="en-US" sz="1600" dirty="0"/>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数据编号</a:t>
                      </a:r>
                    </a:p>
                    <a:p>
                      <a:pPr algn="ctr"/>
                      <a:endParaRPr lang="zh-CN" altLang="en-US" sz="1600" dirty="0"/>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原始分类</a:t>
                      </a:r>
                    </a:p>
                    <a:p>
                      <a:pPr algn="ctr"/>
                      <a:endParaRPr lang="zh-CN" altLang="en-US" sz="1600" dirty="0"/>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预测分类</a:t>
                      </a:r>
                    </a:p>
                    <a:p>
                      <a:pPr algn="ctr"/>
                      <a:endParaRPr lang="zh-CN" altLang="en-US" sz="1600" dirty="0"/>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数据编号</a:t>
                      </a:r>
                    </a:p>
                    <a:p>
                      <a:pPr algn="ctr"/>
                      <a:endParaRPr lang="zh-CN" altLang="en-US" sz="1600" dirty="0"/>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原始分类</a:t>
                      </a:r>
                    </a:p>
                    <a:p>
                      <a:pPr algn="ctr"/>
                      <a:endParaRPr lang="zh-CN" altLang="en-US" sz="1600" dirty="0"/>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预测分类</a:t>
                      </a:r>
                    </a:p>
                    <a:p>
                      <a:pPr algn="ctr"/>
                      <a:endParaRPr lang="zh-CN" altLang="en-US" sz="1600" dirty="0"/>
                    </a:p>
                  </a:txBody>
                  <a:tcPr marL="91453" marR="91453">
                    <a:solidFill>
                      <a:srgbClr val="0070C0"/>
                    </a:solidFill>
                  </a:tcPr>
                </a:tc>
                <a:extLst>
                  <a:ext uri="{0D108BD9-81ED-4DB2-BD59-A6C34878D82A}">
                    <a16:rowId xmlns:a16="http://schemas.microsoft.com/office/drawing/2014/main" val="10000"/>
                  </a:ext>
                </a:extLst>
              </a:tr>
              <a:tr h="324036">
                <a:tc>
                  <a:txBody>
                    <a:bodyPr/>
                    <a:lstStyle/>
                    <a:p>
                      <a:pPr algn="ctr"/>
                      <a:r>
                        <a:rPr lang="en-US" altLang="zh-CN" sz="1600" dirty="0"/>
                        <a:t>1</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7</a:t>
                      </a:r>
                      <a:endParaRPr lang="zh-CN" altLang="en-US" sz="1600" dirty="0"/>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13</a:t>
                      </a:r>
                      <a:endParaRPr lang="zh-CN" altLang="en-US" sz="1600" dirty="0"/>
                    </a:p>
                  </a:txBody>
                  <a:tcPr marL="91453" marR="91453"/>
                </a:tc>
                <a:tc>
                  <a:txBody>
                    <a:bodyPr/>
                    <a:lstStyle/>
                    <a:p>
                      <a:pPr algn="ctr"/>
                      <a:r>
                        <a:rPr lang="en-US" altLang="zh-CN" sz="1600" dirty="0">
                          <a:solidFill>
                            <a:srgbClr val="FF0000"/>
                          </a:solidFill>
                        </a:rPr>
                        <a:t>1</a:t>
                      </a:r>
                      <a:endParaRPr lang="zh-CN" altLang="en-US" sz="1600" dirty="0">
                        <a:solidFill>
                          <a:srgbClr val="FF0000"/>
                        </a:solidFill>
                      </a:endParaRPr>
                    </a:p>
                  </a:txBody>
                  <a:tcPr marL="91453" marR="91453"/>
                </a:tc>
                <a:tc>
                  <a:txBody>
                    <a:bodyPr/>
                    <a:lstStyle/>
                    <a:p>
                      <a:pPr algn="ctr"/>
                      <a:r>
                        <a:rPr lang="en-US" altLang="zh-CN" sz="1600" dirty="0">
                          <a:solidFill>
                            <a:srgbClr val="FF0000"/>
                          </a:solidFill>
                        </a:rPr>
                        <a:t>2.5</a:t>
                      </a:r>
                      <a:endParaRPr lang="zh-CN" altLang="en-US" sz="1600" dirty="0">
                        <a:solidFill>
                          <a:srgbClr val="FF0000"/>
                        </a:solidFill>
                      </a:endParaRPr>
                    </a:p>
                  </a:txBody>
                  <a:tcPr marL="91453" marR="91453"/>
                </a:tc>
                <a:tc>
                  <a:txBody>
                    <a:bodyPr/>
                    <a:lstStyle/>
                    <a:p>
                      <a:pPr algn="ctr"/>
                      <a:r>
                        <a:rPr lang="en-US" altLang="zh-CN" sz="1600" dirty="0"/>
                        <a:t>19</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tc>
                  <a:txBody>
                    <a:bodyPr/>
                    <a:lstStyle/>
                    <a:p>
                      <a:pPr algn="ctr"/>
                      <a:r>
                        <a:rPr lang="en-US" altLang="zh-CN" sz="1600" dirty="0"/>
                        <a:t>25</a:t>
                      </a:r>
                      <a:endParaRPr lang="zh-CN" altLang="en-US" sz="1600" dirty="0"/>
                    </a:p>
                  </a:txBody>
                  <a:tcPr marL="91453" marR="91453"/>
                </a:tc>
                <a:tc>
                  <a:txBody>
                    <a:bodyPr/>
                    <a:lstStyle/>
                    <a:p>
                      <a:pPr algn="ctr"/>
                      <a:r>
                        <a:rPr lang="en-US" altLang="zh-CN" sz="1600" dirty="0"/>
                        <a:t>1</a:t>
                      </a:r>
                      <a:endParaRPr lang="zh-CN" altLang="en-US" sz="1600" dirty="0"/>
                    </a:p>
                  </a:txBody>
                  <a:tcPr marL="91453" marR="91453"/>
                </a:tc>
                <a:tc>
                  <a:txBody>
                    <a:bodyPr/>
                    <a:lstStyle/>
                    <a:p>
                      <a:pPr algn="ctr"/>
                      <a:r>
                        <a:rPr lang="en-US" altLang="zh-CN" sz="1600" dirty="0"/>
                        <a:t>1</a:t>
                      </a:r>
                      <a:endParaRPr lang="zh-CN" altLang="en-US" sz="1600" dirty="0"/>
                    </a:p>
                  </a:txBody>
                  <a:tcPr marL="91453" marR="91453"/>
                </a:tc>
                <a:extLst>
                  <a:ext uri="{0D108BD9-81ED-4DB2-BD59-A6C34878D82A}">
                    <a16:rowId xmlns:a16="http://schemas.microsoft.com/office/drawing/2014/main" val="10001"/>
                  </a:ext>
                </a:extLst>
              </a:tr>
              <a:tr h="324036">
                <a:tc>
                  <a:txBody>
                    <a:bodyPr/>
                    <a:lstStyle/>
                    <a:p>
                      <a:pPr algn="ctr"/>
                      <a:r>
                        <a:rPr lang="en-US" altLang="zh-CN" sz="1600" dirty="0"/>
                        <a:t>2</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8</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14</a:t>
                      </a:r>
                      <a:endParaRPr lang="zh-CN" altLang="en-US" sz="1600" dirty="0"/>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20</a:t>
                      </a:r>
                      <a:endParaRPr lang="zh-CN" altLang="en-US" sz="1600" dirty="0"/>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26</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extLst>
                  <a:ext uri="{0D108BD9-81ED-4DB2-BD59-A6C34878D82A}">
                    <a16:rowId xmlns:a16="http://schemas.microsoft.com/office/drawing/2014/main" val="10002"/>
                  </a:ext>
                </a:extLst>
              </a:tr>
              <a:tr h="324036">
                <a:tc>
                  <a:txBody>
                    <a:bodyPr/>
                    <a:lstStyle/>
                    <a:p>
                      <a:pPr algn="ctr"/>
                      <a:r>
                        <a:rPr lang="en-US" altLang="zh-CN" sz="1600" dirty="0"/>
                        <a:t>3</a:t>
                      </a:r>
                      <a:endParaRPr lang="zh-CN" altLang="en-US" sz="1600" dirty="0"/>
                    </a:p>
                  </a:txBody>
                  <a:tcPr marL="91453" marR="91453"/>
                </a:tc>
                <a:tc>
                  <a:txBody>
                    <a:bodyPr/>
                    <a:lstStyle/>
                    <a:p>
                      <a:pPr algn="ctr"/>
                      <a:r>
                        <a:rPr lang="en-US" altLang="zh-CN" sz="1600" dirty="0"/>
                        <a:t>1</a:t>
                      </a:r>
                      <a:endParaRPr lang="zh-CN" altLang="en-US" sz="1600" dirty="0"/>
                    </a:p>
                  </a:txBody>
                  <a:tcPr marL="91453" marR="91453"/>
                </a:tc>
                <a:tc>
                  <a:txBody>
                    <a:bodyPr/>
                    <a:lstStyle/>
                    <a:p>
                      <a:pPr algn="ctr"/>
                      <a:r>
                        <a:rPr lang="en-US" altLang="zh-CN" sz="1600" dirty="0"/>
                        <a:t>1</a:t>
                      </a:r>
                      <a:endParaRPr lang="zh-CN" altLang="en-US" sz="1600" dirty="0"/>
                    </a:p>
                  </a:txBody>
                  <a:tcPr marL="91453" marR="91453"/>
                </a:tc>
                <a:tc>
                  <a:txBody>
                    <a:bodyPr/>
                    <a:lstStyle/>
                    <a:p>
                      <a:pPr algn="ctr"/>
                      <a:r>
                        <a:rPr lang="en-US" altLang="zh-CN" sz="1600" dirty="0"/>
                        <a:t>9</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tc>
                  <a:txBody>
                    <a:bodyPr/>
                    <a:lstStyle/>
                    <a:p>
                      <a:pPr algn="ctr"/>
                      <a:r>
                        <a:rPr lang="en-US" altLang="zh-CN" sz="1600" dirty="0"/>
                        <a:t>15</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tc>
                  <a:txBody>
                    <a:bodyPr/>
                    <a:lstStyle/>
                    <a:p>
                      <a:pPr algn="ctr"/>
                      <a:r>
                        <a:rPr lang="en-US" altLang="zh-CN" sz="1600" dirty="0"/>
                        <a:t>21</a:t>
                      </a:r>
                      <a:endParaRPr lang="zh-CN" altLang="en-US" sz="1600" dirty="0"/>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27</a:t>
                      </a:r>
                      <a:endParaRPr lang="zh-CN" altLang="en-US" sz="1600" dirty="0"/>
                    </a:p>
                  </a:txBody>
                  <a:tcPr marL="91453" marR="91453"/>
                </a:tc>
                <a:tc>
                  <a:txBody>
                    <a:bodyPr/>
                    <a:lstStyle/>
                    <a:p>
                      <a:pPr algn="ctr"/>
                      <a:r>
                        <a:rPr lang="en-US" altLang="zh-CN" sz="1600" dirty="0"/>
                        <a:t>1</a:t>
                      </a:r>
                      <a:endParaRPr lang="zh-CN" altLang="en-US" sz="1600" dirty="0"/>
                    </a:p>
                  </a:txBody>
                  <a:tcPr marL="91453" marR="91453"/>
                </a:tc>
                <a:tc>
                  <a:txBody>
                    <a:bodyPr/>
                    <a:lstStyle/>
                    <a:p>
                      <a:pPr algn="ctr"/>
                      <a:r>
                        <a:rPr lang="en-US" altLang="zh-CN" sz="1600" dirty="0"/>
                        <a:t>1</a:t>
                      </a:r>
                      <a:endParaRPr lang="zh-CN" altLang="en-US" sz="1600" dirty="0"/>
                    </a:p>
                  </a:txBody>
                  <a:tcPr marL="91453" marR="91453"/>
                </a:tc>
                <a:extLst>
                  <a:ext uri="{0D108BD9-81ED-4DB2-BD59-A6C34878D82A}">
                    <a16:rowId xmlns:a16="http://schemas.microsoft.com/office/drawing/2014/main" val="10003"/>
                  </a:ext>
                </a:extLst>
              </a:tr>
              <a:tr h="324036">
                <a:tc>
                  <a:txBody>
                    <a:bodyPr/>
                    <a:lstStyle/>
                    <a:p>
                      <a:pPr algn="ctr"/>
                      <a:r>
                        <a:rPr lang="en-US" altLang="zh-CN" sz="1600" dirty="0"/>
                        <a:t>4</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10</a:t>
                      </a:r>
                      <a:endParaRPr lang="zh-CN" altLang="en-US" sz="1600" dirty="0"/>
                    </a:p>
                  </a:txBody>
                  <a:tcPr marL="91453" marR="91453"/>
                </a:tc>
                <a:tc>
                  <a:txBody>
                    <a:bodyPr/>
                    <a:lstStyle/>
                    <a:p>
                      <a:pPr algn="ctr"/>
                      <a:r>
                        <a:rPr lang="en-US" altLang="zh-CN" sz="1600" dirty="0">
                          <a:solidFill>
                            <a:schemeClr val="tx1"/>
                          </a:solidFill>
                        </a:rPr>
                        <a:t>1</a:t>
                      </a:r>
                      <a:endParaRPr lang="zh-CN" altLang="en-US" sz="1600" dirty="0">
                        <a:solidFill>
                          <a:schemeClr val="tx1"/>
                        </a:solidFill>
                      </a:endParaRPr>
                    </a:p>
                  </a:txBody>
                  <a:tcPr marL="91453" marR="91453"/>
                </a:tc>
                <a:tc>
                  <a:txBody>
                    <a:bodyPr/>
                    <a:lstStyle/>
                    <a:p>
                      <a:pPr algn="ctr"/>
                      <a:r>
                        <a:rPr lang="en-US" altLang="zh-CN" sz="1600" dirty="0">
                          <a:solidFill>
                            <a:schemeClr val="tx1"/>
                          </a:solidFill>
                        </a:rPr>
                        <a:t>1</a:t>
                      </a:r>
                      <a:endParaRPr lang="zh-CN" altLang="en-US" sz="1600" dirty="0">
                        <a:solidFill>
                          <a:schemeClr val="tx1"/>
                        </a:solidFill>
                      </a:endParaRPr>
                    </a:p>
                  </a:txBody>
                  <a:tcPr marL="91453" marR="91453"/>
                </a:tc>
                <a:tc>
                  <a:txBody>
                    <a:bodyPr/>
                    <a:lstStyle/>
                    <a:p>
                      <a:pPr algn="ctr"/>
                      <a:r>
                        <a:rPr lang="en-US" altLang="zh-CN" sz="1600" dirty="0">
                          <a:solidFill>
                            <a:schemeClr val="tx1"/>
                          </a:solidFill>
                        </a:rPr>
                        <a:t>16</a:t>
                      </a:r>
                      <a:endParaRPr lang="zh-CN" altLang="en-US" sz="1600" dirty="0">
                        <a:solidFill>
                          <a:schemeClr val="tx1"/>
                        </a:solidFill>
                      </a:endParaRPr>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22</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28</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extLst>
                  <a:ext uri="{0D108BD9-81ED-4DB2-BD59-A6C34878D82A}">
                    <a16:rowId xmlns:a16="http://schemas.microsoft.com/office/drawing/2014/main" val="10004"/>
                  </a:ext>
                </a:extLst>
              </a:tr>
              <a:tr h="324036">
                <a:tc>
                  <a:txBody>
                    <a:bodyPr/>
                    <a:lstStyle/>
                    <a:p>
                      <a:pPr algn="ctr"/>
                      <a:r>
                        <a:rPr lang="en-US" altLang="zh-CN" sz="1600" dirty="0"/>
                        <a:t>5</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tc>
                  <a:txBody>
                    <a:bodyPr/>
                    <a:lstStyle/>
                    <a:p>
                      <a:pPr algn="ctr"/>
                      <a:r>
                        <a:rPr lang="en-US" altLang="zh-CN" sz="1600" dirty="0"/>
                        <a:t>11</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17</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tc>
                  <a:txBody>
                    <a:bodyPr/>
                    <a:lstStyle/>
                    <a:p>
                      <a:pPr algn="ctr"/>
                      <a:r>
                        <a:rPr lang="en-US" altLang="zh-CN" sz="1600" dirty="0"/>
                        <a:t>23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29</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extLst>
                  <a:ext uri="{0D108BD9-81ED-4DB2-BD59-A6C34878D82A}">
                    <a16:rowId xmlns:a16="http://schemas.microsoft.com/office/drawing/2014/main" val="10005"/>
                  </a:ext>
                </a:extLst>
              </a:tr>
              <a:tr h="324036">
                <a:tc>
                  <a:txBody>
                    <a:bodyPr/>
                    <a:lstStyle/>
                    <a:p>
                      <a:pPr algn="ctr"/>
                      <a:r>
                        <a:rPr lang="en-US" altLang="zh-CN" sz="1600" dirty="0"/>
                        <a:t>6</a:t>
                      </a:r>
                      <a:endParaRPr lang="zh-CN" altLang="en-US" sz="1600" dirty="0"/>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12</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18</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24</a:t>
                      </a:r>
                      <a:endParaRPr lang="zh-CN" altLang="en-US" sz="1600" dirty="0"/>
                    </a:p>
                  </a:txBody>
                  <a:tcPr marL="91453" marR="91453"/>
                </a:tc>
                <a:tc>
                  <a:txBody>
                    <a:bodyPr/>
                    <a:lstStyle/>
                    <a:p>
                      <a:pPr algn="ctr"/>
                      <a:r>
                        <a:rPr lang="en-US" altLang="zh-CN" sz="1600" dirty="0"/>
                        <a:t>1</a:t>
                      </a:r>
                      <a:endParaRPr lang="zh-CN" altLang="en-US" sz="1600" dirty="0"/>
                    </a:p>
                  </a:txBody>
                  <a:tcPr marL="91453" marR="91453"/>
                </a:tc>
                <a:tc>
                  <a:txBody>
                    <a:bodyPr/>
                    <a:lstStyle/>
                    <a:p>
                      <a:pPr algn="ctr"/>
                      <a:r>
                        <a:rPr lang="en-US" altLang="zh-CN" sz="1600" dirty="0"/>
                        <a:t>1</a:t>
                      </a:r>
                      <a:endParaRPr lang="zh-CN" altLang="en-US" sz="1600" dirty="0"/>
                    </a:p>
                  </a:txBody>
                  <a:tcPr marL="91453" marR="91453"/>
                </a:tc>
                <a:tc>
                  <a:txBody>
                    <a:bodyPr/>
                    <a:lstStyle/>
                    <a:p>
                      <a:pPr algn="ctr"/>
                      <a:r>
                        <a:rPr lang="en-US" altLang="zh-CN" sz="1600" dirty="0"/>
                        <a:t>30</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extLst>
                  <a:ext uri="{0D108BD9-81ED-4DB2-BD59-A6C34878D82A}">
                    <a16:rowId xmlns:a16="http://schemas.microsoft.com/office/drawing/2014/main" val="10006"/>
                  </a:ext>
                </a:extLst>
              </a:tr>
            </a:tbl>
          </a:graphicData>
        </a:graphic>
      </p:graphicFrame>
      <p:sp>
        <p:nvSpPr>
          <p:cNvPr id="6" name="矩形 5"/>
          <p:cNvSpPr/>
          <p:nvPr/>
        </p:nvSpPr>
        <p:spPr>
          <a:xfrm>
            <a:off x="579212" y="5517232"/>
            <a:ext cx="7937062" cy="646331"/>
          </a:xfrm>
          <a:prstGeom prst="rect">
            <a:avLst/>
          </a:prstGeom>
        </p:spPr>
        <p:txBody>
          <a:bodyPr wrap="square">
            <a:spAutoFit/>
          </a:bodyPr>
          <a:lstStyle/>
          <a:p>
            <a:pPr indent="457200" algn="just"/>
            <a:r>
              <a:rPr lang="zh-CN" altLang="en-US" sz="1800" b="0" dirty="0">
                <a:latin typeface="微软雅黑" pitchFamily="34" charset="-122"/>
                <a:ea typeface="微软雅黑" pitchFamily="34" charset="-122"/>
              </a:rPr>
              <a:t>从系统的分类结果可知，错误率为</a:t>
            </a:r>
            <a:r>
              <a:rPr lang="en-US" altLang="zh-CN" sz="1800" b="0" dirty="0">
                <a:latin typeface="微软雅黑" pitchFamily="34" charset="-122"/>
                <a:ea typeface="微软雅黑" pitchFamily="34" charset="-122"/>
              </a:rPr>
              <a:t>1/29=3.4%</a:t>
            </a:r>
            <a:r>
              <a:rPr lang="zh-CN" altLang="en-US" sz="1800" b="0" dirty="0">
                <a:latin typeface="微软雅黑" pitchFamily="34" charset="-122"/>
                <a:ea typeface="微软雅黑" pitchFamily="34" charset="-122"/>
              </a:rPr>
              <a:t>。用户可修改输入数据的隶属度函数、模糊控制规则表，进一步降低分类错误率。</a:t>
            </a:r>
          </a:p>
        </p:txBody>
      </p:sp>
      <p:sp>
        <p:nvSpPr>
          <p:cNvPr id="7" name="文本框 59402">
            <a:extLst>
              <a:ext uri="{FF2B5EF4-FFF2-40B4-BE49-F238E27FC236}">
                <a16:creationId xmlns:a16="http://schemas.microsoft.com/office/drawing/2014/main" id="{5845958B-DA08-C54B-AA33-6306D77DEEEE}"/>
              </a:ext>
            </a:extLst>
          </p:cNvPr>
          <p:cNvSpPr txBox="1">
            <a:spLocks noChangeArrowheads="1"/>
          </p:cNvSpPr>
          <p:nvPr/>
        </p:nvSpPr>
        <p:spPr bwMode="auto">
          <a:xfrm>
            <a:off x="968633" y="474778"/>
            <a:ext cx="8210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spcBef>
                <a:spcPct val="50000"/>
              </a:spcBef>
              <a:defRPr sz="3600" b="1">
                <a:solidFill>
                  <a:schemeClr val="accent1">
                    <a:lumMod val="50000"/>
                  </a:schemeClr>
                </a:solidFill>
                <a:latin typeface="Verdana" pitchFamily="34" charset="0"/>
              </a:defRPr>
            </a:lvl1pPr>
            <a:lvl2pPr marL="742950" indent="-285750">
              <a:defRPr sz="1400" b="1">
                <a:latin typeface="Arial" charset="0"/>
              </a:defRPr>
            </a:lvl2pPr>
            <a:lvl3pPr marL="1143000" indent="-228600">
              <a:defRPr sz="1400" b="1">
                <a:latin typeface="Arial" charset="0"/>
              </a:defRPr>
            </a:lvl3pPr>
            <a:lvl4pPr marL="1600200" indent="-228600">
              <a:defRPr sz="1400" b="1">
                <a:latin typeface="Arial" charset="0"/>
              </a:defRPr>
            </a:lvl4pPr>
            <a:lvl5pPr marL="2057400" indent="-228600">
              <a:defRPr sz="1400" b="1">
                <a:latin typeface="Arial" charset="0"/>
              </a:defRPr>
            </a:lvl5pPr>
            <a:lvl6pPr marL="2514600" indent="-228600" eaLnBrk="0" fontAlgn="base" hangingPunct="0">
              <a:spcBef>
                <a:spcPct val="0"/>
              </a:spcBef>
              <a:spcAft>
                <a:spcPct val="0"/>
              </a:spcAft>
              <a:buFont typeface="Arial" charset="0"/>
              <a:defRPr sz="1400" b="1">
                <a:latin typeface="Arial" charset="0"/>
              </a:defRPr>
            </a:lvl6pPr>
            <a:lvl7pPr marL="2971800" indent="-228600" eaLnBrk="0" fontAlgn="base" hangingPunct="0">
              <a:spcBef>
                <a:spcPct val="0"/>
              </a:spcBef>
              <a:spcAft>
                <a:spcPct val="0"/>
              </a:spcAft>
              <a:buFont typeface="Arial" charset="0"/>
              <a:defRPr sz="1400" b="1">
                <a:latin typeface="Arial" charset="0"/>
              </a:defRPr>
            </a:lvl7pPr>
            <a:lvl8pPr marL="3429000" indent="-228600" eaLnBrk="0" fontAlgn="base" hangingPunct="0">
              <a:spcBef>
                <a:spcPct val="0"/>
              </a:spcBef>
              <a:spcAft>
                <a:spcPct val="0"/>
              </a:spcAft>
              <a:buFont typeface="Arial" charset="0"/>
              <a:defRPr sz="1400" b="1">
                <a:latin typeface="Arial" charset="0"/>
              </a:defRPr>
            </a:lvl8pPr>
            <a:lvl9pPr marL="3886200" indent="-228600" eaLnBrk="0" fontAlgn="base" hangingPunct="0">
              <a:spcBef>
                <a:spcPct val="0"/>
              </a:spcBef>
              <a:spcAft>
                <a:spcPct val="0"/>
              </a:spcAft>
              <a:buFont typeface="Arial" charset="0"/>
              <a:defRPr sz="1400" b="1">
                <a:latin typeface="Arial" charset="0"/>
              </a:defRPr>
            </a:lvl9pPr>
          </a:lstStyle>
          <a:p>
            <a:r>
              <a:rPr lang="en-US" altLang="zh-CN" dirty="0"/>
              <a:t>  </a:t>
            </a:r>
            <a:r>
              <a:rPr lang="zh-CN" altLang="en-US" dirty="0"/>
              <a:t>系统结果分析</a:t>
            </a:r>
          </a:p>
        </p:txBody>
      </p:sp>
    </p:spTree>
    <p:extLst>
      <p:ext uri="{BB962C8B-B14F-4D97-AF65-F5344CB8AC3E}">
        <p14:creationId xmlns:p14="http://schemas.microsoft.com/office/powerpoint/2010/main" val="26644961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29BF594-6F89-4638-92E0-31F6669ED8F4}"/>
              </a:ext>
            </a:extLst>
          </p:cNvPr>
          <p:cNvSpPr>
            <a:spLocks noGrp="1" noChangeArrowheads="1"/>
          </p:cNvSpPr>
          <p:nvPr>
            <p:ph type="title"/>
          </p:nvPr>
        </p:nvSpPr>
        <p:spPr>
          <a:xfrm>
            <a:off x="971550" y="406400"/>
            <a:ext cx="7696200" cy="719138"/>
          </a:xfrm>
        </p:spPr>
        <p:txBody>
          <a:bodyPr/>
          <a:lstStyle/>
          <a:p>
            <a:pPr eaLnBrk="1" hangingPunct="1">
              <a:defRPr/>
            </a:pPr>
            <a:r>
              <a:rPr lang="zh-CN" altLang="en-US" sz="4000" dirty="0">
                <a:solidFill>
                  <a:srgbClr val="0000FF"/>
                </a:solidFill>
                <a:latin typeface="+mn-lt"/>
              </a:rPr>
              <a:t>本章小结</a:t>
            </a:r>
          </a:p>
        </p:txBody>
      </p:sp>
      <p:sp>
        <p:nvSpPr>
          <p:cNvPr id="63491" name="Rectangle 3">
            <a:extLst>
              <a:ext uri="{FF2B5EF4-FFF2-40B4-BE49-F238E27FC236}">
                <a16:creationId xmlns:a16="http://schemas.microsoft.com/office/drawing/2014/main" id="{CB7ED850-7D3E-4F9C-B82C-D6E516DACBA3}"/>
              </a:ext>
            </a:extLst>
          </p:cNvPr>
          <p:cNvSpPr>
            <a:spLocks noGrp="1" noChangeArrowheads="1"/>
          </p:cNvSpPr>
          <p:nvPr>
            <p:ph type="body" idx="1"/>
          </p:nvPr>
        </p:nvSpPr>
        <p:spPr>
          <a:xfrm>
            <a:off x="723900" y="1341438"/>
            <a:ext cx="7696200" cy="4929187"/>
          </a:xfrm>
        </p:spPr>
        <p:txBody>
          <a:bodyPr/>
          <a:lstStyle/>
          <a:p>
            <a:pPr eaLnBrk="1" hangingPunct="1">
              <a:buClr>
                <a:srgbClr val="FF0000"/>
              </a:buClr>
              <a:buSzPct val="55000"/>
              <a:buFont typeface="Wingdings" panose="05000000000000000000" pitchFamily="2" charset="2"/>
              <a:buChar char="n"/>
            </a:pPr>
            <a:r>
              <a:rPr lang="en-US" altLang="zh-CN" sz="2400" dirty="0">
                <a:ea typeface="微软雅黑" panose="020B0503020204020204" pitchFamily="34" charset="-122"/>
              </a:rPr>
              <a:t>1</a:t>
            </a:r>
            <a:r>
              <a:rPr lang="zh-CN" altLang="en-US" sz="2400" dirty="0">
                <a:ea typeface="微软雅黑" panose="020B0503020204020204" pitchFamily="34" charset="-122"/>
              </a:rPr>
              <a:t>、模糊逻辑和布尔逻辑的区别？</a:t>
            </a:r>
            <a:endParaRPr lang="en-US" altLang="zh-CN" sz="2400" dirty="0">
              <a:ea typeface="微软雅黑" panose="020B0503020204020204" pitchFamily="34" charset="-122"/>
            </a:endParaRPr>
          </a:p>
          <a:p>
            <a:pPr eaLnBrk="1" hangingPunct="1">
              <a:buClr>
                <a:srgbClr val="FF0000"/>
              </a:buClr>
              <a:buSzPct val="55000"/>
              <a:buFont typeface="Wingdings" panose="05000000000000000000" pitchFamily="2" charset="2"/>
              <a:buChar char="n"/>
            </a:pPr>
            <a:endParaRPr lang="zh-CN" altLang="en-US" sz="800" dirty="0">
              <a:solidFill>
                <a:schemeClr val="bg2"/>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n"/>
            </a:pPr>
            <a:r>
              <a:rPr lang="en-US" altLang="zh-CN" sz="2400" dirty="0">
                <a:ea typeface="微软雅黑" panose="020B0503020204020204" pitchFamily="34" charset="-122"/>
              </a:rPr>
              <a:t>2</a:t>
            </a:r>
            <a:r>
              <a:rPr lang="zh-CN" altLang="en-US" sz="2400" dirty="0">
                <a:ea typeface="微软雅黑" panose="020B0503020204020204" pitchFamily="34" charset="-122"/>
              </a:rPr>
              <a:t>、什么是语言变量？</a:t>
            </a:r>
            <a:endParaRPr lang="en-US" altLang="zh-CN" sz="2400" dirty="0">
              <a:ea typeface="微软雅黑" panose="020B0503020204020204" pitchFamily="34" charset="-122"/>
            </a:endParaRPr>
          </a:p>
          <a:p>
            <a:pPr eaLnBrk="1" hangingPunct="1">
              <a:buClr>
                <a:srgbClr val="FF0000"/>
              </a:buClr>
              <a:buSzPct val="55000"/>
              <a:buFont typeface="Wingdings" panose="05000000000000000000" pitchFamily="2" charset="2"/>
              <a:buChar char="n"/>
            </a:pPr>
            <a:endParaRPr lang="en-US" altLang="zh-CN" sz="800" dirty="0">
              <a:ea typeface="微软雅黑" panose="020B0503020204020204" pitchFamily="34" charset="-122"/>
            </a:endParaRPr>
          </a:p>
          <a:p>
            <a:pPr eaLnBrk="1" hangingPunct="1">
              <a:buClr>
                <a:srgbClr val="FF0000"/>
              </a:buClr>
              <a:buSzPct val="55000"/>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、什么是模糊限制语？</a:t>
            </a:r>
            <a:endParaRPr lang="en-US" altLang="zh-CN" sz="2400"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n"/>
            </a:pPr>
            <a:endParaRPr lang="en-US" altLang="zh-CN" sz="800"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、模糊集有哪些基本操作？</a:t>
            </a:r>
            <a:endParaRPr lang="en-US" altLang="zh-CN" sz="2400"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n"/>
            </a:pPr>
            <a:endParaRPr lang="en-US" altLang="zh-CN" sz="800"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、经典规则和模糊规则之间的区别是什么？</a:t>
            </a:r>
            <a:endParaRPr lang="en-US" altLang="zh-CN" sz="2400"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n"/>
            </a:pPr>
            <a:endParaRPr lang="en-US" altLang="zh-CN" sz="800" dirty="0">
              <a:latin typeface="微软雅黑" panose="020B0503020204020204" pitchFamily="34" charset="-122"/>
              <a:ea typeface="微软雅黑" panose="020B0503020204020204" pitchFamily="34" charset="-122"/>
            </a:endParaRPr>
          </a:p>
          <a:p>
            <a:pPr eaLnBrk="1" hangingPunct="1">
              <a:lnSpc>
                <a:spcPct val="150000"/>
              </a:lnSpc>
              <a:buClr>
                <a:srgbClr val="FF0000"/>
              </a:buClr>
              <a:buSzPct val="55000"/>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、列举常用的模糊推理方法？</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Clr>
                <a:srgbClr val="FF0000"/>
              </a:buClr>
              <a:buSzPct val="55000"/>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、模糊聚类的背景和原理</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Clr>
                <a:srgbClr val="FF0000"/>
              </a:buClr>
              <a:buSzPct val="55000"/>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、使用</a:t>
            </a:r>
            <a:r>
              <a:rPr lang="en-US" altLang="zh-CN" sz="2400" dirty="0" err="1">
                <a:latin typeface="微软雅黑" panose="020B0503020204020204" pitchFamily="34" charset="-122"/>
                <a:ea typeface="微软雅黑" panose="020B0503020204020204" pitchFamily="34" charset="-122"/>
              </a:rPr>
              <a:t>Matlab</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GUI</a:t>
            </a:r>
            <a:r>
              <a:rPr lang="zh-CN" altLang="en-US" sz="2400" dirty="0">
                <a:latin typeface="微软雅黑" panose="020B0503020204020204" pitchFamily="34" charset="-122"/>
                <a:ea typeface="微软雅黑" panose="020B0503020204020204" pitchFamily="34" charset="-122"/>
              </a:rPr>
              <a:t>工具设计模糊系统</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34E3595-1375-4655-AB50-92DD9F7478B4}"/>
              </a:ext>
            </a:extLst>
          </p:cNvPr>
          <p:cNvSpPr>
            <a:spLocks noGrp="1" noChangeArrowheads="1"/>
          </p:cNvSpPr>
          <p:nvPr>
            <p:ph type="title"/>
          </p:nvPr>
        </p:nvSpPr>
        <p:spPr>
          <a:xfrm>
            <a:off x="971550" y="406400"/>
            <a:ext cx="7696200" cy="719138"/>
          </a:xfrm>
        </p:spPr>
        <p:txBody>
          <a:bodyPr/>
          <a:lstStyle/>
          <a:p>
            <a:pPr eaLnBrk="1" hangingPunct="1">
              <a:defRPr/>
            </a:pPr>
            <a:r>
              <a:rPr lang="zh-CN" altLang="en-US" b="1" dirty="0">
                <a:solidFill>
                  <a:srgbClr val="0000FF"/>
                </a:solidFill>
                <a:latin typeface="+mn-lt"/>
              </a:rPr>
              <a:t>  模糊聚类</a:t>
            </a:r>
          </a:p>
        </p:txBody>
      </p:sp>
      <p:sp>
        <p:nvSpPr>
          <p:cNvPr id="5123" name="Rectangle 3">
            <a:extLst>
              <a:ext uri="{FF2B5EF4-FFF2-40B4-BE49-F238E27FC236}">
                <a16:creationId xmlns:a16="http://schemas.microsoft.com/office/drawing/2014/main" id="{7D2214F1-AC0D-42B2-9AF8-52B61333EB59}"/>
              </a:ext>
            </a:extLst>
          </p:cNvPr>
          <p:cNvSpPr>
            <a:spLocks noGrp="1" noChangeArrowheads="1"/>
          </p:cNvSpPr>
          <p:nvPr>
            <p:ph type="body" idx="1"/>
          </p:nvPr>
        </p:nvSpPr>
        <p:spPr>
          <a:xfrm>
            <a:off x="723900" y="1412875"/>
            <a:ext cx="7696200" cy="4929188"/>
          </a:xfrm>
        </p:spPr>
        <p:txBody>
          <a:bodyPr/>
          <a:lstStyle/>
          <a:p>
            <a:pPr marL="0" indent="0" eaLnBrk="1" hangingPunct="1">
              <a:buClr>
                <a:srgbClr val="FF0000"/>
              </a:buClr>
              <a:buSzPct val="55000"/>
              <a:buNone/>
            </a:pPr>
            <a:endParaRPr lang="en-US" altLang="zh-CN" sz="2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n"/>
            </a:pPr>
            <a:endParaRPr lang="zh-CN" altLang="en-US" sz="500" b="1" dirty="0">
              <a:solidFill>
                <a:schemeClr val="bg2"/>
              </a:solidFill>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模糊集概述</a:t>
            </a:r>
            <a:endParaRPr lang="en-US" altLang="zh-CN" sz="5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模糊规则</a:t>
            </a:r>
            <a:endParaRPr lang="zh-CN" altLang="en-US" sz="5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模糊推理</a:t>
            </a:r>
            <a:endParaRPr lang="zh-CN" altLang="en-US" sz="5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建立模糊专家系统</a:t>
            </a:r>
            <a:endParaRPr lang="en-US" altLang="zh-CN" sz="28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模糊聚类</a:t>
            </a:r>
            <a:endParaRPr lang="en-US" altLang="zh-CN" sz="28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solidFill>
                  <a:srgbClr val="FF0000"/>
                </a:solidFill>
                <a:latin typeface="微软雅黑" panose="020B0503020204020204" pitchFamily="34" charset="-122"/>
                <a:ea typeface="微软雅黑" panose="020B0503020204020204" pitchFamily="34" charset="-122"/>
              </a:rPr>
              <a:t>模糊</a:t>
            </a:r>
            <a:r>
              <a:rPr lang="en-US" altLang="zh-CN" sz="2800" b="1" dirty="0">
                <a:solidFill>
                  <a:srgbClr val="FF0000"/>
                </a:solidFill>
                <a:latin typeface="微软雅黑" panose="020B0503020204020204" pitchFamily="34" charset="-122"/>
                <a:ea typeface="微软雅黑" panose="020B0503020204020204" pitchFamily="34" charset="-122"/>
              </a:rPr>
              <a:t>C</a:t>
            </a:r>
            <a:r>
              <a:rPr lang="zh-CN" altLang="en-US" sz="2800" b="1" dirty="0">
                <a:solidFill>
                  <a:srgbClr val="FF0000"/>
                </a:solidFill>
                <a:latin typeface="微软雅黑" panose="020B0503020204020204" pitchFamily="34" charset="-122"/>
                <a:ea typeface="微软雅黑" panose="020B0503020204020204" pitchFamily="34" charset="-122"/>
              </a:rPr>
              <a:t>均值聚类</a:t>
            </a:r>
            <a:endParaRPr lang="en-US" altLang="zh-CN" sz="2800" b="1" dirty="0">
              <a:solidFill>
                <a:srgbClr val="FF0000"/>
              </a:solidFill>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endParaRPr lang="zh-CN" altLang="en-US" sz="2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n"/>
            </a:pP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619370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9495" y="1262760"/>
            <a:ext cx="8025010" cy="5485541"/>
          </a:xfrm>
          <a:prstGeom prst="rect">
            <a:avLst/>
          </a:prstGeom>
        </p:spPr>
        <p:txBody>
          <a:bodyPr wrap="square">
            <a:spAutoFit/>
          </a:bodyPr>
          <a:lstStyle/>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传统的聚类</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分析是一种</a:t>
            </a:r>
            <a:r>
              <a:rPr kumimoji="0" lang="zh-CN" altLang="en-US" sz="18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硬划分</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Crisp Partition</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），它把每个待辨识的对象</a:t>
            </a:r>
            <a:r>
              <a:rPr kumimoji="0" lang="zh-CN" altLang="en-US" sz="1800" b="0" i="0" u="none" strike="noStrike" kern="1200" cap="none" spc="0" normalizeH="0" baseline="0" noProof="0" dirty="0">
                <a:ln>
                  <a:noFill/>
                </a:ln>
                <a:solidFill>
                  <a:srgbClr val="0000FF"/>
                </a:solidFill>
                <a:effectLst/>
                <a:uLnTx/>
                <a:uFillTx/>
                <a:latin typeface="微软雅黑" pitchFamily="34" charset="-122"/>
                <a:ea typeface="微软雅黑" pitchFamily="34" charset="-122"/>
                <a:cs typeface="+mn-cs"/>
              </a:rPr>
              <a:t>严格地划分</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到某类中，具有“</a:t>
            </a:r>
            <a:r>
              <a:rPr kumimoji="0" lang="zh-CN" altLang="en-US" sz="1800" b="0" i="0" u="none" strike="noStrike" kern="1200" cap="none" spc="0" normalizeH="0" baseline="0" noProof="0" dirty="0">
                <a:ln>
                  <a:noFill/>
                </a:ln>
                <a:solidFill>
                  <a:srgbClr val="0000FF"/>
                </a:solidFill>
                <a:effectLst/>
                <a:uLnTx/>
                <a:uFillTx/>
                <a:latin typeface="微软雅黑" pitchFamily="34" charset="-122"/>
                <a:ea typeface="微软雅黑" pitchFamily="34" charset="-122"/>
                <a:cs typeface="+mn-cs"/>
              </a:rPr>
              <a:t>非此即彼</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”的性质，因此这种</a:t>
            </a:r>
            <a:r>
              <a:rPr kumimoji="0" lang="zh-CN" altLang="en-US" sz="1800" b="0" i="0" u="none" strike="noStrike" kern="1200" cap="none" spc="0" normalizeH="0" baseline="0" noProof="0" dirty="0">
                <a:ln>
                  <a:noFill/>
                </a:ln>
                <a:solidFill>
                  <a:srgbClr val="0000FF"/>
                </a:solidFill>
                <a:effectLst/>
                <a:uLnTx/>
                <a:uFillTx/>
                <a:latin typeface="微软雅黑" pitchFamily="34" charset="-122"/>
                <a:ea typeface="微软雅黑" pitchFamily="34" charset="-122"/>
                <a:cs typeface="+mn-cs"/>
              </a:rPr>
              <a:t>类别划分</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的</a:t>
            </a:r>
            <a:r>
              <a:rPr kumimoji="0" lang="zh-CN" altLang="en-US"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界限是分明</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的。</a:t>
            </a:r>
            <a:endPar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然而实际上</a:t>
            </a:r>
            <a:r>
              <a:rPr kumimoji="0" lang="zh-CN" altLang="en-US"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大多数对象</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并没有严格的属性，它们在</a:t>
            </a:r>
            <a:r>
              <a:rPr kumimoji="0" lang="zh-CN" altLang="en-US" sz="1800" b="0" i="0" u="none" strike="noStrike" kern="1200" cap="none" spc="0" normalizeH="0" baseline="0" noProof="0" dirty="0">
                <a:ln>
                  <a:noFill/>
                </a:ln>
                <a:solidFill>
                  <a:srgbClr val="0000FF"/>
                </a:solidFill>
                <a:effectLst/>
                <a:uLnTx/>
                <a:uFillTx/>
                <a:latin typeface="微软雅黑" pitchFamily="34" charset="-122"/>
                <a:ea typeface="微软雅黑" pitchFamily="34" charset="-122"/>
                <a:cs typeface="+mn-cs"/>
              </a:rPr>
              <a:t>性质和类属</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方面存在着</a:t>
            </a:r>
            <a:r>
              <a:rPr kumimoji="0" lang="zh-CN" altLang="en-US"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中介性</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，具有“亦此亦彼”的性质，因此适合进行</a:t>
            </a:r>
            <a:r>
              <a:rPr kumimoji="0" lang="zh-CN" altLang="en-US" sz="18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软划分</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endPar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Zadeh</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提出的</a:t>
            </a:r>
            <a:r>
              <a:rPr kumimoji="0" lang="zh-CN" altLang="en-US"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模糊集理论</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为这种软划分提供了有力的分析工具，人们开始用模糊方法来</a:t>
            </a:r>
            <a:r>
              <a:rPr kumimoji="0" lang="zh-CN" altLang="en-US" sz="1800" b="0" i="0" u="none" strike="noStrike" kern="1200" cap="none" spc="0" normalizeH="0" baseline="0" noProof="0" dirty="0">
                <a:ln>
                  <a:noFill/>
                </a:ln>
                <a:solidFill>
                  <a:srgbClr val="0000FF"/>
                </a:solidFill>
                <a:effectLst/>
                <a:uLnTx/>
                <a:uFillTx/>
                <a:latin typeface="微软雅黑" pitchFamily="34" charset="-122"/>
                <a:ea typeface="微软雅黑" pitchFamily="34" charset="-122"/>
                <a:cs typeface="+mn-cs"/>
              </a:rPr>
              <a:t>处理聚类问题</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，并称之为</a:t>
            </a:r>
            <a:r>
              <a:rPr kumimoji="0" lang="zh-CN" altLang="en-US"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模糊聚类分析</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endPar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模糊聚类得到了样本属于各个类别的不确定性程度，表达了样本类属的中介性，</a:t>
            </a:r>
            <a:r>
              <a:rPr kumimoji="0" lang="zh-CN" altLang="en-US"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建立起了样本对于类别的不确定性的描述，能更客观地反映现实世界</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，从而成为聚类分析研究的主流。</a:t>
            </a:r>
          </a:p>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在</a:t>
            </a:r>
            <a:r>
              <a:rPr kumimoji="0" lang="zh-CN" altLang="en-US" sz="1800" b="0" i="0" u="none" strike="noStrike" kern="1200" cap="none" spc="0" normalizeH="0" baseline="0" noProof="0" dirty="0">
                <a:ln>
                  <a:noFill/>
                </a:ln>
                <a:solidFill>
                  <a:srgbClr val="0000FF"/>
                </a:solidFill>
                <a:effectLst/>
                <a:uLnTx/>
                <a:uFillTx/>
                <a:latin typeface="微软雅黑" pitchFamily="34" charset="-122"/>
                <a:ea typeface="微软雅黑" pitchFamily="34" charset="-122"/>
                <a:cs typeface="+mn-cs"/>
              </a:rPr>
              <a:t>基于目标函数</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的聚类算法中</a:t>
            </a:r>
            <a:r>
              <a:rPr kumimoji="0" lang="zh-CN" altLang="en-US"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模糊</a:t>
            </a:r>
            <a:r>
              <a:rPr kumimoji="0" lang="en-US" altLang="zh-CN"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C</a:t>
            </a:r>
            <a:r>
              <a:rPr kumimoji="0" lang="zh-CN" altLang="en-US"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均值</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FCM</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Fuzzy C—Means</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）类型算法的理论最为完善，应用最为广泛。</a:t>
            </a:r>
          </a:p>
          <a:p>
            <a:pPr marL="0" marR="0" lvl="0" indent="457200" algn="just" defTabSz="914400" rtl="0" eaLnBrk="0" fontAlgn="base" latinLnBrk="0" hangingPunct="0">
              <a:lnSpc>
                <a:spcPct val="150000"/>
              </a:lnSpc>
              <a:spcBef>
                <a:spcPct val="0"/>
              </a:spcBef>
              <a:spcAft>
                <a:spcPct val="0"/>
              </a:spcAft>
              <a:buClrTx/>
              <a:buSzTx/>
              <a:buFontTx/>
              <a:buNone/>
              <a:tabLst/>
              <a:defRPr/>
            </a:pPr>
            <a:endPar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4" name="Rectangle 2">
            <a:extLst>
              <a:ext uri="{FF2B5EF4-FFF2-40B4-BE49-F238E27FC236}">
                <a16:creationId xmlns:a16="http://schemas.microsoft.com/office/drawing/2014/main" id="{E31CA5F5-0BFC-794D-9312-8B1FB2ADC8EB}"/>
              </a:ext>
            </a:extLst>
          </p:cNvPr>
          <p:cNvSpPr txBox="1">
            <a:spLocks noChangeArrowheads="1"/>
          </p:cNvSpPr>
          <p:nvPr/>
        </p:nvSpPr>
        <p:spPr>
          <a:xfrm>
            <a:off x="1115616" y="548680"/>
            <a:ext cx="7696200" cy="719138"/>
          </a:xfrm>
          <a:prstGeom prst="rect">
            <a:avLst/>
          </a:prstGeom>
        </p:spPr>
        <p:txBody>
          <a:bodyPr/>
          <a:lst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 模糊</a:t>
            </a:r>
            <a:r>
              <a:rPr kumimoji="0" lang="en-US" altLang="zh-CN" sz="3300" b="0" i="0" u="none" strike="noStrike" kern="1200" cap="none" spc="0" normalizeH="0" baseline="0" noProof="0" dirty="0">
                <a:ln>
                  <a:noFill/>
                </a:ln>
                <a:solidFill>
                  <a:srgbClr val="336666"/>
                </a:solidFill>
                <a:effectLst/>
                <a:uLnTx/>
                <a:uFillTx/>
                <a:latin typeface="Arial"/>
                <a:ea typeface="宋体"/>
                <a:cs typeface="+mj-cs"/>
              </a:rPr>
              <a:t>C</a:t>
            </a: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均值聚类的应用背景</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4838" y="1700808"/>
            <a:ext cx="7999610" cy="553998"/>
          </a:xfrm>
          <a:prstGeom prst="rect">
            <a:avLst/>
          </a:prstGeom>
        </p:spPr>
        <p:txBody>
          <a:bodyPr wrap="square">
            <a:spAutoFit/>
          </a:bodyPr>
          <a:lstStyle/>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mc:AlternateContent xmlns:mc="http://schemas.openxmlformats.org/markup-compatibility/2006" xmlns:a14="http://schemas.microsoft.com/office/drawing/2010/main">
        <mc:Choice Requires="a14">
          <p:sp>
            <p:nvSpPr>
              <p:cNvPr id="2" name="矩形 1"/>
              <p:cNvSpPr/>
              <p:nvPr/>
            </p:nvSpPr>
            <p:spPr>
              <a:xfrm>
                <a:off x="489372" y="1340768"/>
                <a:ext cx="8322444" cy="5276381"/>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1.</a:t>
                </a:r>
                <a:r>
                  <a:rPr kumimoji="0" lang="zh-CN" altLang="en-US" sz="24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模糊</a:t>
                </a:r>
                <a:r>
                  <a:rPr kumimoji="0" lang="en-US" altLang="zh-CN" sz="24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C</a:t>
                </a:r>
                <a:r>
                  <a:rPr kumimoji="0" lang="zh-CN" altLang="en-US" sz="24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均值聚类的准则</a:t>
                </a:r>
                <a:endParaRPr kumimoji="0" lang="en-US" altLang="zh-CN" sz="20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endParaRPr>
              </a:p>
              <a:p>
                <a:pPr marL="0" marR="0" lvl="0" indent="457200" algn="l" defTabSz="914400" rtl="0" eaLnBrk="0"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设                    是</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n</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个样本组成的样本集合，</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c</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为预定的类别数目，   </a:t>
                </a:r>
                <a14:m>
                  <m:oMath xmlns:m="http://schemas.openxmlformats.org/officeDocument/2006/math">
                    <m:sSub>
                      <m:sSubPr>
                        <m:ctrlPr>
                          <a:rPr kumimoji="0" lang="en-US" altLang="zh-CN" sz="2800" b="0" i="1" u="none" strike="noStrike" kern="1200" cap="none" spc="0" normalizeH="0" baseline="0" noProof="0" smtClean="0">
                            <a:ln>
                              <a:noFill/>
                            </a:ln>
                            <a:solidFill>
                              <a:srgbClr val="000000"/>
                            </a:solidFill>
                            <a:effectLst/>
                            <a:uLnTx/>
                            <a:uFillTx/>
                            <a:latin typeface="Cambria Math" panose="02040503050406030204" pitchFamily="18" charset="0"/>
                            <a:ea typeface="微软雅黑" pitchFamily="34" charset="-122"/>
                            <a:cs typeface="+mn-cs"/>
                          </a:rPr>
                        </m:ctrlPr>
                      </m:sSubPr>
                      <m:e>
                        <m:r>
                          <a:rPr kumimoji="0" lang="en-US" altLang="zh-CN"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𝜇</m:t>
                        </m:r>
                      </m:e>
                      <m:sub>
                        <m:r>
                          <a:rPr kumimoji="0" lang="en-US" altLang="zh-CN" sz="2800" b="0" i="1" u="none" strike="noStrike" kern="1200" cap="none" spc="0" normalizeH="0" baseline="0" noProof="0" smtClean="0">
                            <a:ln>
                              <a:noFill/>
                            </a:ln>
                            <a:solidFill>
                              <a:srgbClr val="000000"/>
                            </a:solidFill>
                            <a:effectLst/>
                            <a:uLnTx/>
                            <a:uFillTx/>
                            <a:latin typeface="Cambria Math" panose="02040503050406030204" pitchFamily="18" charset="0"/>
                            <a:ea typeface="微软雅黑" pitchFamily="34" charset="-122"/>
                            <a:cs typeface="+mn-cs"/>
                          </a:rPr>
                          <m:t>𝑗</m:t>
                        </m:r>
                      </m:sub>
                    </m:sSub>
                    <m:r>
                      <a:rPr kumimoji="0" lang="en-US" altLang="zh-CN" sz="2800" b="0" i="1" u="none" strike="noStrike" kern="1200" cap="none" spc="0" normalizeH="0" baseline="0" noProof="0" smtClean="0">
                        <a:ln>
                          <a:noFill/>
                        </a:ln>
                        <a:solidFill>
                          <a:srgbClr val="000000"/>
                        </a:solidFill>
                        <a:effectLst/>
                        <a:uLnTx/>
                        <a:uFillTx/>
                        <a:latin typeface="Cambria Math" panose="02040503050406030204" pitchFamily="18" charset="0"/>
                        <a:ea typeface="微软雅黑" pitchFamily="34" charset="-122"/>
                        <a:cs typeface="+mn-cs"/>
                      </a:rPr>
                      <m:t>(</m:t>
                    </m:r>
                    <m:sSub>
                      <m:sSubPr>
                        <m:ctrlPr>
                          <a:rPr kumimoji="0" lang="en-US" altLang="zh-CN" sz="2800" b="0" i="1" u="none" strike="noStrike" kern="1200" cap="none" spc="0" normalizeH="0" baseline="0" noProof="0" smtClean="0">
                            <a:ln>
                              <a:noFill/>
                            </a:ln>
                            <a:solidFill>
                              <a:srgbClr val="000000"/>
                            </a:solidFill>
                            <a:effectLst/>
                            <a:uLnTx/>
                            <a:uFillTx/>
                            <a:latin typeface="Cambria Math" panose="02040503050406030204" pitchFamily="18" charset="0"/>
                            <a:ea typeface="微软雅黑" pitchFamily="34" charset="-122"/>
                            <a:cs typeface="+mn-cs"/>
                          </a:rPr>
                        </m:ctrlPr>
                      </m:sSubPr>
                      <m:e>
                        <m:r>
                          <a:rPr kumimoji="0" lang="en-US" altLang="zh-CN" sz="2800" b="0" i="1" u="none" strike="noStrike" kern="1200" cap="none" spc="0" normalizeH="0" baseline="0" noProof="0" smtClean="0">
                            <a:ln>
                              <a:noFill/>
                            </a:ln>
                            <a:solidFill>
                              <a:srgbClr val="000000"/>
                            </a:solidFill>
                            <a:effectLst/>
                            <a:uLnTx/>
                            <a:uFillTx/>
                            <a:latin typeface="Cambria Math" panose="02040503050406030204" pitchFamily="18" charset="0"/>
                            <a:ea typeface="微软雅黑" pitchFamily="34" charset="-122"/>
                            <a:cs typeface="+mn-cs"/>
                          </a:rPr>
                          <m:t>𝑥</m:t>
                        </m:r>
                      </m:e>
                      <m:sub>
                        <m:r>
                          <a:rPr kumimoji="0" lang="en-US" altLang="zh-CN" sz="2800" b="0" i="1" u="none" strike="noStrike" kern="1200" cap="none" spc="0" normalizeH="0" baseline="0" noProof="0" smtClean="0">
                            <a:ln>
                              <a:noFill/>
                            </a:ln>
                            <a:solidFill>
                              <a:srgbClr val="000000"/>
                            </a:solidFill>
                            <a:effectLst/>
                            <a:uLnTx/>
                            <a:uFillTx/>
                            <a:latin typeface="Cambria Math" panose="02040503050406030204" pitchFamily="18" charset="0"/>
                            <a:ea typeface="微软雅黑" pitchFamily="34" charset="-122"/>
                            <a:cs typeface="+mn-cs"/>
                          </a:rPr>
                          <m:t>𝑖</m:t>
                        </m:r>
                      </m:sub>
                    </m:sSub>
                    <m:r>
                      <a:rPr kumimoji="0" lang="en-US" altLang="zh-CN" sz="2800" b="0" i="1" u="none" strike="noStrike" kern="1200" cap="none" spc="0" normalizeH="0" baseline="0" noProof="0" smtClean="0">
                        <a:ln>
                          <a:noFill/>
                        </a:ln>
                        <a:solidFill>
                          <a:srgbClr val="000000"/>
                        </a:solidFill>
                        <a:effectLst/>
                        <a:uLnTx/>
                        <a:uFillTx/>
                        <a:latin typeface="Cambria Math" panose="02040503050406030204" pitchFamily="18" charset="0"/>
                        <a:ea typeface="微软雅黑" pitchFamily="34" charset="-122"/>
                        <a:cs typeface="+mn-cs"/>
                      </a:rPr>
                      <m:t>)</m:t>
                    </m:r>
                  </m:oMath>
                </a14:m>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是第</a:t>
                </a:r>
                <a:r>
                  <a:rPr kumimoji="0" lang="en-US" altLang="zh-CN" sz="20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i</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个样本对于第</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j</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类的隶属度函数。用隶属度函数定义的聚类损失函数可以写为</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endPar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0" marR="0" lvl="0" indent="457200" algn="just" defTabSz="914400" rtl="0" eaLnBrk="0" fontAlgn="base" latinLnBrk="0" hangingPunct="0">
                  <a:lnSpc>
                    <a:spcPct val="150000"/>
                  </a:lnSpc>
                  <a:spcBef>
                    <a:spcPct val="0"/>
                  </a:spcBef>
                  <a:spcAft>
                    <a:spcPct val="0"/>
                  </a:spcAft>
                  <a:buClrTx/>
                  <a:buSzTx/>
                  <a:buFontTx/>
                  <a:buNone/>
                  <a:tabLst/>
                  <a:defRPr/>
                </a:pPr>
                <a:endPar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其中，</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b&gt;1</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，是一个可以控制聚类结果的模糊程度的常数。</a:t>
                </a:r>
              </a:p>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在不同的隶属度定义方法下最小化聚类损失函数，就得到不同的模糊聚类方法。</a:t>
                </a:r>
                <a:endPar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其中最有代表性的是</a:t>
                </a:r>
                <a:r>
                  <a:rPr kumimoji="0" lang="zh-CN" altLang="en-US" sz="20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模糊</a:t>
                </a:r>
                <a:r>
                  <a:rPr kumimoji="0" lang="en-US" altLang="zh-CN" sz="20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C</a:t>
                </a:r>
                <a:r>
                  <a:rPr kumimoji="0" lang="zh-CN" altLang="en-US" sz="20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均值方法</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zh-CN" altLang="en-US" sz="20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它要求一个样本对于各个聚类的隶属度之和为</a:t>
                </a:r>
                <a:r>
                  <a:rPr kumimoji="0" lang="en-US" altLang="zh-CN" sz="20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1</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，即：</a:t>
                </a:r>
                <a14:m>
                  <m:oMath xmlns:m="http://schemas.openxmlformats.org/officeDocument/2006/math">
                    <m:nary>
                      <m:naryPr>
                        <m:chr m:val="∑"/>
                        <m:ctrlPr>
                          <a:rPr kumimoji="0" lang="zh-CN" alt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微软雅黑" pitchFamily="34" charset="-122"/>
                            <a:cs typeface="+mn-cs"/>
                          </a:rPr>
                        </m:ctrlPr>
                      </m:naryPr>
                      <m:sub>
                        <m:r>
                          <m:rPr>
                            <m:brk m:alnAt="23"/>
                          </m:r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微软雅黑" pitchFamily="34" charset="-122"/>
                            <a:cs typeface="+mn-cs"/>
                          </a:rPr>
                          <m:t>𝑗</m:t>
                        </m:r>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微软雅黑" pitchFamily="34" charset="-122"/>
                            <a:cs typeface="+mn-cs"/>
                          </a:rPr>
                          <m:t>=1</m:t>
                        </m:r>
                      </m:sub>
                      <m:sup>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微软雅黑" pitchFamily="34" charset="-122"/>
                            <a:cs typeface="+mn-cs"/>
                          </a:rPr>
                          <m:t>𝑐</m:t>
                        </m:r>
                      </m:sup>
                      <m:e>
                        <m:sSub>
                          <m:sSubPr>
                            <m:ctrlP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微软雅黑" pitchFamily="34" charset="-122"/>
                                <a:cs typeface="+mn-cs"/>
                              </a:rPr>
                            </m:ctrlPr>
                          </m:sSubPr>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𝜇</m:t>
                            </m:r>
                          </m:e>
                          <m:sub>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微软雅黑" pitchFamily="34" charset="-122"/>
                                <a:cs typeface="+mn-cs"/>
                              </a:rPr>
                              <m:t>𝑗</m:t>
                            </m:r>
                          </m:sub>
                        </m:sSub>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微软雅黑" pitchFamily="34" charset="-122"/>
                            <a:cs typeface="+mn-cs"/>
                          </a:rPr>
                          <m:t>(</m:t>
                        </m:r>
                        <m:sSub>
                          <m:sSubPr>
                            <m:ctrlP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微软雅黑" pitchFamily="34" charset="-122"/>
                                <a:cs typeface="+mn-cs"/>
                              </a:rPr>
                            </m:ctrlPr>
                          </m:sSubPr>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微软雅黑" pitchFamily="34" charset="-122"/>
                                <a:cs typeface="+mn-cs"/>
                              </a:rPr>
                              <m:t>𝑥</m:t>
                            </m:r>
                          </m:e>
                          <m:sub>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微软雅黑" pitchFamily="34" charset="-122"/>
                                <a:cs typeface="+mn-cs"/>
                              </a:rPr>
                              <m:t>𝑖</m:t>
                            </m:r>
                          </m:sub>
                        </m:sSub>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微软雅黑" pitchFamily="34" charset="-122"/>
                            <a:cs typeface="+mn-cs"/>
                          </a:rPr>
                          <m:t>)</m:t>
                        </m:r>
                      </m:e>
                    </m:nary>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微软雅黑" pitchFamily="34" charset="-122"/>
                        <a:cs typeface="+mn-cs"/>
                      </a:rPr>
                      <m:t>=1, </m:t>
                    </m:r>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微软雅黑" pitchFamily="34" charset="-122"/>
                        <a:cs typeface="+mn-cs"/>
                      </a:rPr>
                      <m:t>𝑖</m:t>
                    </m:r>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微软雅黑" pitchFamily="34" charset="-122"/>
                        <a:cs typeface="+mn-cs"/>
                      </a:rPr>
                      <m:t>=1,2,…,</m:t>
                    </m:r>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微软雅黑" pitchFamily="34" charset="-122"/>
                        <a:cs typeface="+mn-cs"/>
                      </a:rPr>
                      <m:t>𝑛</m:t>
                    </m:r>
                  </m:oMath>
                </a14:m>
                <a:endParaRPr kumimoji="0" lang="en-US" altLang="zh-CN" sz="2400" b="0" i="0" u="none" strike="noStrike" kern="1200" cap="none" spc="0" normalizeH="0" baseline="0" noProof="0" dirty="0">
                  <a:ln>
                    <a:noFill/>
                  </a:ln>
                  <a:solidFill>
                    <a:srgbClr val="C2CBCB"/>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C2CBCB"/>
                  </a:solidFill>
                  <a:effectLst/>
                  <a:uLnTx/>
                  <a:uFillTx/>
                  <a:latin typeface="微软雅黑" pitchFamily="34" charset="-122"/>
                  <a:ea typeface="微软雅黑" pitchFamily="34" charset="-122"/>
                  <a:cs typeface="+mn-cs"/>
                </a:endParaRPr>
              </a:p>
            </p:txBody>
          </p:sp>
        </mc:Choice>
        <mc:Fallback xmlns="">
          <p:sp>
            <p:nvSpPr>
              <p:cNvPr id="2" name="矩形 1"/>
              <p:cNvSpPr>
                <a:spLocks noRot="1" noChangeAspect="1" noMove="1" noResize="1" noEditPoints="1" noAdjustHandles="1" noChangeArrowheads="1" noChangeShapeType="1" noTextEdit="1"/>
              </p:cNvSpPr>
              <p:nvPr/>
            </p:nvSpPr>
            <p:spPr>
              <a:xfrm>
                <a:off x="489372" y="1340768"/>
                <a:ext cx="8322444" cy="5276381"/>
              </a:xfrm>
              <a:prstGeom prst="rect">
                <a:avLst/>
              </a:prstGeom>
              <a:blipFill>
                <a:blip r:embed="rId3"/>
                <a:stretch>
                  <a:fillRect l="-1065" t="-962" r="-609" b="-4567"/>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nvGraphicFramePr>
        <p:xfrm>
          <a:off x="1281460" y="1865730"/>
          <a:ext cx="1473200" cy="330200"/>
        </p:xfrm>
        <a:graphic>
          <a:graphicData uri="http://schemas.openxmlformats.org/presentationml/2006/ole">
            <mc:AlternateContent xmlns:mc="http://schemas.openxmlformats.org/markup-compatibility/2006">
              <mc:Choice xmlns:v="urn:schemas-microsoft-com:vml" Requires="v">
                <p:oleObj spid="_x0000_s11299" name="公式" r:id="rId4" imgW="1473120" imgH="330120" progId="Equation.KSEE3">
                  <p:embed/>
                </p:oleObj>
              </mc:Choice>
              <mc:Fallback>
                <p:oleObj name="公式" r:id="rId4" imgW="1473120" imgH="330120" progId="Equation.KSEE3">
                  <p:embed/>
                  <p:pic>
                    <p:nvPicPr>
                      <p:cNvPr id="4" name="对象 3"/>
                      <p:cNvPicPr/>
                      <p:nvPr/>
                    </p:nvPicPr>
                    <p:blipFill>
                      <a:blip r:embed="rId5"/>
                      <a:stretch>
                        <a:fillRect/>
                      </a:stretch>
                    </p:blipFill>
                    <p:spPr>
                      <a:xfrm>
                        <a:off x="1281460" y="1865730"/>
                        <a:ext cx="1473200" cy="330200"/>
                      </a:xfrm>
                      <a:prstGeom prst="rect">
                        <a:avLst/>
                      </a:prstGeom>
                    </p:spPr>
                  </p:pic>
                </p:oleObj>
              </mc:Fallback>
            </mc:AlternateContent>
          </a:graphicData>
        </a:graphic>
      </p:graphicFrame>
      <p:sp>
        <p:nvSpPr>
          <p:cNvPr id="9" name="Rectangle 2">
            <a:extLst>
              <a:ext uri="{FF2B5EF4-FFF2-40B4-BE49-F238E27FC236}">
                <a16:creationId xmlns:a16="http://schemas.microsoft.com/office/drawing/2014/main" id="{A82D1073-EA8D-4E48-B122-0CF9C71C9D15}"/>
              </a:ext>
            </a:extLst>
          </p:cNvPr>
          <p:cNvSpPr txBox="1">
            <a:spLocks noChangeArrowheads="1"/>
          </p:cNvSpPr>
          <p:nvPr/>
        </p:nvSpPr>
        <p:spPr>
          <a:xfrm>
            <a:off x="1115616" y="548680"/>
            <a:ext cx="7696200" cy="719138"/>
          </a:xfrm>
          <a:prstGeom prst="rect">
            <a:avLst/>
          </a:prstGeom>
        </p:spPr>
        <p:txBody>
          <a:bodyPr/>
          <a:lst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 模糊</a:t>
            </a:r>
            <a:r>
              <a:rPr kumimoji="0" lang="en-US" altLang="zh-CN" sz="3300" b="0" i="0" u="none" strike="noStrike" kern="1200" cap="none" spc="0" normalizeH="0" baseline="0" noProof="0" dirty="0">
                <a:ln>
                  <a:noFill/>
                </a:ln>
                <a:solidFill>
                  <a:srgbClr val="336666"/>
                </a:solidFill>
                <a:effectLst/>
                <a:uLnTx/>
                <a:uFillTx/>
                <a:latin typeface="Arial"/>
                <a:ea typeface="宋体"/>
                <a:cs typeface="+mj-cs"/>
              </a:rPr>
              <a:t>C</a:t>
            </a: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均值聚类算法</a:t>
            </a:r>
          </a:p>
        </p:txBody>
      </p:sp>
      <p:grpSp>
        <p:nvGrpSpPr>
          <p:cNvPr id="6" name="组合 5">
            <a:extLst>
              <a:ext uri="{FF2B5EF4-FFF2-40B4-BE49-F238E27FC236}">
                <a16:creationId xmlns:a16="http://schemas.microsoft.com/office/drawing/2014/main" id="{8A7997C3-49FD-850E-4231-3FF91A679379}"/>
              </a:ext>
            </a:extLst>
          </p:cNvPr>
          <p:cNvGrpSpPr/>
          <p:nvPr/>
        </p:nvGrpSpPr>
        <p:grpSpPr>
          <a:xfrm>
            <a:off x="2987824" y="3012867"/>
            <a:ext cx="4976109" cy="832265"/>
            <a:chOff x="2987824" y="3012867"/>
            <a:chExt cx="4976109" cy="832265"/>
          </a:xfrm>
        </p:grpSpPr>
        <p:pic>
          <p:nvPicPr>
            <p:cNvPr id="10" name="图形 9">
              <a:extLst>
                <a:ext uri="{FF2B5EF4-FFF2-40B4-BE49-F238E27FC236}">
                  <a16:creationId xmlns:a16="http://schemas.microsoft.com/office/drawing/2014/main" id="{D8F778DC-FF13-E946-9570-ABE6A31F331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87824" y="3012867"/>
              <a:ext cx="3960439" cy="832265"/>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52964A6-F80E-520F-5776-EEE550EE139D}"/>
                    </a:ext>
                  </a:extLst>
                </p:cNvPr>
                <p:cNvSpPr txBox="1"/>
                <p:nvPr/>
              </p:nvSpPr>
              <p:spPr>
                <a:xfrm>
                  <a:off x="7308304" y="3212976"/>
                  <a:ext cx="655629" cy="307777"/>
                </a:xfrm>
                <a:prstGeom prst="rect">
                  <a:avLst/>
                </a:prstGeom>
                <a:noFill/>
              </p:spPr>
              <p:txBody>
                <a:bodyPr wrap="none" lIns="0" tIns="0" rIns="0" bIns="0" rtlCol="0">
                  <a:spAutoFit/>
                </a:bodyPr>
                <a:lstStyle/>
                <a:p>
                  <a14:m>
                    <m:oMath xmlns:m="http://schemas.openxmlformats.org/officeDocument/2006/math">
                      <m:r>
                        <a:rPr lang="zh-CN" altLang="en-US" i="1">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endParaRPr lang="zh-HK" altLang="en-US" dirty="0">
                    <a:latin typeface="Times New Roman" panose="02020603050405020304" pitchFamily="18" charset="0"/>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252964A6-F80E-520F-5776-EEE550EE139D}"/>
                    </a:ext>
                  </a:extLst>
                </p:cNvPr>
                <p:cNvSpPr txBox="1">
                  <a:spLocks noRot="1" noChangeAspect="1" noMove="1" noResize="1" noEditPoints="1" noAdjustHandles="1" noChangeArrowheads="1" noChangeShapeType="1" noTextEdit="1"/>
                </p:cNvSpPr>
                <p:nvPr/>
              </p:nvSpPr>
              <p:spPr>
                <a:xfrm>
                  <a:off x="7308304" y="3212976"/>
                  <a:ext cx="655629" cy="307777"/>
                </a:xfrm>
                <a:prstGeom prst="rect">
                  <a:avLst/>
                </a:prstGeom>
                <a:blipFill>
                  <a:blip r:embed="rId8"/>
                  <a:stretch>
                    <a:fillRect l="-15888" t="-29412" r="-21495" b="-50980"/>
                  </a:stretch>
                </a:blipFill>
              </p:spPr>
              <p:txBody>
                <a:bodyPr/>
                <a:lstStyle/>
                <a:p>
                  <a:r>
                    <a:rPr lang="zh-HK" altLang="en-US">
                      <a:noFill/>
                    </a:rPr>
                    <a:t> </a:t>
                  </a:r>
                </a:p>
              </p:txBody>
            </p:sp>
          </mc:Fallback>
        </mc:AlternateContent>
      </p:gr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FFA5CABE-70D8-329B-D498-06686FC1FE43}"/>
                  </a:ext>
                </a:extLst>
              </p:cNvPr>
              <p:cNvSpPr txBox="1"/>
              <p:nvPr/>
            </p:nvSpPr>
            <p:spPr>
              <a:xfrm>
                <a:off x="7308304" y="5733256"/>
                <a:ext cx="655629" cy="307777"/>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m:t>
                    </m:r>
                    <m:r>
                      <a:rPr lang="en-US" altLang="zh-CN" b="0" i="0" smtClean="0">
                        <a:latin typeface="Cambria Math" panose="02040503050406030204" pitchFamily="18" charset="0"/>
                      </a:rPr>
                      <m:t>2</m:t>
                    </m:r>
                  </m:oMath>
                </a14:m>
                <a:r>
                  <a:rPr lang="zh-CN" altLang="en-US" dirty="0">
                    <a:latin typeface="Times New Roman" panose="02020603050405020304" pitchFamily="18" charset="0"/>
                    <a:cs typeface="Times New Roman" panose="02020603050405020304" pitchFamily="18" charset="0"/>
                  </a:rPr>
                  <a:t>）</a:t>
                </a:r>
                <a:endParaRPr lang="zh-HK" altLang="en-US" dirty="0">
                  <a:latin typeface="Times New Roman" panose="02020603050405020304" pitchFamily="18" charset="0"/>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FFA5CABE-70D8-329B-D498-06686FC1FE43}"/>
                  </a:ext>
                </a:extLst>
              </p:cNvPr>
              <p:cNvSpPr txBox="1">
                <a:spLocks noRot="1" noChangeAspect="1" noMove="1" noResize="1" noEditPoints="1" noAdjustHandles="1" noChangeArrowheads="1" noChangeShapeType="1" noTextEdit="1"/>
              </p:cNvSpPr>
              <p:nvPr/>
            </p:nvSpPr>
            <p:spPr>
              <a:xfrm>
                <a:off x="7308304" y="5733256"/>
                <a:ext cx="655629" cy="307777"/>
              </a:xfrm>
              <a:prstGeom prst="rect">
                <a:avLst/>
              </a:prstGeom>
              <a:blipFill>
                <a:blip r:embed="rId9"/>
                <a:stretch>
                  <a:fillRect l="-15888" t="-29412" r="-23364" b="-45098"/>
                </a:stretch>
              </a:blipFill>
            </p:spPr>
            <p:txBody>
              <a:bodyPr/>
              <a:lstStyle/>
              <a:p>
                <a:r>
                  <a:rPr lang="zh-HK" altLang="en-US">
                    <a:noFill/>
                  </a:rPr>
                  <a:t> </a:t>
                </a:r>
              </a:p>
            </p:txBody>
          </p:sp>
        </mc:Fallback>
      </mc:AlternateContent>
    </p:spTree>
    <p:extLst>
      <p:ext uri="{BB962C8B-B14F-4D97-AF65-F5344CB8AC3E}">
        <p14:creationId xmlns:p14="http://schemas.microsoft.com/office/powerpoint/2010/main" val="23245724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1560" y="1484784"/>
            <a:ext cx="7999610" cy="961289"/>
          </a:xfrm>
          <a:prstGeom prst="rect">
            <a:avLst/>
          </a:prstGeom>
        </p:spPr>
        <p:txBody>
          <a:bodyPr wrap="square">
            <a:spAutoFit/>
          </a:bodyPr>
          <a:lstStyle/>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要让隶属度函数定义的聚类损失函数取最小值，可以使用拉格朗日乘数法将（</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2</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）放入（</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1</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）中，加上系数，得：　　</a:t>
            </a:r>
          </a:p>
        </p:txBody>
      </p:sp>
      <mc:AlternateContent xmlns:mc="http://schemas.openxmlformats.org/markup-compatibility/2006" xmlns:a14="http://schemas.microsoft.com/office/drawing/2010/main">
        <mc:Choice Requires="a14">
          <p:sp>
            <p:nvSpPr>
              <p:cNvPr id="9" name="Rectangle 2">
                <a:extLst>
                  <a:ext uri="{FF2B5EF4-FFF2-40B4-BE49-F238E27FC236}">
                    <a16:creationId xmlns:a16="http://schemas.microsoft.com/office/drawing/2014/main" id="{A82D1073-EA8D-4E48-B122-0CF9C71C9D15}"/>
                  </a:ext>
                </a:extLst>
              </p:cNvPr>
              <p:cNvSpPr txBox="1">
                <a:spLocks noChangeArrowheads="1"/>
              </p:cNvSpPr>
              <p:nvPr/>
            </p:nvSpPr>
            <p:spPr>
              <a:xfrm>
                <a:off x="1115616" y="442081"/>
                <a:ext cx="7696200" cy="719138"/>
              </a:xfrm>
              <a:prstGeom prst="rect">
                <a:avLst/>
              </a:prstGeom>
            </p:spPr>
            <p:txBody>
              <a:bodyPr/>
              <a:lst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sSub>
                      <m:sSubPr>
                        <m:ctrlPr>
                          <a:rPr lang="en-US" altLang="zh-CN" i="1">
                            <a:solidFill>
                              <a:srgbClr val="336666"/>
                            </a:solidFill>
                            <a:latin typeface="Cambria Math" panose="02040503050406030204" pitchFamily="18" charset="0"/>
                            <a:ea typeface="宋体"/>
                          </a:rPr>
                        </m:ctrlPr>
                      </m:sSubPr>
                      <m:e>
                        <m:r>
                          <a:rPr lang="en-US" altLang="zh-CN">
                            <a:solidFill>
                              <a:srgbClr val="336666"/>
                            </a:solidFill>
                            <a:latin typeface="Cambria Math" panose="02040503050406030204" pitchFamily="18" charset="0"/>
                            <a:ea typeface="宋体"/>
                          </a:rPr>
                          <m:t>𝜇</m:t>
                        </m:r>
                      </m:e>
                      <m:sub>
                        <m:r>
                          <a:rPr lang="en-US" altLang="zh-CN">
                            <a:solidFill>
                              <a:srgbClr val="336666"/>
                            </a:solidFill>
                            <a:latin typeface="Cambria Math" panose="02040503050406030204" pitchFamily="18" charset="0"/>
                            <a:ea typeface="宋体"/>
                          </a:rPr>
                          <m:t>𝑗</m:t>
                        </m:r>
                      </m:sub>
                    </m:sSub>
                    <m:r>
                      <a:rPr lang="en-US" altLang="zh-CN">
                        <a:solidFill>
                          <a:srgbClr val="336666"/>
                        </a:solidFill>
                        <a:latin typeface="Cambria Math" panose="02040503050406030204" pitchFamily="18" charset="0"/>
                        <a:ea typeface="宋体"/>
                      </a:rPr>
                      <m:t>(</m:t>
                    </m:r>
                    <m:sSub>
                      <m:sSubPr>
                        <m:ctrlPr>
                          <a:rPr lang="en-US" altLang="zh-CN" i="1">
                            <a:solidFill>
                              <a:srgbClr val="336666"/>
                            </a:solidFill>
                            <a:latin typeface="Cambria Math" panose="02040503050406030204" pitchFamily="18" charset="0"/>
                            <a:ea typeface="宋体"/>
                          </a:rPr>
                        </m:ctrlPr>
                      </m:sSubPr>
                      <m:e>
                        <m:r>
                          <a:rPr lang="en-US" altLang="zh-CN">
                            <a:solidFill>
                              <a:srgbClr val="336666"/>
                            </a:solidFill>
                            <a:latin typeface="Cambria Math" panose="02040503050406030204" pitchFamily="18" charset="0"/>
                            <a:ea typeface="宋体"/>
                          </a:rPr>
                          <m:t>𝑥</m:t>
                        </m:r>
                      </m:e>
                      <m:sub>
                        <m:r>
                          <a:rPr lang="en-US" altLang="zh-CN">
                            <a:solidFill>
                              <a:srgbClr val="336666"/>
                            </a:solidFill>
                            <a:latin typeface="Cambria Math" panose="02040503050406030204" pitchFamily="18" charset="0"/>
                            <a:ea typeface="宋体"/>
                          </a:rPr>
                          <m:t>𝑖</m:t>
                        </m:r>
                      </m:sub>
                    </m:sSub>
                    <m:r>
                      <a:rPr lang="en-US" altLang="zh-CN">
                        <a:solidFill>
                          <a:srgbClr val="336666"/>
                        </a:solidFill>
                        <a:latin typeface="Cambria Math" panose="02040503050406030204" pitchFamily="18" charset="0"/>
                        <a:ea typeface="宋体"/>
                      </a:rPr>
                      <m:t>)</m:t>
                    </m:r>
                  </m:oMath>
                </a14:m>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求法</a:t>
                </a:r>
              </a:p>
            </p:txBody>
          </p:sp>
        </mc:Choice>
        <mc:Fallback xmlns="">
          <p:sp>
            <p:nvSpPr>
              <p:cNvPr id="9" name="Rectangle 2">
                <a:extLst>
                  <a:ext uri="{FF2B5EF4-FFF2-40B4-BE49-F238E27FC236}">
                    <a16:creationId xmlns:a16="http://schemas.microsoft.com/office/drawing/2014/main" id="{A82D1073-EA8D-4E48-B122-0CF9C71C9D15}"/>
                  </a:ext>
                </a:extLst>
              </p:cNvPr>
              <p:cNvSpPr txBox="1">
                <a:spLocks noRot="1" noChangeAspect="1" noMove="1" noResize="1" noEditPoints="1" noAdjustHandles="1" noChangeArrowheads="1" noChangeShapeType="1" noTextEdit="1"/>
              </p:cNvSpPr>
              <p:nvPr/>
            </p:nvSpPr>
            <p:spPr>
              <a:xfrm>
                <a:off x="1115616" y="442081"/>
                <a:ext cx="7696200" cy="719138"/>
              </a:xfrm>
              <a:prstGeom prst="rect">
                <a:avLst/>
              </a:prstGeom>
              <a:blipFill>
                <a:blip r:embed="rId3"/>
                <a:stretch>
                  <a:fillRect t="-15385" b="-9402"/>
                </a:stretch>
              </a:blipFill>
            </p:spPr>
            <p:txBody>
              <a:bodyPr/>
              <a:lstStyle/>
              <a:p>
                <a:r>
                  <a:rPr lang="zh-HK" altLang="en-US">
                    <a:noFill/>
                  </a:rPr>
                  <a:t> </a:t>
                </a:r>
              </a:p>
            </p:txBody>
          </p:sp>
        </mc:Fallback>
      </mc:AlternateContent>
      <p:pic>
        <p:nvPicPr>
          <p:cNvPr id="5" name="图片 4">
            <a:extLst>
              <a:ext uri="{FF2B5EF4-FFF2-40B4-BE49-F238E27FC236}">
                <a16:creationId xmlns:a16="http://schemas.microsoft.com/office/drawing/2014/main" id="{FBDA2DE5-68E8-9FF2-17B6-9D1EFA702DCB}"/>
              </a:ext>
            </a:extLst>
          </p:cNvPr>
          <p:cNvPicPr>
            <a:picLocks noChangeAspect="1"/>
          </p:cNvPicPr>
          <p:nvPr/>
        </p:nvPicPr>
        <p:blipFill rotWithShape="1">
          <a:blip r:embed="rId4"/>
          <a:srcRect r="9183"/>
          <a:stretch/>
        </p:blipFill>
        <p:spPr>
          <a:xfrm>
            <a:off x="696884" y="2536304"/>
            <a:ext cx="7187484" cy="466667"/>
          </a:xfrm>
          <a:prstGeom prst="rect">
            <a:avLst/>
          </a:prstGeom>
        </p:spPr>
      </p:pic>
      <p:sp>
        <p:nvSpPr>
          <p:cNvPr id="11" name="矩形 10">
            <a:extLst>
              <a:ext uri="{FF2B5EF4-FFF2-40B4-BE49-F238E27FC236}">
                <a16:creationId xmlns:a16="http://schemas.microsoft.com/office/drawing/2014/main" id="{3DC18422-2DAD-28F5-CF20-E3A10D83D583}"/>
              </a:ext>
            </a:extLst>
          </p:cNvPr>
          <p:cNvSpPr/>
          <p:nvPr/>
        </p:nvSpPr>
        <p:spPr>
          <a:xfrm>
            <a:off x="611560" y="3093202"/>
            <a:ext cx="7999610" cy="961289"/>
          </a:xfrm>
          <a:prstGeom prst="rect">
            <a:avLst/>
          </a:prstGeom>
        </p:spPr>
        <p:txBody>
          <a:bodyPr wrap="square">
            <a:spAutoFit/>
          </a:bodyPr>
          <a:lstStyle/>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要求</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J</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得极值，现对变量</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uij</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ci</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分别求导。</a:t>
            </a:r>
            <a:endPar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0" marR="0" lvl="0" indent="457200" algn="just" defTabSz="914400" rtl="0" eaLnBrk="0" fontAlgn="base" latinLnBrk="0" hangingPunct="0">
              <a:lnSpc>
                <a:spcPct val="150000"/>
              </a:lnSpc>
              <a:spcBef>
                <a:spcPct val="0"/>
              </a:spcBef>
              <a:spcAft>
                <a:spcPct val="0"/>
              </a:spcAft>
              <a:buClrTx/>
              <a:buSzTx/>
              <a:buFontTx/>
              <a:buNone/>
              <a:tabLst/>
              <a:defRPr/>
            </a:pPr>
            <a:r>
              <a:rPr lang="zh-CN" altLang="en-US" dirty="0">
                <a:solidFill>
                  <a:srgbClr val="000000"/>
                </a:solidFill>
                <a:latin typeface="微软雅黑" pitchFamily="34" charset="-122"/>
                <a:ea typeface="微软雅黑" pitchFamily="34" charset="-122"/>
              </a:rPr>
              <a:t>对与</a:t>
            </a:r>
            <a:r>
              <a:rPr lang="en-US" altLang="zh-CN" dirty="0">
                <a:solidFill>
                  <a:srgbClr val="000000"/>
                </a:solidFill>
                <a:latin typeface="微软雅黑" pitchFamily="34" charset="-122"/>
                <a:ea typeface="微软雅黑" pitchFamily="34" charset="-122"/>
              </a:rPr>
              <a:t>uij</a:t>
            </a:r>
            <a:r>
              <a:rPr lang="zh-CN" altLang="en-US" dirty="0">
                <a:solidFill>
                  <a:srgbClr val="000000"/>
                </a:solidFill>
                <a:latin typeface="微软雅黑" pitchFamily="34" charset="-122"/>
                <a:ea typeface="微软雅黑" pitchFamily="34" charset="-122"/>
              </a:rPr>
              <a:t>求导可得：</a:t>
            </a:r>
            <a:endPar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pic>
        <p:nvPicPr>
          <p:cNvPr id="7" name="图片 6">
            <a:extLst>
              <a:ext uri="{FF2B5EF4-FFF2-40B4-BE49-F238E27FC236}">
                <a16:creationId xmlns:a16="http://schemas.microsoft.com/office/drawing/2014/main" id="{02898E32-6458-2643-5661-E278355EC615}"/>
              </a:ext>
            </a:extLst>
          </p:cNvPr>
          <p:cNvPicPr>
            <a:picLocks noChangeAspect="1"/>
          </p:cNvPicPr>
          <p:nvPr/>
        </p:nvPicPr>
        <p:blipFill>
          <a:blip r:embed="rId5"/>
          <a:stretch>
            <a:fillRect/>
          </a:stretch>
        </p:blipFill>
        <p:spPr>
          <a:xfrm>
            <a:off x="696884" y="4130191"/>
            <a:ext cx="3723809" cy="571429"/>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A7DAFCF-535A-73C6-944B-248A4517A899}"/>
                  </a:ext>
                </a:extLst>
              </p:cNvPr>
              <p:cNvSpPr txBox="1"/>
              <p:nvPr/>
            </p:nvSpPr>
            <p:spPr>
              <a:xfrm>
                <a:off x="8100392" y="2615749"/>
                <a:ext cx="655629" cy="307777"/>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m:t>
                    </m:r>
                    <m:r>
                      <a:rPr lang="en-US" altLang="zh-CN" b="0" i="0" smtClean="0">
                        <a:latin typeface="Cambria Math" panose="02040503050406030204" pitchFamily="18" charset="0"/>
                      </a:rPr>
                      <m:t>3</m:t>
                    </m:r>
                  </m:oMath>
                </a14:m>
                <a:r>
                  <a:rPr lang="zh-CN" altLang="en-US" dirty="0">
                    <a:latin typeface="Times New Roman" panose="02020603050405020304" pitchFamily="18" charset="0"/>
                    <a:cs typeface="Times New Roman" panose="02020603050405020304" pitchFamily="18" charset="0"/>
                  </a:rPr>
                  <a:t>）</a:t>
                </a:r>
                <a:endParaRPr lang="zh-HK" altLang="en-US" dirty="0">
                  <a:latin typeface="Times New Roman" panose="02020603050405020304" pitchFamily="18" charset="0"/>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1A7DAFCF-535A-73C6-944B-248A4517A899}"/>
                  </a:ext>
                </a:extLst>
              </p:cNvPr>
              <p:cNvSpPr txBox="1">
                <a:spLocks noRot="1" noChangeAspect="1" noMove="1" noResize="1" noEditPoints="1" noAdjustHandles="1" noChangeArrowheads="1" noChangeShapeType="1" noTextEdit="1"/>
              </p:cNvSpPr>
              <p:nvPr/>
            </p:nvSpPr>
            <p:spPr>
              <a:xfrm>
                <a:off x="8100392" y="2615749"/>
                <a:ext cx="655629" cy="307777"/>
              </a:xfrm>
              <a:prstGeom prst="rect">
                <a:avLst/>
              </a:prstGeom>
              <a:blipFill>
                <a:blip r:embed="rId6"/>
                <a:stretch>
                  <a:fillRect l="-15888" t="-29412" r="-23364" b="-45098"/>
                </a:stretch>
              </a:blipFill>
            </p:spPr>
            <p:txBody>
              <a:bodyPr/>
              <a:lstStyle/>
              <a:p>
                <a:r>
                  <a:rPr lang="zh-HK"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456E9EC-982B-28D1-3395-34AFB5F3BB95}"/>
                  </a:ext>
                </a:extLst>
              </p:cNvPr>
              <p:cNvSpPr txBox="1"/>
              <p:nvPr/>
            </p:nvSpPr>
            <p:spPr>
              <a:xfrm>
                <a:off x="4963716" y="4262016"/>
                <a:ext cx="655629" cy="307777"/>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m:t>
                    </m:r>
                    <m:r>
                      <a:rPr lang="en-US" altLang="zh-CN" b="0" i="0" smtClean="0">
                        <a:latin typeface="Cambria Math" panose="02040503050406030204" pitchFamily="18" charset="0"/>
                      </a:rPr>
                      <m:t>4</m:t>
                    </m:r>
                  </m:oMath>
                </a14:m>
                <a:r>
                  <a:rPr lang="zh-CN" altLang="en-US" dirty="0">
                    <a:latin typeface="Times New Roman" panose="02020603050405020304" pitchFamily="18" charset="0"/>
                    <a:cs typeface="Times New Roman" panose="02020603050405020304" pitchFamily="18" charset="0"/>
                  </a:rPr>
                  <a:t>）</a:t>
                </a:r>
                <a:endParaRPr lang="zh-HK" altLang="en-US" dirty="0">
                  <a:latin typeface="Times New Roman" panose="02020603050405020304" pitchFamily="18" charset="0"/>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A456E9EC-982B-28D1-3395-34AFB5F3BB95}"/>
                  </a:ext>
                </a:extLst>
              </p:cNvPr>
              <p:cNvSpPr txBox="1">
                <a:spLocks noRot="1" noChangeAspect="1" noMove="1" noResize="1" noEditPoints="1" noAdjustHandles="1" noChangeArrowheads="1" noChangeShapeType="1" noTextEdit="1"/>
              </p:cNvSpPr>
              <p:nvPr/>
            </p:nvSpPr>
            <p:spPr>
              <a:xfrm>
                <a:off x="4963716" y="4262016"/>
                <a:ext cx="655629" cy="307777"/>
              </a:xfrm>
              <a:prstGeom prst="rect">
                <a:avLst/>
              </a:prstGeom>
              <a:blipFill>
                <a:blip r:embed="rId7"/>
                <a:stretch>
                  <a:fillRect l="-15741" t="-29412" r="-23148" b="-45098"/>
                </a:stretch>
              </a:blipFill>
            </p:spPr>
            <p:txBody>
              <a:bodyPr/>
              <a:lstStyle/>
              <a:p>
                <a:r>
                  <a:rPr lang="zh-HK" altLang="en-US">
                    <a:noFill/>
                  </a:rPr>
                  <a:t> </a:t>
                </a:r>
              </a:p>
            </p:txBody>
          </p:sp>
        </mc:Fallback>
      </mc:AlternateContent>
      <p:sp>
        <p:nvSpPr>
          <p:cNvPr id="14" name="矩形 13">
            <a:extLst>
              <a:ext uri="{FF2B5EF4-FFF2-40B4-BE49-F238E27FC236}">
                <a16:creationId xmlns:a16="http://schemas.microsoft.com/office/drawing/2014/main" id="{69E94A42-C6B9-B3FF-837A-EDF7E655324F}"/>
              </a:ext>
            </a:extLst>
          </p:cNvPr>
          <p:cNvSpPr/>
          <p:nvPr/>
        </p:nvSpPr>
        <p:spPr>
          <a:xfrm>
            <a:off x="685505" y="4716202"/>
            <a:ext cx="7999610" cy="499624"/>
          </a:xfrm>
          <a:prstGeom prst="rect">
            <a:avLst/>
          </a:prstGeom>
        </p:spPr>
        <p:txBody>
          <a:bodyPr wrap="square">
            <a:spAutoFit/>
          </a:bodyPr>
          <a:lstStyle/>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解（</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4</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）得：</a:t>
            </a:r>
          </a:p>
        </p:txBody>
      </p:sp>
      <p:graphicFrame>
        <p:nvGraphicFramePr>
          <p:cNvPr id="8" name="对象 7">
            <a:extLst>
              <a:ext uri="{FF2B5EF4-FFF2-40B4-BE49-F238E27FC236}">
                <a16:creationId xmlns:a16="http://schemas.microsoft.com/office/drawing/2014/main" id="{BE613F74-2574-628C-DCBA-27BB18868EEF}"/>
              </a:ext>
            </a:extLst>
          </p:cNvPr>
          <p:cNvGraphicFramePr>
            <a:graphicFrameLocks noChangeAspect="1"/>
          </p:cNvGraphicFramePr>
          <p:nvPr>
            <p:extLst>
              <p:ext uri="{D42A27DB-BD31-4B8C-83A1-F6EECF244321}">
                <p14:modId xmlns:p14="http://schemas.microsoft.com/office/powerpoint/2010/main" val="3867340947"/>
              </p:ext>
            </p:extLst>
          </p:nvPr>
        </p:nvGraphicFramePr>
        <p:xfrm>
          <a:off x="899592" y="5157192"/>
          <a:ext cx="5558726" cy="1146643"/>
        </p:xfrm>
        <a:graphic>
          <a:graphicData uri="http://schemas.openxmlformats.org/presentationml/2006/ole">
            <mc:AlternateContent xmlns:mc="http://schemas.openxmlformats.org/markup-compatibility/2006">
              <mc:Choice xmlns:v="urn:schemas-microsoft-com:vml" Requires="v">
                <p:oleObj spid="_x0000_s16392" name="Equation" r:id="rId8" imgW="2831760" imgH="583920" progId="Equation.DSMT4">
                  <p:embed/>
                </p:oleObj>
              </mc:Choice>
              <mc:Fallback>
                <p:oleObj name="Equation" r:id="rId8" imgW="2831760" imgH="583920" progId="Equation.DSMT4">
                  <p:embed/>
                  <p:pic>
                    <p:nvPicPr>
                      <p:cNvPr id="0" name=""/>
                      <p:cNvPicPr/>
                      <p:nvPr/>
                    </p:nvPicPr>
                    <p:blipFill>
                      <a:blip r:embed="rId9"/>
                      <a:stretch>
                        <a:fillRect/>
                      </a:stretch>
                    </p:blipFill>
                    <p:spPr>
                      <a:xfrm>
                        <a:off x="899592" y="5157192"/>
                        <a:ext cx="5558726" cy="1146643"/>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BB61497-7E14-EFB9-F5B0-2A0497B25741}"/>
                  </a:ext>
                </a:extLst>
              </p:cNvPr>
              <p:cNvSpPr txBox="1"/>
              <p:nvPr/>
            </p:nvSpPr>
            <p:spPr>
              <a:xfrm>
                <a:off x="7164288" y="5533051"/>
                <a:ext cx="655629" cy="307777"/>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m:t>
                    </m:r>
                    <m:r>
                      <a:rPr lang="en-US" altLang="zh-CN" b="0" i="0" smtClean="0">
                        <a:latin typeface="Cambria Math" panose="02040503050406030204" pitchFamily="18" charset="0"/>
                      </a:rPr>
                      <m:t>5</m:t>
                    </m:r>
                  </m:oMath>
                </a14:m>
                <a:r>
                  <a:rPr lang="zh-CN" altLang="en-US" dirty="0">
                    <a:latin typeface="Times New Roman" panose="02020603050405020304" pitchFamily="18" charset="0"/>
                    <a:cs typeface="Times New Roman" panose="02020603050405020304" pitchFamily="18" charset="0"/>
                  </a:rPr>
                  <a:t>）</a:t>
                </a:r>
                <a:endParaRPr lang="zh-HK" altLang="en-US" dirty="0">
                  <a:latin typeface="Times New Roman" panose="02020603050405020304" pitchFamily="18" charset="0"/>
                  <a:cs typeface="Times New Roman" panose="02020603050405020304" pitchFamily="18" charset="0"/>
                </a:endParaRPr>
              </a:p>
            </p:txBody>
          </p:sp>
        </mc:Choice>
        <mc:Fallback xmlns="">
          <p:sp>
            <p:nvSpPr>
              <p:cNvPr id="15" name="文本框 14">
                <a:extLst>
                  <a:ext uri="{FF2B5EF4-FFF2-40B4-BE49-F238E27FC236}">
                    <a16:creationId xmlns:a16="http://schemas.microsoft.com/office/drawing/2014/main" id="{EBB61497-7E14-EFB9-F5B0-2A0497B25741}"/>
                  </a:ext>
                </a:extLst>
              </p:cNvPr>
              <p:cNvSpPr txBox="1">
                <a:spLocks noRot="1" noChangeAspect="1" noMove="1" noResize="1" noEditPoints="1" noAdjustHandles="1" noChangeArrowheads="1" noChangeShapeType="1" noTextEdit="1"/>
              </p:cNvSpPr>
              <p:nvPr/>
            </p:nvSpPr>
            <p:spPr>
              <a:xfrm>
                <a:off x="7164288" y="5533051"/>
                <a:ext cx="655629" cy="307777"/>
              </a:xfrm>
              <a:prstGeom prst="rect">
                <a:avLst/>
              </a:prstGeom>
              <a:blipFill>
                <a:blip r:embed="rId10"/>
                <a:stretch>
                  <a:fillRect l="-15741" t="-30000" r="-23148" b="-46000"/>
                </a:stretch>
              </a:blipFill>
            </p:spPr>
            <p:txBody>
              <a:bodyPr/>
              <a:lstStyle/>
              <a:p>
                <a:r>
                  <a:rPr lang="zh-HK" altLang="en-US">
                    <a:noFill/>
                  </a:rPr>
                  <a:t> </a:t>
                </a:r>
              </a:p>
            </p:txBody>
          </p:sp>
        </mc:Fallback>
      </mc:AlternateContent>
    </p:spTree>
    <p:extLst>
      <p:ext uri="{BB962C8B-B14F-4D97-AF65-F5344CB8AC3E}">
        <p14:creationId xmlns:p14="http://schemas.microsoft.com/office/powerpoint/2010/main" val="212328585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Rectangle 2">
                <a:extLst>
                  <a:ext uri="{FF2B5EF4-FFF2-40B4-BE49-F238E27FC236}">
                    <a16:creationId xmlns:a16="http://schemas.microsoft.com/office/drawing/2014/main" id="{A82D1073-EA8D-4E48-B122-0CF9C71C9D15}"/>
                  </a:ext>
                </a:extLst>
              </p:cNvPr>
              <p:cNvSpPr txBox="1">
                <a:spLocks noChangeArrowheads="1"/>
              </p:cNvSpPr>
              <p:nvPr/>
            </p:nvSpPr>
            <p:spPr>
              <a:xfrm>
                <a:off x="1115616" y="442081"/>
                <a:ext cx="7696200" cy="719138"/>
              </a:xfrm>
              <a:prstGeom prst="rect">
                <a:avLst/>
              </a:prstGeom>
            </p:spPr>
            <p:txBody>
              <a:bodyPr/>
              <a:lst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sSub>
                      <m:sSubPr>
                        <m:ctrlPr>
                          <a:rPr lang="en-US" altLang="zh-CN" i="1">
                            <a:solidFill>
                              <a:srgbClr val="336666"/>
                            </a:solidFill>
                            <a:latin typeface="Cambria Math" panose="02040503050406030204" pitchFamily="18" charset="0"/>
                            <a:ea typeface="宋体"/>
                          </a:rPr>
                        </m:ctrlPr>
                      </m:sSubPr>
                      <m:e>
                        <m:r>
                          <a:rPr lang="en-US" altLang="zh-CN">
                            <a:solidFill>
                              <a:srgbClr val="336666"/>
                            </a:solidFill>
                            <a:latin typeface="Cambria Math" panose="02040503050406030204" pitchFamily="18" charset="0"/>
                            <a:ea typeface="宋体"/>
                          </a:rPr>
                          <m:t>𝜇</m:t>
                        </m:r>
                      </m:e>
                      <m:sub>
                        <m:r>
                          <a:rPr lang="en-US" altLang="zh-CN">
                            <a:solidFill>
                              <a:srgbClr val="336666"/>
                            </a:solidFill>
                            <a:latin typeface="Cambria Math" panose="02040503050406030204" pitchFamily="18" charset="0"/>
                            <a:ea typeface="宋体"/>
                          </a:rPr>
                          <m:t>𝑗</m:t>
                        </m:r>
                      </m:sub>
                    </m:sSub>
                    <m:r>
                      <a:rPr lang="en-US" altLang="zh-CN">
                        <a:solidFill>
                          <a:srgbClr val="336666"/>
                        </a:solidFill>
                        <a:latin typeface="Cambria Math" panose="02040503050406030204" pitchFamily="18" charset="0"/>
                        <a:ea typeface="宋体"/>
                      </a:rPr>
                      <m:t>(</m:t>
                    </m:r>
                    <m:sSub>
                      <m:sSubPr>
                        <m:ctrlPr>
                          <a:rPr lang="en-US" altLang="zh-CN" i="1">
                            <a:solidFill>
                              <a:srgbClr val="336666"/>
                            </a:solidFill>
                            <a:latin typeface="Cambria Math" panose="02040503050406030204" pitchFamily="18" charset="0"/>
                            <a:ea typeface="宋体"/>
                          </a:rPr>
                        </m:ctrlPr>
                      </m:sSubPr>
                      <m:e>
                        <m:r>
                          <a:rPr lang="en-US" altLang="zh-CN">
                            <a:solidFill>
                              <a:srgbClr val="336666"/>
                            </a:solidFill>
                            <a:latin typeface="Cambria Math" panose="02040503050406030204" pitchFamily="18" charset="0"/>
                            <a:ea typeface="宋体"/>
                          </a:rPr>
                          <m:t>𝑥</m:t>
                        </m:r>
                      </m:e>
                      <m:sub>
                        <m:r>
                          <a:rPr lang="en-US" altLang="zh-CN">
                            <a:solidFill>
                              <a:srgbClr val="336666"/>
                            </a:solidFill>
                            <a:latin typeface="Cambria Math" panose="02040503050406030204" pitchFamily="18" charset="0"/>
                            <a:ea typeface="宋体"/>
                          </a:rPr>
                          <m:t>𝑖</m:t>
                        </m:r>
                      </m:sub>
                    </m:sSub>
                    <m:r>
                      <a:rPr lang="en-US" altLang="zh-CN">
                        <a:solidFill>
                          <a:srgbClr val="336666"/>
                        </a:solidFill>
                        <a:latin typeface="Cambria Math" panose="02040503050406030204" pitchFamily="18" charset="0"/>
                        <a:ea typeface="宋体"/>
                      </a:rPr>
                      <m:t>)</m:t>
                    </m:r>
                  </m:oMath>
                </a14:m>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求法</a:t>
                </a:r>
              </a:p>
            </p:txBody>
          </p:sp>
        </mc:Choice>
        <mc:Fallback xmlns="">
          <p:sp>
            <p:nvSpPr>
              <p:cNvPr id="9" name="Rectangle 2">
                <a:extLst>
                  <a:ext uri="{FF2B5EF4-FFF2-40B4-BE49-F238E27FC236}">
                    <a16:creationId xmlns:a16="http://schemas.microsoft.com/office/drawing/2014/main" id="{A82D1073-EA8D-4E48-B122-0CF9C71C9D15}"/>
                  </a:ext>
                </a:extLst>
              </p:cNvPr>
              <p:cNvSpPr txBox="1">
                <a:spLocks noRot="1" noChangeAspect="1" noMove="1" noResize="1" noEditPoints="1" noAdjustHandles="1" noChangeArrowheads="1" noChangeShapeType="1" noTextEdit="1"/>
              </p:cNvSpPr>
              <p:nvPr/>
            </p:nvSpPr>
            <p:spPr>
              <a:xfrm>
                <a:off x="1115616" y="442081"/>
                <a:ext cx="7696200" cy="719138"/>
              </a:xfrm>
              <a:prstGeom prst="rect">
                <a:avLst/>
              </a:prstGeom>
              <a:blipFill>
                <a:blip r:embed="rId3"/>
                <a:stretch>
                  <a:fillRect t="-15385" b="-9402"/>
                </a:stretch>
              </a:blipFill>
            </p:spPr>
            <p:txBody>
              <a:bodyPr/>
              <a:lstStyle/>
              <a:p>
                <a:r>
                  <a:rPr lang="zh-HK" altLang="en-US">
                    <a:noFill/>
                  </a:rPr>
                  <a:t> </a:t>
                </a:r>
              </a:p>
            </p:txBody>
          </p:sp>
        </mc:Fallback>
      </mc:AlternateContent>
      <p:sp>
        <p:nvSpPr>
          <p:cNvPr id="16" name="矩形 15">
            <a:extLst>
              <a:ext uri="{FF2B5EF4-FFF2-40B4-BE49-F238E27FC236}">
                <a16:creationId xmlns:a16="http://schemas.microsoft.com/office/drawing/2014/main" id="{0CA5E948-B7FD-1486-D405-8F21C175DA52}"/>
              </a:ext>
            </a:extLst>
          </p:cNvPr>
          <p:cNvSpPr/>
          <p:nvPr/>
        </p:nvSpPr>
        <p:spPr>
          <a:xfrm>
            <a:off x="467544" y="1340768"/>
            <a:ext cx="7999610" cy="499624"/>
          </a:xfrm>
          <a:prstGeom prst="rect">
            <a:avLst/>
          </a:prstGeom>
        </p:spPr>
        <p:txBody>
          <a:bodyPr wrap="square">
            <a:spAutoFit/>
          </a:bodyPr>
          <a:lstStyle/>
          <a:p>
            <a:pPr marL="0" marR="0" lvl="0" indent="457200" algn="just" defTabSz="914400" rtl="0" eaLnBrk="0" fontAlgn="base" latinLnBrk="0" hangingPunct="0">
              <a:lnSpc>
                <a:spcPct val="150000"/>
              </a:lnSpc>
              <a:spcBef>
                <a:spcPct val="0"/>
              </a:spcBef>
              <a:spcAft>
                <a:spcPct val="0"/>
              </a:spcAft>
              <a:buClrTx/>
              <a:buSzTx/>
              <a:buFontTx/>
              <a:buNone/>
              <a:tabLst/>
              <a:defRPr/>
            </a:pPr>
            <a:r>
              <a:rPr lang="zh-CN" altLang="en-US" dirty="0">
                <a:solidFill>
                  <a:srgbClr val="000000"/>
                </a:solidFill>
                <a:latin typeface="微软雅黑" pitchFamily="34" charset="-122"/>
                <a:ea typeface="微软雅黑" pitchFamily="34" charset="-122"/>
              </a:rPr>
              <a:t>再将</a:t>
            </a:r>
            <a:r>
              <a:rPr lang="en-US" altLang="zh-CN" dirty="0">
                <a:solidFill>
                  <a:srgbClr val="000000"/>
                </a:solidFill>
                <a:latin typeface="微软雅黑" pitchFamily="34" charset="-122"/>
                <a:ea typeface="微软雅黑" pitchFamily="34" charset="-122"/>
              </a:rPr>
              <a:t>uij</a:t>
            </a:r>
            <a:r>
              <a:rPr lang="zh-CN" altLang="en-US" dirty="0">
                <a:solidFill>
                  <a:srgbClr val="000000"/>
                </a:solidFill>
                <a:latin typeface="微软雅黑" pitchFamily="34" charset="-122"/>
                <a:ea typeface="微软雅黑" pitchFamily="34" charset="-122"/>
              </a:rPr>
              <a:t>代入（</a:t>
            </a:r>
            <a:r>
              <a:rPr lang="en-US" altLang="zh-CN" dirty="0">
                <a:solidFill>
                  <a:srgbClr val="000000"/>
                </a:solidFill>
                <a:latin typeface="微软雅黑" pitchFamily="34" charset="-122"/>
                <a:ea typeface="微软雅黑" pitchFamily="34" charset="-122"/>
              </a:rPr>
              <a:t>2</a:t>
            </a:r>
            <a:r>
              <a:rPr lang="zh-CN" altLang="en-US" dirty="0">
                <a:solidFill>
                  <a:srgbClr val="000000"/>
                </a:solidFill>
                <a:latin typeface="微软雅黑" pitchFamily="34" charset="-122"/>
                <a:ea typeface="微软雅黑" pitchFamily="34" charset="-122"/>
              </a:rPr>
              <a:t>），得到</a:t>
            </a:r>
            <a:endPar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graphicFrame>
        <p:nvGraphicFramePr>
          <p:cNvPr id="4" name="对象 3">
            <a:extLst>
              <a:ext uri="{FF2B5EF4-FFF2-40B4-BE49-F238E27FC236}">
                <a16:creationId xmlns:a16="http://schemas.microsoft.com/office/drawing/2014/main" id="{630FDA47-DDCF-04C9-84E5-8D356FAF5653}"/>
              </a:ext>
            </a:extLst>
          </p:cNvPr>
          <p:cNvGraphicFramePr>
            <a:graphicFrameLocks noChangeAspect="1"/>
          </p:cNvGraphicFramePr>
          <p:nvPr>
            <p:extLst>
              <p:ext uri="{D42A27DB-BD31-4B8C-83A1-F6EECF244321}">
                <p14:modId xmlns:p14="http://schemas.microsoft.com/office/powerpoint/2010/main" val="560604200"/>
              </p:ext>
            </p:extLst>
          </p:nvPr>
        </p:nvGraphicFramePr>
        <p:xfrm>
          <a:off x="1149545" y="1852018"/>
          <a:ext cx="3782496" cy="887728"/>
        </p:xfrm>
        <a:graphic>
          <a:graphicData uri="http://schemas.openxmlformats.org/presentationml/2006/ole">
            <mc:AlternateContent xmlns:mc="http://schemas.openxmlformats.org/markup-compatibility/2006">
              <mc:Choice xmlns:v="urn:schemas-microsoft-com:vml" Requires="v">
                <p:oleObj spid="_x0000_s17427" name="Equation" r:id="rId4" imgW="2489040" imgH="583920" progId="Equation.DSMT4">
                  <p:embed/>
                </p:oleObj>
              </mc:Choice>
              <mc:Fallback>
                <p:oleObj name="Equation" r:id="rId4" imgW="2489040" imgH="583920" progId="Equation.DSMT4">
                  <p:embed/>
                  <p:pic>
                    <p:nvPicPr>
                      <p:cNvPr id="0" name=""/>
                      <p:cNvPicPr/>
                      <p:nvPr/>
                    </p:nvPicPr>
                    <p:blipFill>
                      <a:blip r:embed="rId5"/>
                      <a:stretch>
                        <a:fillRect/>
                      </a:stretch>
                    </p:blipFill>
                    <p:spPr>
                      <a:xfrm>
                        <a:off x="1149545" y="1852018"/>
                        <a:ext cx="3782496" cy="887728"/>
                      </a:xfrm>
                      <a:prstGeom prst="rect">
                        <a:avLst/>
                      </a:prstGeom>
                    </p:spPr>
                  </p:pic>
                </p:oleObj>
              </mc:Fallback>
            </mc:AlternateContent>
          </a:graphicData>
        </a:graphic>
      </p:graphicFrame>
      <p:sp>
        <p:nvSpPr>
          <p:cNvPr id="18" name="矩形 17">
            <a:extLst>
              <a:ext uri="{FF2B5EF4-FFF2-40B4-BE49-F238E27FC236}">
                <a16:creationId xmlns:a16="http://schemas.microsoft.com/office/drawing/2014/main" id="{D4459CEC-E3D9-D50F-4539-637522B1680E}"/>
              </a:ext>
            </a:extLst>
          </p:cNvPr>
          <p:cNvSpPr/>
          <p:nvPr/>
        </p:nvSpPr>
        <p:spPr>
          <a:xfrm>
            <a:off x="467544" y="2574376"/>
            <a:ext cx="7999610" cy="499624"/>
          </a:xfrm>
          <a:prstGeom prst="rect">
            <a:avLst/>
          </a:prstGeom>
        </p:spPr>
        <p:txBody>
          <a:bodyPr wrap="square">
            <a:spAutoFit/>
          </a:bodyPr>
          <a:lstStyle/>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这里将</a:t>
            </a:r>
            <a:r>
              <a:rPr kumimoji="0" lang="en-US" altLang="zh-CN" sz="20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i</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换成</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k</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，并由上式得：</a:t>
            </a:r>
          </a:p>
        </p:txBody>
      </p:sp>
      <p:graphicFrame>
        <p:nvGraphicFramePr>
          <p:cNvPr id="6" name="对象 5">
            <a:extLst>
              <a:ext uri="{FF2B5EF4-FFF2-40B4-BE49-F238E27FC236}">
                <a16:creationId xmlns:a16="http://schemas.microsoft.com/office/drawing/2014/main" id="{95501F7B-6A5C-B3E0-F452-2F613AA4DCF0}"/>
              </a:ext>
            </a:extLst>
          </p:cNvPr>
          <p:cNvGraphicFramePr>
            <a:graphicFrameLocks noChangeAspect="1"/>
          </p:cNvGraphicFramePr>
          <p:nvPr>
            <p:extLst>
              <p:ext uri="{D42A27DB-BD31-4B8C-83A1-F6EECF244321}">
                <p14:modId xmlns:p14="http://schemas.microsoft.com/office/powerpoint/2010/main" val="3698213350"/>
              </p:ext>
            </p:extLst>
          </p:nvPr>
        </p:nvGraphicFramePr>
        <p:xfrm>
          <a:off x="1169988" y="3090863"/>
          <a:ext cx="2568575" cy="1058862"/>
        </p:xfrm>
        <a:graphic>
          <a:graphicData uri="http://schemas.openxmlformats.org/presentationml/2006/ole">
            <mc:AlternateContent xmlns:mc="http://schemas.openxmlformats.org/markup-compatibility/2006">
              <mc:Choice xmlns:v="urn:schemas-microsoft-com:vml" Requires="v">
                <p:oleObj spid="_x0000_s17428" name="Equation" r:id="rId6" imgW="1879560" imgH="774360" progId="Equation.DSMT4">
                  <p:embed/>
                </p:oleObj>
              </mc:Choice>
              <mc:Fallback>
                <p:oleObj name="Equation" r:id="rId6" imgW="1879560" imgH="774360" progId="Equation.DSMT4">
                  <p:embed/>
                  <p:pic>
                    <p:nvPicPr>
                      <p:cNvPr id="0" name=""/>
                      <p:cNvPicPr/>
                      <p:nvPr/>
                    </p:nvPicPr>
                    <p:blipFill>
                      <a:blip r:embed="rId7"/>
                      <a:stretch>
                        <a:fillRect/>
                      </a:stretch>
                    </p:blipFill>
                    <p:spPr>
                      <a:xfrm>
                        <a:off x="1169988" y="3090863"/>
                        <a:ext cx="2568575" cy="1058862"/>
                      </a:xfrm>
                      <a:prstGeom prst="rect">
                        <a:avLst/>
                      </a:prstGeom>
                    </p:spPr>
                  </p:pic>
                </p:oleObj>
              </mc:Fallback>
            </mc:AlternateContent>
          </a:graphicData>
        </a:graphic>
      </p:graphicFrame>
      <p:sp>
        <p:nvSpPr>
          <p:cNvPr id="19" name="矩形 18">
            <a:extLst>
              <a:ext uri="{FF2B5EF4-FFF2-40B4-BE49-F238E27FC236}">
                <a16:creationId xmlns:a16="http://schemas.microsoft.com/office/drawing/2014/main" id="{3486E91A-217E-3D07-BEE1-BED4DAB2752A}"/>
              </a:ext>
            </a:extLst>
          </p:cNvPr>
          <p:cNvSpPr/>
          <p:nvPr/>
        </p:nvSpPr>
        <p:spPr>
          <a:xfrm>
            <a:off x="539552" y="4020136"/>
            <a:ext cx="7999610" cy="499624"/>
          </a:xfrm>
          <a:prstGeom prst="rect">
            <a:avLst/>
          </a:prstGeom>
        </p:spPr>
        <p:txBody>
          <a:bodyPr wrap="square">
            <a:spAutoFit/>
          </a:bodyPr>
          <a:lstStyle/>
          <a:p>
            <a:pPr marL="0" marR="0" lvl="0" indent="457200" algn="just" defTabSz="914400" rtl="0" eaLnBrk="0" fontAlgn="base" latinLnBrk="0" hangingPunct="0">
              <a:lnSpc>
                <a:spcPct val="150000"/>
              </a:lnSpc>
              <a:spcBef>
                <a:spcPct val="0"/>
              </a:spcBef>
              <a:spcAft>
                <a:spcPct val="0"/>
              </a:spcAft>
              <a:buClrTx/>
              <a:buSzTx/>
              <a:buFontTx/>
              <a:buNone/>
              <a:tabLst/>
              <a:defRPr/>
            </a:pPr>
            <a:r>
              <a:rPr lang="zh-CN" altLang="en-US" dirty="0">
                <a:solidFill>
                  <a:srgbClr val="000000"/>
                </a:solidFill>
                <a:latin typeface="微软雅黑" pitchFamily="34" charset="-122"/>
                <a:ea typeface="微软雅黑" pitchFamily="34" charset="-122"/>
              </a:rPr>
              <a:t>再将此式代入（</a:t>
            </a:r>
            <a:r>
              <a:rPr lang="en-US" altLang="zh-CN" dirty="0">
                <a:solidFill>
                  <a:srgbClr val="000000"/>
                </a:solidFill>
                <a:latin typeface="微软雅黑" pitchFamily="34" charset="-122"/>
                <a:ea typeface="微软雅黑" pitchFamily="34" charset="-122"/>
              </a:rPr>
              <a:t>5</a:t>
            </a:r>
            <a:r>
              <a:rPr lang="zh-CN" altLang="en-US" dirty="0">
                <a:solidFill>
                  <a:srgbClr val="000000"/>
                </a:solidFill>
                <a:latin typeface="微软雅黑" pitchFamily="34" charset="-122"/>
                <a:ea typeface="微软雅黑" pitchFamily="34" charset="-122"/>
              </a:rPr>
              <a:t>），解得：</a:t>
            </a:r>
            <a:endPar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graphicFrame>
        <p:nvGraphicFramePr>
          <p:cNvPr id="20" name="对象 19">
            <a:extLst>
              <a:ext uri="{FF2B5EF4-FFF2-40B4-BE49-F238E27FC236}">
                <a16:creationId xmlns:a16="http://schemas.microsoft.com/office/drawing/2014/main" id="{1AEB4EE4-E9F9-72B2-554D-7CB2B382881B}"/>
              </a:ext>
            </a:extLst>
          </p:cNvPr>
          <p:cNvGraphicFramePr>
            <a:graphicFrameLocks noChangeAspect="1"/>
          </p:cNvGraphicFramePr>
          <p:nvPr>
            <p:extLst>
              <p:ext uri="{D42A27DB-BD31-4B8C-83A1-F6EECF244321}">
                <p14:modId xmlns:p14="http://schemas.microsoft.com/office/powerpoint/2010/main" val="1325203061"/>
              </p:ext>
            </p:extLst>
          </p:nvPr>
        </p:nvGraphicFramePr>
        <p:xfrm>
          <a:off x="954088" y="4581525"/>
          <a:ext cx="5602287" cy="1079500"/>
        </p:xfrm>
        <a:graphic>
          <a:graphicData uri="http://schemas.openxmlformats.org/presentationml/2006/ole">
            <mc:AlternateContent xmlns:mc="http://schemas.openxmlformats.org/markup-compatibility/2006">
              <mc:Choice xmlns:v="urn:schemas-microsoft-com:vml" Requires="v">
                <p:oleObj spid="_x0000_s17429" name="Equation" r:id="rId8" imgW="3886200" imgH="749160" progId="Equation.DSMT4">
                  <p:embed/>
                </p:oleObj>
              </mc:Choice>
              <mc:Fallback>
                <p:oleObj name="Equation" r:id="rId8" imgW="3886200" imgH="749160" progId="Equation.DSMT4">
                  <p:embed/>
                  <p:pic>
                    <p:nvPicPr>
                      <p:cNvPr id="0" name=""/>
                      <p:cNvPicPr/>
                      <p:nvPr/>
                    </p:nvPicPr>
                    <p:blipFill>
                      <a:blip r:embed="rId9"/>
                      <a:stretch>
                        <a:fillRect/>
                      </a:stretch>
                    </p:blipFill>
                    <p:spPr>
                      <a:xfrm>
                        <a:off x="954088" y="4581525"/>
                        <a:ext cx="5602287" cy="10795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3FCB7DFF-00BA-A336-0436-3134ADCE0EF1}"/>
                  </a:ext>
                </a:extLst>
              </p:cNvPr>
              <p:cNvSpPr txBox="1"/>
              <p:nvPr/>
            </p:nvSpPr>
            <p:spPr>
              <a:xfrm>
                <a:off x="7164288" y="4699309"/>
                <a:ext cx="655629" cy="307777"/>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m:t>
                    </m:r>
                    <m:r>
                      <a:rPr lang="en-US" altLang="zh-CN" b="0" i="0" smtClean="0">
                        <a:latin typeface="Cambria Math" panose="02040503050406030204" pitchFamily="18" charset="0"/>
                      </a:rPr>
                      <m:t>6</m:t>
                    </m:r>
                  </m:oMath>
                </a14:m>
                <a:r>
                  <a:rPr lang="zh-CN" altLang="en-US" dirty="0">
                    <a:latin typeface="Times New Roman" panose="02020603050405020304" pitchFamily="18" charset="0"/>
                    <a:cs typeface="Times New Roman" panose="02020603050405020304" pitchFamily="18" charset="0"/>
                  </a:rPr>
                  <a:t>）</a:t>
                </a:r>
                <a:endParaRPr lang="zh-HK" altLang="en-US" dirty="0">
                  <a:latin typeface="Times New Roman" panose="02020603050405020304" pitchFamily="18" charset="0"/>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3FCB7DFF-00BA-A336-0436-3134ADCE0EF1}"/>
                  </a:ext>
                </a:extLst>
              </p:cNvPr>
              <p:cNvSpPr txBox="1">
                <a:spLocks noRot="1" noChangeAspect="1" noMove="1" noResize="1" noEditPoints="1" noAdjustHandles="1" noChangeArrowheads="1" noChangeShapeType="1" noTextEdit="1"/>
              </p:cNvSpPr>
              <p:nvPr/>
            </p:nvSpPr>
            <p:spPr>
              <a:xfrm>
                <a:off x="7164288" y="4699309"/>
                <a:ext cx="655629" cy="307777"/>
              </a:xfrm>
              <a:prstGeom prst="rect">
                <a:avLst/>
              </a:prstGeom>
              <a:blipFill>
                <a:blip r:embed="rId10"/>
                <a:stretch>
                  <a:fillRect l="-15741" t="-30000" r="-23148" b="-46000"/>
                </a:stretch>
              </a:blipFill>
            </p:spPr>
            <p:txBody>
              <a:bodyPr/>
              <a:lstStyle/>
              <a:p>
                <a:r>
                  <a:rPr lang="zh-HK" altLang="en-US">
                    <a:noFill/>
                  </a:rPr>
                  <a:t> </a:t>
                </a:r>
              </a:p>
            </p:txBody>
          </p:sp>
        </mc:Fallback>
      </mc:AlternateContent>
    </p:spTree>
    <p:extLst>
      <p:ext uri="{BB962C8B-B14F-4D97-AF65-F5344CB8AC3E}">
        <p14:creationId xmlns:p14="http://schemas.microsoft.com/office/powerpoint/2010/main" val="41540802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Rectangle 2">
                <a:extLst>
                  <a:ext uri="{FF2B5EF4-FFF2-40B4-BE49-F238E27FC236}">
                    <a16:creationId xmlns:a16="http://schemas.microsoft.com/office/drawing/2014/main" id="{A82D1073-EA8D-4E48-B122-0CF9C71C9D15}"/>
                  </a:ext>
                </a:extLst>
              </p:cNvPr>
              <p:cNvSpPr txBox="1">
                <a:spLocks noChangeArrowheads="1"/>
              </p:cNvSpPr>
              <p:nvPr/>
            </p:nvSpPr>
            <p:spPr>
              <a:xfrm>
                <a:off x="1115616" y="442081"/>
                <a:ext cx="7696200" cy="719138"/>
              </a:xfrm>
              <a:prstGeom prst="rect">
                <a:avLst/>
              </a:prstGeom>
            </p:spPr>
            <p:txBody>
              <a:bodyPr/>
              <a:lst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sSub>
                      <m:sSubPr>
                        <m:ctrlPr>
                          <a:rPr lang="en-US" altLang="zh-CN" i="1">
                            <a:solidFill>
                              <a:srgbClr val="336666"/>
                            </a:solidFill>
                            <a:latin typeface="Cambria Math" panose="02040503050406030204" pitchFamily="18" charset="0"/>
                            <a:ea typeface="宋体"/>
                          </a:rPr>
                        </m:ctrlPr>
                      </m:sSubPr>
                      <m:e>
                        <m:r>
                          <a:rPr lang="en-US" altLang="zh-CN">
                            <a:solidFill>
                              <a:srgbClr val="336666"/>
                            </a:solidFill>
                            <a:latin typeface="Cambria Math" panose="02040503050406030204" pitchFamily="18" charset="0"/>
                            <a:ea typeface="宋体"/>
                          </a:rPr>
                          <m:t>𝜇</m:t>
                        </m:r>
                      </m:e>
                      <m:sub>
                        <m:r>
                          <a:rPr lang="en-US" altLang="zh-CN">
                            <a:solidFill>
                              <a:srgbClr val="336666"/>
                            </a:solidFill>
                            <a:latin typeface="Cambria Math" panose="02040503050406030204" pitchFamily="18" charset="0"/>
                            <a:ea typeface="宋体"/>
                          </a:rPr>
                          <m:t>𝑗</m:t>
                        </m:r>
                      </m:sub>
                    </m:sSub>
                    <m:r>
                      <a:rPr lang="en-US" altLang="zh-CN">
                        <a:solidFill>
                          <a:srgbClr val="336666"/>
                        </a:solidFill>
                        <a:latin typeface="Cambria Math" panose="02040503050406030204" pitchFamily="18" charset="0"/>
                        <a:ea typeface="宋体"/>
                      </a:rPr>
                      <m:t>(</m:t>
                    </m:r>
                    <m:sSub>
                      <m:sSubPr>
                        <m:ctrlPr>
                          <a:rPr lang="en-US" altLang="zh-CN" i="1">
                            <a:solidFill>
                              <a:srgbClr val="336666"/>
                            </a:solidFill>
                            <a:latin typeface="Cambria Math" panose="02040503050406030204" pitchFamily="18" charset="0"/>
                            <a:ea typeface="宋体"/>
                          </a:rPr>
                        </m:ctrlPr>
                      </m:sSubPr>
                      <m:e>
                        <m:r>
                          <a:rPr lang="en-US" altLang="zh-CN">
                            <a:solidFill>
                              <a:srgbClr val="336666"/>
                            </a:solidFill>
                            <a:latin typeface="Cambria Math" panose="02040503050406030204" pitchFamily="18" charset="0"/>
                            <a:ea typeface="宋体"/>
                          </a:rPr>
                          <m:t>𝑥</m:t>
                        </m:r>
                      </m:e>
                      <m:sub>
                        <m:r>
                          <a:rPr lang="en-US" altLang="zh-CN">
                            <a:solidFill>
                              <a:srgbClr val="336666"/>
                            </a:solidFill>
                            <a:latin typeface="Cambria Math" panose="02040503050406030204" pitchFamily="18" charset="0"/>
                            <a:ea typeface="宋体"/>
                          </a:rPr>
                          <m:t>𝑖</m:t>
                        </m:r>
                      </m:sub>
                    </m:sSub>
                    <m:r>
                      <a:rPr lang="en-US" altLang="zh-CN">
                        <a:solidFill>
                          <a:srgbClr val="336666"/>
                        </a:solidFill>
                        <a:latin typeface="Cambria Math" panose="02040503050406030204" pitchFamily="18" charset="0"/>
                        <a:ea typeface="宋体"/>
                      </a:rPr>
                      <m:t>)</m:t>
                    </m:r>
                  </m:oMath>
                </a14:m>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求法</a:t>
                </a:r>
              </a:p>
            </p:txBody>
          </p:sp>
        </mc:Choice>
        <mc:Fallback xmlns="">
          <p:sp>
            <p:nvSpPr>
              <p:cNvPr id="9" name="Rectangle 2">
                <a:extLst>
                  <a:ext uri="{FF2B5EF4-FFF2-40B4-BE49-F238E27FC236}">
                    <a16:creationId xmlns:a16="http://schemas.microsoft.com/office/drawing/2014/main" id="{A82D1073-EA8D-4E48-B122-0CF9C71C9D15}"/>
                  </a:ext>
                </a:extLst>
              </p:cNvPr>
              <p:cNvSpPr txBox="1">
                <a:spLocks noRot="1" noChangeAspect="1" noMove="1" noResize="1" noEditPoints="1" noAdjustHandles="1" noChangeArrowheads="1" noChangeShapeType="1" noTextEdit="1"/>
              </p:cNvSpPr>
              <p:nvPr/>
            </p:nvSpPr>
            <p:spPr>
              <a:xfrm>
                <a:off x="1115616" y="442081"/>
                <a:ext cx="7696200" cy="719138"/>
              </a:xfrm>
              <a:prstGeom prst="rect">
                <a:avLst/>
              </a:prstGeom>
              <a:blipFill>
                <a:blip r:embed="rId2"/>
                <a:stretch>
                  <a:fillRect t="-15385" b="-9402"/>
                </a:stretch>
              </a:blipFill>
            </p:spPr>
            <p:txBody>
              <a:bodyPr/>
              <a:lstStyle/>
              <a:p>
                <a:r>
                  <a:rPr lang="zh-HK" altLang="en-US">
                    <a:noFill/>
                  </a:rPr>
                  <a:t> </a:t>
                </a:r>
              </a:p>
            </p:txBody>
          </p:sp>
        </mc:Fallback>
      </mc:AlternateContent>
      <p:pic>
        <p:nvPicPr>
          <p:cNvPr id="2" name="图片 1">
            <a:extLst>
              <a:ext uri="{FF2B5EF4-FFF2-40B4-BE49-F238E27FC236}">
                <a16:creationId xmlns:a16="http://schemas.microsoft.com/office/drawing/2014/main" id="{E992CA8C-1D31-53E8-43A6-472D9FA9CFC7}"/>
              </a:ext>
            </a:extLst>
          </p:cNvPr>
          <p:cNvPicPr>
            <a:picLocks noChangeAspect="1"/>
          </p:cNvPicPr>
          <p:nvPr/>
        </p:nvPicPr>
        <p:blipFill>
          <a:blip r:embed="rId3"/>
          <a:stretch>
            <a:fillRect/>
          </a:stretch>
        </p:blipFill>
        <p:spPr>
          <a:xfrm>
            <a:off x="467544" y="1484784"/>
            <a:ext cx="7940968" cy="3528392"/>
          </a:xfrm>
          <a:prstGeom prst="rect">
            <a:avLst/>
          </a:prstGeom>
        </p:spPr>
      </p:pic>
    </p:spTree>
    <p:extLst>
      <p:ext uri="{BB962C8B-B14F-4D97-AF65-F5344CB8AC3E}">
        <p14:creationId xmlns:p14="http://schemas.microsoft.com/office/powerpoint/2010/main" val="860505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dirty="0">
                <a:latin typeface="+mn-lt"/>
              </a:rPr>
              <a:t> </a:t>
            </a:r>
            <a:r>
              <a:rPr lang="zh-CN" altLang="en-US" dirty="0">
                <a:latin typeface="+mn-lt"/>
              </a:rPr>
              <a:t>模糊逻辑的定义</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696200" cy="4929187"/>
          </a:xfrm>
        </p:spPr>
        <p:txBody>
          <a:bodyPr/>
          <a:lstStyle/>
          <a:p>
            <a:pPr eaLnBrk="1" hangingPunct="1">
              <a:buClr>
                <a:srgbClr val="FF0000"/>
              </a:buClr>
              <a:buSzPct val="55000"/>
            </a:pPr>
            <a:r>
              <a:rPr lang="zh-CN" altLang="en-US" sz="2000" b="1">
                <a:ea typeface="微软雅黑" panose="020B0503020204020204" pitchFamily="34" charset="-122"/>
              </a:rPr>
              <a:t>布尔和模糊逻辑的逻辑值范围</a:t>
            </a:r>
          </a:p>
          <a:p>
            <a:pPr eaLnBrk="1" hangingPunct="1">
              <a:buClr>
                <a:srgbClr val="FF0000"/>
              </a:buClr>
              <a:buSzPct val="55000"/>
            </a:pPr>
            <a:endParaRPr lang="en-US" altLang="zh-CN" sz="800" b="1">
              <a:ea typeface="微软雅黑" panose="020B0503020204020204" pitchFamily="34" charset="-122"/>
            </a:endParaRPr>
          </a:p>
          <a:p>
            <a:pPr eaLnBrk="1" hangingPunct="1">
              <a:buClr>
                <a:srgbClr val="FF0000"/>
              </a:buClr>
              <a:buSzPct val="55000"/>
            </a:pPr>
            <a:endParaRPr lang="en-US" altLang="zh-TW" sz="2000" b="1">
              <a:ea typeface="微软雅黑" panose="020B0503020204020204" pitchFamily="34" charset="-122"/>
            </a:endParaRPr>
          </a:p>
          <a:p>
            <a:pPr marL="0" indent="0" eaLnBrk="1" hangingPunct="1">
              <a:buClr>
                <a:srgbClr val="FF0000"/>
              </a:buClr>
              <a:buSzPct val="55000"/>
              <a:buNone/>
            </a:pPr>
            <a:endParaRPr lang="en-US" altLang="zh-CN" sz="2000">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1000">
              <a:solidFill>
                <a:srgbClr val="0000FF"/>
              </a:solidFill>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zh-CN" altLang="en-US" sz="2000">
              <a:solidFill>
                <a:srgbClr val="0000FF"/>
              </a:solidFill>
              <a:latin typeface="微软雅黑" panose="020B0503020204020204" pitchFamily="34" charset="-122"/>
              <a:ea typeface="微软雅黑" panose="020B0503020204020204" pitchFamily="34" charset="-122"/>
            </a:endParaRPr>
          </a:p>
        </p:txBody>
      </p:sp>
      <p:grpSp>
        <p:nvGrpSpPr>
          <p:cNvPr id="4" name="Group 195">
            <a:extLst>
              <a:ext uri="{FF2B5EF4-FFF2-40B4-BE49-F238E27FC236}">
                <a16:creationId xmlns:a16="http://schemas.microsoft.com/office/drawing/2014/main" id="{9FA15902-9C54-45C1-98C0-001033197E96}"/>
              </a:ext>
            </a:extLst>
          </p:cNvPr>
          <p:cNvGrpSpPr>
            <a:grpSpLocks/>
          </p:cNvGrpSpPr>
          <p:nvPr/>
        </p:nvGrpSpPr>
        <p:grpSpPr bwMode="auto">
          <a:xfrm>
            <a:off x="827881" y="2492896"/>
            <a:ext cx="7488237" cy="1608137"/>
            <a:chOff x="567" y="1117"/>
            <a:chExt cx="4717" cy="1013"/>
          </a:xfrm>
        </p:grpSpPr>
        <p:pic>
          <p:nvPicPr>
            <p:cNvPr id="5" name="Picture 192" descr="4">
              <a:extLst>
                <a:ext uri="{FF2B5EF4-FFF2-40B4-BE49-F238E27FC236}">
                  <a16:creationId xmlns:a16="http://schemas.microsoft.com/office/drawing/2014/main" id="{A44BF1D4-2FD4-437E-949F-DE748793A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 y="1117"/>
              <a:ext cx="4717" cy="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93">
              <a:extLst>
                <a:ext uri="{FF2B5EF4-FFF2-40B4-BE49-F238E27FC236}">
                  <a16:creationId xmlns:a16="http://schemas.microsoft.com/office/drawing/2014/main" id="{4B5055C6-11DF-4F04-98CC-9D936730FC08}"/>
                </a:ext>
              </a:extLst>
            </p:cNvPr>
            <p:cNvSpPr>
              <a:spLocks noChangeArrowheads="1"/>
            </p:cNvSpPr>
            <p:nvPr/>
          </p:nvSpPr>
          <p:spPr bwMode="auto">
            <a:xfrm>
              <a:off x="567" y="1842"/>
              <a:ext cx="4717" cy="288"/>
            </a:xfrm>
            <a:prstGeom prst="rect">
              <a:avLst/>
            </a:prstGeom>
            <a:solidFill>
              <a:schemeClr val="tx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81000" indent="-381000"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buClr>
                  <a:schemeClr val="tx2"/>
                </a:buClr>
                <a:buFont typeface="Wingdings" panose="05000000000000000000" pitchFamily="2" charset="2"/>
                <a:buNone/>
              </a:pPr>
              <a:r>
                <a:rPr lang="en-US" altLang="zh-TW" i="0">
                  <a:solidFill>
                    <a:schemeClr val="bg2"/>
                  </a:solidFill>
                  <a:ea typeface="新細明體" panose="02020500000000000000" pitchFamily="18" charset="-120"/>
                </a:rPr>
                <a:t>        (a)</a:t>
              </a:r>
              <a:r>
                <a:rPr lang="zh-CN" altLang="en-US" i="0">
                  <a:solidFill>
                    <a:schemeClr val="bg2"/>
                  </a:solidFill>
                  <a:latin typeface="宋体" panose="02010600030101010101" pitchFamily="2" charset="-122"/>
                </a:rPr>
                <a:t>布尔值</a:t>
              </a:r>
              <a:r>
                <a:rPr lang="zh-TW" altLang="en-US" i="0">
                  <a:solidFill>
                    <a:schemeClr val="bg2"/>
                  </a:solidFill>
                  <a:ea typeface="新細明體" panose="02020500000000000000" pitchFamily="18" charset="-120"/>
                </a:rPr>
                <a:t>                                  </a:t>
              </a:r>
              <a:r>
                <a:rPr lang="en-US" altLang="zh-TW" i="0">
                  <a:solidFill>
                    <a:schemeClr val="bg2"/>
                  </a:solidFill>
                  <a:ea typeface="新細明體" panose="02020500000000000000" pitchFamily="18" charset="-120"/>
                </a:rPr>
                <a:t>(b)</a:t>
              </a:r>
              <a:r>
                <a:rPr lang="zh-CN" altLang="en-US" i="0">
                  <a:solidFill>
                    <a:schemeClr val="bg2"/>
                  </a:solidFill>
                  <a:latin typeface="宋体" panose="02010600030101010101" pitchFamily="2" charset="-122"/>
                </a:rPr>
                <a:t>模糊值</a:t>
              </a:r>
              <a:r>
                <a:rPr lang="zh-TW" altLang="en-US">
                  <a:solidFill>
                    <a:schemeClr val="bg2"/>
                  </a:solidFill>
                  <a:ea typeface="新細明體" panose="02020500000000000000" pitchFamily="18" charset="-120"/>
                </a:rPr>
                <a:t> </a:t>
              </a:r>
              <a:endParaRPr lang="en-US" altLang="zh-TW">
                <a:solidFill>
                  <a:schemeClr val="bg2"/>
                </a:solidFill>
                <a:ea typeface="新細明體" panose="02020500000000000000" pitchFamily="18" charset="-120"/>
              </a:endParaRPr>
            </a:p>
          </p:txBody>
        </p:sp>
      </p:grpSp>
    </p:spTree>
    <p:extLst>
      <p:ext uri="{BB962C8B-B14F-4D97-AF65-F5344CB8AC3E}">
        <p14:creationId xmlns:p14="http://schemas.microsoft.com/office/powerpoint/2010/main" val="38043409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4838" y="1700808"/>
            <a:ext cx="7999610" cy="553998"/>
          </a:xfrm>
          <a:prstGeom prst="rect">
            <a:avLst/>
          </a:prstGeom>
        </p:spPr>
        <p:txBody>
          <a:bodyPr wrap="square">
            <a:spAutoFit/>
          </a:bodyPr>
          <a:lstStyle/>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sp>
        <p:nvSpPr>
          <p:cNvPr id="2" name="矩形 1"/>
          <p:cNvSpPr/>
          <p:nvPr/>
        </p:nvSpPr>
        <p:spPr>
          <a:xfrm>
            <a:off x="465801" y="1412776"/>
            <a:ext cx="8322444" cy="466281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2.</a:t>
            </a:r>
            <a:r>
              <a:rPr kumimoji="0" lang="zh-CN" altLang="en-US" sz="24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模糊</a:t>
            </a:r>
            <a:r>
              <a:rPr kumimoji="0" lang="en-US" altLang="zh-CN" sz="24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C</a:t>
            </a:r>
            <a:r>
              <a:rPr kumimoji="0" lang="zh-CN" altLang="en-US" sz="24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均值算法步骤</a:t>
            </a:r>
            <a:endParaRPr kumimoji="0" lang="en-US" altLang="zh-CN" sz="24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endParaRP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1</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zh-CN" altLang="en-US"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设定聚类数目</a:t>
            </a:r>
            <a:r>
              <a:rPr kumimoji="0" lang="en-US" altLang="zh-CN"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c</a:t>
            </a:r>
            <a:r>
              <a:rPr kumimoji="0" lang="zh-CN" altLang="en-US"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和加权指数</a:t>
            </a:r>
            <a:r>
              <a:rPr kumimoji="0" lang="en-US" altLang="zh-CN"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b</a:t>
            </a:r>
            <a:r>
              <a:rPr kumimoji="0" lang="zh-CN" altLang="en-US"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a:t>
            </a:r>
          </a:p>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J . C. </a:t>
            </a:r>
            <a:r>
              <a:rPr kumimoji="0" lang="en-US" altLang="zh-CN" sz="1800" b="0" i="0" u="none" strike="noStrike" kern="1200" cap="none" spc="0" normalizeH="0" baseline="0" noProof="0" dirty="0" err="1">
                <a:ln>
                  <a:noFill/>
                </a:ln>
                <a:solidFill>
                  <a:srgbClr val="000000"/>
                </a:solidFill>
                <a:effectLst/>
                <a:uLnTx/>
                <a:uFillTx/>
                <a:latin typeface="Times New Roman" pitchFamily="18" charset="0"/>
                <a:ea typeface="微软雅黑" pitchFamily="34" charset="-122"/>
                <a:cs typeface="Times New Roman" pitchFamily="18" charset="0"/>
              </a:rPr>
              <a:t>Bezdek</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根据经验，认为</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b </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取</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2 </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最合适。</a:t>
            </a:r>
          </a:p>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Cheung</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和</a:t>
            </a:r>
            <a:r>
              <a:rPr kumimoji="0" lang="en-US" altLang="zh-CN"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Chen</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从汉字识别应用背景得出</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b</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的最佳取值应在</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1.25</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1.75</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之间。</a:t>
            </a:r>
          </a:p>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pitchFamily="18" charset="0"/>
                <a:ea typeface="微软雅黑" pitchFamily="34" charset="-122"/>
                <a:cs typeface="Times New Roman" pitchFamily="18" charset="0"/>
              </a:rPr>
              <a:t>Bezdek</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和</a:t>
            </a:r>
            <a:r>
              <a:rPr kumimoji="0" lang="en-US" altLang="zh-CN"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Hathaway</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等人从算法收敛性角度着手，得出</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b </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的取值与样本数目</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n</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有关的结论，建议</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b</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的取值要大于</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n/(n-2)</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p>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Pal</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等人从聚类有效性方面的实验研究得到</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b</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的最佳选取区间为</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[1.5, 2.5]</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，在不做特殊要求下可取区间中值</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b = 2</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p>
          <a:p>
            <a:pPr marL="0" marR="0" lvl="0" indent="0" algn="just" defTabSz="914400" rtl="0" eaLnBrk="0" fontAlgn="base" latinLnBrk="0" hangingPunct="0">
              <a:lnSpc>
                <a:spcPct val="15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C2CBCB"/>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C2CBCB"/>
              </a:solidFill>
              <a:effectLst/>
              <a:uLnTx/>
              <a:uFillTx/>
              <a:latin typeface="微软雅黑" pitchFamily="34" charset="-122"/>
              <a:ea typeface="微软雅黑" pitchFamily="34" charset="-122"/>
              <a:cs typeface="+mn-cs"/>
            </a:endParaRPr>
          </a:p>
        </p:txBody>
      </p:sp>
      <p:sp>
        <p:nvSpPr>
          <p:cNvPr id="5" name="Rectangle 2">
            <a:extLst>
              <a:ext uri="{FF2B5EF4-FFF2-40B4-BE49-F238E27FC236}">
                <a16:creationId xmlns:a16="http://schemas.microsoft.com/office/drawing/2014/main" id="{560022CF-03AD-4446-924A-BB9840704304}"/>
              </a:ext>
            </a:extLst>
          </p:cNvPr>
          <p:cNvSpPr txBox="1">
            <a:spLocks noChangeArrowheads="1"/>
          </p:cNvSpPr>
          <p:nvPr/>
        </p:nvSpPr>
        <p:spPr>
          <a:xfrm>
            <a:off x="1115616" y="548680"/>
            <a:ext cx="7696200" cy="719138"/>
          </a:xfrm>
          <a:prstGeom prst="rect">
            <a:avLst/>
          </a:prstGeom>
        </p:spPr>
        <p:txBody>
          <a:bodyPr/>
          <a:lst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 模糊</a:t>
            </a:r>
            <a:r>
              <a:rPr kumimoji="0" lang="en-US" altLang="zh-CN" sz="3300" b="0" i="0" u="none" strike="noStrike" kern="1200" cap="none" spc="0" normalizeH="0" baseline="0" noProof="0" dirty="0">
                <a:ln>
                  <a:noFill/>
                </a:ln>
                <a:solidFill>
                  <a:srgbClr val="336666"/>
                </a:solidFill>
                <a:effectLst/>
                <a:uLnTx/>
                <a:uFillTx/>
                <a:latin typeface="Arial"/>
                <a:ea typeface="宋体"/>
                <a:cs typeface="+mj-cs"/>
              </a:rPr>
              <a:t>C</a:t>
            </a: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均值聚类算法</a:t>
            </a:r>
          </a:p>
        </p:txBody>
      </p:sp>
    </p:spTree>
    <p:extLst>
      <p:ext uri="{BB962C8B-B14F-4D97-AF65-F5344CB8AC3E}">
        <p14:creationId xmlns:p14="http://schemas.microsoft.com/office/powerpoint/2010/main" val="189545421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4838" y="1700808"/>
            <a:ext cx="7999610" cy="553998"/>
          </a:xfrm>
          <a:prstGeom prst="rect">
            <a:avLst/>
          </a:prstGeom>
        </p:spPr>
        <p:txBody>
          <a:bodyPr wrap="square">
            <a:spAutoFit/>
          </a:bodyPr>
          <a:lstStyle/>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mc:AlternateContent xmlns:mc="http://schemas.openxmlformats.org/markup-compatibility/2006" xmlns:a14="http://schemas.microsoft.com/office/drawing/2010/main">
        <mc:Choice Requires="a14">
          <p:sp>
            <p:nvSpPr>
              <p:cNvPr id="2" name="矩形 1"/>
              <p:cNvSpPr/>
              <p:nvPr/>
            </p:nvSpPr>
            <p:spPr>
              <a:xfrm>
                <a:off x="443420" y="1196753"/>
                <a:ext cx="8593075" cy="5029197"/>
              </a:xfrm>
              <a:prstGeom prst="rect">
                <a:avLst/>
              </a:prstGeom>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a:t>
                </a:r>
                <a:r>
                  <a:rPr kumimoji="0" lang="en-US" altLang="zh-CN"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2</a:t>
                </a:r>
                <a:r>
                  <a:rPr kumimoji="0" lang="zh-CN" altLang="en-US"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a:t>
                </a:r>
                <a:r>
                  <a:rPr kumimoji="0" lang="zh-CN" altLang="en-US" sz="1800" b="0" i="0" u="none" strike="noStrike" kern="1200" cap="none" spc="0" normalizeH="0" baseline="0" noProof="0" dirty="0">
                    <a:ln>
                      <a:noFill/>
                    </a:ln>
                    <a:solidFill>
                      <a:srgbClr val="FF0000"/>
                    </a:solidFill>
                    <a:effectLst/>
                    <a:uLnTx/>
                    <a:uFillTx/>
                    <a:latin typeface="Times New Roman" pitchFamily="18" charset="0"/>
                    <a:ea typeface="微软雅黑" pitchFamily="34" charset="-122"/>
                    <a:cs typeface="Times New Roman" pitchFamily="18" charset="0"/>
                  </a:rPr>
                  <a:t>初始化各个聚类中心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微软雅黑" pitchFamily="34" charset="-122"/>
                    <a:cs typeface="Times New Roman" pitchFamily="18" charset="0"/>
                  </a:rPr>
                  <a:t>m</a:t>
                </a:r>
                <a:r>
                  <a:rPr kumimoji="0" lang="en-US" altLang="zh-CN" sz="1800" b="1" i="0" u="none" strike="noStrike" kern="1200" cap="none" spc="0" normalizeH="0" baseline="-25000" noProof="0" dirty="0">
                    <a:ln>
                      <a:noFill/>
                    </a:ln>
                    <a:solidFill>
                      <a:srgbClr val="FF0000"/>
                    </a:solidFill>
                    <a:effectLst/>
                    <a:uLnTx/>
                    <a:uFillTx/>
                    <a:latin typeface="Times New Roman" pitchFamily="18" charset="0"/>
                    <a:ea typeface="微软雅黑" pitchFamily="34" charset="-122"/>
                    <a:cs typeface="Times New Roman" pitchFamily="18" charset="0"/>
                  </a:rPr>
                  <a:t>i</a:t>
                </a:r>
                <a:r>
                  <a:rPr kumimoji="0" lang="zh-CN" altLang="en-US" sz="1800" b="0" i="0" u="none" strike="noStrike" kern="1200" cap="none" spc="0" normalizeH="0" baseline="0" noProof="0" dirty="0">
                    <a:ln>
                      <a:noFill/>
                    </a:ln>
                    <a:solidFill>
                      <a:srgbClr val="FF0000"/>
                    </a:solidFill>
                    <a:effectLst/>
                    <a:uLnTx/>
                    <a:uFillTx/>
                    <a:latin typeface="Times New Roman" pitchFamily="18" charset="0"/>
                    <a:ea typeface="微软雅黑" pitchFamily="34" charset="-122"/>
                    <a:cs typeface="Times New Roman" pitchFamily="18" charset="0"/>
                  </a:rPr>
                  <a:t> ：</a:t>
                </a:r>
              </a:p>
              <a:p>
                <a:pPr marL="0" marR="0" lvl="0" indent="457200" algn="just" defTabSz="914400" rtl="0" eaLnBrk="0" fontAlgn="base" latinLnBrk="0" hangingPunct="0">
                  <a:lnSpc>
                    <a:spcPct val="15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式中，</a:t>
                </a:r>
                <a:r>
                  <a:rPr kumimoji="0" lang="en-US" altLang="zh-CN"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Ni</a:t>
                </a:r>
                <a:r>
                  <a:rPr kumimoji="0" lang="zh-CN" altLang="en-US"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是第</a:t>
                </a:r>
                <a:r>
                  <a:rPr kumimoji="0" lang="en-US" altLang="zh-CN" sz="1800" b="0" i="0" u="none" strike="noStrike" kern="1200" cap="none" spc="0" normalizeH="0" baseline="0" noProof="0" dirty="0" err="1">
                    <a:ln>
                      <a:noFill/>
                    </a:ln>
                    <a:solidFill>
                      <a:srgbClr val="000000"/>
                    </a:solidFill>
                    <a:effectLst/>
                    <a:uLnTx/>
                    <a:uFillTx/>
                    <a:latin typeface="Times New Roman" pitchFamily="18" charset="0"/>
                    <a:ea typeface="微软雅黑" pitchFamily="34" charset="-122"/>
                    <a:cs typeface="Times New Roman" pitchFamily="18" charset="0"/>
                  </a:rPr>
                  <a:t>i</a:t>
                </a:r>
                <a:r>
                  <a:rPr kumimoji="0" lang="zh-CN" altLang="en-US"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聚类</a:t>
                </a:r>
                <a14:m>
                  <m:oMath xmlns:m="http://schemas.openxmlformats.org/officeDocument/2006/math">
                    <m:r>
                      <m:rPr>
                        <m:sty m:val="p"/>
                      </m:rPr>
                      <a:rPr kumimoji="0" lang="el-GR"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itchFamily="18" charset="0"/>
                      </a:rPr>
                      <m:t>Γ</m:t>
                    </m:r>
                  </m:oMath>
                </a14:m>
                <a:r>
                  <a:rPr kumimoji="0" lang="en-US" altLang="zh-CN" sz="1800" b="0" i="0" u="none" strike="noStrike" kern="1200" cap="none" spc="0" normalizeH="0" baseline="-25000" noProof="0" dirty="0">
                    <a:ln>
                      <a:noFill/>
                    </a:ln>
                    <a:solidFill>
                      <a:srgbClr val="000000"/>
                    </a:solidFill>
                    <a:effectLst/>
                    <a:uLnTx/>
                    <a:uFillTx/>
                    <a:latin typeface="Times New Roman" pitchFamily="18" charset="0"/>
                    <a:ea typeface="微软雅黑" pitchFamily="34" charset="-122"/>
                    <a:cs typeface="Times New Roman" pitchFamily="18" charset="0"/>
                  </a:rPr>
                  <a:t>i</a:t>
                </a:r>
                <a:r>
                  <a:rPr kumimoji="0" lang="zh-CN" altLang="en-US"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中的样本数目。</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a:t>
                </a:r>
                <a:r>
                  <a:rPr kumimoji="0" lang="en-US" altLang="zh-CN"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3</a:t>
                </a:r>
                <a:r>
                  <a:rPr kumimoji="0" lang="zh-CN" altLang="en-US"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a:t>
                </a:r>
                <a:r>
                  <a:rPr kumimoji="0" lang="zh-CN" altLang="en-US" sz="1800" b="0" i="0" u="none" strike="noStrike" kern="1200" cap="none" spc="0" normalizeH="0" baseline="0" noProof="0" dirty="0">
                    <a:ln>
                      <a:noFill/>
                    </a:ln>
                    <a:solidFill>
                      <a:srgbClr val="FF0000"/>
                    </a:solidFill>
                    <a:effectLst/>
                    <a:uLnTx/>
                    <a:uFillTx/>
                    <a:latin typeface="Times New Roman" pitchFamily="18" charset="0"/>
                    <a:ea typeface="微软雅黑" pitchFamily="34" charset="-122"/>
                    <a:cs typeface="Times New Roman" pitchFamily="18" charset="0"/>
                  </a:rPr>
                  <a:t>重复下面的运算，直到各个样本的隶属度值稳定：</a:t>
                </a:r>
              </a:p>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用当前的</a:t>
                </a:r>
                <a:r>
                  <a:rPr kumimoji="0" lang="zh-CN" altLang="en-US" sz="1800" b="0" i="0" u="none" strike="noStrike" kern="1200" cap="none" spc="0" normalizeH="0" baseline="0" noProof="0" dirty="0">
                    <a:ln>
                      <a:noFill/>
                    </a:ln>
                    <a:solidFill>
                      <a:srgbClr val="FF0000"/>
                    </a:solidFill>
                    <a:effectLst/>
                    <a:uLnTx/>
                    <a:uFillTx/>
                    <a:latin typeface="Times New Roman" pitchFamily="18" charset="0"/>
                    <a:ea typeface="微软雅黑" pitchFamily="34" charset="-122"/>
                    <a:cs typeface="Times New Roman" pitchFamily="18" charset="0"/>
                  </a:rPr>
                  <a:t>聚类中心</a:t>
                </a:r>
                <a:r>
                  <a:rPr kumimoji="0" lang="zh-CN" altLang="en-US"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根据下式</a:t>
                </a:r>
                <a:r>
                  <a:rPr kumimoji="0" lang="zh-CN" altLang="en-US" sz="1800" b="0" i="0" u="none" strike="noStrike" kern="1200" cap="none" spc="0" normalizeH="0" baseline="0" noProof="0" dirty="0">
                    <a:ln>
                      <a:noFill/>
                    </a:ln>
                    <a:solidFill>
                      <a:srgbClr val="0000FF"/>
                    </a:solidFill>
                    <a:effectLst/>
                    <a:uLnTx/>
                    <a:uFillTx/>
                    <a:latin typeface="Times New Roman" pitchFamily="18" charset="0"/>
                    <a:ea typeface="微软雅黑" pitchFamily="34" charset="-122"/>
                    <a:cs typeface="Times New Roman" pitchFamily="18" charset="0"/>
                  </a:rPr>
                  <a:t>计算</a:t>
                </a:r>
                <a:r>
                  <a:rPr kumimoji="0" lang="zh-CN" altLang="en-US" sz="1800" b="0" i="0" u="none" strike="noStrike" kern="1200" cap="none" spc="0" normalizeH="0" baseline="0" noProof="0" dirty="0">
                    <a:ln>
                      <a:noFill/>
                    </a:ln>
                    <a:solidFill>
                      <a:srgbClr val="FF0000"/>
                    </a:solidFill>
                    <a:effectLst/>
                    <a:uLnTx/>
                    <a:uFillTx/>
                    <a:latin typeface="Times New Roman" pitchFamily="18" charset="0"/>
                    <a:ea typeface="微软雅黑" pitchFamily="34" charset="-122"/>
                    <a:cs typeface="Times New Roman" pitchFamily="18" charset="0"/>
                  </a:rPr>
                  <a:t>隶属度函数</a:t>
                </a:r>
                <a:r>
                  <a:rPr kumimoji="0" lang="zh-CN" altLang="en-US"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用当前的</a:t>
                </a:r>
                <a:r>
                  <a:rPr kumimoji="0" lang="zh-CN" altLang="en-US" sz="1800" b="0" i="0" u="none" strike="noStrike" kern="1200" cap="none" spc="0" normalizeH="0" baseline="0" noProof="0" dirty="0">
                    <a:ln>
                      <a:noFill/>
                    </a:ln>
                    <a:solidFill>
                      <a:srgbClr val="FF0000"/>
                    </a:solidFill>
                    <a:effectLst/>
                    <a:uLnTx/>
                    <a:uFillTx/>
                    <a:latin typeface="Times New Roman" pitchFamily="18" charset="0"/>
                    <a:ea typeface="微软雅黑" pitchFamily="34" charset="-122"/>
                    <a:cs typeface="Times New Roman" pitchFamily="18" charset="0"/>
                  </a:rPr>
                  <a:t>隶属度函数</a:t>
                </a:r>
                <a:r>
                  <a:rPr kumimoji="0" lang="zh-CN" altLang="en-US"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按下式</a:t>
                </a:r>
                <a:r>
                  <a:rPr kumimoji="0" lang="zh-CN" altLang="en-US" sz="1800" b="0" i="0" u="none" strike="noStrike" kern="1200" cap="none" spc="0" normalizeH="0" baseline="0" noProof="0" dirty="0">
                    <a:ln>
                      <a:noFill/>
                    </a:ln>
                    <a:solidFill>
                      <a:srgbClr val="0000FF"/>
                    </a:solidFill>
                    <a:effectLst/>
                    <a:uLnTx/>
                    <a:uFillTx/>
                    <a:latin typeface="Times New Roman" pitchFamily="18" charset="0"/>
                    <a:ea typeface="微软雅黑" pitchFamily="34" charset="-122"/>
                    <a:cs typeface="Times New Roman" pitchFamily="18" charset="0"/>
                  </a:rPr>
                  <a:t>更新</a:t>
                </a:r>
                <a:r>
                  <a:rPr kumimoji="0" lang="zh-CN" altLang="en-US"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计算</a:t>
                </a:r>
                <a:r>
                  <a:rPr kumimoji="0" lang="zh-CN" altLang="en-US" sz="1800" b="0" i="0" u="none" strike="noStrike" kern="1200" cap="none" spc="0" normalizeH="0" baseline="0" noProof="0" dirty="0">
                    <a:ln>
                      <a:noFill/>
                    </a:ln>
                    <a:solidFill>
                      <a:srgbClr val="FF0000"/>
                    </a:solidFill>
                    <a:effectLst/>
                    <a:uLnTx/>
                    <a:uFillTx/>
                    <a:latin typeface="Times New Roman" pitchFamily="18" charset="0"/>
                    <a:ea typeface="微软雅黑" pitchFamily="34" charset="-122"/>
                    <a:cs typeface="Times New Roman" pitchFamily="18" charset="0"/>
                  </a:rPr>
                  <a:t>各类聚类中心</a:t>
                </a:r>
                <a:r>
                  <a:rPr kumimoji="0" lang="zh-CN" altLang="en-US"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a:t>
                </a:r>
              </a:p>
              <a:p>
                <a:pPr marL="0" marR="0" lvl="0" indent="457200" algn="just" defTabSz="914400" rtl="0" eaLnBrk="0" fontAlgn="base" latinLnBrk="0" hangingPunct="0">
                  <a:lnSpc>
                    <a:spcPct val="15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当模糊</a:t>
                </a:r>
                <a:r>
                  <a:rPr kumimoji="0" lang="en-US" altLang="zh-CN"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C</a:t>
                </a:r>
                <a:r>
                  <a:rPr kumimoji="0" lang="zh-CN" altLang="en-US"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rPr>
                  <a:t>均值算法收敛时，就得到了各类的聚类中心和各个样本对于各类的隶属度值，从而完成了模糊聚类划分。</a:t>
                </a:r>
                <a:endParaRPr kumimoji="0" lang="en-US" altLang="zh-CN" sz="1800" b="0" i="0" u="none" strike="noStrike" kern="1200" cap="none" spc="0" normalizeH="0" baseline="0" noProof="0" dirty="0">
                  <a:ln>
                    <a:noFill/>
                  </a:ln>
                  <a:solidFill>
                    <a:srgbClr val="000000"/>
                  </a:solidFill>
                  <a:effectLst/>
                  <a:uLnTx/>
                  <a:uFillTx/>
                  <a:latin typeface="Times New Roman" pitchFamily="18" charset="0"/>
                  <a:ea typeface="微软雅黑" pitchFamily="34" charset="-122"/>
                  <a:cs typeface="Times New Roman"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443420" y="1196753"/>
                <a:ext cx="8593075" cy="5029197"/>
              </a:xfrm>
              <a:prstGeom prst="rect">
                <a:avLst/>
              </a:prstGeom>
              <a:blipFill>
                <a:blip r:embed="rId3"/>
                <a:stretch>
                  <a:fillRect l="-739" r="-591" b="-756"/>
                </a:stretch>
              </a:blipFill>
            </p:spPr>
            <p:txBody>
              <a:bodyPr/>
              <a:lstStyle/>
              <a:p>
                <a:r>
                  <a:rPr lang="zh-CN" altLang="en-US">
                    <a:noFill/>
                  </a:rPr>
                  <a:t> </a:t>
                </a:r>
              </a:p>
            </p:txBody>
          </p:sp>
        </mc:Fallback>
      </mc:AlternateContent>
      <p:sp>
        <p:nvSpPr>
          <p:cNvPr id="9" name="Rectangle 2">
            <a:extLst>
              <a:ext uri="{FF2B5EF4-FFF2-40B4-BE49-F238E27FC236}">
                <a16:creationId xmlns:a16="http://schemas.microsoft.com/office/drawing/2014/main" id="{9750AEF5-BF76-C741-9E1A-A4F05B0FCBF1}"/>
              </a:ext>
            </a:extLst>
          </p:cNvPr>
          <p:cNvSpPr txBox="1">
            <a:spLocks noChangeArrowheads="1"/>
          </p:cNvSpPr>
          <p:nvPr/>
        </p:nvSpPr>
        <p:spPr>
          <a:xfrm>
            <a:off x="1115616" y="548680"/>
            <a:ext cx="7696200" cy="719138"/>
          </a:xfrm>
          <a:prstGeom prst="rect">
            <a:avLst/>
          </a:prstGeom>
        </p:spPr>
        <p:txBody>
          <a:bodyPr/>
          <a:lst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 模糊</a:t>
            </a:r>
            <a:r>
              <a:rPr kumimoji="0" lang="en-US" altLang="zh-CN" sz="3300" b="0" i="0" u="none" strike="noStrike" kern="1200" cap="none" spc="0" normalizeH="0" baseline="0" noProof="0" dirty="0">
                <a:ln>
                  <a:noFill/>
                </a:ln>
                <a:solidFill>
                  <a:srgbClr val="336666"/>
                </a:solidFill>
                <a:effectLst/>
                <a:uLnTx/>
                <a:uFillTx/>
                <a:latin typeface="Arial"/>
                <a:ea typeface="宋体"/>
                <a:cs typeface="+mj-cs"/>
              </a:rPr>
              <a:t>C</a:t>
            </a: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均值聚类算法</a:t>
            </a:r>
          </a:p>
        </p:txBody>
      </p:sp>
      <p:pic>
        <p:nvPicPr>
          <p:cNvPr id="8" name="图形 7">
            <a:extLst>
              <a:ext uri="{FF2B5EF4-FFF2-40B4-BE49-F238E27FC236}">
                <a16:creationId xmlns:a16="http://schemas.microsoft.com/office/drawing/2014/main" id="{B9DBB12E-904A-AF49-A387-1CD6310619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31840" y="1613803"/>
            <a:ext cx="1913090" cy="807085"/>
          </a:xfrm>
          <a:prstGeom prst="rect">
            <a:avLst/>
          </a:prstGeom>
        </p:spPr>
      </p:pic>
      <p:pic>
        <p:nvPicPr>
          <p:cNvPr id="7" name="图形 6">
            <a:extLst>
              <a:ext uri="{FF2B5EF4-FFF2-40B4-BE49-F238E27FC236}">
                <a16:creationId xmlns:a16="http://schemas.microsoft.com/office/drawing/2014/main" id="{399DAC49-BFB9-0347-A177-A909221D3E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52120" y="3911067"/>
            <a:ext cx="2705834" cy="1291975"/>
          </a:xfrm>
          <a:prstGeom prst="rect">
            <a:avLst/>
          </a:prstGeom>
        </p:spPr>
      </p:pic>
      <p:graphicFrame>
        <p:nvGraphicFramePr>
          <p:cNvPr id="6" name="对象 5">
            <a:extLst>
              <a:ext uri="{FF2B5EF4-FFF2-40B4-BE49-F238E27FC236}">
                <a16:creationId xmlns:a16="http://schemas.microsoft.com/office/drawing/2014/main" id="{E133FFC2-4466-4CE4-8B46-64D266986CB7}"/>
              </a:ext>
            </a:extLst>
          </p:cNvPr>
          <p:cNvGraphicFramePr>
            <a:graphicFrameLocks noChangeAspect="1"/>
          </p:cNvGraphicFramePr>
          <p:nvPr>
            <p:extLst>
              <p:ext uri="{D42A27DB-BD31-4B8C-83A1-F6EECF244321}">
                <p14:modId xmlns:p14="http://schemas.microsoft.com/office/powerpoint/2010/main" val="2828344984"/>
              </p:ext>
            </p:extLst>
          </p:nvPr>
        </p:nvGraphicFramePr>
        <p:xfrm>
          <a:off x="1403648" y="4149080"/>
          <a:ext cx="2598738" cy="1154113"/>
        </p:xfrm>
        <a:graphic>
          <a:graphicData uri="http://schemas.openxmlformats.org/presentationml/2006/ole">
            <mc:AlternateContent xmlns:mc="http://schemas.openxmlformats.org/markup-compatibility/2006">
              <mc:Choice xmlns:v="urn:schemas-microsoft-com:vml" Requires="v">
                <p:oleObj spid="_x0000_s14349" name="Equation" r:id="rId8" imgW="1574640" imgH="698400" progId="Equation.DSMT4">
                  <p:embed/>
                </p:oleObj>
              </mc:Choice>
              <mc:Fallback>
                <p:oleObj name="Equation" r:id="rId8" imgW="1574640" imgH="698400" progId="Equation.DSMT4">
                  <p:embed/>
                  <p:pic>
                    <p:nvPicPr>
                      <p:cNvPr id="0" name=""/>
                      <p:cNvPicPr/>
                      <p:nvPr/>
                    </p:nvPicPr>
                    <p:blipFill>
                      <a:blip r:embed="rId9"/>
                      <a:stretch>
                        <a:fillRect/>
                      </a:stretch>
                    </p:blipFill>
                    <p:spPr>
                      <a:xfrm>
                        <a:off x="1403648" y="4149080"/>
                        <a:ext cx="2598738" cy="1154113"/>
                      </a:xfrm>
                      <a:prstGeom prst="rect">
                        <a:avLst/>
                      </a:prstGeom>
                    </p:spPr>
                  </p:pic>
                </p:oleObj>
              </mc:Fallback>
            </mc:AlternateContent>
          </a:graphicData>
        </a:graphic>
      </p:graphicFrame>
    </p:spTree>
    <p:extLst>
      <p:ext uri="{BB962C8B-B14F-4D97-AF65-F5344CB8AC3E}">
        <p14:creationId xmlns:p14="http://schemas.microsoft.com/office/powerpoint/2010/main" val="301600616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4838" y="1700808"/>
            <a:ext cx="7999610" cy="553998"/>
          </a:xfrm>
          <a:prstGeom prst="rect">
            <a:avLst/>
          </a:prstGeom>
        </p:spPr>
        <p:txBody>
          <a:bodyPr wrap="square">
            <a:spAutoFit/>
          </a:bodyPr>
          <a:lstStyle/>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rPr>
              <a:t>　　</a:t>
            </a:r>
            <a:endPar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9" name="Rectangle 2">
            <a:extLst>
              <a:ext uri="{FF2B5EF4-FFF2-40B4-BE49-F238E27FC236}">
                <a16:creationId xmlns:a16="http://schemas.microsoft.com/office/drawing/2014/main" id="{9750AEF5-BF76-C741-9E1A-A4F05B0FCBF1}"/>
              </a:ext>
            </a:extLst>
          </p:cNvPr>
          <p:cNvSpPr txBox="1">
            <a:spLocks noChangeArrowheads="1"/>
          </p:cNvSpPr>
          <p:nvPr/>
        </p:nvSpPr>
        <p:spPr>
          <a:xfrm>
            <a:off x="1115616" y="548680"/>
            <a:ext cx="7696200" cy="719138"/>
          </a:xfrm>
          <a:prstGeom prst="rect">
            <a:avLst/>
          </a:prstGeom>
        </p:spPr>
        <p:txBody>
          <a:bodyPr/>
          <a:lst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 模糊</a:t>
            </a:r>
            <a:r>
              <a:rPr kumimoji="0" lang="en-US" altLang="zh-CN" sz="3300" b="0" i="0" u="none" strike="noStrike" kern="1200" cap="none" spc="0" normalizeH="0" baseline="0" noProof="0" dirty="0">
                <a:ln>
                  <a:noFill/>
                </a:ln>
                <a:solidFill>
                  <a:srgbClr val="336666"/>
                </a:solidFill>
                <a:effectLst/>
                <a:uLnTx/>
                <a:uFillTx/>
                <a:latin typeface="Arial"/>
                <a:ea typeface="宋体"/>
                <a:cs typeface="+mj-cs"/>
              </a:rPr>
              <a:t>C</a:t>
            </a: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均值聚类算法</a:t>
            </a:r>
          </a:p>
        </p:txBody>
      </p:sp>
      <p:pic>
        <p:nvPicPr>
          <p:cNvPr id="5" name="图片 4">
            <a:extLst>
              <a:ext uri="{FF2B5EF4-FFF2-40B4-BE49-F238E27FC236}">
                <a16:creationId xmlns:a16="http://schemas.microsoft.com/office/drawing/2014/main" id="{39D23C35-4BE9-0945-AB2B-118B8F3E892A}"/>
              </a:ext>
            </a:extLst>
          </p:cNvPr>
          <p:cNvPicPr>
            <a:picLocks noChangeAspect="1"/>
          </p:cNvPicPr>
          <p:nvPr/>
        </p:nvPicPr>
        <p:blipFill>
          <a:blip r:embed="rId2"/>
          <a:stretch>
            <a:fillRect/>
          </a:stretch>
        </p:blipFill>
        <p:spPr>
          <a:xfrm>
            <a:off x="604838" y="3717032"/>
            <a:ext cx="4523664" cy="2473490"/>
          </a:xfrm>
          <a:prstGeom prst="rect">
            <a:avLst/>
          </a:prstGeom>
          <a:effectLst>
            <a:outerShdw blurRad="50800" dist="63500" dir="13500000" algn="br" rotWithShape="0">
              <a:prstClr val="black">
                <a:alpha val="40000"/>
              </a:prstClr>
            </a:outerShdw>
          </a:effectLst>
        </p:spPr>
      </p:pic>
      <p:sp>
        <p:nvSpPr>
          <p:cNvPr id="6" name="文本框 5">
            <a:extLst>
              <a:ext uri="{FF2B5EF4-FFF2-40B4-BE49-F238E27FC236}">
                <a16:creationId xmlns:a16="http://schemas.microsoft.com/office/drawing/2014/main" id="{0C36B817-CBA8-4140-99E7-B93A461024CE}"/>
              </a:ext>
            </a:extLst>
          </p:cNvPr>
          <p:cNvSpPr txBox="1"/>
          <p:nvPr/>
        </p:nvSpPr>
        <p:spPr>
          <a:xfrm>
            <a:off x="395536" y="1844824"/>
            <a:ext cx="3923735" cy="100873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u</a:t>
            </a:r>
            <a:r>
              <a:rPr kumimoji="1" lang="en-US" altLang="zh-CN" sz="2800" b="0" i="0" u="none" strike="noStrike" kern="120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cs typeface="+mn-cs"/>
              </a:rPr>
              <a:t>ji</a:t>
            </a:r>
            <a:r>
              <a:rPr kumimoji="1"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1" lang="en-US" altLang="zh-CN" sz="24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1" lang="zh-CN" altLang="en-US" sz="24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号样本在</a:t>
            </a:r>
            <a:r>
              <a:rPr kumimoji="1" lang="en-US" altLang="zh-CN" sz="24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j</a:t>
            </a:r>
            <a:r>
              <a:rPr kumimoji="1" lang="zh-CN" altLang="en-US" sz="24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类的隶属度</a:t>
            </a:r>
            <a:endParaRPr kumimoji="1" lang="en-US" altLang="zh-CN" sz="24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C</a:t>
            </a:r>
            <a:r>
              <a:rPr kumimoji="1" lang="en-US" altLang="zh-CN" sz="3200" b="0" i="0" u="none" strike="noStrike" kern="1200" cap="none" spc="0" normalizeH="0" baseline="-25000" noProof="0" dirty="0" err="1">
                <a:ln>
                  <a:noFill/>
                </a:ln>
                <a:solidFill>
                  <a:srgbClr val="000000"/>
                </a:solidFill>
                <a:effectLst/>
                <a:uLnTx/>
                <a:uFillTx/>
                <a:latin typeface="Arial" panose="020B0604020202020204" pitchFamily="34" charset="0"/>
                <a:ea typeface="宋体" panose="02010600030101010101" pitchFamily="2" charset="-122"/>
                <a:cs typeface="+mn-cs"/>
              </a:rPr>
              <a:t>j</a:t>
            </a:r>
            <a:r>
              <a:rPr kumimoji="1"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j</a:t>
            </a:r>
            <a:r>
              <a:rPr kumimoji="1" lang="zh-CN" altLang="en-US" sz="2400" b="0" i="0" u="none" strike="noStrike" kern="120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mn-cs"/>
              </a:rPr>
              <a:t>类的聚类中心</a:t>
            </a:r>
          </a:p>
        </p:txBody>
      </p:sp>
      <p:pic>
        <p:nvPicPr>
          <p:cNvPr id="2" name="图片 1">
            <a:extLst>
              <a:ext uri="{FF2B5EF4-FFF2-40B4-BE49-F238E27FC236}">
                <a16:creationId xmlns:a16="http://schemas.microsoft.com/office/drawing/2014/main" id="{F7ECB9E3-6D6F-3A19-DAE3-478A5AF36B98}"/>
              </a:ext>
            </a:extLst>
          </p:cNvPr>
          <p:cNvPicPr>
            <a:picLocks noChangeAspect="1"/>
          </p:cNvPicPr>
          <p:nvPr/>
        </p:nvPicPr>
        <p:blipFill>
          <a:blip r:embed="rId3"/>
          <a:stretch>
            <a:fillRect/>
          </a:stretch>
        </p:blipFill>
        <p:spPr>
          <a:xfrm>
            <a:off x="4317951" y="1267818"/>
            <a:ext cx="4592514" cy="2352054"/>
          </a:xfrm>
          <a:prstGeom prst="rect">
            <a:avLst/>
          </a:prstGeom>
        </p:spPr>
      </p:pic>
    </p:spTree>
    <p:extLst>
      <p:ext uri="{BB962C8B-B14F-4D97-AF65-F5344CB8AC3E}">
        <p14:creationId xmlns:p14="http://schemas.microsoft.com/office/powerpoint/2010/main" val="136256877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4838" y="1700808"/>
            <a:ext cx="7999610" cy="553998"/>
          </a:xfrm>
          <a:prstGeom prst="rect">
            <a:avLst/>
          </a:prstGeom>
        </p:spPr>
        <p:txBody>
          <a:bodyPr wrap="square">
            <a:spAutoFit/>
          </a:bodyPr>
          <a:lstStyle/>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sp>
        <p:nvSpPr>
          <p:cNvPr id="2" name="矩形 1"/>
          <p:cNvSpPr/>
          <p:nvPr/>
        </p:nvSpPr>
        <p:spPr>
          <a:xfrm>
            <a:off x="623964" y="1267818"/>
            <a:ext cx="8268516" cy="6001643"/>
          </a:xfrm>
          <a:prstGeom prst="rect">
            <a:avLst/>
          </a:prstGeom>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1.</a:t>
            </a:r>
            <a:r>
              <a:rPr kumimoji="0" lang="zh-CN" altLang="en-US" sz="24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重要程序代码</a:t>
            </a:r>
            <a:endParaRPr kumimoji="0" lang="en-US" altLang="zh-CN"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endParaRPr>
          </a:p>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这里对酒瓶颜色进行分类。下面介绍其重要程序代码：</a:t>
            </a:r>
            <a:endPar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1</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MATLAB</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模糊</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C</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均值数据聚类识别函数</a:t>
            </a:r>
          </a:p>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在</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MATLAB</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中（</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b=2</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），只要直接调用如下程序即可实现模糊</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C</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均值聚类：</a:t>
            </a:r>
          </a:p>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FF"/>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err="1">
                <a:ln>
                  <a:noFill/>
                </a:ln>
                <a:solidFill>
                  <a:srgbClr val="0000FF"/>
                </a:solidFill>
                <a:effectLst/>
                <a:uLnTx/>
                <a:uFillTx/>
                <a:latin typeface="微软雅黑" pitchFamily="34" charset="-122"/>
                <a:ea typeface="微软雅黑" pitchFamily="34" charset="-122"/>
                <a:cs typeface="+mn-cs"/>
              </a:rPr>
              <a:t>Center,U,obj_fcn</a:t>
            </a:r>
            <a:r>
              <a:rPr kumimoji="0" lang="en-US" altLang="zh-CN" sz="1800" b="0" i="0" u="none" strike="noStrike" kern="1200" cap="none" spc="0" normalizeH="0" baseline="0" noProof="0" dirty="0">
                <a:ln>
                  <a:noFill/>
                </a:ln>
                <a:solidFill>
                  <a:srgbClr val="0000FF"/>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err="1">
                <a:ln>
                  <a:noFill/>
                </a:ln>
                <a:solidFill>
                  <a:srgbClr val="0000FF"/>
                </a:solidFill>
                <a:effectLst/>
                <a:uLnTx/>
                <a:uFillTx/>
                <a:latin typeface="微软雅黑" pitchFamily="34" charset="-122"/>
                <a:ea typeface="微软雅黑" pitchFamily="34" charset="-122"/>
                <a:cs typeface="+mn-cs"/>
              </a:rPr>
              <a:t>fcm</a:t>
            </a:r>
            <a:r>
              <a:rPr kumimoji="0" lang="en-US" altLang="zh-CN" sz="1800" b="0" i="0" u="none" strike="noStrike" kern="1200" cap="none" spc="0" normalizeH="0" baseline="0" noProof="0" dirty="0">
                <a:ln>
                  <a:noFill/>
                </a:ln>
                <a:solidFill>
                  <a:srgbClr val="0000FF"/>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err="1">
                <a:ln>
                  <a:noFill/>
                </a:ln>
                <a:solidFill>
                  <a:srgbClr val="0000FF"/>
                </a:solidFill>
                <a:effectLst/>
                <a:uLnTx/>
                <a:uFillTx/>
                <a:latin typeface="微软雅黑" pitchFamily="34" charset="-122"/>
                <a:ea typeface="微软雅黑" pitchFamily="34" charset="-122"/>
                <a:cs typeface="+mn-cs"/>
              </a:rPr>
              <a:t>data,cluster_n</a:t>
            </a:r>
            <a:r>
              <a:rPr kumimoji="0" lang="en-US" altLang="zh-CN" sz="1800" b="0" i="0" u="none" strike="noStrike" kern="1200" cap="none" spc="0" normalizeH="0" baseline="0" noProof="0" dirty="0">
                <a:ln>
                  <a:noFill/>
                </a:ln>
                <a:solidFill>
                  <a:srgbClr val="0000FF"/>
                </a:solidFill>
                <a:effectLst/>
                <a:uLnTx/>
                <a:uFillTx/>
                <a:latin typeface="微软雅黑" pitchFamily="34" charset="-122"/>
                <a:ea typeface="微软雅黑" pitchFamily="34" charset="-122"/>
                <a:cs typeface="+mn-cs"/>
              </a:rPr>
              <a:t>)</a:t>
            </a:r>
          </a:p>
          <a:p>
            <a:pPr marL="0" marR="0" lvl="0" indent="457200" algn="just" defTabSz="914400" rtl="0" eaLnBrk="0" fontAlgn="base" latinLnBrk="0" hangingPunct="0">
              <a:lnSpc>
                <a:spcPct val="15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0000FF"/>
              </a:solidFill>
              <a:effectLst/>
              <a:uLnTx/>
              <a:uFillTx/>
              <a:latin typeface="微软雅黑" pitchFamily="34" charset="-122"/>
              <a:ea typeface="微软雅黑" pitchFamily="34" charset="-122"/>
              <a:cs typeface="+mn-cs"/>
            </a:endParaRPr>
          </a:p>
          <a:p>
            <a:pPr marL="285750" marR="0" lvl="0" indent="-285750" algn="just" defTabSz="914400" rtl="0" eaLnBrk="0" fontAlgn="base" latinLnBrk="0" hangingPunct="0">
              <a:lnSpc>
                <a:spcPct val="150000"/>
              </a:lnSpc>
              <a:spcBef>
                <a:spcPct val="0"/>
              </a:spcBef>
              <a:spcAft>
                <a:spcPct val="0"/>
              </a:spcAft>
              <a:buClrTx/>
              <a:buSzTx/>
              <a:buFont typeface="Wingdings" pitchFamily="2" charset="2"/>
              <a:buChar char="Ø"/>
              <a:tabLst/>
              <a:defRPr/>
            </a:pPr>
            <a:r>
              <a:rPr kumimoji="0" lang="en-US" altLang="zh-CN"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data</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：要聚类的数据集合，每一行为一个样本；</a:t>
            </a:r>
            <a:endPar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285750" marR="0" lvl="0" indent="-285750" algn="just" defTabSz="914400" rtl="0" eaLnBrk="0" fontAlgn="base" latinLnBrk="0" hangingPunct="0">
              <a:lnSpc>
                <a:spcPct val="150000"/>
              </a:lnSpc>
              <a:spcBef>
                <a:spcPct val="0"/>
              </a:spcBef>
              <a:spcAft>
                <a:spcPct val="0"/>
              </a:spcAft>
              <a:buClrTx/>
              <a:buSzTx/>
              <a:buFont typeface="Wingdings" pitchFamily="2" charset="2"/>
              <a:buChar char="Ø"/>
              <a:tabLst/>
              <a:defRPr/>
            </a:pPr>
            <a:r>
              <a:rPr kumimoji="0" lang="en-US" altLang="zh-CN" sz="1800" b="0" i="0" u="none" strike="noStrike" kern="1200" cap="none" spc="0" normalizeH="0" baseline="0" noProof="0" dirty="0" err="1">
                <a:ln>
                  <a:noFill/>
                </a:ln>
                <a:solidFill>
                  <a:srgbClr val="FF0000"/>
                </a:solidFill>
                <a:effectLst/>
                <a:uLnTx/>
                <a:uFillTx/>
                <a:latin typeface="微软雅黑" pitchFamily="34" charset="-122"/>
                <a:ea typeface="微软雅黑" pitchFamily="34" charset="-122"/>
                <a:cs typeface="+mn-cs"/>
              </a:rPr>
              <a:t>cluster_n</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：聚类数；</a:t>
            </a:r>
            <a:endPar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285750" marR="0" lvl="0" indent="-285750" algn="just" defTabSz="914400" rtl="0" eaLnBrk="0" fontAlgn="base" latinLnBrk="0" hangingPunct="0">
              <a:lnSpc>
                <a:spcPct val="150000"/>
              </a:lnSpc>
              <a:spcBef>
                <a:spcPct val="0"/>
              </a:spcBef>
              <a:spcAft>
                <a:spcPct val="0"/>
              </a:spcAft>
              <a:buClrTx/>
              <a:buSzTx/>
              <a:buFont typeface="Wingdings" pitchFamily="2" charset="2"/>
              <a:buChar char="Ø"/>
              <a:tabLst/>
              <a:defRPr/>
            </a:pPr>
            <a:r>
              <a:rPr kumimoji="0" lang="en-US" altLang="zh-CN"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Center</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：最终的聚类中心矩阵，每一行为聚类中心的坐标值；</a:t>
            </a:r>
            <a:endPar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285750" marR="0" lvl="0" indent="-285750" algn="just" defTabSz="914400" rtl="0" eaLnBrk="0" fontAlgn="base" latinLnBrk="0" hangingPunct="0">
              <a:lnSpc>
                <a:spcPct val="150000"/>
              </a:lnSpc>
              <a:spcBef>
                <a:spcPct val="0"/>
              </a:spcBef>
              <a:spcAft>
                <a:spcPct val="0"/>
              </a:spcAft>
              <a:buClrTx/>
              <a:buSzTx/>
              <a:buFont typeface="Wingdings" pitchFamily="2" charset="2"/>
              <a:buChar char="Ø"/>
              <a:tabLst/>
              <a:defRPr/>
            </a:pPr>
            <a:r>
              <a:rPr kumimoji="0" lang="en-US" altLang="zh-CN"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U</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：最终的模糊分区矩阵；</a:t>
            </a:r>
            <a:endPar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285750" marR="0" lvl="0" indent="-285750" algn="just" defTabSz="914400" rtl="0" eaLnBrk="0" fontAlgn="base" latinLnBrk="0" hangingPunct="0">
              <a:lnSpc>
                <a:spcPct val="150000"/>
              </a:lnSpc>
              <a:spcBef>
                <a:spcPct val="0"/>
              </a:spcBef>
              <a:spcAft>
                <a:spcPct val="0"/>
              </a:spcAft>
              <a:buClrTx/>
              <a:buSzTx/>
              <a:buFont typeface="Wingdings" pitchFamily="2" charset="2"/>
              <a:buChar char="Ø"/>
              <a:tabLst/>
              <a:defRPr/>
            </a:pPr>
            <a:r>
              <a:rPr kumimoji="0" lang="en-US" altLang="zh-CN" sz="1800" b="0" i="0" u="none" strike="noStrike" kern="1200" cap="none" spc="0" normalizeH="0" baseline="0" noProof="0" dirty="0" err="1">
                <a:ln>
                  <a:noFill/>
                </a:ln>
                <a:solidFill>
                  <a:srgbClr val="FF0000"/>
                </a:solidFill>
                <a:effectLst/>
                <a:uLnTx/>
                <a:uFillTx/>
                <a:latin typeface="微软雅黑" pitchFamily="34" charset="-122"/>
                <a:ea typeface="微软雅黑" pitchFamily="34" charset="-122"/>
                <a:cs typeface="+mn-cs"/>
              </a:rPr>
              <a:t>obj_fcn</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：在迭代过程中的目标函数值。</a:t>
            </a:r>
          </a:p>
          <a:p>
            <a:pPr marL="0" marR="0" lvl="0" indent="457200" algn="just" defTabSz="914400" rtl="0" eaLnBrk="0" fontAlgn="base" latinLnBrk="0" hangingPunct="0">
              <a:lnSpc>
                <a:spcPct val="150000"/>
              </a:lnSpc>
              <a:spcBef>
                <a:spcPct val="0"/>
              </a:spcBef>
              <a:spcAft>
                <a:spcPct val="0"/>
              </a:spcAft>
              <a:buClrTx/>
              <a:buSzTx/>
              <a:buFontTx/>
              <a:buNone/>
              <a:tabLst/>
              <a:defRPr/>
            </a:pPr>
            <a:endPar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C2CBCB"/>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C2CBCB"/>
              </a:solidFill>
              <a:effectLst/>
              <a:uLnTx/>
              <a:uFillTx/>
              <a:latin typeface="微软雅黑" pitchFamily="34" charset="-122"/>
              <a:ea typeface="微软雅黑" pitchFamily="34" charset="-122"/>
              <a:cs typeface="+mn-cs"/>
            </a:endParaRPr>
          </a:p>
        </p:txBody>
      </p:sp>
      <p:sp>
        <p:nvSpPr>
          <p:cNvPr id="5" name="Rectangle 2">
            <a:extLst>
              <a:ext uri="{FF2B5EF4-FFF2-40B4-BE49-F238E27FC236}">
                <a16:creationId xmlns:a16="http://schemas.microsoft.com/office/drawing/2014/main" id="{AB34D728-74A7-9347-BB81-A436F42E370A}"/>
              </a:ext>
            </a:extLst>
          </p:cNvPr>
          <p:cNvSpPr txBox="1">
            <a:spLocks noChangeArrowheads="1"/>
          </p:cNvSpPr>
          <p:nvPr/>
        </p:nvSpPr>
        <p:spPr>
          <a:xfrm>
            <a:off x="1115616" y="548680"/>
            <a:ext cx="7696200" cy="719138"/>
          </a:xfrm>
          <a:prstGeom prst="rect">
            <a:avLst/>
          </a:prstGeom>
        </p:spPr>
        <p:txBody>
          <a:bodyPr/>
          <a:lst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 模糊</a:t>
            </a:r>
            <a:r>
              <a:rPr kumimoji="0" lang="en-US" altLang="zh-CN" sz="3300" b="0" i="0" u="none" strike="noStrike" kern="1200" cap="none" spc="0" normalizeH="0" baseline="0" noProof="0" dirty="0">
                <a:ln>
                  <a:noFill/>
                </a:ln>
                <a:solidFill>
                  <a:srgbClr val="336666"/>
                </a:solidFill>
                <a:effectLst/>
                <a:uLnTx/>
                <a:uFillTx/>
                <a:latin typeface="Arial"/>
                <a:ea typeface="宋体"/>
                <a:cs typeface="+mj-cs"/>
              </a:rPr>
              <a:t>C</a:t>
            </a: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均值聚类算法</a:t>
            </a:r>
            <a:r>
              <a:rPr kumimoji="0" lang="en-US" altLang="zh-CN" sz="3300" b="0" i="0" u="none" strike="noStrike" kern="1200" cap="none" spc="0" normalizeH="0" baseline="0" noProof="0" dirty="0" err="1">
                <a:ln>
                  <a:noFill/>
                </a:ln>
                <a:solidFill>
                  <a:srgbClr val="336666"/>
                </a:solidFill>
                <a:effectLst/>
                <a:uLnTx/>
                <a:uFillTx/>
                <a:latin typeface="Arial"/>
                <a:ea typeface="宋体"/>
                <a:cs typeface="+mj-cs"/>
              </a:rPr>
              <a:t>Matlab</a:t>
            </a: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实现</a:t>
            </a:r>
          </a:p>
        </p:txBody>
      </p:sp>
    </p:spTree>
    <p:extLst>
      <p:ext uri="{BB962C8B-B14F-4D97-AF65-F5344CB8AC3E}">
        <p14:creationId xmlns:p14="http://schemas.microsoft.com/office/powerpoint/2010/main" val="345298129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4838" y="1700808"/>
            <a:ext cx="7999610" cy="553998"/>
          </a:xfrm>
          <a:prstGeom prst="rect">
            <a:avLst/>
          </a:prstGeom>
        </p:spPr>
        <p:txBody>
          <a:bodyPr wrap="square">
            <a:spAutoFit/>
          </a:bodyPr>
          <a:lstStyle/>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sp>
        <p:nvSpPr>
          <p:cNvPr id="2" name="矩形 1"/>
          <p:cNvSpPr/>
          <p:nvPr/>
        </p:nvSpPr>
        <p:spPr>
          <a:xfrm>
            <a:off x="604838" y="1340768"/>
            <a:ext cx="8025010" cy="4662815"/>
          </a:xfrm>
          <a:prstGeom prst="rect">
            <a:avLst/>
          </a:prstGeom>
        </p:spPr>
        <p:txBody>
          <a:bodyPr wrap="square">
            <a:spAutoFit/>
          </a:bodyPr>
          <a:lstStyle/>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注意：在使用上述方法时，要根据</a:t>
            </a:r>
            <a:r>
              <a:rPr kumimoji="0" lang="zh-CN" altLang="en-US"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中心坐标</a:t>
            </a:r>
            <a:r>
              <a:rPr kumimoji="0" lang="en-US" altLang="zh-CN"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Center</a:t>
            </a:r>
            <a:r>
              <a:rPr kumimoji="0" lang="zh-CN" altLang="en-US"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的特点分清楚每一类中心所代表的实际中的哪一类</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，然后才能准确地将待聚类的各方案准确地分为各自所属的类别；否则，就会出现</a:t>
            </a:r>
            <a:r>
              <a:rPr kumimoji="0" lang="zh-CN" altLang="en-US" sz="1800" b="0" i="0" u="none" strike="noStrike" kern="1200" cap="none" spc="0" normalizeH="0" baseline="0" noProof="0" dirty="0">
                <a:ln>
                  <a:noFill/>
                </a:ln>
                <a:solidFill>
                  <a:srgbClr val="0000FF"/>
                </a:solidFill>
                <a:effectLst/>
                <a:uLnTx/>
                <a:uFillTx/>
                <a:latin typeface="微软雅黑" pitchFamily="34" charset="-122"/>
                <a:ea typeface="微软雅黑" pitchFamily="34" charset="-122"/>
                <a:cs typeface="+mn-cs"/>
              </a:rPr>
              <a:t>张冠李戴</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的现象。</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2</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MATLAB</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图形显示聚类模式</a:t>
            </a:r>
          </a:p>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使用命令</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center,U,obj_fcn</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 = </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fcm</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(data,4)</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进行聚类后，可调用</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MATLAB</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图形窗口显示聚类结果，命令格式如下：</a:t>
            </a:r>
          </a:p>
          <a:p>
            <a:pPr marL="285750" marR="0" lvl="0" indent="-285750" algn="just" defTabSz="914400" rtl="0" eaLnBrk="0" fontAlgn="base" latinLnBrk="0" hangingPunct="0">
              <a:lnSpc>
                <a:spcPct val="150000"/>
              </a:lnSpc>
              <a:spcBef>
                <a:spcPct val="0"/>
              </a:spcBef>
              <a:spcAft>
                <a:spcPct val="0"/>
              </a:spcAft>
              <a:buClrTx/>
              <a:buSzTx/>
              <a:buFont typeface="Wingdings" pitchFamily="2" charset="2"/>
              <a:buChar char="l"/>
              <a:tabLst/>
              <a:defRPr/>
            </a:pP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maxU</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=max(U);                    %</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最大隶属度</a:t>
            </a:r>
          </a:p>
          <a:p>
            <a:pPr marL="285750" marR="0" lvl="0" indent="-285750" algn="just" defTabSz="914400" rtl="0" eaLnBrk="0" fontAlgn="base" latinLnBrk="0" hangingPunct="0">
              <a:lnSpc>
                <a:spcPct val="150000"/>
              </a:lnSpc>
              <a:spcBef>
                <a:spcPct val="0"/>
              </a:spcBef>
              <a:spcAft>
                <a:spcPct val="0"/>
              </a:spcAft>
              <a:buClrTx/>
              <a:buSzTx/>
              <a:buFont typeface="Wingdings" pitchFamily="2" charset="2"/>
              <a:buChar char="l"/>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index1 = find(U(1,:) == </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maxU</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        %</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找到属于第一类的点</a:t>
            </a:r>
          </a:p>
          <a:p>
            <a:pPr marL="285750" marR="0" lvl="0" indent="-285750" algn="just" defTabSz="914400" rtl="0" eaLnBrk="0" fontAlgn="base" latinLnBrk="0" hangingPunct="0">
              <a:lnSpc>
                <a:spcPct val="150000"/>
              </a:lnSpc>
              <a:spcBef>
                <a:spcPct val="0"/>
              </a:spcBef>
              <a:spcAft>
                <a:spcPct val="0"/>
              </a:spcAft>
              <a:buClrTx/>
              <a:buSzTx/>
              <a:buFont typeface="Wingdings" pitchFamily="2" charset="2"/>
              <a:buChar char="l"/>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index2 = find(U(2,:) == </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maxU</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        %</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找到属于第二类的点</a:t>
            </a:r>
          </a:p>
          <a:p>
            <a:pPr marL="285750" marR="0" lvl="0" indent="-285750" algn="just" defTabSz="914400" rtl="0" eaLnBrk="0" fontAlgn="base" latinLnBrk="0" hangingPunct="0">
              <a:lnSpc>
                <a:spcPct val="150000"/>
              </a:lnSpc>
              <a:spcBef>
                <a:spcPct val="0"/>
              </a:spcBef>
              <a:spcAft>
                <a:spcPct val="0"/>
              </a:spcAft>
              <a:buClrTx/>
              <a:buSzTx/>
              <a:buFont typeface="Wingdings" pitchFamily="2" charset="2"/>
              <a:buChar char="l"/>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index3 = find(U(3,:) == </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maxU</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        %</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找到属于第三类的点</a:t>
            </a:r>
          </a:p>
          <a:p>
            <a:pPr marL="285750" marR="0" lvl="0" indent="-285750" algn="just" defTabSz="914400" rtl="0" eaLnBrk="0" fontAlgn="base" latinLnBrk="0" hangingPunct="0">
              <a:lnSpc>
                <a:spcPct val="150000"/>
              </a:lnSpc>
              <a:spcBef>
                <a:spcPct val="0"/>
              </a:spcBef>
              <a:spcAft>
                <a:spcPct val="0"/>
              </a:spcAft>
              <a:buClrTx/>
              <a:buSzTx/>
              <a:buFont typeface="Wingdings" pitchFamily="2" charset="2"/>
              <a:buChar char="l"/>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index4 = find(U(4,:) == </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maxU</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        %</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找到属于第四类的点</a:t>
            </a:r>
          </a:p>
        </p:txBody>
      </p:sp>
      <p:sp>
        <p:nvSpPr>
          <p:cNvPr id="5" name="Rectangle 2">
            <a:extLst>
              <a:ext uri="{FF2B5EF4-FFF2-40B4-BE49-F238E27FC236}">
                <a16:creationId xmlns:a16="http://schemas.microsoft.com/office/drawing/2014/main" id="{FDD13697-081C-FA42-B5EC-FCBAA04E0357}"/>
              </a:ext>
            </a:extLst>
          </p:cNvPr>
          <p:cNvSpPr txBox="1">
            <a:spLocks noChangeArrowheads="1"/>
          </p:cNvSpPr>
          <p:nvPr/>
        </p:nvSpPr>
        <p:spPr>
          <a:xfrm>
            <a:off x="1115616" y="548680"/>
            <a:ext cx="7696200" cy="719138"/>
          </a:xfrm>
          <a:prstGeom prst="rect">
            <a:avLst/>
          </a:prstGeom>
        </p:spPr>
        <p:txBody>
          <a:bodyPr/>
          <a:lst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 模糊</a:t>
            </a:r>
            <a:r>
              <a:rPr kumimoji="0" lang="en-US" altLang="zh-CN" sz="3300" b="0" i="0" u="none" strike="noStrike" kern="1200" cap="none" spc="0" normalizeH="0" baseline="0" noProof="0" dirty="0">
                <a:ln>
                  <a:noFill/>
                </a:ln>
                <a:solidFill>
                  <a:srgbClr val="336666"/>
                </a:solidFill>
                <a:effectLst/>
                <a:uLnTx/>
                <a:uFillTx/>
                <a:latin typeface="Arial"/>
                <a:ea typeface="宋体"/>
                <a:cs typeface="+mj-cs"/>
              </a:rPr>
              <a:t>C</a:t>
            </a: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均值聚类算法</a:t>
            </a:r>
            <a:r>
              <a:rPr kumimoji="0" lang="en-US" altLang="zh-CN" sz="3300" b="0" i="0" u="none" strike="noStrike" kern="1200" cap="none" spc="0" normalizeH="0" baseline="0" noProof="0" dirty="0" err="1">
                <a:ln>
                  <a:noFill/>
                </a:ln>
                <a:solidFill>
                  <a:srgbClr val="336666"/>
                </a:solidFill>
                <a:effectLst/>
                <a:uLnTx/>
                <a:uFillTx/>
                <a:latin typeface="Arial"/>
                <a:ea typeface="宋体"/>
                <a:cs typeface="+mj-cs"/>
              </a:rPr>
              <a:t>Matlab</a:t>
            </a: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实现</a:t>
            </a:r>
          </a:p>
        </p:txBody>
      </p:sp>
    </p:spTree>
    <p:extLst>
      <p:ext uri="{BB962C8B-B14F-4D97-AF65-F5344CB8AC3E}">
        <p14:creationId xmlns:p14="http://schemas.microsoft.com/office/powerpoint/2010/main" val="37087600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4838" y="1700808"/>
            <a:ext cx="7999610" cy="553998"/>
          </a:xfrm>
          <a:prstGeom prst="rect">
            <a:avLst/>
          </a:prstGeom>
        </p:spPr>
        <p:txBody>
          <a:bodyPr wrap="square">
            <a:spAutoFit/>
          </a:bodyPr>
          <a:lstStyle/>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sp>
        <p:nvSpPr>
          <p:cNvPr id="2" name="矩形 1"/>
          <p:cNvSpPr/>
          <p:nvPr/>
        </p:nvSpPr>
        <p:spPr>
          <a:xfrm>
            <a:off x="569041" y="1374830"/>
            <a:ext cx="8296033" cy="5447645"/>
          </a:xfrm>
          <a:prstGeom prst="rect">
            <a:avLst/>
          </a:prstGeom>
        </p:spPr>
        <p:txBody>
          <a:bodyPr wrap="square">
            <a:spAutoFit/>
          </a:bodyPr>
          <a:lstStyle/>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为了</a:t>
            </a:r>
            <a:r>
              <a:rPr kumimoji="0" lang="zh-CN" altLang="en-US" sz="1800" b="0" i="0" u="none" strike="noStrike" kern="1200" cap="none" spc="0" normalizeH="0" baseline="0" noProof="0" dirty="0">
                <a:ln>
                  <a:noFill/>
                </a:ln>
                <a:solidFill>
                  <a:srgbClr val="0000FF"/>
                </a:solidFill>
                <a:effectLst/>
                <a:uLnTx/>
                <a:uFillTx/>
                <a:latin typeface="微软雅黑" pitchFamily="34" charset="-122"/>
                <a:ea typeface="微软雅黑" pitchFamily="34" charset="-122"/>
                <a:cs typeface="+mn-cs"/>
              </a:rPr>
              <a:t>提高图形的区分度</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，添加如下命令：</a:t>
            </a:r>
          </a:p>
          <a:p>
            <a:pPr marL="285750" marR="0" lvl="0" indent="-285750" algn="just" defTabSz="914400" rtl="0" eaLnBrk="0" fontAlgn="base" latinLnBrk="0" hangingPunct="0">
              <a:lnSpc>
                <a:spcPct val="150000"/>
              </a:lnSpc>
              <a:spcBef>
                <a:spcPct val="0"/>
              </a:spcBef>
              <a:spcAft>
                <a:spcPct val="0"/>
              </a:spcAft>
              <a:buClrTx/>
              <a:buSzTx/>
              <a:buFont typeface="Wingdings" pitchFamily="2" charset="2"/>
              <a:buChar char="l"/>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line(data(index1,1),data(index1,2),data(index1,3),'</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linestyle</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none','marker</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color','g</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 </a:t>
            </a:r>
          </a:p>
          <a:p>
            <a:pPr marL="285750" marR="0" lvl="0" indent="-285750" algn="just" defTabSz="914400" rtl="0" eaLnBrk="0" fontAlgn="base" latinLnBrk="0" hangingPunct="0">
              <a:lnSpc>
                <a:spcPct val="150000"/>
              </a:lnSpc>
              <a:spcBef>
                <a:spcPct val="0"/>
              </a:spcBef>
              <a:spcAft>
                <a:spcPct val="0"/>
              </a:spcAft>
              <a:buClrTx/>
              <a:buSzTx/>
              <a:buFont typeface="Wingdings" pitchFamily="2" charset="2"/>
              <a:buChar char="l"/>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line(data(index2,1),data(index2,2),data(index2,3),'</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linestyle</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none','marker</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color','r</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 </a:t>
            </a:r>
          </a:p>
          <a:p>
            <a:pPr marL="285750" marR="0" lvl="0" indent="-285750" algn="just" defTabSz="914400" rtl="0" eaLnBrk="0" fontAlgn="base" latinLnBrk="0" hangingPunct="0">
              <a:lnSpc>
                <a:spcPct val="150000"/>
              </a:lnSpc>
              <a:spcBef>
                <a:spcPct val="0"/>
              </a:spcBef>
              <a:spcAft>
                <a:spcPct val="0"/>
              </a:spcAft>
              <a:buClrTx/>
              <a:buSzTx/>
              <a:buFont typeface="Wingdings" pitchFamily="2" charset="2"/>
              <a:buChar char="l"/>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line(data(index3,1),data(index3,2),data(index3,3),'</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linestyle</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none','marker','+','color','b</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 </a:t>
            </a:r>
          </a:p>
          <a:p>
            <a:pPr marL="285750" marR="0" lvl="0" indent="-285750" algn="just" defTabSz="914400" rtl="0" eaLnBrk="0" fontAlgn="base" latinLnBrk="0" hangingPunct="0">
              <a:lnSpc>
                <a:spcPct val="150000"/>
              </a:lnSpc>
              <a:spcBef>
                <a:spcPct val="0"/>
              </a:spcBef>
              <a:spcAft>
                <a:spcPct val="0"/>
              </a:spcAft>
              <a:buClrTx/>
              <a:buSzTx/>
              <a:buFont typeface="Wingdings" pitchFamily="2" charset="2"/>
              <a:buChar char="l"/>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line(data(index4,1),data(index4,2),data(index4,3),'</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linestyle</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none','marker','+','color','y</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p>
          <a:p>
            <a:pPr marL="0" marR="0" lvl="0" indent="457200" algn="just" defTabSz="914400" rtl="0" eaLnBrk="0" fontAlgn="base" latinLnBrk="0" hangingPunct="0">
              <a:lnSpc>
                <a:spcPct val="15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0" marR="0" lvl="0" indent="457200" algn="just" defTabSz="914400" rtl="0" eaLnBrk="0" fontAlgn="base" latinLnBrk="0" hangingPunct="0">
              <a:lnSpc>
                <a:spcPct val="150000"/>
              </a:lnSpc>
              <a:spcBef>
                <a:spcPct val="0"/>
              </a:spcBef>
              <a:spcAft>
                <a:spcPct val="0"/>
              </a:spcAft>
              <a:buClrTx/>
              <a:buSzTx/>
              <a:buFontTx/>
              <a:buNone/>
              <a:tabLst/>
              <a:defRPr/>
            </a:pPr>
            <a:endPar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C2CBCB"/>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C2CBCB"/>
              </a:solidFill>
              <a:effectLst/>
              <a:uLnTx/>
              <a:uFillTx/>
              <a:latin typeface="微软雅黑" pitchFamily="34" charset="-122"/>
              <a:ea typeface="微软雅黑" pitchFamily="34" charset="-122"/>
              <a:cs typeface="+mn-cs"/>
            </a:endParaRPr>
          </a:p>
        </p:txBody>
      </p:sp>
      <p:sp>
        <p:nvSpPr>
          <p:cNvPr id="5" name="Rectangle 2">
            <a:extLst>
              <a:ext uri="{FF2B5EF4-FFF2-40B4-BE49-F238E27FC236}">
                <a16:creationId xmlns:a16="http://schemas.microsoft.com/office/drawing/2014/main" id="{26077EF2-AA90-E649-A4D4-F22499591693}"/>
              </a:ext>
            </a:extLst>
          </p:cNvPr>
          <p:cNvSpPr txBox="1">
            <a:spLocks noChangeArrowheads="1"/>
          </p:cNvSpPr>
          <p:nvPr/>
        </p:nvSpPr>
        <p:spPr>
          <a:xfrm>
            <a:off x="1115616" y="548680"/>
            <a:ext cx="7696200" cy="719138"/>
          </a:xfrm>
          <a:prstGeom prst="rect">
            <a:avLst/>
          </a:prstGeom>
        </p:spPr>
        <p:txBody>
          <a:bodyPr/>
          <a:lst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 模糊</a:t>
            </a:r>
            <a:r>
              <a:rPr kumimoji="0" lang="en-US" altLang="zh-CN" sz="3300" b="0" i="0" u="none" strike="noStrike" kern="1200" cap="none" spc="0" normalizeH="0" baseline="0" noProof="0" dirty="0">
                <a:ln>
                  <a:noFill/>
                </a:ln>
                <a:solidFill>
                  <a:srgbClr val="336666"/>
                </a:solidFill>
                <a:effectLst/>
                <a:uLnTx/>
                <a:uFillTx/>
                <a:latin typeface="Arial"/>
                <a:ea typeface="宋体"/>
                <a:cs typeface="+mj-cs"/>
              </a:rPr>
              <a:t>C</a:t>
            </a: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均值聚类算法</a:t>
            </a:r>
            <a:r>
              <a:rPr kumimoji="0" lang="en-US" altLang="zh-CN" sz="3300" b="0" i="0" u="none" strike="noStrike" kern="1200" cap="none" spc="0" normalizeH="0" baseline="0" noProof="0" dirty="0" err="1">
                <a:ln>
                  <a:noFill/>
                </a:ln>
                <a:solidFill>
                  <a:srgbClr val="336666"/>
                </a:solidFill>
                <a:effectLst/>
                <a:uLnTx/>
                <a:uFillTx/>
                <a:latin typeface="Arial"/>
                <a:ea typeface="宋体"/>
                <a:cs typeface="+mj-cs"/>
              </a:rPr>
              <a:t>Matlab</a:t>
            </a: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实现</a:t>
            </a:r>
          </a:p>
        </p:txBody>
      </p:sp>
    </p:spTree>
    <p:extLst>
      <p:ext uri="{BB962C8B-B14F-4D97-AF65-F5344CB8AC3E}">
        <p14:creationId xmlns:p14="http://schemas.microsoft.com/office/powerpoint/2010/main" val="246519315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6446" y="1711761"/>
            <a:ext cx="8296033" cy="1708160"/>
          </a:xfrm>
          <a:prstGeom prst="rect">
            <a:avLst/>
          </a:prstGeom>
        </p:spPr>
        <p:txBody>
          <a:bodyPr wrap="square">
            <a:spAutoFit/>
          </a:bodyPr>
          <a:lstStyle/>
          <a:p>
            <a:pPr marL="0" marR="0" lvl="0" indent="457200" algn="just" defTabSz="914400" rtl="0" eaLnBrk="0" fontAlgn="base" latinLnBrk="0" hangingPunct="0">
              <a:lnSpc>
                <a:spcPct val="15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0" marR="0" lvl="0" indent="457200" algn="just" defTabSz="914400" rtl="0" eaLnBrk="0" fontAlgn="base" latinLnBrk="0" hangingPunct="0">
              <a:lnSpc>
                <a:spcPct val="150000"/>
              </a:lnSpc>
              <a:spcBef>
                <a:spcPct val="0"/>
              </a:spcBef>
              <a:spcAft>
                <a:spcPct val="0"/>
              </a:spcAft>
              <a:buClrTx/>
              <a:buSzTx/>
              <a:buFontTx/>
              <a:buNone/>
              <a:tabLst/>
              <a:defRPr/>
            </a:pPr>
            <a:endPar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C2CBCB"/>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C2CBCB"/>
              </a:solidFill>
              <a:effectLst/>
              <a:uLnTx/>
              <a:uFillTx/>
              <a:latin typeface="微软雅黑" pitchFamily="34" charset="-122"/>
              <a:ea typeface="微软雅黑" pitchFamily="34" charset="-122"/>
              <a:cs typeface="+mn-cs"/>
            </a:endParaRPr>
          </a:p>
        </p:txBody>
      </p:sp>
      <p:sp>
        <p:nvSpPr>
          <p:cNvPr id="4" name="矩形 3"/>
          <p:cNvSpPr/>
          <p:nvPr/>
        </p:nvSpPr>
        <p:spPr>
          <a:xfrm>
            <a:off x="712790" y="1263795"/>
            <a:ext cx="7920880" cy="4801314"/>
          </a:xfrm>
          <a:prstGeom prst="rect">
            <a:avLst/>
          </a:prstGeom>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2.</a:t>
            </a:r>
            <a:r>
              <a:rPr kumimoji="0" lang="zh-CN" altLang="en-US" sz="24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 </a:t>
            </a:r>
            <a:r>
              <a:rPr kumimoji="0" lang="en-US" altLang="zh-CN" sz="24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MATLAB</a:t>
            </a:r>
            <a:r>
              <a:rPr kumimoji="0" lang="zh-CN" altLang="en-US" sz="24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实现模糊</a:t>
            </a:r>
            <a:r>
              <a:rPr kumimoji="0" lang="en-US" altLang="zh-CN" sz="24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C</a:t>
            </a:r>
            <a:r>
              <a:rPr kumimoji="0" lang="zh-CN" altLang="en-US" sz="24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均值聚类完整程序</a:t>
            </a:r>
            <a:endParaRPr kumimoji="0" lang="en-US" altLang="zh-CN" sz="24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clear all;</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data=[	1739.94  1675.15  2395.96</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	373.3      3087.05  2429.47</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	1756.77	 1652	  1514.98];</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err="1">
                <a:ln>
                  <a:noFill/>
                </a:ln>
                <a:solidFill>
                  <a:srgbClr val="FF0000"/>
                </a:solidFill>
                <a:effectLst/>
                <a:uLnTx/>
                <a:uFillTx/>
                <a:latin typeface="微软雅黑" pitchFamily="34" charset="-122"/>
                <a:ea typeface="微软雅黑" pitchFamily="34" charset="-122"/>
                <a:cs typeface="+mn-cs"/>
              </a:rPr>
              <a:t>center,U,obj_fcn</a:t>
            </a:r>
            <a:r>
              <a:rPr kumimoji="0" lang="en-US" altLang="zh-CN"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 = </a:t>
            </a:r>
            <a:r>
              <a:rPr kumimoji="0" lang="en-US" altLang="zh-CN" sz="1800" b="0" i="0" u="none" strike="noStrike" kern="1200" cap="none" spc="0" normalizeH="0" baseline="0" noProof="0" dirty="0" err="1">
                <a:ln>
                  <a:noFill/>
                </a:ln>
                <a:solidFill>
                  <a:srgbClr val="FF0000"/>
                </a:solidFill>
                <a:effectLst/>
                <a:uLnTx/>
                <a:uFillTx/>
                <a:latin typeface="微软雅黑" pitchFamily="34" charset="-122"/>
                <a:ea typeface="微软雅黑" pitchFamily="34" charset="-122"/>
                <a:cs typeface="+mn-cs"/>
              </a:rPr>
              <a:t>fcm</a:t>
            </a:r>
            <a:r>
              <a:rPr kumimoji="0" lang="en-US" altLang="zh-CN" sz="1800" b="0"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(data,4);</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plot3(data(:,1),data(:,2),data(:,3),'o’);</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grid;</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maxU</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=max(U);</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index1 = find(U(1,:) == </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maxU</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index2 = find(U(2,:) == </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maxU</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index3 = find(U(3,:) == </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maxU</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index4 = find(U(4,:) == </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maxU</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p>
          <a:p>
            <a:pPr marL="285750" marR="0" lvl="0" indent="-285750" algn="just" defTabSz="914400" rtl="0" eaLnBrk="0" fontAlgn="base" latinLnBrk="0" hangingPunct="0">
              <a:lnSpc>
                <a:spcPct val="100000"/>
              </a:lnSpc>
              <a:spcBef>
                <a:spcPct val="0"/>
              </a:spcBef>
              <a:spcAft>
                <a:spcPct val="0"/>
              </a:spcAft>
              <a:buClrTx/>
              <a:buSzTx/>
              <a:buFont typeface="Wingdings" pitchFamily="2" charset="2"/>
              <a:buChar char="l"/>
              <a:tabLst/>
              <a:defRPr/>
            </a:pPr>
            <a:endPar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285750" marR="0" lvl="0" indent="-285750" algn="just" defTabSz="914400" rtl="0" eaLnBrk="0" fontAlgn="base" latinLnBrk="0" hangingPunct="0">
              <a:lnSpc>
                <a:spcPct val="100000"/>
              </a:lnSpc>
              <a:spcBef>
                <a:spcPct val="0"/>
              </a:spcBef>
              <a:spcAft>
                <a:spcPct val="0"/>
              </a:spcAft>
              <a:buClrTx/>
              <a:buSzTx/>
              <a:buFont typeface="Wingdings" pitchFamily="2" charset="2"/>
              <a:buChar char="l"/>
              <a:tabLst/>
              <a:defRPr/>
            </a:pPr>
            <a:endPar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6" name="Rectangle 2">
            <a:extLst>
              <a:ext uri="{FF2B5EF4-FFF2-40B4-BE49-F238E27FC236}">
                <a16:creationId xmlns:a16="http://schemas.microsoft.com/office/drawing/2014/main" id="{F004118E-73E8-BC4D-93C9-68C812A15A6F}"/>
              </a:ext>
            </a:extLst>
          </p:cNvPr>
          <p:cNvSpPr txBox="1">
            <a:spLocks noChangeArrowheads="1"/>
          </p:cNvSpPr>
          <p:nvPr/>
        </p:nvSpPr>
        <p:spPr>
          <a:xfrm>
            <a:off x="1115616" y="548680"/>
            <a:ext cx="7696200" cy="719138"/>
          </a:xfrm>
          <a:prstGeom prst="rect">
            <a:avLst/>
          </a:prstGeom>
        </p:spPr>
        <p:txBody>
          <a:bodyPr/>
          <a:lst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 模糊</a:t>
            </a:r>
            <a:r>
              <a:rPr kumimoji="0" lang="en-US" altLang="zh-CN" sz="3300" b="0" i="0" u="none" strike="noStrike" kern="1200" cap="none" spc="0" normalizeH="0" baseline="0" noProof="0" dirty="0">
                <a:ln>
                  <a:noFill/>
                </a:ln>
                <a:solidFill>
                  <a:srgbClr val="336666"/>
                </a:solidFill>
                <a:effectLst/>
                <a:uLnTx/>
                <a:uFillTx/>
                <a:latin typeface="Arial"/>
                <a:ea typeface="宋体"/>
                <a:cs typeface="+mj-cs"/>
              </a:rPr>
              <a:t>C</a:t>
            </a: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均值聚类算法</a:t>
            </a:r>
            <a:r>
              <a:rPr kumimoji="0" lang="en-US" altLang="zh-CN" sz="3300" b="0" i="0" u="none" strike="noStrike" kern="1200" cap="none" spc="0" normalizeH="0" baseline="0" noProof="0" dirty="0" err="1">
                <a:ln>
                  <a:noFill/>
                </a:ln>
                <a:solidFill>
                  <a:srgbClr val="336666"/>
                </a:solidFill>
                <a:effectLst/>
                <a:uLnTx/>
                <a:uFillTx/>
                <a:latin typeface="Arial"/>
                <a:ea typeface="宋体"/>
                <a:cs typeface="+mj-cs"/>
              </a:rPr>
              <a:t>Matlab</a:t>
            </a: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实现</a:t>
            </a:r>
          </a:p>
        </p:txBody>
      </p:sp>
    </p:spTree>
    <p:extLst>
      <p:ext uri="{BB962C8B-B14F-4D97-AF65-F5344CB8AC3E}">
        <p14:creationId xmlns:p14="http://schemas.microsoft.com/office/powerpoint/2010/main" val="80769662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4838" y="1700808"/>
            <a:ext cx="7999610" cy="553998"/>
          </a:xfrm>
          <a:prstGeom prst="rect">
            <a:avLst/>
          </a:prstGeom>
        </p:spPr>
        <p:txBody>
          <a:bodyPr wrap="square">
            <a:spAutoFit/>
          </a:bodyPr>
          <a:lstStyle/>
          <a:p>
            <a:pPr marL="0" marR="0" lvl="0" indent="457200" algn="just" defTabSz="914400" rtl="0" eaLnBrk="0" fontAlgn="base" latinLnBrk="0" hangingPunct="0">
              <a:lnSpc>
                <a:spcPct val="15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　　</a:t>
            </a:r>
          </a:p>
        </p:txBody>
      </p:sp>
      <p:sp>
        <p:nvSpPr>
          <p:cNvPr id="2" name="矩形 1"/>
          <p:cNvSpPr/>
          <p:nvPr/>
        </p:nvSpPr>
        <p:spPr>
          <a:xfrm>
            <a:off x="596446" y="1711761"/>
            <a:ext cx="8296033" cy="1708160"/>
          </a:xfrm>
          <a:prstGeom prst="rect">
            <a:avLst/>
          </a:prstGeom>
        </p:spPr>
        <p:txBody>
          <a:bodyPr wrap="square">
            <a:spAutoFit/>
          </a:bodyPr>
          <a:lstStyle/>
          <a:p>
            <a:pPr marL="0" marR="0" lvl="0" indent="457200" algn="just" defTabSz="914400" rtl="0" eaLnBrk="0" fontAlgn="base" latinLnBrk="0" hangingPunct="0">
              <a:lnSpc>
                <a:spcPct val="15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0" marR="0" lvl="0" indent="457200" algn="just" defTabSz="914400" rtl="0" eaLnBrk="0" fontAlgn="base" latinLnBrk="0" hangingPunct="0">
              <a:lnSpc>
                <a:spcPct val="150000"/>
              </a:lnSpc>
              <a:spcBef>
                <a:spcPct val="0"/>
              </a:spcBef>
              <a:spcAft>
                <a:spcPct val="0"/>
              </a:spcAft>
              <a:buClrTx/>
              <a:buSzTx/>
              <a:buFontTx/>
              <a:buNone/>
              <a:tabLst/>
              <a:defRPr/>
            </a:pPr>
            <a:endPar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C2CBCB"/>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C2CBCB"/>
              </a:solidFill>
              <a:effectLst/>
              <a:uLnTx/>
              <a:uFillTx/>
              <a:latin typeface="微软雅黑" pitchFamily="34" charset="-122"/>
              <a:ea typeface="微软雅黑" pitchFamily="34" charset="-122"/>
              <a:cs typeface="+mn-cs"/>
            </a:endParaRPr>
          </a:p>
        </p:txBody>
      </p:sp>
      <p:sp>
        <p:nvSpPr>
          <p:cNvPr id="4" name="矩形 3"/>
          <p:cNvSpPr/>
          <p:nvPr/>
        </p:nvSpPr>
        <p:spPr>
          <a:xfrm>
            <a:off x="395537" y="1700808"/>
            <a:ext cx="8208911" cy="3693319"/>
          </a:xfrm>
          <a:prstGeom prst="rect">
            <a:avLst/>
          </a:prstGeom>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line(data(index1,1),data(index1,2),data(index1,3),'</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linestyle</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none','marker</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color','g</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line(data(index2,1),data(index2,2),data(index2,3),'</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linestyle</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none','marker</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color','r</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line(data(index3,1),data(index3,2),data(index3,3),'</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linestyle</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none','marker','+','color','b</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line(data(index4,1),data(index4,2),data(index4,3),'</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linestyle</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none','marker','+','color','y</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title('</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模糊</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C</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均值聚类分析图</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xlabel</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第一特征坐标</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ylabel</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第二特征坐标</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微软雅黑" pitchFamily="34" charset="-122"/>
                <a:ea typeface="微软雅黑" pitchFamily="34" charset="-122"/>
                <a:cs typeface="+mn-cs"/>
              </a:rPr>
              <a:t>zlabel</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第三特征坐标</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a:t>
            </a:r>
          </a:p>
          <a:p>
            <a:pPr marL="285750" marR="0" lvl="0" indent="-285750" algn="just" defTabSz="914400" rtl="0" eaLnBrk="0" fontAlgn="base" latinLnBrk="0" hangingPunct="0">
              <a:lnSpc>
                <a:spcPct val="100000"/>
              </a:lnSpc>
              <a:spcBef>
                <a:spcPct val="0"/>
              </a:spcBef>
              <a:spcAft>
                <a:spcPct val="0"/>
              </a:spcAft>
              <a:buClrTx/>
              <a:buSzTx/>
              <a:buFont typeface="Wingdings" pitchFamily="2" charset="2"/>
              <a:buChar char="l"/>
              <a:tabLst/>
              <a:defRPr/>
            </a:pPr>
            <a:endPar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285750" marR="0" lvl="0" indent="-285750" algn="just" defTabSz="914400" rtl="0" eaLnBrk="0" fontAlgn="base" latinLnBrk="0" hangingPunct="0">
              <a:lnSpc>
                <a:spcPct val="100000"/>
              </a:lnSpc>
              <a:spcBef>
                <a:spcPct val="0"/>
              </a:spcBef>
              <a:spcAft>
                <a:spcPct val="0"/>
              </a:spcAft>
              <a:buClrTx/>
              <a:buSzTx/>
              <a:buFont typeface="Wingdings" pitchFamily="2" charset="2"/>
              <a:buChar char="l"/>
              <a:tabLst/>
              <a:defRPr/>
            </a:pPr>
            <a:endPar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sp>
        <p:nvSpPr>
          <p:cNvPr id="6" name="Rectangle 2">
            <a:extLst>
              <a:ext uri="{FF2B5EF4-FFF2-40B4-BE49-F238E27FC236}">
                <a16:creationId xmlns:a16="http://schemas.microsoft.com/office/drawing/2014/main" id="{0535767F-CBBA-CD43-B956-0760B8CCEA98}"/>
              </a:ext>
            </a:extLst>
          </p:cNvPr>
          <p:cNvSpPr txBox="1">
            <a:spLocks noChangeArrowheads="1"/>
          </p:cNvSpPr>
          <p:nvPr/>
        </p:nvSpPr>
        <p:spPr>
          <a:xfrm>
            <a:off x="1115616" y="548680"/>
            <a:ext cx="7696200" cy="719138"/>
          </a:xfrm>
          <a:prstGeom prst="rect">
            <a:avLst/>
          </a:prstGeom>
        </p:spPr>
        <p:txBody>
          <a:bodyPr/>
          <a:lst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 模糊</a:t>
            </a:r>
            <a:r>
              <a:rPr kumimoji="0" lang="en-US" altLang="zh-CN" sz="3300" b="0" i="0" u="none" strike="noStrike" kern="1200" cap="none" spc="0" normalizeH="0" baseline="0" noProof="0" dirty="0">
                <a:ln>
                  <a:noFill/>
                </a:ln>
                <a:solidFill>
                  <a:srgbClr val="336666"/>
                </a:solidFill>
                <a:effectLst/>
                <a:uLnTx/>
                <a:uFillTx/>
                <a:latin typeface="Arial"/>
                <a:ea typeface="宋体"/>
                <a:cs typeface="+mj-cs"/>
              </a:rPr>
              <a:t>C</a:t>
            </a: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均值聚类算法</a:t>
            </a:r>
            <a:r>
              <a:rPr kumimoji="0" lang="en-US" altLang="zh-CN" sz="3300" b="0" i="0" u="none" strike="noStrike" kern="1200" cap="none" spc="0" normalizeH="0" baseline="0" noProof="0" dirty="0" err="1">
                <a:ln>
                  <a:noFill/>
                </a:ln>
                <a:solidFill>
                  <a:srgbClr val="336666"/>
                </a:solidFill>
                <a:effectLst/>
                <a:uLnTx/>
                <a:uFillTx/>
                <a:latin typeface="Arial"/>
                <a:ea typeface="宋体"/>
                <a:cs typeface="+mj-cs"/>
              </a:rPr>
              <a:t>Matlab</a:t>
            </a: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实现</a:t>
            </a:r>
          </a:p>
        </p:txBody>
      </p:sp>
    </p:spTree>
    <p:extLst>
      <p:ext uri="{BB962C8B-B14F-4D97-AF65-F5344CB8AC3E}">
        <p14:creationId xmlns:p14="http://schemas.microsoft.com/office/powerpoint/2010/main" val="47106651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5556" y="1484784"/>
            <a:ext cx="7992888" cy="3754874"/>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运行</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MATLAB</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程序，数据的模糊</a:t>
            </a:r>
            <a:r>
              <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C</a:t>
            </a: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均值聚类分析数据如下：</a:t>
            </a:r>
            <a:endPar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Iteration count = 1, obj.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fcn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 28484303.583307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Iteration count = 2, obj.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fcn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 22894174.219903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Iteration count = 3, obj.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fcn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 22492974.034424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Iteration count = 4, obj.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fcn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 20879539.602697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Iteration count = 5, obj.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fcn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 14444987.068964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Iteration count = 22, obj.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fcn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 7416839.411183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Iteration count = 23, obj.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fcn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 7416839.411055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Iteration count = 24, obj.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fcn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 7416839.411020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Iteration count = 25, obj. </a:t>
            </a: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fcn</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 7416839.411010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 name="Rectangle 2">
            <a:extLst>
              <a:ext uri="{FF2B5EF4-FFF2-40B4-BE49-F238E27FC236}">
                <a16:creationId xmlns:a16="http://schemas.microsoft.com/office/drawing/2014/main" id="{98735FD5-1B5A-9B4A-9E53-8C47C1EC7F05}"/>
              </a:ext>
            </a:extLst>
          </p:cNvPr>
          <p:cNvSpPr txBox="1">
            <a:spLocks noChangeArrowheads="1"/>
          </p:cNvSpPr>
          <p:nvPr/>
        </p:nvSpPr>
        <p:spPr>
          <a:xfrm>
            <a:off x="1115616" y="548680"/>
            <a:ext cx="7696200" cy="719138"/>
          </a:xfrm>
          <a:prstGeom prst="rect">
            <a:avLst/>
          </a:prstGeom>
        </p:spPr>
        <p:txBody>
          <a:bodyPr/>
          <a:lst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 模糊</a:t>
            </a:r>
            <a:r>
              <a:rPr kumimoji="0" lang="en-US" altLang="zh-CN" sz="3300" b="0" i="0" u="none" strike="noStrike" kern="1200" cap="none" spc="0" normalizeH="0" baseline="0" noProof="0" dirty="0">
                <a:ln>
                  <a:noFill/>
                </a:ln>
                <a:solidFill>
                  <a:srgbClr val="336666"/>
                </a:solidFill>
                <a:effectLst/>
                <a:uLnTx/>
                <a:uFillTx/>
                <a:latin typeface="Arial"/>
                <a:ea typeface="宋体"/>
                <a:cs typeface="+mj-cs"/>
              </a:rPr>
              <a:t>C</a:t>
            </a: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均值聚类算法</a:t>
            </a:r>
            <a:r>
              <a:rPr kumimoji="0" lang="en-US" altLang="zh-CN" sz="3300" b="0" i="0" u="none" strike="noStrike" kern="1200" cap="none" spc="0" normalizeH="0" baseline="0" noProof="0" dirty="0" err="1">
                <a:ln>
                  <a:noFill/>
                </a:ln>
                <a:solidFill>
                  <a:srgbClr val="336666"/>
                </a:solidFill>
                <a:effectLst/>
                <a:uLnTx/>
                <a:uFillTx/>
                <a:latin typeface="Arial"/>
                <a:ea typeface="宋体"/>
                <a:cs typeface="+mj-cs"/>
              </a:rPr>
              <a:t>Matlab</a:t>
            </a: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实现</a:t>
            </a:r>
          </a:p>
        </p:txBody>
      </p:sp>
    </p:spTree>
    <p:extLst>
      <p:ext uri="{BB962C8B-B14F-4D97-AF65-F5344CB8AC3E}">
        <p14:creationId xmlns:p14="http://schemas.microsoft.com/office/powerpoint/2010/main" val="221659230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700808"/>
            <a:ext cx="7992888" cy="400109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分类情况如下：</a:t>
            </a:r>
            <a:endPar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index1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4	6	16	25	32	39	42	53	54	56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index2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2	5	9	10	12	13	23	27	28	29	34	38	44           46          48          55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index3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8	14	15	18	19	22	24	35	36	43	45	49	50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index4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 	3  	7  	11 	17 	20 	21  	26  	30  	31 	33 	37 	40 	41          47           51          52   57          58 	59</a:t>
            </a:r>
          </a:p>
        </p:txBody>
      </p:sp>
      <p:sp>
        <p:nvSpPr>
          <p:cNvPr id="4" name="Rectangle 2">
            <a:extLst>
              <a:ext uri="{FF2B5EF4-FFF2-40B4-BE49-F238E27FC236}">
                <a16:creationId xmlns:a16="http://schemas.microsoft.com/office/drawing/2014/main" id="{04618CC9-F564-C446-92BE-8AFDF989B7C9}"/>
              </a:ext>
            </a:extLst>
          </p:cNvPr>
          <p:cNvSpPr txBox="1">
            <a:spLocks noChangeArrowheads="1"/>
          </p:cNvSpPr>
          <p:nvPr/>
        </p:nvSpPr>
        <p:spPr>
          <a:xfrm>
            <a:off x="1115616" y="548680"/>
            <a:ext cx="7696200" cy="719138"/>
          </a:xfrm>
          <a:prstGeom prst="rect">
            <a:avLst/>
          </a:prstGeom>
        </p:spPr>
        <p:txBody>
          <a:bodyPr/>
          <a:lst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 模糊</a:t>
            </a:r>
            <a:r>
              <a:rPr kumimoji="0" lang="en-US" altLang="zh-CN" sz="3300" b="0" i="0" u="none" strike="noStrike" kern="1200" cap="none" spc="0" normalizeH="0" baseline="0" noProof="0" dirty="0">
                <a:ln>
                  <a:noFill/>
                </a:ln>
                <a:solidFill>
                  <a:srgbClr val="336666"/>
                </a:solidFill>
                <a:effectLst/>
                <a:uLnTx/>
                <a:uFillTx/>
                <a:latin typeface="Arial"/>
                <a:ea typeface="宋体"/>
                <a:cs typeface="+mj-cs"/>
              </a:rPr>
              <a:t>C</a:t>
            </a: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均值聚类结果分析</a:t>
            </a:r>
          </a:p>
        </p:txBody>
      </p:sp>
    </p:spTree>
    <p:extLst>
      <p:ext uri="{BB962C8B-B14F-4D97-AF65-F5344CB8AC3E}">
        <p14:creationId xmlns:p14="http://schemas.microsoft.com/office/powerpoint/2010/main" val="276356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dirty="0">
                <a:latin typeface="+mn-lt"/>
              </a:rPr>
              <a:t> </a:t>
            </a:r>
            <a:r>
              <a:rPr lang="zh-CN" altLang="en-US" dirty="0">
                <a:latin typeface="+mn-lt"/>
              </a:rPr>
              <a:t>模糊集介绍</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696200" cy="4929187"/>
          </a:xfrm>
        </p:spPr>
        <p:txBody>
          <a:bodyPr/>
          <a:lstStyle/>
          <a:p>
            <a:pPr eaLnBrk="1" hangingPunct="1">
              <a:buClr>
                <a:srgbClr val="FF0000"/>
              </a:buClr>
              <a:buSzPct val="55000"/>
            </a:pPr>
            <a:r>
              <a:rPr lang="zh-CN" altLang="en-US" sz="2000" b="1">
                <a:solidFill>
                  <a:srgbClr val="0000FF"/>
                </a:solidFill>
                <a:ea typeface="微软雅黑" panose="020B0503020204020204" pitchFamily="34" charset="-122"/>
              </a:rPr>
              <a:t>集</a:t>
            </a:r>
            <a:r>
              <a:rPr lang="zh-CN" altLang="en-US" sz="2000" b="1">
                <a:ea typeface="微软雅黑" panose="020B0503020204020204" pitchFamily="34" charset="-122"/>
              </a:rPr>
              <a:t>的概念是数学中的基本概念</a:t>
            </a:r>
            <a:endParaRPr lang="en-US" altLang="zh-CN" sz="2000" b="1">
              <a:ea typeface="微软雅黑" panose="020B0503020204020204" pitchFamily="34" charset="-122"/>
            </a:endParaRPr>
          </a:p>
          <a:p>
            <a:pPr eaLnBrk="1" hangingPunct="1">
              <a:buClr>
                <a:srgbClr val="FF0000"/>
              </a:buClr>
              <a:buSzPct val="55000"/>
            </a:pPr>
            <a:endParaRPr lang="en-US" altLang="zh-CN" sz="1000" b="1">
              <a:ea typeface="微软雅黑" panose="020B0503020204020204" pitchFamily="34" charset="-122"/>
            </a:endParaRPr>
          </a:p>
          <a:p>
            <a:pPr eaLnBrk="1" hangingPunct="1">
              <a:buClr>
                <a:srgbClr val="FF0000"/>
              </a:buClr>
              <a:buSzPct val="55000"/>
            </a:pPr>
            <a:r>
              <a:rPr lang="zh-CN" altLang="en-US" sz="2000" b="1">
                <a:ea typeface="微软雅黑" panose="020B0503020204020204" pitchFamily="34" charset="-122"/>
              </a:rPr>
              <a:t>模糊集为具有</a:t>
            </a:r>
            <a:r>
              <a:rPr lang="zh-CN" altLang="en-US" sz="2000" b="1">
                <a:solidFill>
                  <a:srgbClr val="0000FF"/>
                </a:solidFill>
                <a:ea typeface="微软雅黑" panose="020B0503020204020204" pitchFamily="34" charset="-122"/>
              </a:rPr>
              <a:t>模糊边界</a:t>
            </a:r>
            <a:r>
              <a:rPr lang="zh-CN" altLang="en-US" sz="2000" b="1">
                <a:ea typeface="微软雅黑" panose="020B0503020204020204" pitchFamily="34" charset="-122"/>
              </a:rPr>
              <a:t>的集合</a:t>
            </a:r>
            <a:endParaRPr lang="en-US" altLang="zh-CN" sz="2000" b="1">
              <a:ea typeface="微软雅黑" panose="020B0503020204020204" pitchFamily="34" charset="-122"/>
            </a:endParaRPr>
          </a:p>
          <a:p>
            <a:pPr marL="0" indent="0" eaLnBrk="1" hangingPunct="1">
              <a:buClr>
                <a:srgbClr val="FF0000"/>
              </a:buClr>
              <a:buSzPct val="55000"/>
              <a:buNone/>
            </a:pPr>
            <a:endParaRPr lang="en-US" altLang="zh-CN" sz="800">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pPr>
            <a:r>
              <a:rPr lang="zh-CN" altLang="en-US" sz="1800" b="1">
                <a:ea typeface="微软雅黑" panose="020B0503020204020204" pitchFamily="34" charset="-122"/>
              </a:rPr>
              <a:t>下面考虑一个经典的逻辑悖论</a:t>
            </a:r>
            <a:endParaRPr lang="en-US" altLang="zh-CN" sz="1800" b="1">
              <a:ea typeface="微软雅黑" panose="020B0503020204020204" pitchFamily="34" charset="-122"/>
            </a:endParaRPr>
          </a:p>
          <a:p>
            <a:pPr eaLnBrk="1" hangingPunct="1">
              <a:buClr>
                <a:srgbClr val="FF0000"/>
              </a:buClr>
              <a:buSzPct val="55000"/>
            </a:pPr>
            <a:endParaRPr lang="en-US" altLang="zh-CN" sz="800" b="1">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a:ea typeface="微软雅黑" panose="020B0503020204020204" pitchFamily="34" charset="-122"/>
              </a:rPr>
              <a:t>村子里的理发师只给那些不能给自己理发的人理发。</a:t>
            </a:r>
          </a:p>
          <a:p>
            <a:pPr eaLnBrk="1" hangingPunct="1">
              <a:buClr>
                <a:srgbClr val="FF0000"/>
              </a:buClr>
              <a:buSzPct val="55000"/>
              <a:buFont typeface="Wingdings" panose="05000000000000000000" pitchFamily="2" charset="2"/>
              <a:buChar char="u"/>
            </a:pPr>
            <a:r>
              <a:rPr lang="zh-CN" altLang="en-US" sz="1800">
                <a:ea typeface="微软雅黑" panose="020B0503020204020204" pitchFamily="34" charset="-122"/>
              </a:rPr>
              <a:t>问题：谁给理发师理发？</a:t>
            </a:r>
            <a:endParaRPr lang="en-US" altLang="zh-CN" sz="1800">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800">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b="1">
                <a:ea typeface="微软雅黑" panose="020B0503020204020204" pitchFamily="34" charset="-122"/>
              </a:rPr>
              <a:t>布尔逻辑</a:t>
            </a:r>
            <a:r>
              <a:rPr lang="zh-CN" altLang="en-US" sz="1800">
                <a:ea typeface="微软雅黑" panose="020B0503020204020204" pitchFamily="34" charset="-122"/>
              </a:rPr>
              <a:t>：这个断言自相矛盾。</a:t>
            </a:r>
          </a:p>
          <a:p>
            <a:pPr eaLnBrk="1" hangingPunct="1">
              <a:buClr>
                <a:srgbClr val="FF0000"/>
              </a:buClr>
              <a:buSzPct val="55000"/>
              <a:buFont typeface="Wingdings" panose="05000000000000000000" pitchFamily="2" charset="2"/>
              <a:buChar char="Ø"/>
            </a:pPr>
            <a:r>
              <a:rPr lang="zh-CN" altLang="en-US" sz="1800" b="1">
                <a:ea typeface="微软雅黑" panose="020B0503020204020204" pitchFamily="34" charset="-122"/>
              </a:rPr>
              <a:t>模糊逻辑</a:t>
            </a:r>
            <a:r>
              <a:rPr lang="zh-CN" altLang="en-US" sz="1800">
                <a:ea typeface="微软雅黑" panose="020B0503020204020204" pitchFamily="34" charset="-122"/>
              </a:rPr>
              <a:t>：理发师可以给也可以不给自己理发。</a:t>
            </a:r>
            <a:endParaRPr lang="en-US" altLang="zh-CN" sz="1800">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zh-CN" altLang="en-US" sz="1000">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solidFill>
                  <a:srgbClr val="0000FF"/>
                </a:solidFill>
                <a:ea typeface="微软雅黑" panose="020B0503020204020204" pitchFamily="34" charset="-122"/>
              </a:rPr>
              <a:t>清晰集理论</a:t>
            </a:r>
            <a:r>
              <a:rPr lang="zh-CN" altLang="en-US" sz="1800" b="1">
                <a:ea typeface="微软雅黑" panose="020B0503020204020204" pitchFamily="34" charset="-122"/>
              </a:rPr>
              <a:t>由仅使用两个值的逻辑支配，不能表达含糊的概念，因此无法在悖论中给出答案。</a:t>
            </a:r>
            <a:endParaRPr lang="en-US" altLang="zh-CN" sz="1800" b="1">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ea typeface="微软雅黑" panose="020B0503020204020204" pitchFamily="34" charset="-122"/>
              </a:rPr>
              <a:t>而</a:t>
            </a:r>
            <a:r>
              <a:rPr lang="zh-CN" altLang="en-US" sz="1800" b="1">
                <a:solidFill>
                  <a:srgbClr val="0000FF"/>
                </a:solidFill>
                <a:ea typeface="微软雅黑" panose="020B0503020204020204" pitchFamily="34" charset="-122"/>
              </a:rPr>
              <a:t>模糊集理论</a:t>
            </a:r>
            <a:r>
              <a:rPr lang="zh-CN" altLang="en-US" sz="1800" b="1">
                <a:ea typeface="微软雅黑" panose="020B0503020204020204" pitchFamily="34" charset="-122"/>
              </a:rPr>
              <a:t>则认为命题既不是真也不是假，而是在任何程度上部分为真（或部分为假），其中程度可以取</a:t>
            </a:r>
            <a:r>
              <a:rPr lang="en-US" altLang="zh-CN" sz="1800" b="1">
                <a:ea typeface="微软雅黑" panose="020B0503020204020204" pitchFamily="34" charset="-122"/>
              </a:rPr>
              <a:t>[0,1]</a:t>
            </a:r>
            <a:r>
              <a:rPr lang="zh-CN" altLang="en-US" sz="1800" b="1">
                <a:ea typeface="微软雅黑" panose="020B0503020204020204" pitchFamily="34" charset="-122"/>
              </a:rPr>
              <a:t>之间的实数。</a:t>
            </a:r>
          </a:p>
          <a:p>
            <a:pPr eaLnBrk="1" hangingPunct="1">
              <a:buClr>
                <a:srgbClr val="FF0000"/>
              </a:buClr>
              <a:buSzPct val="55000"/>
            </a:pPr>
            <a:endParaRPr lang="zh-CN" altLang="en-US" sz="2000" b="1">
              <a:solidFill>
                <a:srgbClr val="0000FF"/>
              </a:solidFill>
              <a:ea typeface="微软雅黑" panose="020B0503020204020204" pitchFamily="34" charset="-122"/>
            </a:endParaRPr>
          </a:p>
          <a:p>
            <a:pPr marL="0" indent="0" eaLnBrk="1" hangingPunct="1">
              <a:buClr>
                <a:srgbClr val="FF0000"/>
              </a:buClr>
              <a:buSzPct val="55000"/>
              <a:buNone/>
            </a:pPr>
            <a:endParaRPr lang="zh-CN" altLang="en-US" sz="200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713108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700808"/>
            <a:ext cx="7992888" cy="707886"/>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分类结果图如下所示：</a:t>
            </a:r>
            <a:endParaRPr kumimoji="0" lang="en-US" altLang="zh-CN"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pic>
        <p:nvPicPr>
          <p:cNvPr id="16386" name="图片 2" descr="C:\Users\ADMINI~1\AppData\Local\Temp\SNAGHTML61906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5" y="2276872"/>
            <a:ext cx="3931055" cy="346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2ADDF49E-DD3F-2A40-9EC7-E01B9FDDDECC}"/>
              </a:ext>
            </a:extLst>
          </p:cNvPr>
          <p:cNvSpPr txBox="1">
            <a:spLocks noChangeArrowheads="1"/>
          </p:cNvSpPr>
          <p:nvPr/>
        </p:nvSpPr>
        <p:spPr>
          <a:xfrm>
            <a:off x="1115616" y="548680"/>
            <a:ext cx="7696200" cy="719138"/>
          </a:xfrm>
          <a:prstGeom prst="rect">
            <a:avLst/>
          </a:prstGeom>
        </p:spPr>
        <p:txBody>
          <a:bodyPr/>
          <a:lst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 模糊</a:t>
            </a:r>
            <a:r>
              <a:rPr kumimoji="0" lang="en-US" altLang="zh-CN" sz="3300" b="0" i="0" u="none" strike="noStrike" kern="1200" cap="none" spc="0" normalizeH="0" baseline="0" noProof="0" dirty="0">
                <a:ln>
                  <a:noFill/>
                </a:ln>
                <a:solidFill>
                  <a:srgbClr val="336666"/>
                </a:solidFill>
                <a:effectLst/>
                <a:uLnTx/>
                <a:uFillTx/>
                <a:latin typeface="Arial"/>
                <a:ea typeface="宋体"/>
                <a:cs typeface="+mj-cs"/>
              </a:rPr>
              <a:t>C</a:t>
            </a: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均值聚类算法</a:t>
            </a:r>
            <a:r>
              <a:rPr kumimoji="0" lang="en-US" altLang="zh-CN" sz="3300" b="0" i="0" u="none" strike="noStrike" kern="1200" cap="none" spc="0" normalizeH="0" baseline="0" noProof="0" dirty="0" err="1">
                <a:ln>
                  <a:noFill/>
                </a:ln>
                <a:solidFill>
                  <a:srgbClr val="336666"/>
                </a:solidFill>
                <a:effectLst/>
                <a:uLnTx/>
                <a:uFillTx/>
                <a:latin typeface="Arial"/>
                <a:ea typeface="宋体"/>
                <a:cs typeface="+mj-cs"/>
              </a:rPr>
              <a:t>Matlab</a:t>
            </a: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实现</a:t>
            </a:r>
          </a:p>
        </p:txBody>
      </p:sp>
    </p:spTree>
    <p:extLst>
      <p:ext uri="{BB962C8B-B14F-4D97-AF65-F5344CB8AC3E}">
        <p14:creationId xmlns:p14="http://schemas.microsoft.com/office/powerpoint/2010/main" val="89635829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内容占位符 5"/>
          <p:cNvGraphicFramePr>
            <a:graphicFrameLocks/>
          </p:cNvGraphicFramePr>
          <p:nvPr/>
        </p:nvGraphicFramePr>
        <p:xfrm>
          <a:off x="764728" y="1772816"/>
          <a:ext cx="7566030" cy="3322320"/>
        </p:xfrm>
        <a:graphic>
          <a:graphicData uri="http://schemas.openxmlformats.org/drawingml/2006/table">
            <a:tbl>
              <a:tblPr firstRow="1" bandRow="1">
                <a:tableStyleId>{5C22544A-7EE6-4342-B048-85BDC9FD1C3A}</a:tableStyleId>
              </a:tblPr>
              <a:tblGrid>
                <a:gridCol w="504402">
                  <a:extLst>
                    <a:ext uri="{9D8B030D-6E8A-4147-A177-3AD203B41FA5}">
                      <a16:colId xmlns:a16="http://schemas.microsoft.com/office/drawing/2014/main" val="20000"/>
                    </a:ext>
                  </a:extLst>
                </a:gridCol>
                <a:gridCol w="504402">
                  <a:extLst>
                    <a:ext uri="{9D8B030D-6E8A-4147-A177-3AD203B41FA5}">
                      <a16:colId xmlns:a16="http://schemas.microsoft.com/office/drawing/2014/main" val="20001"/>
                    </a:ext>
                  </a:extLst>
                </a:gridCol>
                <a:gridCol w="504402">
                  <a:extLst>
                    <a:ext uri="{9D8B030D-6E8A-4147-A177-3AD203B41FA5}">
                      <a16:colId xmlns:a16="http://schemas.microsoft.com/office/drawing/2014/main" val="20002"/>
                    </a:ext>
                  </a:extLst>
                </a:gridCol>
                <a:gridCol w="504402">
                  <a:extLst>
                    <a:ext uri="{9D8B030D-6E8A-4147-A177-3AD203B41FA5}">
                      <a16:colId xmlns:a16="http://schemas.microsoft.com/office/drawing/2014/main" val="20003"/>
                    </a:ext>
                  </a:extLst>
                </a:gridCol>
                <a:gridCol w="504402">
                  <a:extLst>
                    <a:ext uri="{9D8B030D-6E8A-4147-A177-3AD203B41FA5}">
                      <a16:colId xmlns:a16="http://schemas.microsoft.com/office/drawing/2014/main" val="20004"/>
                    </a:ext>
                  </a:extLst>
                </a:gridCol>
                <a:gridCol w="504402">
                  <a:extLst>
                    <a:ext uri="{9D8B030D-6E8A-4147-A177-3AD203B41FA5}">
                      <a16:colId xmlns:a16="http://schemas.microsoft.com/office/drawing/2014/main" val="20005"/>
                    </a:ext>
                  </a:extLst>
                </a:gridCol>
                <a:gridCol w="504402">
                  <a:extLst>
                    <a:ext uri="{9D8B030D-6E8A-4147-A177-3AD203B41FA5}">
                      <a16:colId xmlns:a16="http://schemas.microsoft.com/office/drawing/2014/main" val="20006"/>
                    </a:ext>
                  </a:extLst>
                </a:gridCol>
                <a:gridCol w="504402">
                  <a:extLst>
                    <a:ext uri="{9D8B030D-6E8A-4147-A177-3AD203B41FA5}">
                      <a16:colId xmlns:a16="http://schemas.microsoft.com/office/drawing/2014/main" val="20007"/>
                    </a:ext>
                  </a:extLst>
                </a:gridCol>
                <a:gridCol w="504402">
                  <a:extLst>
                    <a:ext uri="{9D8B030D-6E8A-4147-A177-3AD203B41FA5}">
                      <a16:colId xmlns:a16="http://schemas.microsoft.com/office/drawing/2014/main" val="20008"/>
                    </a:ext>
                  </a:extLst>
                </a:gridCol>
                <a:gridCol w="504402">
                  <a:extLst>
                    <a:ext uri="{9D8B030D-6E8A-4147-A177-3AD203B41FA5}">
                      <a16:colId xmlns:a16="http://schemas.microsoft.com/office/drawing/2014/main" val="20009"/>
                    </a:ext>
                  </a:extLst>
                </a:gridCol>
                <a:gridCol w="504402">
                  <a:extLst>
                    <a:ext uri="{9D8B030D-6E8A-4147-A177-3AD203B41FA5}">
                      <a16:colId xmlns:a16="http://schemas.microsoft.com/office/drawing/2014/main" val="20010"/>
                    </a:ext>
                  </a:extLst>
                </a:gridCol>
                <a:gridCol w="504402">
                  <a:extLst>
                    <a:ext uri="{9D8B030D-6E8A-4147-A177-3AD203B41FA5}">
                      <a16:colId xmlns:a16="http://schemas.microsoft.com/office/drawing/2014/main" val="20011"/>
                    </a:ext>
                  </a:extLst>
                </a:gridCol>
                <a:gridCol w="504402">
                  <a:extLst>
                    <a:ext uri="{9D8B030D-6E8A-4147-A177-3AD203B41FA5}">
                      <a16:colId xmlns:a16="http://schemas.microsoft.com/office/drawing/2014/main" val="20012"/>
                    </a:ext>
                  </a:extLst>
                </a:gridCol>
                <a:gridCol w="504402">
                  <a:extLst>
                    <a:ext uri="{9D8B030D-6E8A-4147-A177-3AD203B41FA5}">
                      <a16:colId xmlns:a16="http://schemas.microsoft.com/office/drawing/2014/main" val="20013"/>
                    </a:ext>
                  </a:extLst>
                </a:gridCol>
                <a:gridCol w="504402">
                  <a:extLst>
                    <a:ext uri="{9D8B030D-6E8A-4147-A177-3AD203B41FA5}">
                      <a16:colId xmlns:a16="http://schemas.microsoft.com/office/drawing/2014/main" val="20014"/>
                    </a:ext>
                  </a:extLst>
                </a:gridCol>
              </a:tblGrid>
              <a:tr h="1070828">
                <a:tc>
                  <a:txBody>
                    <a:bodyPr/>
                    <a:lstStyle/>
                    <a:p>
                      <a:pPr algn="ctr"/>
                      <a:r>
                        <a:rPr lang="zh-CN" altLang="en-US" sz="1600" dirty="0"/>
                        <a:t>数据编号</a:t>
                      </a:r>
                    </a:p>
                  </a:txBody>
                  <a:tcPr marL="91453" marR="91453">
                    <a:solidFill>
                      <a:srgbClr val="0070C0"/>
                    </a:solidFill>
                  </a:tcPr>
                </a:tc>
                <a:tc>
                  <a:txBody>
                    <a:bodyPr/>
                    <a:lstStyle/>
                    <a:p>
                      <a:pPr algn="ctr"/>
                      <a:r>
                        <a:rPr lang="zh-CN" altLang="en-US" sz="1600" dirty="0"/>
                        <a:t>原始分类</a:t>
                      </a:r>
                    </a:p>
                  </a:txBody>
                  <a:tcPr marL="91453" marR="91453">
                    <a:solidFill>
                      <a:srgbClr val="0070C0"/>
                    </a:solidFill>
                  </a:tcPr>
                </a:tc>
                <a:tc>
                  <a:txBody>
                    <a:bodyPr/>
                    <a:lstStyle/>
                    <a:p>
                      <a:pPr algn="ctr"/>
                      <a:r>
                        <a:rPr lang="zh-CN" altLang="en-US" sz="1600" dirty="0"/>
                        <a:t>预测分类</a:t>
                      </a:r>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数据编号</a:t>
                      </a:r>
                    </a:p>
                    <a:p>
                      <a:pPr algn="ctr"/>
                      <a:endParaRPr lang="zh-CN" altLang="en-US" sz="1600" dirty="0"/>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原始分类</a:t>
                      </a:r>
                    </a:p>
                    <a:p>
                      <a:pPr algn="ctr"/>
                      <a:endParaRPr lang="zh-CN" altLang="en-US" sz="1600" dirty="0"/>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预测分类</a:t>
                      </a:r>
                    </a:p>
                    <a:p>
                      <a:pPr algn="ctr"/>
                      <a:endParaRPr lang="zh-CN" altLang="en-US" sz="1600" dirty="0"/>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数据编号</a:t>
                      </a:r>
                    </a:p>
                    <a:p>
                      <a:pPr algn="ctr"/>
                      <a:endParaRPr lang="zh-CN" altLang="en-US" sz="1600" dirty="0"/>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原始分类</a:t>
                      </a:r>
                    </a:p>
                    <a:p>
                      <a:pPr algn="ctr"/>
                      <a:endParaRPr lang="zh-CN" altLang="en-US" sz="1600" dirty="0"/>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预测分类</a:t>
                      </a:r>
                    </a:p>
                    <a:p>
                      <a:pPr algn="ctr"/>
                      <a:endParaRPr lang="zh-CN" altLang="en-US" sz="1600" dirty="0"/>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数据编号</a:t>
                      </a:r>
                    </a:p>
                    <a:p>
                      <a:pPr algn="ctr"/>
                      <a:endParaRPr lang="zh-CN" altLang="en-US" sz="1600" dirty="0"/>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原始分类</a:t>
                      </a:r>
                    </a:p>
                    <a:p>
                      <a:pPr algn="ctr"/>
                      <a:endParaRPr lang="zh-CN" altLang="en-US" sz="1600" dirty="0"/>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预测分类</a:t>
                      </a:r>
                    </a:p>
                    <a:p>
                      <a:pPr algn="ctr"/>
                      <a:endParaRPr lang="zh-CN" altLang="en-US" sz="1600" dirty="0"/>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数据编号</a:t>
                      </a:r>
                    </a:p>
                    <a:p>
                      <a:pPr algn="ctr"/>
                      <a:endParaRPr lang="zh-CN" altLang="en-US" sz="1600" dirty="0"/>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原始分类</a:t>
                      </a:r>
                    </a:p>
                    <a:p>
                      <a:pPr algn="ctr"/>
                      <a:endParaRPr lang="zh-CN" altLang="en-US" sz="1600" dirty="0"/>
                    </a:p>
                  </a:txBody>
                  <a:tcPr marL="91453" marR="91453">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t>预测分类</a:t>
                      </a:r>
                    </a:p>
                    <a:p>
                      <a:pPr algn="ctr"/>
                      <a:endParaRPr lang="zh-CN" altLang="en-US" sz="1600" dirty="0"/>
                    </a:p>
                  </a:txBody>
                  <a:tcPr marL="91453" marR="91453">
                    <a:solidFill>
                      <a:srgbClr val="0070C0"/>
                    </a:solidFill>
                  </a:tcPr>
                </a:tc>
                <a:extLst>
                  <a:ext uri="{0D108BD9-81ED-4DB2-BD59-A6C34878D82A}">
                    <a16:rowId xmlns:a16="http://schemas.microsoft.com/office/drawing/2014/main" val="10000"/>
                  </a:ext>
                </a:extLst>
              </a:tr>
              <a:tr h="324036">
                <a:tc>
                  <a:txBody>
                    <a:bodyPr/>
                    <a:lstStyle/>
                    <a:p>
                      <a:pPr algn="ctr"/>
                      <a:r>
                        <a:rPr lang="en-US" altLang="zh-CN" sz="1600" dirty="0"/>
                        <a:t>1</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7</a:t>
                      </a:r>
                      <a:endParaRPr lang="zh-CN" altLang="en-US" sz="1600" dirty="0"/>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13</a:t>
                      </a:r>
                      <a:endParaRPr lang="zh-CN" altLang="en-US" sz="1600" dirty="0"/>
                    </a:p>
                  </a:txBody>
                  <a:tcPr marL="91453" marR="91453"/>
                </a:tc>
                <a:tc>
                  <a:txBody>
                    <a:bodyPr/>
                    <a:lstStyle/>
                    <a:p>
                      <a:pPr algn="ctr"/>
                      <a:r>
                        <a:rPr lang="en-US" altLang="zh-CN" sz="1600" dirty="0">
                          <a:solidFill>
                            <a:schemeClr val="tx1"/>
                          </a:solidFill>
                        </a:rPr>
                        <a:t>1</a:t>
                      </a:r>
                      <a:endParaRPr lang="zh-CN" altLang="en-US" sz="1600" dirty="0">
                        <a:solidFill>
                          <a:schemeClr val="tx1"/>
                        </a:solidFill>
                      </a:endParaRPr>
                    </a:p>
                  </a:txBody>
                  <a:tcPr marL="91453" marR="91453"/>
                </a:tc>
                <a:tc>
                  <a:txBody>
                    <a:bodyPr/>
                    <a:lstStyle/>
                    <a:p>
                      <a:pPr algn="ctr"/>
                      <a:r>
                        <a:rPr lang="en-US" altLang="zh-CN" sz="1600" dirty="0">
                          <a:solidFill>
                            <a:schemeClr val="tx1"/>
                          </a:solidFill>
                        </a:rPr>
                        <a:t>1</a:t>
                      </a:r>
                      <a:endParaRPr lang="zh-CN" altLang="en-US" sz="1600" dirty="0">
                        <a:solidFill>
                          <a:schemeClr val="tx1"/>
                        </a:solidFill>
                      </a:endParaRPr>
                    </a:p>
                  </a:txBody>
                  <a:tcPr marL="91453" marR="91453"/>
                </a:tc>
                <a:tc>
                  <a:txBody>
                    <a:bodyPr/>
                    <a:lstStyle/>
                    <a:p>
                      <a:pPr algn="ctr"/>
                      <a:r>
                        <a:rPr lang="en-US" altLang="zh-CN" sz="1600" dirty="0"/>
                        <a:t>19</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tc>
                  <a:txBody>
                    <a:bodyPr/>
                    <a:lstStyle/>
                    <a:p>
                      <a:pPr algn="ctr"/>
                      <a:r>
                        <a:rPr lang="en-US" altLang="zh-CN" sz="1600" dirty="0"/>
                        <a:t>25</a:t>
                      </a:r>
                      <a:endParaRPr lang="zh-CN" altLang="en-US" sz="1600" dirty="0"/>
                    </a:p>
                  </a:txBody>
                  <a:tcPr marL="91453" marR="91453"/>
                </a:tc>
                <a:tc>
                  <a:txBody>
                    <a:bodyPr/>
                    <a:lstStyle/>
                    <a:p>
                      <a:pPr algn="ctr"/>
                      <a:r>
                        <a:rPr lang="en-US" altLang="zh-CN" sz="1600" dirty="0"/>
                        <a:t>1</a:t>
                      </a:r>
                      <a:endParaRPr lang="zh-CN" altLang="en-US" sz="1600" dirty="0"/>
                    </a:p>
                  </a:txBody>
                  <a:tcPr marL="91453" marR="91453"/>
                </a:tc>
                <a:tc>
                  <a:txBody>
                    <a:bodyPr/>
                    <a:lstStyle/>
                    <a:p>
                      <a:pPr algn="ctr"/>
                      <a:r>
                        <a:rPr lang="en-US" altLang="zh-CN" sz="1600" dirty="0"/>
                        <a:t>1</a:t>
                      </a:r>
                      <a:endParaRPr lang="zh-CN" altLang="en-US" sz="1600" dirty="0"/>
                    </a:p>
                  </a:txBody>
                  <a:tcPr marL="91453" marR="91453"/>
                </a:tc>
                <a:extLst>
                  <a:ext uri="{0D108BD9-81ED-4DB2-BD59-A6C34878D82A}">
                    <a16:rowId xmlns:a16="http://schemas.microsoft.com/office/drawing/2014/main" val="10001"/>
                  </a:ext>
                </a:extLst>
              </a:tr>
              <a:tr h="324036">
                <a:tc>
                  <a:txBody>
                    <a:bodyPr/>
                    <a:lstStyle/>
                    <a:p>
                      <a:pPr algn="ctr"/>
                      <a:r>
                        <a:rPr lang="en-US" altLang="zh-CN" sz="1600" dirty="0"/>
                        <a:t>2</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8</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14</a:t>
                      </a:r>
                      <a:endParaRPr lang="zh-CN" altLang="en-US" sz="1600" dirty="0"/>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20</a:t>
                      </a:r>
                      <a:endParaRPr lang="zh-CN" altLang="en-US" sz="1600" dirty="0"/>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26</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extLst>
                  <a:ext uri="{0D108BD9-81ED-4DB2-BD59-A6C34878D82A}">
                    <a16:rowId xmlns:a16="http://schemas.microsoft.com/office/drawing/2014/main" val="10002"/>
                  </a:ext>
                </a:extLst>
              </a:tr>
              <a:tr h="324036">
                <a:tc>
                  <a:txBody>
                    <a:bodyPr/>
                    <a:lstStyle/>
                    <a:p>
                      <a:pPr algn="ctr"/>
                      <a:r>
                        <a:rPr lang="en-US" altLang="zh-CN" sz="1600" dirty="0"/>
                        <a:t>3</a:t>
                      </a:r>
                      <a:endParaRPr lang="zh-CN" altLang="en-US" sz="1600" dirty="0"/>
                    </a:p>
                  </a:txBody>
                  <a:tcPr marL="91453" marR="91453"/>
                </a:tc>
                <a:tc>
                  <a:txBody>
                    <a:bodyPr/>
                    <a:lstStyle/>
                    <a:p>
                      <a:pPr algn="ctr"/>
                      <a:r>
                        <a:rPr lang="en-US" altLang="zh-CN" sz="1600" dirty="0"/>
                        <a:t>1</a:t>
                      </a:r>
                      <a:endParaRPr lang="zh-CN" altLang="en-US" sz="1600" dirty="0"/>
                    </a:p>
                  </a:txBody>
                  <a:tcPr marL="91453" marR="91453"/>
                </a:tc>
                <a:tc>
                  <a:txBody>
                    <a:bodyPr/>
                    <a:lstStyle/>
                    <a:p>
                      <a:pPr algn="ctr"/>
                      <a:r>
                        <a:rPr lang="en-US" altLang="zh-CN" sz="1600" dirty="0"/>
                        <a:t>1</a:t>
                      </a:r>
                      <a:endParaRPr lang="zh-CN" altLang="en-US" sz="1600" dirty="0"/>
                    </a:p>
                  </a:txBody>
                  <a:tcPr marL="91453" marR="91453"/>
                </a:tc>
                <a:tc>
                  <a:txBody>
                    <a:bodyPr/>
                    <a:lstStyle/>
                    <a:p>
                      <a:pPr algn="ctr"/>
                      <a:r>
                        <a:rPr lang="en-US" altLang="zh-CN" sz="1600" dirty="0"/>
                        <a:t>9</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tc>
                  <a:txBody>
                    <a:bodyPr/>
                    <a:lstStyle/>
                    <a:p>
                      <a:pPr algn="ctr"/>
                      <a:r>
                        <a:rPr lang="en-US" altLang="zh-CN" sz="1600" dirty="0"/>
                        <a:t>15</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tc>
                  <a:txBody>
                    <a:bodyPr/>
                    <a:lstStyle/>
                    <a:p>
                      <a:pPr algn="ctr"/>
                      <a:r>
                        <a:rPr lang="en-US" altLang="zh-CN" sz="1600" dirty="0"/>
                        <a:t>21</a:t>
                      </a:r>
                      <a:endParaRPr lang="zh-CN" altLang="en-US" sz="1600" dirty="0"/>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27</a:t>
                      </a:r>
                      <a:endParaRPr lang="zh-CN" altLang="en-US" sz="1600" dirty="0"/>
                    </a:p>
                  </a:txBody>
                  <a:tcPr marL="91453" marR="91453"/>
                </a:tc>
                <a:tc>
                  <a:txBody>
                    <a:bodyPr/>
                    <a:lstStyle/>
                    <a:p>
                      <a:pPr algn="ctr"/>
                      <a:r>
                        <a:rPr lang="en-US" altLang="zh-CN" sz="1600" dirty="0"/>
                        <a:t>1</a:t>
                      </a:r>
                      <a:endParaRPr lang="zh-CN" altLang="en-US" sz="1600" dirty="0"/>
                    </a:p>
                  </a:txBody>
                  <a:tcPr marL="91453" marR="91453"/>
                </a:tc>
                <a:tc>
                  <a:txBody>
                    <a:bodyPr/>
                    <a:lstStyle/>
                    <a:p>
                      <a:pPr algn="ctr"/>
                      <a:r>
                        <a:rPr lang="en-US" altLang="zh-CN" sz="1600" dirty="0"/>
                        <a:t>1</a:t>
                      </a:r>
                      <a:endParaRPr lang="zh-CN" altLang="en-US" sz="1600" dirty="0"/>
                    </a:p>
                  </a:txBody>
                  <a:tcPr marL="91453" marR="91453"/>
                </a:tc>
                <a:extLst>
                  <a:ext uri="{0D108BD9-81ED-4DB2-BD59-A6C34878D82A}">
                    <a16:rowId xmlns:a16="http://schemas.microsoft.com/office/drawing/2014/main" val="10003"/>
                  </a:ext>
                </a:extLst>
              </a:tr>
              <a:tr h="324036">
                <a:tc>
                  <a:txBody>
                    <a:bodyPr/>
                    <a:lstStyle/>
                    <a:p>
                      <a:pPr algn="ctr"/>
                      <a:r>
                        <a:rPr lang="en-US" altLang="zh-CN" sz="1600" dirty="0"/>
                        <a:t>4</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10</a:t>
                      </a:r>
                      <a:endParaRPr lang="zh-CN" altLang="en-US" sz="1600" dirty="0"/>
                    </a:p>
                  </a:txBody>
                  <a:tcPr marL="91453" marR="91453"/>
                </a:tc>
                <a:tc>
                  <a:txBody>
                    <a:bodyPr/>
                    <a:lstStyle/>
                    <a:p>
                      <a:pPr algn="ctr"/>
                      <a:r>
                        <a:rPr lang="en-US" altLang="zh-CN" sz="1600" dirty="0">
                          <a:solidFill>
                            <a:schemeClr val="tx1"/>
                          </a:solidFill>
                        </a:rPr>
                        <a:t>1</a:t>
                      </a:r>
                      <a:endParaRPr lang="zh-CN" altLang="en-US" sz="1600" dirty="0">
                        <a:solidFill>
                          <a:schemeClr val="tx1"/>
                        </a:solidFill>
                      </a:endParaRPr>
                    </a:p>
                  </a:txBody>
                  <a:tcPr marL="91453" marR="91453"/>
                </a:tc>
                <a:tc>
                  <a:txBody>
                    <a:bodyPr/>
                    <a:lstStyle/>
                    <a:p>
                      <a:pPr algn="ctr"/>
                      <a:r>
                        <a:rPr lang="en-US" altLang="zh-CN" sz="1600" dirty="0">
                          <a:solidFill>
                            <a:schemeClr val="tx1"/>
                          </a:solidFill>
                        </a:rPr>
                        <a:t>1</a:t>
                      </a:r>
                      <a:endParaRPr lang="zh-CN" altLang="en-US" sz="1600" dirty="0">
                        <a:solidFill>
                          <a:schemeClr val="tx1"/>
                        </a:solidFill>
                      </a:endParaRPr>
                    </a:p>
                  </a:txBody>
                  <a:tcPr marL="91453" marR="91453"/>
                </a:tc>
                <a:tc>
                  <a:txBody>
                    <a:bodyPr/>
                    <a:lstStyle/>
                    <a:p>
                      <a:pPr algn="ctr"/>
                      <a:r>
                        <a:rPr lang="en-US" altLang="zh-CN" sz="1600" dirty="0">
                          <a:solidFill>
                            <a:schemeClr val="tx1"/>
                          </a:solidFill>
                        </a:rPr>
                        <a:t>16</a:t>
                      </a:r>
                      <a:endParaRPr lang="zh-CN" altLang="en-US" sz="1600" dirty="0">
                        <a:solidFill>
                          <a:schemeClr val="tx1"/>
                        </a:solidFill>
                      </a:endParaRPr>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22</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28</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extLst>
                  <a:ext uri="{0D108BD9-81ED-4DB2-BD59-A6C34878D82A}">
                    <a16:rowId xmlns:a16="http://schemas.microsoft.com/office/drawing/2014/main" val="10004"/>
                  </a:ext>
                </a:extLst>
              </a:tr>
              <a:tr h="324036">
                <a:tc>
                  <a:txBody>
                    <a:bodyPr/>
                    <a:lstStyle/>
                    <a:p>
                      <a:pPr algn="ctr"/>
                      <a:r>
                        <a:rPr lang="en-US" altLang="zh-CN" sz="1600" dirty="0"/>
                        <a:t>5</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tc>
                  <a:txBody>
                    <a:bodyPr/>
                    <a:lstStyle/>
                    <a:p>
                      <a:pPr algn="ctr"/>
                      <a:r>
                        <a:rPr lang="en-US" altLang="zh-CN" sz="1600" dirty="0"/>
                        <a:t>11</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17</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tc>
                  <a:txBody>
                    <a:bodyPr/>
                    <a:lstStyle/>
                    <a:p>
                      <a:pPr algn="ctr"/>
                      <a:r>
                        <a:rPr lang="en-US" altLang="zh-CN" sz="1600" dirty="0"/>
                        <a:t>4</a:t>
                      </a:r>
                      <a:endParaRPr lang="zh-CN" altLang="en-US" sz="1600" dirty="0"/>
                    </a:p>
                  </a:txBody>
                  <a:tcPr marL="91453" marR="91453"/>
                </a:tc>
                <a:tc>
                  <a:txBody>
                    <a:bodyPr/>
                    <a:lstStyle/>
                    <a:p>
                      <a:pPr algn="ctr"/>
                      <a:r>
                        <a:rPr lang="en-US" altLang="zh-CN" sz="1600" dirty="0"/>
                        <a:t>23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29</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extLst>
                  <a:ext uri="{0D108BD9-81ED-4DB2-BD59-A6C34878D82A}">
                    <a16:rowId xmlns:a16="http://schemas.microsoft.com/office/drawing/2014/main" val="10005"/>
                  </a:ext>
                </a:extLst>
              </a:tr>
              <a:tr h="324036">
                <a:tc>
                  <a:txBody>
                    <a:bodyPr/>
                    <a:lstStyle/>
                    <a:p>
                      <a:pPr algn="ctr"/>
                      <a:r>
                        <a:rPr lang="en-US" altLang="zh-CN" sz="1600" dirty="0"/>
                        <a:t>6</a:t>
                      </a:r>
                      <a:endParaRPr lang="zh-CN" altLang="en-US" sz="1600" dirty="0"/>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2</a:t>
                      </a:r>
                      <a:endParaRPr lang="zh-CN" altLang="en-US" sz="1600" dirty="0"/>
                    </a:p>
                  </a:txBody>
                  <a:tcPr marL="91453" marR="91453"/>
                </a:tc>
                <a:tc>
                  <a:txBody>
                    <a:bodyPr/>
                    <a:lstStyle/>
                    <a:p>
                      <a:pPr algn="ctr"/>
                      <a:r>
                        <a:rPr lang="en-US" altLang="zh-CN" sz="1600" dirty="0"/>
                        <a:t>12</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18</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24</a:t>
                      </a:r>
                      <a:endParaRPr lang="zh-CN" altLang="en-US" sz="1600" dirty="0"/>
                    </a:p>
                  </a:txBody>
                  <a:tcPr marL="91453" marR="91453"/>
                </a:tc>
                <a:tc>
                  <a:txBody>
                    <a:bodyPr/>
                    <a:lstStyle/>
                    <a:p>
                      <a:pPr algn="ctr"/>
                      <a:r>
                        <a:rPr lang="en-US" altLang="zh-CN" sz="1600" dirty="0"/>
                        <a:t>1</a:t>
                      </a:r>
                      <a:endParaRPr lang="zh-CN" altLang="en-US" sz="1600" dirty="0"/>
                    </a:p>
                  </a:txBody>
                  <a:tcPr marL="91453" marR="91453"/>
                </a:tc>
                <a:tc>
                  <a:txBody>
                    <a:bodyPr/>
                    <a:lstStyle/>
                    <a:p>
                      <a:pPr algn="ctr"/>
                      <a:r>
                        <a:rPr lang="en-US" altLang="zh-CN" sz="1600" dirty="0"/>
                        <a:t>1</a:t>
                      </a:r>
                      <a:endParaRPr lang="zh-CN" altLang="en-US" sz="1600" dirty="0"/>
                    </a:p>
                  </a:txBody>
                  <a:tcPr marL="91453" marR="91453"/>
                </a:tc>
                <a:tc>
                  <a:txBody>
                    <a:bodyPr/>
                    <a:lstStyle/>
                    <a:p>
                      <a:pPr algn="ctr"/>
                      <a:r>
                        <a:rPr lang="en-US" altLang="zh-CN" sz="1600" dirty="0"/>
                        <a:t>30</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tc>
                  <a:txBody>
                    <a:bodyPr/>
                    <a:lstStyle/>
                    <a:p>
                      <a:pPr algn="ctr"/>
                      <a:r>
                        <a:rPr lang="en-US" altLang="zh-CN" sz="1600" dirty="0"/>
                        <a:t>3</a:t>
                      </a:r>
                      <a:endParaRPr lang="zh-CN" altLang="en-US" sz="1600" dirty="0"/>
                    </a:p>
                  </a:txBody>
                  <a:tcPr marL="91453" marR="91453"/>
                </a:tc>
                <a:extLst>
                  <a:ext uri="{0D108BD9-81ED-4DB2-BD59-A6C34878D82A}">
                    <a16:rowId xmlns:a16="http://schemas.microsoft.com/office/drawing/2014/main" val="10006"/>
                  </a:ext>
                </a:extLst>
              </a:tr>
            </a:tbl>
          </a:graphicData>
        </a:graphic>
      </p:graphicFrame>
      <p:sp>
        <p:nvSpPr>
          <p:cNvPr id="6" name="矩形 5"/>
          <p:cNvSpPr/>
          <p:nvPr/>
        </p:nvSpPr>
        <p:spPr>
          <a:xfrm>
            <a:off x="579212" y="5517232"/>
            <a:ext cx="7937062" cy="646331"/>
          </a:xfrm>
          <a:prstGeom prst="rect">
            <a:avLst/>
          </a:prstGeom>
        </p:spPr>
        <p:txBody>
          <a:bodyPr wrap="square">
            <a:spAutoFit/>
          </a:bodyPr>
          <a:lstStyle/>
          <a:p>
            <a:pPr marL="0" marR="0" lvl="0" indent="457200" algn="just"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经过对比发现，用模糊</a:t>
            </a:r>
            <a:r>
              <a:rPr kumimoji="0" lang="en-US" altLang="zh-CN"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C</a:t>
            </a:r>
            <a:r>
              <a:rPr kumimoji="0" lang="zh-CN" altLang="en-US" sz="1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均值进行聚类分析的分类结果与给定结果完全吻合。</a:t>
            </a:r>
          </a:p>
        </p:txBody>
      </p:sp>
      <p:sp>
        <p:nvSpPr>
          <p:cNvPr id="5" name="Rectangle 2">
            <a:extLst>
              <a:ext uri="{FF2B5EF4-FFF2-40B4-BE49-F238E27FC236}">
                <a16:creationId xmlns:a16="http://schemas.microsoft.com/office/drawing/2014/main" id="{D56DB942-7444-D94A-AEE6-CD56C427436B}"/>
              </a:ext>
            </a:extLst>
          </p:cNvPr>
          <p:cNvSpPr txBox="1">
            <a:spLocks noChangeArrowheads="1"/>
          </p:cNvSpPr>
          <p:nvPr/>
        </p:nvSpPr>
        <p:spPr>
          <a:xfrm>
            <a:off x="1115616" y="548680"/>
            <a:ext cx="7696200" cy="719138"/>
          </a:xfrm>
          <a:prstGeom prst="rect">
            <a:avLst/>
          </a:prstGeom>
        </p:spPr>
        <p:txBody>
          <a:bodyPr/>
          <a:lst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eaLnBrk="0" fontAlgn="base" hangingPunct="0">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 模糊</a:t>
            </a:r>
            <a:r>
              <a:rPr kumimoji="0" lang="en-US" altLang="zh-CN" sz="3300" b="0" i="0" u="none" strike="noStrike" kern="1200" cap="none" spc="0" normalizeH="0" baseline="0" noProof="0" dirty="0">
                <a:ln>
                  <a:noFill/>
                </a:ln>
                <a:solidFill>
                  <a:srgbClr val="336666"/>
                </a:solidFill>
                <a:effectLst/>
                <a:uLnTx/>
                <a:uFillTx/>
                <a:latin typeface="Arial"/>
                <a:ea typeface="宋体"/>
                <a:cs typeface="+mj-cs"/>
              </a:rPr>
              <a:t>C</a:t>
            </a: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均值聚类算法</a:t>
            </a:r>
            <a:r>
              <a:rPr kumimoji="0" lang="en-US" altLang="zh-CN" sz="3300" b="0" i="0" u="none" strike="noStrike" kern="1200" cap="none" spc="0" normalizeH="0" baseline="0" noProof="0" dirty="0" err="1">
                <a:ln>
                  <a:noFill/>
                </a:ln>
                <a:solidFill>
                  <a:srgbClr val="336666"/>
                </a:solidFill>
                <a:effectLst/>
                <a:uLnTx/>
                <a:uFillTx/>
                <a:latin typeface="Arial"/>
                <a:ea typeface="宋体"/>
                <a:cs typeface="+mj-cs"/>
              </a:rPr>
              <a:t>Matlab</a:t>
            </a:r>
            <a:r>
              <a:rPr kumimoji="0" lang="zh-CN" altLang="en-US" sz="3300" b="0" i="0" u="none" strike="noStrike" kern="1200" cap="none" spc="0" normalizeH="0" baseline="0" noProof="0" dirty="0">
                <a:ln>
                  <a:noFill/>
                </a:ln>
                <a:solidFill>
                  <a:srgbClr val="336666"/>
                </a:solidFill>
                <a:effectLst/>
                <a:uLnTx/>
                <a:uFillTx/>
                <a:latin typeface="Arial"/>
                <a:ea typeface="宋体"/>
                <a:cs typeface="+mj-cs"/>
              </a:rPr>
              <a:t>实现</a:t>
            </a:r>
          </a:p>
        </p:txBody>
      </p:sp>
    </p:spTree>
    <p:extLst>
      <p:ext uri="{BB962C8B-B14F-4D97-AF65-F5344CB8AC3E}">
        <p14:creationId xmlns:p14="http://schemas.microsoft.com/office/powerpoint/2010/main" val="82329752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5DF2859-17F7-4CC5-8D1F-09E9AD936FA0}"/>
              </a:ext>
            </a:extLst>
          </p:cNvPr>
          <p:cNvSpPr>
            <a:spLocks noGrp="1" noChangeArrowheads="1"/>
          </p:cNvSpPr>
          <p:nvPr>
            <p:ph type="title"/>
          </p:nvPr>
        </p:nvSpPr>
        <p:spPr/>
        <p:txBody>
          <a:bodyPr/>
          <a:lstStyle/>
          <a:p>
            <a:pPr eaLnBrk="1" hangingPunct="1"/>
            <a:r>
              <a:rPr lang="zh-CN" altLang="en-US" b="1" dirty="0">
                <a:solidFill>
                  <a:srgbClr val="0000FF"/>
                </a:solidFill>
                <a:latin typeface="Arial" panose="020B0604020202020204" pitchFamily="34" charset="0"/>
              </a:rPr>
              <a:t>  模糊聚类</a:t>
            </a:r>
            <a:endParaRPr lang="zh-CN" altLang="en-US" dirty="0"/>
          </a:p>
        </p:txBody>
      </p:sp>
      <p:sp>
        <p:nvSpPr>
          <p:cNvPr id="4" name="矩形 3">
            <a:extLst>
              <a:ext uri="{FF2B5EF4-FFF2-40B4-BE49-F238E27FC236}">
                <a16:creationId xmlns:a16="http://schemas.microsoft.com/office/drawing/2014/main" id="{42E7085B-7061-45CE-91F0-EE9AEABE1855}"/>
              </a:ext>
            </a:extLst>
          </p:cNvPr>
          <p:cNvSpPr/>
          <p:nvPr/>
        </p:nvSpPr>
        <p:spPr>
          <a:xfrm>
            <a:off x="2747963" y="2967038"/>
            <a:ext cx="3648075" cy="923925"/>
          </a:xfrm>
          <a:prstGeom prst="rect">
            <a:avLst/>
          </a:prstGeom>
          <a:noFill/>
        </p:spPr>
        <p:txBody>
          <a:bodyPr wrap="none">
            <a:spAutoFit/>
          </a:bodyPr>
          <a:lstStyle/>
          <a:p>
            <a:pPr algn="ctr">
              <a:defRPr/>
            </a:pPr>
            <a:r>
              <a:rPr lang="zh-CN" altLang="en-US" sz="5400">
                <a:ln w="0"/>
                <a:effectLst>
                  <a:outerShdw blurRad="38100" dist="19050" dir="2700000" algn="tl" rotWithShape="0">
                    <a:schemeClr val="dk1">
                      <a:alpha val="40000"/>
                    </a:schemeClr>
                  </a:outerShdw>
                </a:effectLst>
              </a:rPr>
              <a:t>本章结束！</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dirty="0">
                <a:latin typeface="+mn-lt"/>
              </a:rPr>
              <a:t> </a:t>
            </a:r>
            <a:r>
              <a:rPr lang="zh-CN" altLang="en-US" dirty="0">
                <a:latin typeface="+mn-lt"/>
              </a:rPr>
              <a:t>模糊集介绍</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696200" cy="4929187"/>
          </a:xfrm>
        </p:spPr>
        <p:txBody>
          <a:bodyPr/>
          <a:lstStyle/>
          <a:p>
            <a:pPr eaLnBrk="1" hangingPunct="1">
              <a:buClr>
                <a:srgbClr val="FF0000"/>
              </a:buClr>
              <a:buSzPct val="55000"/>
            </a:pPr>
            <a:r>
              <a:rPr lang="zh-CN" altLang="en-US" sz="1800" b="1">
                <a:ea typeface="微软雅黑" panose="020B0503020204020204" pitchFamily="34" charset="-122"/>
              </a:rPr>
              <a:t>模糊集理论的经典例子是高个子的男人。 </a:t>
            </a:r>
            <a:endParaRPr lang="en-US" altLang="zh-CN" sz="1800" b="1">
              <a:ea typeface="微软雅黑" panose="020B0503020204020204" pitchFamily="34" charset="-122"/>
            </a:endParaRPr>
          </a:p>
          <a:p>
            <a:pPr eaLnBrk="1" hangingPunct="1">
              <a:buClr>
                <a:srgbClr val="FF0000"/>
              </a:buClr>
              <a:buSzPct val="55000"/>
            </a:pPr>
            <a:endParaRPr lang="en-US" altLang="zh-CN" sz="800" b="1">
              <a:solidFill>
                <a:srgbClr val="0000FF"/>
              </a:solidFill>
              <a:ea typeface="微软雅黑" panose="020B0503020204020204" pitchFamily="34" charset="-122"/>
            </a:endParaRPr>
          </a:p>
          <a:p>
            <a:pPr eaLnBrk="1" hangingPunct="1">
              <a:buClr>
                <a:srgbClr val="FF0000"/>
              </a:buClr>
              <a:buSzPct val="55000"/>
            </a:pPr>
            <a:r>
              <a:rPr lang="zh-CN" altLang="en-US" sz="1800" b="1">
                <a:ea typeface="微软雅黑" panose="020B0503020204020204" pitchFamily="34" charset="-122"/>
              </a:rPr>
              <a:t>模糊集“高个子男人”中的元素是全体男性，但他们的成员资格的程度取决于他们的身高，如下表所示。 </a:t>
            </a:r>
          </a:p>
          <a:p>
            <a:pPr eaLnBrk="1" hangingPunct="1">
              <a:buClr>
                <a:srgbClr val="FF0000"/>
              </a:buClr>
              <a:buSzPct val="55000"/>
            </a:pPr>
            <a:endParaRPr lang="en-US" altLang="zh-CN" sz="1000" b="1">
              <a:ea typeface="微软雅黑" panose="020B0503020204020204" pitchFamily="34" charset="-122"/>
            </a:endParaRPr>
          </a:p>
          <a:p>
            <a:pPr eaLnBrk="1" hangingPunct="1">
              <a:buClr>
                <a:srgbClr val="FF0000"/>
              </a:buClr>
              <a:buSzPct val="55000"/>
            </a:pPr>
            <a:endParaRPr lang="en-US" altLang="zh-CN" sz="800" b="1">
              <a:ea typeface="微软雅黑" panose="020B0503020204020204" pitchFamily="34" charset="-122"/>
            </a:endParaRPr>
          </a:p>
          <a:p>
            <a:pPr eaLnBrk="1" hangingPunct="1">
              <a:buClr>
                <a:srgbClr val="FF0000"/>
              </a:buClr>
              <a:buSzPct val="55000"/>
            </a:pPr>
            <a:endParaRPr lang="zh-CN" altLang="en-US" sz="2000" b="1">
              <a:solidFill>
                <a:srgbClr val="0000FF"/>
              </a:solidFill>
              <a:ea typeface="微软雅黑" panose="020B0503020204020204" pitchFamily="34" charset="-122"/>
            </a:endParaRPr>
          </a:p>
          <a:p>
            <a:pPr marL="0" indent="0" eaLnBrk="1" hangingPunct="1">
              <a:buClr>
                <a:srgbClr val="FF0000"/>
              </a:buClr>
              <a:buSzPct val="55000"/>
              <a:buNone/>
            </a:pPr>
            <a:endParaRPr lang="zh-CN" altLang="en-US" sz="2000">
              <a:solidFill>
                <a:srgbClr val="0000FF"/>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3EEC6B86-1BC9-4DA6-A047-B53E1FC6D2F3}"/>
              </a:ext>
            </a:extLst>
          </p:cNvPr>
          <p:cNvPicPr>
            <a:picLocks noChangeAspect="1"/>
          </p:cNvPicPr>
          <p:nvPr/>
        </p:nvPicPr>
        <p:blipFill>
          <a:blip r:embed="rId2"/>
          <a:stretch>
            <a:fillRect/>
          </a:stretch>
        </p:blipFill>
        <p:spPr>
          <a:xfrm>
            <a:off x="1723356" y="2420888"/>
            <a:ext cx="5616624" cy="3652499"/>
          </a:xfrm>
          <a:prstGeom prst="rect">
            <a:avLst/>
          </a:prstGeom>
        </p:spPr>
      </p:pic>
    </p:spTree>
    <p:extLst>
      <p:ext uri="{BB962C8B-B14F-4D97-AF65-F5344CB8AC3E}">
        <p14:creationId xmlns:p14="http://schemas.microsoft.com/office/powerpoint/2010/main" val="2464899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dirty="0">
                <a:latin typeface="+mn-lt"/>
              </a:rPr>
              <a:t> </a:t>
            </a:r>
            <a:r>
              <a:rPr lang="zh-CN" altLang="en-US" dirty="0">
                <a:latin typeface="+mn-lt"/>
              </a:rPr>
              <a:t>模糊集介绍</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696200" cy="4929187"/>
          </a:xfrm>
        </p:spPr>
        <p:txBody>
          <a:bodyPr/>
          <a:lstStyle/>
          <a:p>
            <a:pPr eaLnBrk="1" hangingPunct="1">
              <a:buClr>
                <a:srgbClr val="FF0000"/>
              </a:buClr>
              <a:buSzPct val="55000"/>
            </a:pPr>
            <a:r>
              <a:rPr lang="zh-CN" altLang="en-US" sz="2000" b="1">
                <a:ea typeface="微软雅黑" panose="020B0503020204020204" pitchFamily="34" charset="-122"/>
              </a:rPr>
              <a:t>“高个子男人”的清晰集和模糊集 </a:t>
            </a:r>
          </a:p>
          <a:p>
            <a:pPr marL="0" indent="0" eaLnBrk="1" hangingPunct="1">
              <a:buClr>
                <a:srgbClr val="FF0000"/>
              </a:buClr>
              <a:buSzPct val="55000"/>
              <a:buNone/>
            </a:pPr>
            <a:endParaRPr lang="en-US" altLang="zh-CN" sz="800">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pPr>
            <a:endParaRPr lang="zh-CN" altLang="en-US" sz="2000" b="1">
              <a:solidFill>
                <a:srgbClr val="0000FF"/>
              </a:solidFill>
              <a:ea typeface="微软雅黑" panose="020B0503020204020204" pitchFamily="34" charset="-122"/>
            </a:endParaRPr>
          </a:p>
          <a:p>
            <a:pPr marL="0" indent="0" eaLnBrk="1" hangingPunct="1">
              <a:buClr>
                <a:srgbClr val="FF0000"/>
              </a:buClr>
              <a:buSzPct val="55000"/>
              <a:buNone/>
            </a:pPr>
            <a:endParaRPr lang="zh-CN" altLang="en-US" sz="2000">
              <a:solidFill>
                <a:srgbClr val="0000FF"/>
              </a:solidFill>
              <a:latin typeface="微软雅黑" panose="020B0503020204020204" pitchFamily="34" charset="-122"/>
              <a:ea typeface="微软雅黑" panose="020B0503020204020204" pitchFamily="34" charset="-122"/>
            </a:endParaRPr>
          </a:p>
        </p:txBody>
      </p:sp>
      <p:pic>
        <p:nvPicPr>
          <p:cNvPr id="4" name="Picture 9" descr="4-2">
            <a:extLst>
              <a:ext uri="{FF2B5EF4-FFF2-40B4-BE49-F238E27FC236}">
                <a16:creationId xmlns:a16="http://schemas.microsoft.com/office/drawing/2014/main" id="{A58DEAF1-2264-45A4-8B39-1E5B043D1EE7}"/>
              </a:ext>
            </a:extLst>
          </p:cNvPr>
          <p:cNvPicPr>
            <a:picLocks noChangeAspect="1" noChangeArrowheads="1"/>
          </p:cNvPicPr>
          <p:nvPr/>
        </p:nvPicPr>
        <p:blipFill>
          <a:blip r:embed="rId2"/>
          <a:srcRect/>
          <a:stretch>
            <a:fillRect/>
          </a:stretch>
        </p:blipFill>
        <p:spPr bwMode="auto">
          <a:xfrm>
            <a:off x="2598427" y="1844824"/>
            <a:ext cx="4024000" cy="4353123"/>
          </a:xfrm>
          <a:prstGeom prst="rect">
            <a:avLst/>
          </a:prstGeom>
          <a:noFill/>
          <a:ln w="9525">
            <a:noFill/>
            <a:miter lim="800000"/>
            <a:headEnd/>
            <a:tailEnd/>
          </a:ln>
          <a:effectLst>
            <a:outerShdw blurRad="50800" dist="50800" dir="5400000" sx="1000" sy="1000" algn="ctr" rotWithShape="0">
              <a:srgbClr val="000000"/>
            </a:outerShdw>
          </a:effectLst>
        </p:spPr>
      </p:pic>
    </p:spTree>
    <p:extLst>
      <p:ext uri="{BB962C8B-B14F-4D97-AF65-F5344CB8AC3E}">
        <p14:creationId xmlns:p14="http://schemas.microsoft.com/office/powerpoint/2010/main" val="3628941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dirty="0">
                <a:latin typeface="+mn-lt"/>
              </a:rPr>
              <a:t> </a:t>
            </a:r>
            <a:r>
              <a:rPr lang="zh-CN" altLang="en-US" dirty="0">
                <a:latin typeface="+mn-lt"/>
              </a:rPr>
              <a:t>模糊集介绍</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696200" cy="4929187"/>
          </a:xfrm>
        </p:spPr>
        <p:txBody>
          <a:bodyPr/>
          <a:lstStyle/>
          <a:p>
            <a:pPr eaLnBrk="1" hangingPunct="1">
              <a:buClr>
                <a:srgbClr val="FF0000"/>
              </a:buClr>
              <a:buSzPct val="55000"/>
            </a:pPr>
            <a:r>
              <a:rPr lang="zh-CN" altLang="en-US" sz="2000" b="1">
                <a:ea typeface="微软雅黑" panose="020B0503020204020204" pitchFamily="34" charset="-122"/>
              </a:rPr>
              <a:t>水平轴表示</a:t>
            </a:r>
            <a:r>
              <a:rPr lang="zh-CN" altLang="en-US" sz="2000" b="1">
                <a:solidFill>
                  <a:srgbClr val="0000FF"/>
                </a:solidFill>
                <a:ea typeface="微软雅黑" panose="020B0503020204020204" pitchFamily="34" charset="-122"/>
              </a:rPr>
              <a:t>论域</a:t>
            </a:r>
            <a:r>
              <a:rPr lang="en-US" altLang="zh-CN" sz="2000" b="1">
                <a:ea typeface="微软雅黑" panose="020B0503020204020204" pitchFamily="34" charset="-122"/>
              </a:rPr>
              <a:t>——</a:t>
            </a:r>
            <a:r>
              <a:rPr lang="zh-CN" altLang="en-US" sz="2000" b="1">
                <a:ea typeface="微软雅黑" panose="020B0503020204020204" pitchFamily="34" charset="-122"/>
              </a:rPr>
              <a:t>某一变量所有可能取值的范围</a:t>
            </a:r>
            <a:endParaRPr lang="en-US" altLang="zh-CN" sz="2000" b="1">
              <a:ea typeface="微软雅黑" panose="020B0503020204020204" pitchFamily="34" charset="-122"/>
            </a:endParaRPr>
          </a:p>
          <a:p>
            <a:pPr eaLnBrk="1" hangingPunct="1">
              <a:buClr>
                <a:srgbClr val="FF0000"/>
              </a:buClr>
              <a:buSzPct val="55000"/>
            </a:pPr>
            <a:endParaRPr lang="en-US" altLang="zh-CN" sz="800" b="1">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b="1">
                <a:ea typeface="微软雅黑" panose="020B0503020204020204" pitchFamily="34" charset="-122"/>
              </a:rPr>
              <a:t>在本例中变量是身高。</a:t>
            </a:r>
            <a:endParaRPr lang="en-US" altLang="zh-CN" sz="1800" b="1">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b="1">
                <a:ea typeface="微软雅黑" panose="020B0503020204020204" pitchFamily="34" charset="-122"/>
              </a:rPr>
              <a:t>按照这种表示方法，男性的身高应该包含全体男性的身高</a:t>
            </a:r>
            <a:endParaRPr lang="en-US" altLang="zh-CN" sz="1800" b="1">
              <a:ea typeface="微软雅黑" panose="020B0503020204020204" pitchFamily="34" charset="-122"/>
            </a:endParaRPr>
          </a:p>
          <a:p>
            <a:pPr eaLnBrk="1" hangingPunct="1">
              <a:buClr>
                <a:srgbClr val="FF0000"/>
              </a:buClr>
              <a:buSzPct val="55000"/>
            </a:pPr>
            <a:endParaRPr lang="en-US" altLang="zh-CN" sz="2000" b="1">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2000" b="1">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pPr>
            <a:r>
              <a:rPr lang="zh-CN" altLang="en-US" sz="2000" b="1">
                <a:latin typeface="微软雅黑" panose="020B0503020204020204" pitchFamily="34" charset="-122"/>
                <a:ea typeface="微软雅黑" panose="020B0503020204020204" pitchFamily="34" charset="-122"/>
              </a:rPr>
              <a:t>垂直轴表示模糊集中的</a:t>
            </a:r>
            <a:r>
              <a:rPr lang="zh-CN" altLang="en-US" sz="2000" b="1">
                <a:solidFill>
                  <a:srgbClr val="0000FF"/>
                </a:solidFill>
                <a:latin typeface="微软雅黑" panose="020B0503020204020204" pitchFamily="34" charset="-122"/>
                <a:ea typeface="微软雅黑" panose="020B0503020204020204" pitchFamily="34" charset="-122"/>
              </a:rPr>
              <a:t>归属度</a:t>
            </a:r>
            <a:r>
              <a:rPr lang="zh-CN" altLang="en-US" sz="2000" b="1">
                <a:latin typeface="微软雅黑" panose="020B0503020204020204" pitchFamily="34" charset="-122"/>
                <a:ea typeface="微软雅黑" panose="020B0503020204020204" pitchFamily="34" charset="-122"/>
              </a:rPr>
              <a:t>。</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b="1">
                <a:latin typeface="微软雅黑" panose="020B0503020204020204" pitchFamily="34" charset="-122"/>
                <a:ea typeface="微软雅黑" panose="020B0503020204020204" pitchFamily="34" charset="-122"/>
              </a:rPr>
              <a:t>在本例中，“高个子男人”的模糊集将身高值对应到相对应的成员资格值。</a:t>
            </a:r>
          </a:p>
          <a:p>
            <a:pPr eaLnBrk="1" hangingPunct="1">
              <a:buClr>
                <a:srgbClr val="FF0000"/>
              </a:buClr>
              <a:buSzPct val="55000"/>
            </a:pPr>
            <a:endParaRPr lang="zh-CN" altLang="en-US" sz="200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3797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dirty="0">
                <a:latin typeface="+mn-lt"/>
              </a:rPr>
              <a:t> </a:t>
            </a:r>
            <a:r>
              <a:rPr lang="zh-CN" altLang="en-US" dirty="0">
                <a:latin typeface="+mn-lt"/>
              </a:rPr>
              <a:t>模糊集介绍</a:t>
            </a:r>
          </a:p>
        </p:txBody>
      </p:sp>
      <mc:AlternateContent xmlns:mc="http://schemas.openxmlformats.org/markup-compatibility/2006" xmlns:a14="http://schemas.microsoft.com/office/drawing/2010/main">
        <mc:Choice Requires="a14">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696200" cy="4929187"/>
              </a:xfrm>
            </p:spPr>
            <p:txBody>
              <a:bodyPr/>
              <a:lstStyle/>
              <a:p>
                <a:pPr eaLnBrk="1" hangingPunct="1">
                  <a:buClr>
                    <a:srgbClr val="FF0000"/>
                  </a:buClr>
                  <a:buSzPct val="55000"/>
                  <a:buFont typeface="Wingdings" panose="05000000000000000000" pitchFamily="2" charset="2"/>
                  <a:buChar char="u"/>
                </a:pPr>
                <a:r>
                  <a:rPr lang="zh-CN" altLang="en-US" sz="2400" b="1" dirty="0">
                    <a:ea typeface="微软雅黑" panose="020B0503020204020204" pitchFamily="34" charset="-122"/>
                  </a:rPr>
                  <a:t>清晰集</a:t>
                </a:r>
                <a:endParaRPr lang="en-US" altLang="zh-CN" sz="2400" b="1" dirty="0">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dirty="0">
                    <a:ea typeface="微软雅黑" panose="020B0503020204020204" pitchFamily="34" charset="-122"/>
                  </a:rPr>
                  <a:t>  假设</a:t>
                </a:r>
                <a:r>
                  <a:rPr lang="en-US" altLang="zh-CN" sz="2000" b="1" dirty="0">
                    <a:solidFill>
                      <a:srgbClr val="0000FF"/>
                    </a:solidFill>
                    <a:ea typeface="微软雅黑" panose="020B0503020204020204" pitchFamily="34" charset="-122"/>
                  </a:rPr>
                  <a:t>X</a:t>
                </a:r>
                <a:r>
                  <a:rPr lang="zh-CN" altLang="en-US" sz="2000" b="1" dirty="0">
                    <a:solidFill>
                      <a:srgbClr val="0000FF"/>
                    </a:solidFill>
                    <a:ea typeface="微软雅黑" panose="020B0503020204020204" pitchFamily="34" charset="-122"/>
                  </a:rPr>
                  <a:t>为论域</a:t>
                </a:r>
                <a:r>
                  <a:rPr lang="zh-CN" altLang="en-US" sz="2000" b="1" dirty="0">
                    <a:ea typeface="微软雅黑" panose="020B0503020204020204" pitchFamily="34" charset="-122"/>
                  </a:rPr>
                  <a:t>，其中的元素可记为</a:t>
                </a:r>
                <a:r>
                  <a:rPr lang="en-US" altLang="zh-CN" sz="2000" b="1" dirty="0">
                    <a:ea typeface="微软雅黑" panose="020B0503020204020204" pitchFamily="34" charset="-122"/>
                  </a:rPr>
                  <a:t>x</a:t>
                </a:r>
                <a:r>
                  <a:rPr lang="zh-CN" altLang="en-US" sz="2000" b="1" dirty="0">
                    <a:ea typeface="微软雅黑" panose="020B0503020204020204" pitchFamily="34" charset="-122"/>
                  </a:rPr>
                  <a:t>。在经典的集合论中，</a:t>
                </a:r>
                <a:r>
                  <a:rPr lang="en-US" altLang="zh-CN" sz="2000" b="1" dirty="0">
                    <a:ea typeface="微软雅黑" panose="020B0503020204020204" pitchFamily="34" charset="-122"/>
                  </a:rPr>
                  <a:t>X</a:t>
                </a:r>
                <a:r>
                  <a:rPr lang="zh-CN" altLang="en-US" sz="2000" b="1" dirty="0">
                    <a:ea typeface="微软雅黑" panose="020B0503020204020204" pitchFamily="34" charset="-122"/>
                  </a:rPr>
                  <a:t>的</a:t>
                </a:r>
                <a:r>
                  <a:rPr lang="zh-CN" altLang="en-US" sz="2000" b="1" dirty="0">
                    <a:solidFill>
                      <a:srgbClr val="0000FF"/>
                    </a:solidFill>
                    <a:ea typeface="微软雅黑" panose="020B0503020204020204" pitchFamily="34" charset="-122"/>
                  </a:rPr>
                  <a:t>清晰集</a:t>
                </a:r>
                <a:r>
                  <a:rPr lang="en-US" altLang="zh-CN" sz="2000" b="1" dirty="0">
                    <a:solidFill>
                      <a:srgbClr val="0000FF"/>
                    </a:solidFill>
                    <a:ea typeface="微软雅黑" panose="020B0503020204020204" pitchFamily="34" charset="-122"/>
                  </a:rPr>
                  <a:t>A</a:t>
                </a:r>
                <a:r>
                  <a:rPr lang="zh-CN" altLang="en-US" sz="2000" b="1" dirty="0">
                    <a:ea typeface="微软雅黑" panose="020B0503020204020204" pitchFamily="34" charset="-122"/>
                  </a:rPr>
                  <a:t>定义为函数 </a:t>
                </a:r>
                <a14:m>
                  <m:oMath xmlns:m="http://schemas.openxmlformats.org/officeDocument/2006/math">
                    <m:sSub>
                      <m:sSubPr>
                        <m:ctrlPr>
                          <a:rPr lang="en-US" altLang="zh-CN" sz="2000" b="1" i="1" smtClean="0">
                            <a:solidFill>
                              <a:srgbClr val="0000FF"/>
                            </a:solidFill>
                            <a:latin typeface="Cambria Math" panose="02040503050406030204" pitchFamily="18" charset="0"/>
                            <a:ea typeface="微软雅黑" panose="020B0503020204020204" pitchFamily="34" charset="-122"/>
                          </a:rPr>
                        </m:ctrlPr>
                      </m:sSubPr>
                      <m:e>
                        <m:r>
                          <a:rPr lang="en-US" altLang="zh-CN" sz="2000" b="1" i="1" smtClean="0">
                            <a:solidFill>
                              <a:srgbClr val="0000FF"/>
                            </a:solidFill>
                            <a:latin typeface="Cambria Math" panose="02040503050406030204" pitchFamily="18" charset="0"/>
                            <a:ea typeface="微软雅黑" panose="020B0503020204020204" pitchFamily="34" charset="-122"/>
                          </a:rPr>
                          <m:t>𝒇</m:t>
                        </m:r>
                      </m:e>
                      <m:sub>
                        <m:r>
                          <a:rPr lang="en-US" altLang="zh-CN" sz="2000" b="1" i="1" smtClean="0">
                            <a:solidFill>
                              <a:srgbClr val="0000FF"/>
                            </a:solidFill>
                            <a:latin typeface="Cambria Math" panose="02040503050406030204" pitchFamily="18" charset="0"/>
                            <a:ea typeface="微软雅黑" panose="020B0503020204020204" pitchFamily="34" charset="-122"/>
                          </a:rPr>
                          <m:t>𝑨</m:t>
                        </m:r>
                      </m:sub>
                    </m:sSub>
                    <m:r>
                      <a:rPr lang="en-US" altLang="zh-CN" sz="2000" b="1" i="1" smtClean="0">
                        <a:solidFill>
                          <a:srgbClr val="0000FF"/>
                        </a:solidFill>
                        <a:latin typeface="Cambria Math" panose="02040503050406030204" pitchFamily="18" charset="0"/>
                        <a:ea typeface="微软雅黑" panose="020B0503020204020204" pitchFamily="34" charset="-122"/>
                      </a:rPr>
                      <m:t>(</m:t>
                    </m:r>
                    <m:r>
                      <a:rPr lang="en-US" altLang="zh-CN" sz="2000" b="1" i="1" smtClean="0">
                        <a:solidFill>
                          <a:srgbClr val="0000FF"/>
                        </a:solidFill>
                        <a:latin typeface="Cambria Math" panose="02040503050406030204" pitchFamily="18" charset="0"/>
                        <a:ea typeface="微软雅黑" panose="020B0503020204020204" pitchFamily="34" charset="-122"/>
                      </a:rPr>
                      <m:t>𝒙</m:t>
                    </m:r>
                    <m:r>
                      <a:rPr lang="en-US" altLang="zh-CN" sz="2000" b="1" i="1" smtClean="0">
                        <a:solidFill>
                          <a:srgbClr val="0000FF"/>
                        </a:solidFill>
                        <a:latin typeface="Cambria Math" panose="02040503050406030204" pitchFamily="18" charset="0"/>
                        <a:ea typeface="微软雅黑" panose="020B0503020204020204" pitchFamily="34" charset="-122"/>
                      </a:rPr>
                      <m:t>)</m:t>
                    </m:r>
                  </m:oMath>
                </a14:m>
                <a:r>
                  <a:rPr lang="zh-CN" altLang="en-US" sz="2000" b="1" dirty="0">
                    <a:ea typeface="微软雅黑" panose="020B0503020204020204" pitchFamily="34" charset="-122"/>
                  </a:rPr>
                  <a:t>，称为</a:t>
                </a:r>
                <a:r>
                  <a:rPr lang="en-US" altLang="zh-CN" sz="2000" b="1" dirty="0">
                    <a:solidFill>
                      <a:srgbClr val="0000FF"/>
                    </a:solidFill>
                    <a:ea typeface="微软雅黑" panose="020B0503020204020204" pitchFamily="34" charset="-122"/>
                  </a:rPr>
                  <a:t>A</a:t>
                </a:r>
                <a:r>
                  <a:rPr lang="zh-CN" altLang="en-US" sz="2000" b="1" dirty="0">
                    <a:solidFill>
                      <a:srgbClr val="0000FF"/>
                    </a:solidFill>
                    <a:ea typeface="微软雅黑" panose="020B0503020204020204" pitchFamily="34" charset="-122"/>
                  </a:rPr>
                  <a:t>的特征函数</a:t>
                </a:r>
                <a:r>
                  <a:rPr lang="zh-CN" altLang="en-US" sz="2000" b="1" dirty="0">
                    <a:ea typeface="微软雅黑" panose="020B0503020204020204" pitchFamily="34" charset="-122"/>
                  </a:rPr>
                  <a:t>：</a:t>
                </a:r>
              </a:p>
              <a:p>
                <a:pPr eaLnBrk="1" hangingPunct="1">
                  <a:buClr>
                    <a:srgbClr val="FF0000"/>
                  </a:buClr>
                  <a:buSzPct val="55000"/>
                </a:pPr>
                <a:endParaRPr lang="en-US" altLang="zh-CN" sz="2000" b="1" dirty="0">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2000" b="1" dirty="0">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2000" b="1" dirty="0">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2000" b="1" dirty="0">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2000" b="1" dirty="0">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b="1" dirty="0">
                    <a:latin typeface="微软雅黑" panose="020B0503020204020204" pitchFamily="34" charset="-122"/>
                    <a:ea typeface="微软雅黑" panose="020B0503020204020204" pitchFamily="34" charset="-122"/>
                  </a:rPr>
                  <a:t>该集合将 </a:t>
                </a:r>
                <a:r>
                  <a:rPr lang="en-US" altLang="zh-CN" sz="1800" b="1" dirty="0">
                    <a:latin typeface="微软雅黑" panose="020B0503020204020204" pitchFamily="34" charset="-122"/>
                    <a:ea typeface="微软雅黑" panose="020B0503020204020204" pitchFamily="34" charset="-122"/>
                  </a:rPr>
                  <a:t>X </a:t>
                </a:r>
                <a:r>
                  <a:rPr lang="zh-CN" altLang="en-US" sz="1800" b="1" dirty="0">
                    <a:latin typeface="微软雅黑" panose="020B0503020204020204" pitchFamily="34" charset="-122"/>
                    <a:ea typeface="微软雅黑" panose="020B0503020204020204" pitchFamily="34" charset="-122"/>
                  </a:rPr>
                  <a:t>的论域对应到两个元素。</a:t>
                </a: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1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b="1" dirty="0">
                    <a:latin typeface="微软雅黑" panose="020B0503020204020204" pitchFamily="34" charset="-122"/>
                    <a:ea typeface="微软雅黑" panose="020B0503020204020204" pitchFamily="34" charset="-122"/>
                  </a:rPr>
                  <a:t>对于论域 </a:t>
                </a:r>
                <a:r>
                  <a:rPr lang="en-US" altLang="zh-CN" sz="1800" b="1" dirty="0">
                    <a:latin typeface="微软雅黑" panose="020B0503020204020204" pitchFamily="34" charset="-122"/>
                    <a:ea typeface="微软雅黑" panose="020B0503020204020204" pitchFamily="34" charset="-122"/>
                  </a:rPr>
                  <a:t>X </a:t>
                </a:r>
                <a:r>
                  <a:rPr lang="zh-CN" altLang="en-US" sz="1800" b="1" dirty="0">
                    <a:latin typeface="微软雅黑" panose="020B0503020204020204" pitchFamily="34" charset="-122"/>
                    <a:ea typeface="微软雅黑" panose="020B0503020204020204" pitchFamily="34" charset="-122"/>
                  </a:rPr>
                  <a:t>的任何元素 </a:t>
                </a:r>
                <a:r>
                  <a:rPr lang="en-US" altLang="zh-CN" sz="1800" b="1" dirty="0">
                    <a:latin typeface="微软雅黑" panose="020B0503020204020204" pitchFamily="34" charset="-122"/>
                    <a:ea typeface="微软雅黑" panose="020B0503020204020204" pitchFamily="34" charset="-122"/>
                  </a:rPr>
                  <a:t>x</a:t>
                </a:r>
                <a:r>
                  <a:rPr lang="zh-CN" altLang="en-US" sz="1800" b="1" dirty="0">
                    <a:latin typeface="微软雅黑" panose="020B0503020204020204" pitchFamily="34" charset="-122"/>
                    <a:ea typeface="微软雅黑" panose="020B0503020204020204" pitchFamily="34" charset="-122"/>
                  </a:rPr>
                  <a:t>，如果 </a:t>
                </a:r>
                <a:r>
                  <a:rPr lang="en-US" altLang="zh-CN" sz="1800" b="1" dirty="0">
                    <a:latin typeface="微软雅黑" panose="020B0503020204020204" pitchFamily="34" charset="-122"/>
                    <a:ea typeface="微软雅黑" panose="020B0503020204020204" pitchFamily="34" charset="-122"/>
                  </a:rPr>
                  <a:t>x </a:t>
                </a:r>
                <a:r>
                  <a:rPr lang="zh-CN" altLang="en-US" sz="1800" b="1" dirty="0">
                    <a:latin typeface="微软雅黑" panose="020B0503020204020204" pitchFamily="34" charset="-122"/>
                    <a:ea typeface="微软雅黑" panose="020B0503020204020204" pitchFamily="34" charset="-122"/>
                  </a:rPr>
                  <a:t>是集合 </a:t>
                </a:r>
                <a:r>
                  <a:rPr lang="en-US" altLang="zh-CN" sz="1800" b="1" dirty="0">
                    <a:latin typeface="微软雅黑" panose="020B0503020204020204" pitchFamily="34" charset="-122"/>
                    <a:ea typeface="微软雅黑" panose="020B0503020204020204" pitchFamily="34" charset="-122"/>
                  </a:rPr>
                  <a:t>A </a:t>
                </a:r>
                <a:r>
                  <a:rPr lang="zh-CN" altLang="en-US" sz="1800" b="1" dirty="0">
                    <a:latin typeface="微软雅黑" panose="020B0503020204020204" pitchFamily="34" charset="-122"/>
                    <a:ea typeface="微软雅黑" panose="020B0503020204020204" pitchFamily="34" charset="-122"/>
                  </a:rPr>
                  <a:t>中的元素，特征函数  </a:t>
                </a:r>
                <a14:m>
                  <m:oMath xmlns:m="http://schemas.openxmlformats.org/officeDocument/2006/math">
                    <m:sSub>
                      <m:sSubPr>
                        <m:ctrlPr>
                          <a:rPr lang="en-US" altLang="zh-CN" sz="1800" b="1" i="1">
                            <a:solidFill>
                              <a:srgbClr val="0000FF"/>
                            </a:solidFill>
                            <a:latin typeface="Cambria Math" panose="02040503050406030204" pitchFamily="18" charset="0"/>
                            <a:ea typeface="微软雅黑" panose="020B0503020204020204" pitchFamily="34" charset="-122"/>
                          </a:rPr>
                        </m:ctrlPr>
                      </m:sSubPr>
                      <m:e>
                        <m:r>
                          <a:rPr lang="en-US" altLang="zh-CN" sz="1800" b="1" i="1">
                            <a:solidFill>
                              <a:srgbClr val="0000FF"/>
                            </a:solidFill>
                            <a:latin typeface="Cambria Math" panose="02040503050406030204" pitchFamily="18" charset="0"/>
                            <a:ea typeface="微软雅黑" panose="020B0503020204020204" pitchFamily="34" charset="-122"/>
                          </a:rPr>
                          <m:t>𝒇</m:t>
                        </m:r>
                      </m:e>
                      <m:sub>
                        <m:r>
                          <a:rPr lang="en-US" altLang="zh-CN" sz="1800" b="1" i="1">
                            <a:solidFill>
                              <a:srgbClr val="0000FF"/>
                            </a:solidFill>
                            <a:latin typeface="Cambria Math" panose="02040503050406030204" pitchFamily="18" charset="0"/>
                            <a:ea typeface="微软雅黑" panose="020B0503020204020204" pitchFamily="34" charset="-122"/>
                          </a:rPr>
                          <m:t>𝑨</m:t>
                        </m:r>
                      </m:sub>
                    </m:sSub>
                    <m:r>
                      <a:rPr lang="en-US" altLang="zh-CN" sz="1800" b="1" i="1">
                        <a:solidFill>
                          <a:srgbClr val="0000FF"/>
                        </a:solidFill>
                        <a:latin typeface="Cambria Math" panose="02040503050406030204" pitchFamily="18" charset="0"/>
                        <a:ea typeface="微软雅黑" panose="020B0503020204020204" pitchFamily="34" charset="-122"/>
                      </a:rPr>
                      <m:t>(</m:t>
                    </m:r>
                    <m:r>
                      <a:rPr lang="en-US" altLang="zh-CN" sz="1800" b="1" i="1">
                        <a:solidFill>
                          <a:srgbClr val="0000FF"/>
                        </a:solidFill>
                        <a:latin typeface="Cambria Math" panose="02040503050406030204" pitchFamily="18" charset="0"/>
                        <a:ea typeface="微软雅黑" panose="020B0503020204020204" pitchFamily="34" charset="-122"/>
                      </a:rPr>
                      <m:t>𝒙</m:t>
                    </m:r>
                    <m:r>
                      <a:rPr lang="en-US" altLang="zh-CN" sz="1800" b="1" i="1">
                        <a:solidFill>
                          <a:srgbClr val="0000FF"/>
                        </a:solidFill>
                        <a:latin typeface="Cambria Math" panose="02040503050406030204" pitchFamily="18" charset="0"/>
                        <a:ea typeface="微软雅黑" panose="020B0503020204020204" pitchFamily="34" charset="-122"/>
                      </a:rPr>
                      <m:t>)</m:t>
                    </m:r>
                  </m:oMath>
                </a14:m>
                <a:r>
                  <a:rPr lang="en-US" altLang="zh-CN" sz="1800" b="1" dirty="0">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为 </a:t>
                </a:r>
                <a:r>
                  <a:rPr lang="en-US" altLang="zh-CN" sz="1800" b="1" dirty="0">
                    <a:latin typeface="微软雅黑" panose="020B0503020204020204" pitchFamily="34" charset="-122"/>
                    <a:ea typeface="微软雅黑" panose="020B0503020204020204" pitchFamily="34" charset="-122"/>
                  </a:rPr>
                  <a:t>1</a:t>
                </a:r>
                <a:r>
                  <a:rPr lang="zh-CN" altLang="en-US" sz="1800" b="1" dirty="0">
                    <a:latin typeface="微软雅黑" panose="020B0503020204020204" pitchFamily="34" charset="-122"/>
                    <a:ea typeface="微软雅黑" panose="020B0503020204020204" pitchFamily="34" charset="-122"/>
                  </a:rPr>
                  <a:t>，如果 </a:t>
                </a:r>
                <a:r>
                  <a:rPr lang="en-US" altLang="zh-CN" sz="1800" b="1" dirty="0">
                    <a:latin typeface="微软雅黑" panose="020B0503020204020204" pitchFamily="34" charset="-122"/>
                    <a:ea typeface="微软雅黑" panose="020B0503020204020204" pitchFamily="34" charset="-122"/>
                  </a:rPr>
                  <a:t>x </a:t>
                </a:r>
                <a:r>
                  <a:rPr lang="zh-CN" altLang="en-US" sz="1800" b="1" dirty="0">
                    <a:latin typeface="微软雅黑" panose="020B0503020204020204" pitchFamily="34" charset="-122"/>
                    <a:ea typeface="微软雅黑" panose="020B0503020204020204" pitchFamily="34" charset="-122"/>
                  </a:rPr>
                  <a:t>不是 </a:t>
                </a:r>
                <a:r>
                  <a:rPr lang="en-US" altLang="zh-CN" sz="1800" b="1" dirty="0">
                    <a:latin typeface="微软雅黑" panose="020B0503020204020204" pitchFamily="34" charset="-122"/>
                    <a:ea typeface="微软雅黑" panose="020B0503020204020204" pitchFamily="34" charset="-122"/>
                  </a:rPr>
                  <a:t>A </a:t>
                </a:r>
                <a:r>
                  <a:rPr lang="zh-CN" altLang="en-US" sz="1800" b="1" dirty="0">
                    <a:latin typeface="微软雅黑" panose="020B0503020204020204" pitchFamily="34" charset="-122"/>
                    <a:ea typeface="微软雅黑" panose="020B0503020204020204" pitchFamily="34" charset="-122"/>
                  </a:rPr>
                  <a:t>中的元素，则特征函数  </a:t>
                </a:r>
                <a14:m>
                  <m:oMath xmlns:m="http://schemas.openxmlformats.org/officeDocument/2006/math">
                    <m:sSub>
                      <m:sSubPr>
                        <m:ctrlPr>
                          <a:rPr lang="en-US" altLang="zh-CN" sz="1800" b="1" i="1">
                            <a:solidFill>
                              <a:srgbClr val="0000FF"/>
                            </a:solidFill>
                            <a:latin typeface="Cambria Math" panose="02040503050406030204" pitchFamily="18" charset="0"/>
                            <a:ea typeface="微软雅黑" panose="020B0503020204020204" pitchFamily="34" charset="-122"/>
                          </a:rPr>
                        </m:ctrlPr>
                      </m:sSubPr>
                      <m:e>
                        <m:r>
                          <a:rPr lang="en-US" altLang="zh-CN" sz="1800" b="1" i="1">
                            <a:solidFill>
                              <a:srgbClr val="0000FF"/>
                            </a:solidFill>
                            <a:latin typeface="Cambria Math" panose="02040503050406030204" pitchFamily="18" charset="0"/>
                            <a:ea typeface="微软雅黑" panose="020B0503020204020204" pitchFamily="34" charset="-122"/>
                          </a:rPr>
                          <m:t>𝒇</m:t>
                        </m:r>
                      </m:e>
                      <m:sub>
                        <m:r>
                          <a:rPr lang="en-US" altLang="zh-CN" sz="1800" b="1" i="1">
                            <a:solidFill>
                              <a:srgbClr val="0000FF"/>
                            </a:solidFill>
                            <a:latin typeface="Cambria Math" panose="02040503050406030204" pitchFamily="18" charset="0"/>
                            <a:ea typeface="微软雅黑" panose="020B0503020204020204" pitchFamily="34" charset="-122"/>
                          </a:rPr>
                          <m:t>𝑨</m:t>
                        </m:r>
                      </m:sub>
                    </m:sSub>
                    <m:r>
                      <a:rPr lang="en-US" altLang="zh-CN" sz="1800" b="1" i="1">
                        <a:solidFill>
                          <a:srgbClr val="0000FF"/>
                        </a:solidFill>
                        <a:latin typeface="Cambria Math" panose="02040503050406030204" pitchFamily="18" charset="0"/>
                        <a:ea typeface="微软雅黑" panose="020B0503020204020204" pitchFamily="34" charset="-122"/>
                      </a:rPr>
                      <m:t>(</m:t>
                    </m:r>
                    <m:r>
                      <a:rPr lang="en-US" altLang="zh-CN" sz="1800" b="1" i="1">
                        <a:solidFill>
                          <a:srgbClr val="0000FF"/>
                        </a:solidFill>
                        <a:latin typeface="Cambria Math" panose="02040503050406030204" pitchFamily="18" charset="0"/>
                        <a:ea typeface="微软雅黑" panose="020B0503020204020204" pitchFamily="34" charset="-122"/>
                      </a:rPr>
                      <m:t>𝒙</m:t>
                    </m:r>
                    <m:r>
                      <a:rPr lang="en-US" altLang="zh-CN" sz="1800" b="1" i="1">
                        <a:solidFill>
                          <a:srgbClr val="0000FF"/>
                        </a:solidFill>
                        <a:latin typeface="Cambria Math" panose="02040503050406030204" pitchFamily="18" charset="0"/>
                        <a:ea typeface="微软雅黑" panose="020B0503020204020204" pitchFamily="34" charset="-122"/>
                      </a:rPr>
                      <m:t>)</m:t>
                    </m:r>
                  </m:oMath>
                </a14:m>
                <a:r>
                  <a:rPr lang="zh-CN" altLang="en-US" sz="1800" b="1" dirty="0">
                    <a:latin typeface="微软雅黑" panose="020B0503020204020204" pitchFamily="34" charset="-122"/>
                    <a:ea typeface="微软雅黑" panose="020B0503020204020204" pitchFamily="34" charset="-122"/>
                  </a:rPr>
                  <a:t> 为 </a:t>
                </a:r>
                <a:r>
                  <a:rPr lang="en-US" altLang="zh-CN" sz="1800" b="1" dirty="0">
                    <a:latin typeface="微软雅黑" panose="020B0503020204020204" pitchFamily="34" charset="-122"/>
                    <a:ea typeface="微软雅黑" panose="020B0503020204020204" pitchFamily="34" charset="-122"/>
                  </a:rPr>
                  <a:t>0</a:t>
                </a:r>
                <a:r>
                  <a:rPr lang="zh-CN" altLang="en-US" sz="1800" b="1" dirty="0">
                    <a:latin typeface="微软雅黑" panose="020B0503020204020204" pitchFamily="34" charset="-122"/>
                    <a:ea typeface="微软雅黑" panose="020B0503020204020204" pitchFamily="34" charset="-122"/>
                  </a:rPr>
                  <a:t>。 </a:t>
                </a:r>
              </a:p>
              <a:p>
                <a:pPr eaLnBrk="1" hangingPunct="1">
                  <a:buClr>
                    <a:srgbClr val="FF0000"/>
                  </a:buClr>
                  <a:buSzPct val="55000"/>
                </a:pPr>
                <a:endParaRPr lang="zh-CN" altLang="en-US" sz="2000" dirty="0">
                  <a:solidFill>
                    <a:srgbClr val="0000FF"/>
                  </a:solidFill>
                  <a:latin typeface="微软雅黑" panose="020B0503020204020204" pitchFamily="34" charset="-122"/>
                  <a:ea typeface="微软雅黑" panose="020B0503020204020204" pitchFamily="34" charset="-122"/>
                </a:endParaRPr>
              </a:p>
            </p:txBody>
          </p:sp>
        </mc:Choice>
        <mc:Fallback xmlns="">
          <p:sp>
            <p:nvSpPr>
              <p:cNvPr id="7171" name="Rectangle 3">
                <a:extLst>
                  <a:ext uri="{FF2B5EF4-FFF2-40B4-BE49-F238E27FC236}">
                    <a16:creationId xmlns:a16="http://schemas.microsoft.com/office/drawing/2014/main" id="{5F69CAA3-4F07-48E6-98BF-27CAD3586981}"/>
                  </a:ext>
                </a:extLst>
              </p:cNvPr>
              <p:cNvSpPr>
                <a:spLocks noGrp="1" noRot="1" noChangeAspect="1" noMove="1" noResize="1" noEditPoints="1" noAdjustHandles="1" noChangeArrowheads="1" noChangeShapeType="1" noTextEdit="1"/>
              </p:cNvSpPr>
              <p:nvPr>
                <p:ph type="body" idx="1"/>
              </p:nvPr>
            </p:nvSpPr>
            <p:spPr>
              <a:xfrm>
                <a:off x="683568" y="1268760"/>
                <a:ext cx="7696200" cy="4929187"/>
              </a:xfrm>
              <a:blipFill>
                <a:blip r:embed="rId2"/>
                <a:stretch>
                  <a:fillRect l="-79" t="-989"/>
                </a:stretch>
              </a:blipFill>
            </p:spPr>
            <p:txBody>
              <a:bodyPr/>
              <a:lstStyle/>
              <a:p>
                <a:r>
                  <a:rPr lang="zh-CN" altLang="en-US">
                    <a:noFill/>
                  </a:rPr>
                  <a:t> </a:t>
                </a:r>
              </a:p>
            </p:txBody>
          </p:sp>
        </mc:Fallback>
      </mc:AlternateContent>
      <p:sp>
        <p:nvSpPr>
          <p:cNvPr id="4" name="Rectangle 63">
            <a:extLst>
              <a:ext uri="{FF2B5EF4-FFF2-40B4-BE49-F238E27FC236}">
                <a16:creationId xmlns:a16="http://schemas.microsoft.com/office/drawing/2014/main" id="{07174C2A-785F-4481-B8D9-A23B79FC9971}"/>
              </a:ext>
            </a:extLst>
          </p:cNvPr>
          <p:cNvSpPr>
            <a:spLocks noChangeArrowheads="1"/>
          </p:cNvSpPr>
          <p:nvPr/>
        </p:nvSpPr>
        <p:spPr bwMode="auto">
          <a:xfrm>
            <a:off x="1142633" y="2799608"/>
            <a:ext cx="3856038" cy="549275"/>
          </a:xfrm>
          <a:prstGeom prst="rect">
            <a:avLst/>
          </a:prstGeom>
          <a:noFill/>
          <a:ln w="12700" cap="sq">
            <a:noFill/>
            <a:miter lim="800000"/>
            <a:headEnd type="none" w="sm" len="sm"/>
            <a:tailEnd type="none" w="sm" len="sm"/>
          </a:ln>
          <a:effectLst/>
        </p:spPr>
        <p:txBody>
          <a:bodyPr wrap="none">
            <a:spAutoFit/>
          </a:bodyPr>
          <a:lstStyle/>
          <a:p>
            <a:pPr>
              <a:defRPr/>
            </a:pPr>
            <a:r>
              <a:rPr lang="en-US" altLang="zh-TW" sz="3000" dirty="0" err="1">
                <a:effectLst>
                  <a:outerShdw blurRad="38100" dist="38100" dir="2700000" algn="tl">
                    <a:srgbClr val="000000"/>
                  </a:outerShdw>
                </a:effectLst>
                <a:ea typeface="新細明體" pitchFamily="18" charset="-120"/>
              </a:rPr>
              <a:t>f</a:t>
            </a:r>
            <a:r>
              <a:rPr lang="en-US" altLang="zh-TW" sz="3000" baseline="-25000" dirty="0" err="1">
                <a:effectLst>
                  <a:outerShdw blurRad="38100" dist="38100" dir="2700000" algn="tl">
                    <a:srgbClr val="000000"/>
                  </a:outerShdw>
                </a:effectLst>
                <a:ea typeface="新細明體" pitchFamily="18" charset="-120"/>
              </a:rPr>
              <a:t>A</a:t>
            </a:r>
            <a:r>
              <a:rPr lang="en-US" altLang="zh-TW" sz="3000" i="0" dirty="0">
                <a:effectLst>
                  <a:outerShdw blurRad="38100" dist="38100" dir="2700000" algn="tl">
                    <a:srgbClr val="000000"/>
                  </a:outerShdw>
                </a:effectLst>
                <a:ea typeface="新細明體" pitchFamily="18" charset="-120"/>
              </a:rPr>
              <a:t>(</a:t>
            </a:r>
            <a:r>
              <a:rPr lang="en-US" altLang="zh-TW" sz="3000" dirty="0">
                <a:effectLst>
                  <a:outerShdw blurRad="38100" dist="38100" dir="2700000" algn="tl">
                    <a:srgbClr val="000000"/>
                  </a:outerShdw>
                </a:effectLst>
                <a:ea typeface="新細明體" pitchFamily="18" charset="-120"/>
              </a:rPr>
              <a:t>x</a:t>
            </a:r>
            <a:r>
              <a:rPr lang="en-US" altLang="zh-TW" sz="3000" i="0" dirty="0">
                <a:effectLst>
                  <a:outerShdw blurRad="38100" dist="38100" dir="2700000" algn="tl">
                    <a:srgbClr val="000000"/>
                  </a:outerShdw>
                </a:effectLst>
                <a:ea typeface="新細明體" pitchFamily="18" charset="-120"/>
              </a:rPr>
              <a:t>): </a:t>
            </a:r>
            <a:r>
              <a:rPr lang="en-US" altLang="zh-TW" sz="3000" dirty="0">
                <a:effectLst>
                  <a:outerShdw blurRad="38100" dist="38100" dir="2700000" algn="tl">
                    <a:srgbClr val="000000"/>
                  </a:outerShdw>
                </a:effectLst>
                <a:ea typeface="新細明體" pitchFamily="18" charset="-120"/>
              </a:rPr>
              <a:t>X </a:t>
            </a:r>
            <a:r>
              <a:rPr lang="en-US" altLang="zh-TW" sz="3000" i="0" dirty="0">
                <a:effectLst>
                  <a:outerShdw blurRad="38100" dist="38100" dir="2700000" algn="tl">
                    <a:srgbClr val="000000"/>
                  </a:outerShdw>
                </a:effectLst>
                <a:latin typeface="SymbolPS" pitchFamily="18" charset="2"/>
                <a:ea typeface="新細明體" pitchFamily="18" charset="-120"/>
              </a:rPr>
              <a:t>® </a:t>
            </a:r>
            <a:r>
              <a:rPr lang="en-US" altLang="zh-TW" sz="3000" i="0" dirty="0">
                <a:effectLst>
                  <a:outerShdw blurRad="38100" dist="38100" dir="2700000" algn="tl">
                    <a:srgbClr val="000000"/>
                  </a:outerShdw>
                </a:effectLst>
                <a:ea typeface="新細明體" pitchFamily="18" charset="-120"/>
              </a:rPr>
              <a:t>{0, 1},  </a:t>
            </a:r>
            <a:r>
              <a:rPr lang="zh-TW" altLang="en-US" sz="3000" i="0" dirty="0">
                <a:effectLst>
                  <a:outerShdw blurRad="38100" dist="38100" dir="2700000" algn="tl">
                    <a:srgbClr val="000000"/>
                  </a:outerShdw>
                </a:effectLst>
                <a:ea typeface="新細明體" pitchFamily="18" charset="-120"/>
              </a:rPr>
              <a:t>其中</a:t>
            </a:r>
            <a:endParaRPr lang="zh-TW" altLang="en-US" sz="3000" i="0" dirty="0">
              <a:effectLst>
                <a:outerShdw blurRad="38100" dist="38100" dir="2700000" algn="tl">
                  <a:srgbClr val="FFFFFF"/>
                </a:outerShdw>
              </a:effectLst>
              <a:ea typeface="新細明體" pitchFamily="18" charset="-120"/>
            </a:endParaRPr>
          </a:p>
        </p:txBody>
      </p:sp>
      <p:grpSp>
        <p:nvGrpSpPr>
          <p:cNvPr id="5" name="Group 9">
            <a:extLst>
              <a:ext uri="{FF2B5EF4-FFF2-40B4-BE49-F238E27FC236}">
                <a16:creationId xmlns:a16="http://schemas.microsoft.com/office/drawing/2014/main" id="{D430EEDB-8127-468E-9AFC-388AB2D56C3A}"/>
              </a:ext>
            </a:extLst>
          </p:cNvPr>
          <p:cNvGrpSpPr>
            <a:grpSpLocks noChangeAspect="1"/>
          </p:cNvGrpSpPr>
          <p:nvPr/>
        </p:nvGrpSpPr>
        <p:grpSpPr bwMode="auto">
          <a:xfrm>
            <a:off x="5091323" y="2492896"/>
            <a:ext cx="3152775" cy="1457325"/>
            <a:chOff x="3006" y="1824"/>
            <a:chExt cx="1986" cy="918"/>
          </a:xfrm>
        </p:grpSpPr>
        <p:sp>
          <p:nvSpPr>
            <p:cNvPr id="6" name="AutoShape 8">
              <a:extLst>
                <a:ext uri="{FF2B5EF4-FFF2-40B4-BE49-F238E27FC236}">
                  <a16:creationId xmlns:a16="http://schemas.microsoft.com/office/drawing/2014/main" id="{3A1B85D7-6EB3-4F5C-949D-9AAA8F7F32BE}"/>
                </a:ext>
              </a:extLst>
            </p:cNvPr>
            <p:cNvSpPr>
              <a:spLocks noChangeAspect="1" noChangeArrowheads="1" noTextEdit="1"/>
            </p:cNvSpPr>
            <p:nvPr/>
          </p:nvSpPr>
          <p:spPr bwMode="auto">
            <a:xfrm>
              <a:off x="3006" y="1824"/>
              <a:ext cx="1986" cy="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 name="Freeform 10">
              <a:extLst>
                <a:ext uri="{FF2B5EF4-FFF2-40B4-BE49-F238E27FC236}">
                  <a16:creationId xmlns:a16="http://schemas.microsoft.com/office/drawing/2014/main" id="{ACEBCF7E-12DB-497B-806E-BB5013F94336}"/>
                </a:ext>
              </a:extLst>
            </p:cNvPr>
            <p:cNvSpPr>
              <a:spLocks/>
            </p:cNvSpPr>
            <p:nvPr/>
          </p:nvSpPr>
          <p:spPr bwMode="auto">
            <a:xfrm>
              <a:off x="3012" y="1830"/>
              <a:ext cx="1974" cy="774"/>
            </a:xfrm>
            <a:custGeom>
              <a:avLst/>
              <a:gdLst>
                <a:gd name="T0" fmla="*/ 0 w 1974"/>
                <a:gd name="T1" fmla="*/ 774 h 774"/>
                <a:gd name="T2" fmla="*/ 1974 w 1974"/>
                <a:gd name="T3" fmla="*/ 774 h 774"/>
                <a:gd name="T4" fmla="*/ 1974 w 1974"/>
                <a:gd name="T5" fmla="*/ 0 h 774"/>
                <a:gd name="T6" fmla="*/ 0 w 1974"/>
                <a:gd name="T7" fmla="*/ 0 h 774"/>
                <a:gd name="T8" fmla="*/ 0 w 1974"/>
                <a:gd name="T9" fmla="*/ 774 h 774"/>
                <a:gd name="T10" fmla="*/ 0 w 1974"/>
                <a:gd name="T11" fmla="*/ 774 h 774"/>
                <a:gd name="T12" fmla="*/ 0 60000 65536"/>
                <a:gd name="T13" fmla="*/ 0 60000 65536"/>
                <a:gd name="T14" fmla="*/ 0 60000 65536"/>
                <a:gd name="T15" fmla="*/ 0 60000 65536"/>
                <a:gd name="T16" fmla="*/ 0 60000 65536"/>
                <a:gd name="T17" fmla="*/ 0 60000 65536"/>
                <a:gd name="T18" fmla="*/ 0 w 1974"/>
                <a:gd name="T19" fmla="*/ 0 h 774"/>
                <a:gd name="T20" fmla="*/ 1974 w 1974"/>
                <a:gd name="T21" fmla="*/ 774 h 774"/>
              </a:gdLst>
              <a:ahLst/>
              <a:cxnLst>
                <a:cxn ang="T12">
                  <a:pos x="T0" y="T1"/>
                </a:cxn>
                <a:cxn ang="T13">
                  <a:pos x="T2" y="T3"/>
                </a:cxn>
                <a:cxn ang="T14">
                  <a:pos x="T4" y="T5"/>
                </a:cxn>
                <a:cxn ang="T15">
                  <a:pos x="T6" y="T7"/>
                </a:cxn>
                <a:cxn ang="T16">
                  <a:pos x="T8" y="T9"/>
                </a:cxn>
                <a:cxn ang="T17">
                  <a:pos x="T10" y="T11"/>
                </a:cxn>
              </a:cxnLst>
              <a:rect l="T18" t="T19" r="T20" b="T21"/>
              <a:pathLst>
                <a:path w="1974" h="774">
                  <a:moveTo>
                    <a:pt x="0" y="774"/>
                  </a:moveTo>
                  <a:lnTo>
                    <a:pt x="1974" y="774"/>
                  </a:lnTo>
                  <a:lnTo>
                    <a:pt x="1974" y="0"/>
                  </a:lnTo>
                  <a:lnTo>
                    <a:pt x="0" y="0"/>
                  </a:lnTo>
                  <a:lnTo>
                    <a:pt x="0" y="774"/>
                  </a:lnTo>
                  <a:close/>
                </a:path>
              </a:pathLst>
            </a:custGeom>
            <a:solidFill>
              <a:srgbClr val="FFFFFF"/>
            </a:solidFill>
            <a:ln w="6">
              <a:solidFill>
                <a:srgbClr val="FFFFFF"/>
              </a:solidFill>
              <a:round/>
              <a:headEnd/>
              <a:tailEnd/>
            </a:ln>
          </p:spPr>
          <p:txBody>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 name="Rectangle 11">
              <a:extLst>
                <a:ext uri="{FF2B5EF4-FFF2-40B4-BE49-F238E27FC236}">
                  <a16:creationId xmlns:a16="http://schemas.microsoft.com/office/drawing/2014/main" id="{29472C24-0999-42C9-A647-71ED1580CEFC}"/>
                </a:ext>
              </a:extLst>
            </p:cNvPr>
            <p:cNvSpPr>
              <a:spLocks noChangeArrowheads="1"/>
            </p:cNvSpPr>
            <p:nvPr/>
          </p:nvSpPr>
          <p:spPr bwMode="auto">
            <a:xfrm>
              <a:off x="3858" y="2286"/>
              <a:ext cx="254"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900" i="0">
                  <a:solidFill>
                    <a:srgbClr val="000000"/>
                  </a:solidFill>
                  <a:latin typeface="Symbol" panose="05050102010706020507" pitchFamily="18" charset="2"/>
                </a:rPr>
                <a:t>î</a:t>
              </a:r>
              <a:endParaRPr lang="zh-CN" altLang="zh-CN"/>
            </a:p>
          </p:txBody>
        </p:sp>
        <p:sp>
          <p:nvSpPr>
            <p:cNvPr id="9" name="Rectangle 12">
              <a:extLst>
                <a:ext uri="{FF2B5EF4-FFF2-40B4-BE49-F238E27FC236}">
                  <a16:creationId xmlns:a16="http://schemas.microsoft.com/office/drawing/2014/main" id="{B0847749-C49E-412D-9600-AFD4D6D12025}"/>
                </a:ext>
              </a:extLst>
            </p:cNvPr>
            <p:cNvSpPr>
              <a:spLocks noChangeArrowheads="1"/>
            </p:cNvSpPr>
            <p:nvPr/>
          </p:nvSpPr>
          <p:spPr bwMode="auto">
            <a:xfrm>
              <a:off x="3858" y="2094"/>
              <a:ext cx="254"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900" i="0">
                  <a:solidFill>
                    <a:srgbClr val="000000"/>
                  </a:solidFill>
                  <a:latin typeface="Symbol" panose="05050102010706020507" pitchFamily="18" charset="2"/>
                </a:rPr>
                <a:t>í</a:t>
              </a:r>
              <a:endParaRPr lang="zh-CN" altLang="zh-CN"/>
            </a:p>
          </p:txBody>
        </p:sp>
        <p:sp>
          <p:nvSpPr>
            <p:cNvPr id="10" name="Rectangle 13">
              <a:extLst>
                <a:ext uri="{FF2B5EF4-FFF2-40B4-BE49-F238E27FC236}">
                  <a16:creationId xmlns:a16="http://schemas.microsoft.com/office/drawing/2014/main" id="{B6516CEC-9DA1-41B3-8933-CDCF4BE5D7F3}"/>
                </a:ext>
              </a:extLst>
            </p:cNvPr>
            <p:cNvSpPr>
              <a:spLocks noChangeArrowheads="1"/>
            </p:cNvSpPr>
            <p:nvPr/>
          </p:nvSpPr>
          <p:spPr bwMode="auto">
            <a:xfrm>
              <a:off x="3854" y="1910"/>
              <a:ext cx="24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i="0">
                  <a:solidFill>
                    <a:srgbClr val="000000"/>
                  </a:solidFill>
                  <a:latin typeface="Symbol" panose="05050102010706020507" pitchFamily="18" charset="2"/>
                </a:rPr>
                <a:t>ì</a:t>
              </a:r>
              <a:endParaRPr lang="zh-CN" altLang="zh-CN"/>
            </a:p>
          </p:txBody>
        </p:sp>
        <p:sp>
          <p:nvSpPr>
            <p:cNvPr id="11" name="Rectangle 14">
              <a:extLst>
                <a:ext uri="{FF2B5EF4-FFF2-40B4-BE49-F238E27FC236}">
                  <a16:creationId xmlns:a16="http://schemas.microsoft.com/office/drawing/2014/main" id="{E663EC40-ACC3-4FDA-8043-8B0C56ECEDBA}"/>
                </a:ext>
              </a:extLst>
            </p:cNvPr>
            <p:cNvSpPr>
              <a:spLocks noChangeArrowheads="1"/>
            </p:cNvSpPr>
            <p:nvPr/>
          </p:nvSpPr>
          <p:spPr bwMode="auto">
            <a:xfrm>
              <a:off x="4500" y="2232"/>
              <a:ext cx="306"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900" i="0">
                  <a:solidFill>
                    <a:srgbClr val="000000"/>
                  </a:solidFill>
                  <a:latin typeface="Symbol" panose="05050102010706020507" pitchFamily="18" charset="2"/>
                </a:rPr>
                <a:t>Ï</a:t>
              </a:r>
              <a:endParaRPr lang="zh-CN" altLang="zh-CN"/>
            </a:p>
          </p:txBody>
        </p:sp>
        <p:sp>
          <p:nvSpPr>
            <p:cNvPr id="12" name="Rectangle 15">
              <a:extLst>
                <a:ext uri="{FF2B5EF4-FFF2-40B4-BE49-F238E27FC236}">
                  <a16:creationId xmlns:a16="http://schemas.microsoft.com/office/drawing/2014/main" id="{088D339F-C1DA-4952-96D3-14C8A75D6C6E}"/>
                </a:ext>
              </a:extLst>
            </p:cNvPr>
            <p:cNvSpPr>
              <a:spLocks noChangeArrowheads="1"/>
            </p:cNvSpPr>
            <p:nvPr/>
          </p:nvSpPr>
          <p:spPr bwMode="auto">
            <a:xfrm>
              <a:off x="4494" y="1890"/>
              <a:ext cx="306"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900" i="0">
                  <a:solidFill>
                    <a:srgbClr val="000000"/>
                  </a:solidFill>
                  <a:latin typeface="Symbol" panose="05050102010706020507" pitchFamily="18" charset="2"/>
                </a:rPr>
                <a:t>Î</a:t>
              </a:r>
              <a:endParaRPr lang="zh-CN" altLang="zh-CN"/>
            </a:p>
          </p:txBody>
        </p:sp>
        <p:sp>
          <p:nvSpPr>
            <p:cNvPr id="13" name="Rectangle 16">
              <a:extLst>
                <a:ext uri="{FF2B5EF4-FFF2-40B4-BE49-F238E27FC236}">
                  <a16:creationId xmlns:a16="http://schemas.microsoft.com/office/drawing/2014/main" id="{80AD4421-6223-4409-8408-E34A0DC5A409}"/>
                </a:ext>
              </a:extLst>
            </p:cNvPr>
            <p:cNvSpPr>
              <a:spLocks noChangeArrowheads="1"/>
            </p:cNvSpPr>
            <p:nvPr/>
          </p:nvSpPr>
          <p:spPr bwMode="auto">
            <a:xfrm>
              <a:off x="3684" y="2058"/>
              <a:ext cx="268"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900" i="0">
                  <a:solidFill>
                    <a:srgbClr val="000000"/>
                  </a:solidFill>
                  <a:latin typeface="Symbol" panose="05050102010706020507" pitchFamily="18" charset="2"/>
                </a:rPr>
                <a:t>=</a:t>
              </a:r>
              <a:endParaRPr lang="zh-CN" altLang="zh-CN"/>
            </a:p>
          </p:txBody>
        </p:sp>
        <p:sp>
          <p:nvSpPr>
            <p:cNvPr id="14" name="Rectangle 17">
              <a:extLst>
                <a:ext uri="{FF2B5EF4-FFF2-40B4-BE49-F238E27FC236}">
                  <a16:creationId xmlns:a16="http://schemas.microsoft.com/office/drawing/2014/main" id="{DF9BED9F-637E-493A-B1BF-B63133B5EC1A}"/>
                </a:ext>
              </a:extLst>
            </p:cNvPr>
            <p:cNvSpPr>
              <a:spLocks noChangeArrowheads="1"/>
            </p:cNvSpPr>
            <p:nvPr/>
          </p:nvSpPr>
          <p:spPr bwMode="auto">
            <a:xfrm>
              <a:off x="4704" y="2256"/>
              <a:ext cx="23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900">
                  <a:solidFill>
                    <a:srgbClr val="000000"/>
                  </a:solidFill>
                </a:rPr>
                <a:t>A</a:t>
              </a:r>
              <a:endParaRPr lang="zh-CN" altLang="zh-CN"/>
            </a:p>
          </p:txBody>
        </p:sp>
        <p:sp>
          <p:nvSpPr>
            <p:cNvPr id="15" name="Rectangle 18">
              <a:extLst>
                <a:ext uri="{FF2B5EF4-FFF2-40B4-BE49-F238E27FC236}">
                  <a16:creationId xmlns:a16="http://schemas.microsoft.com/office/drawing/2014/main" id="{5F58BABC-6386-4626-9576-0D9CC78B20A9}"/>
                </a:ext>
              </a:extLst>
            </p:cNvPr>
            <p:cNvSpPr>
              <a:spLocks noChangeArrowheads="1"/>
            </p:cNvSpPr>
            <p:nvPr/>
          </p:nvSpPr>
          <p:spPr bwMode="auto">
            <a:xfrm>
              <a:off x="4374" y="2256"/>
              <a:ext cx="19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900">
                  <a:solidFill>
                    <a:srgbClr val="000000"/>
                  </a:solidFill>
                </a:rPr>
                <a:t>x</a:t>
              </a:r>
              <a:endParaRPr lang="zh-CN" altLang="zh-CN"/>
            </a:p>
          </p:txBody>
        </p:sp>
        <p:sp>
          <p:nvSpPr>
            <p:cNvPr id="16" name="Rectangle 19">
              <a:extLst>
                <a:ext uri="{FF2B5EF4-FFF2-40B4-BE49-F238E27FC236}">
                  <a16:creationId xmlns:a16="http://schemas.microsoft.com/office/drawing/2014/main" id="{CF91E45E-968D-4E67-8C80-BA71B3D9B9D5}"/>
                </a:ext>
              </a:extLst>
            </p:cNvPr>
            <p:cNvSpPr>
              <a:spLocks noChangeArrowheads="1"/>
            </p:cNvSpPr>
            <p:nvPr/>
          </p:nvSpPr>
          <p:spPr bwMode="auto">
            <a:xfrm>
              <a:off x="4698" y="1914"/>
              <a:ext cx="23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900">
                  <a:solidFill>
                    <a:srgbClr val="000000"/>
                  </a:solidFill>
                </a:rPr>
                <a:t>A</a:t>
              </a:r>
              <a:endParaRPr lang="zh-CN" altLang="zh-CN"/>
            </a:p>
          </p:txBody>
        </p:sp>
        <p:sp>
          <p:nvSpPr>
            <p:cNvPr id="17" name="Rectangle 20">
              <a:extLst>
                <a:ext uri="{FF2B5EF4-FFF2-40B4-BE49-F238E27FC236}">
                  <a16:creationId xmlns:a16="http://schemas.microsoft.com/office/drawing/2014/main" id="{0CC16636-F405-445A-B118-E2965C43B843}"/>
                </a:ext>
              </a:extLst>
            </p:cNvPr>
            <p:cNvSpPr>
              <a:spLocks noChangeArrowheads="1"/>
            </p:cNvSpPr>
            <p:nvPr/>
          </p:nvSpPr>
          <p:spPr bwMode="auto">
            <a:xfrm>
              <a:off x="4362" y="1914"/>
              <a:ext cx="19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900">
                  <a:solidFill>
                    <a:srgbClr val="000000"/>
                  </a:solidFill>
                </a:rPr>
                <a:t>x</a:t>
              </a:r>
              <a:endParaRPr lang="zh-CN" altLang="zh-CN"/>
            </a:p>
          </p:txBody>
        </p:sp>
        <p:sp>
          <p:nvSpPr>
            <p:cNvPr id="18" name="Rectangle 21">
              <a:extLst>
                <a:ext uri="{FF2B5EF4-FFF2-40B4-BE49-F238E27FC236}">
                  <a16:creationId xmlns:a16="http://schemas.microsoft.com/office/drawing/2014/main" id="{B029F98D-6861-4345-B958-8B1E533E1D6B}"/>
                </a:ext>
              </a:extLst>
            </p:cNvPr>
            <p:cNvSpPr>
              <a:spLocks noChangeArrowheads="1"/>
            </p:cNvSpPr>
            <p:nvPr/>
          </p:nvSpPr>
          <p:spPr bwMode="auto">
            <a:xfrm>
              <a:off x="3450" y="2082"/>
              <a:ext cx="19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900" dirty="0">
                  <a:solidFill>
                    <a:srgbClr val="000000"/>
                  </a:solidFill>
                </a:rPr>
                <a:t>x</a:t>
              </a:r>
              <a:endParaRPr lang="zh-CN" altLang="zh-CN" dirty="0"/>
            </a:p>
          </p:txBody>
        </p:sp>
        <p:sp>
          <p:nvSpPr>
            <p:cNvPr id="19" name="Rectangle 22">
              <a:extLst>
                <a:ext uri="{FF2B5EF4-FFF2-40B4-BE49-F238E27FC236}">
                  <a16:creationId xmlns:a16="http://schemas.microsoft.com/office/drawing/2014/main" id="{C21C7053-48E4-46FC-85D2-8967C45EF96F}"/>
                </a:ext>
              </a:extLst>
            </p:cNvPr>
            <p:cNvSpPr>
              <a:spLocks noChangeArrowheads="1"/>
            </p:cNvSpPr>
            <p:nvPr/>
          </p:nvSpPr>
          <p:spPr bwMode="auto">
            <a:xfrm>
              <a:off x="3150" y="2082"/>
              <a:ext cx="15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900">
                  <a:solidFill>
                    <a:srgbClr val="000000"/>
                  </a:solidFill>
                </a:rPr>
                <a:t>f</a:t>
              </a:r>
              <a:endParaRPr lang="zh-CN" altLang="zh-CN"/>
            </a:p>
          </p:txBody>
        </p:sp>
        <p:sp>
          <p:nvSpPr>
            <p:cNvPr id="20" name="Rectangle 23">
              <a:extLst>
                <a:ext uri="{FF2B5EF4-FFF2-40B4-BE49-F238E27FC236}">
                  <a16:creationId xmlns:a16="http://schemas.microsoft.com/office/drawing/2014/main" id="{363FE0AE-A6FD-4767-8C7A-88C54532FC0D}"/>
                </a:ext>
              </a:extLst>
            </p:cNvPr>
            <p:cNvSpPr>
              <a:spLocks noChangeArrowheads="1"/>
            </p:cNvSpPr>
            <p:nvPr/>
          </p:nvSpPr>
          <p:spPr bwMode="auto">
            <a:xfrm>
              <a:off x="3234" y="2178"/>
              <a:ext cx="18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300">
                  <a:solidFill>
                    <a:srgbClr val="000000"/>
                  </a:solidFill>
                </a:rPr>
                <a:t>A</a:t>
              </a:r>
              <a:endParaRPr lang="zh-CN" altLang="zh-CN"/>
            </a:p>
          </p:txBody>
        </p:sp>
        <p:sp>
          <p:nvSpPr>
            <p:cNvPr id="21" name="Rectangle 24">
              <a:extLst>
                <a:ext uri="{FF2B5EF4-FFF2-40B4-BE49-F238E27FC236}">
                  <a16:creationId xmlns:a16="http://schemas.microsoft.com/office/drawing/2014/main" id="{24E5CCD2-A6AB-405D-92DB-25A4C189759B}"/>
                </a:ext>
              </a:extLst>
            </p:cNvPr>
            <p:cNvSpPr>
              <a:spLocks noChangeArrowheads="1"/>
            </p:cNvSpPr>
            <p:nvPr/>
          </p:nvSpPr>
          <p:spPr bwMode="auto">
            <a:xfrm>
              <a:off x="4152" y="2256"/>
              <a:ext cx="15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900" i="0">
                  <a:solidFill>
                    <a:srgbClr val="000000"/>
                  </a:solidFill>
                  <a:latin typeface="Times" panose="02020603050405020304" pitchFamily="18" charset="0"/>
                </a:rPr>
                <a:t>i</a:t>
              </a:r>
              <a:endParaRPr lang="zh-CN" altLang="zh-CN"/>
            </a:p>
          </p:txBody>
        </p:sp>
        <p:sp>
          <p:nvSpPr>
            <p:cNvPr id="22" name="Rectangle 25">
              <a:extLst>
                <a:ext uri="{FF2B5EF4-FFF2-40B4-BE49-F238E27FC236}">
                  <a16:creationId xmlns:a16="http://schemas.microsoft.com/office/drawing/2014/main" id="{A8531D5E-5AC4-4FDB-B216-50F1D72D2F05}"/>
                </a:ext>
              </a:extLst>
            </p:cNvPr>
            <p:cNvSpPr>
              <a:spLocks noChangeArrowheads="1"/>
            </p:cNvSpPr>
            <p:nvPr/>
          </p:nvSpPr>
          <p:spPr bwMode="auto">
            <a:xfrm>
              <a:off x="4226" y="2256"/>
              <a:ext cx="17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900" i="0">
                  <a:solidFill>
                    <a:srgbClr val="000000"/>
                  </a:solidFill>
                  <a:latin typeface="Times" panose="02020603050405020304" pitchFamily="18" charset="0"/>
                </a:rPr>
                <a:t>f</a:t>
              </a:r>
              <a:endParaRPr lang="zh-CN" altLang="zh-CN"/>
            </a:p>
          </p:txBody>
        </p:sp>
        <p:sp>
          <p:nvSpPr>
            <p:cNvPr id="23" name="Rectangle 26">
              <a:extLst>
                <a:ext uri="{FF2B5EF4-FFF2-40B4-BE49-F238E27FC236}">
                  <a16:creationId xmlns:a16="http://schemas.microsoft.com/office/drawing/2014/main" id="{2358DC74-2F8E-4E58-95BA-F3AC9BA19023}"/>
                </a:ext>
              </a:extLst>
            </p:cNvPr>
            <p:cNvSpPr>
              <a:spLocks noChangeArrowheads="1"/>
            </p:cNvSpPr>
            <p:nvPr/>
          </p:nvSpPr>
          <p:spPr bwMode="auto">
            <a:xfrm>
              <a:off x="3960" y="2256"/>
              <a:ext cx="210"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900" i="0">
                  <a:solidFill>
                    <a:srgbClr val="000000"/>
                  </a:solidFill>
                  <a:latin typeface="Times" panose="02020603050405020304" pitchFamily="18" charset="0"/>
                </a:rPr>
                <a:t>0</a:t>
              </a:r>
              <a:endParaRPr lang="zh-CN" altLang="zh-CN"/>
            </a:p>
          </p:txBody>
        </p:sp>
        <p:sp>
          <p:nvSpPr>
            <p:cNvPr id="24" name="Rectangle 27">
              <a:extLst>
                <a:ext uri="{FF2B5EF4-FFF2-40B4-BE49-F238E27FC236}">
                  <a16:creationId xmlns:a16="http://schemas.microsoft.com/office/drawing/2014/main" id="{7FA77FB9-A90E-453D-A63E-73D54174EF9A}"/>
                </a:ext>
              </a:extLst>
            </p:cNvPr>
            <p:cNvSpPr>
              <a:spLocks noChangeArrowheads="1"/>
            </p:cNvSpPr>
            <p:nvPr/>
          </p:nvSpPr>
          <p:spPr bwMode="auto">
            <a:xfrm>
              <a:off x="4070" y="2256"/>
              <a:ext cx="15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900" i="0">
                  <a:solidFill>
                    <a:srgbClr val="000000"/>
                  </a:solidFill>
                  <a:latin typeface="Times" panose="02020603050405020304" pitchFamily="18" charset="0"/>
                </a:rPr>
                <a:t>,</a:t>
              </a:r>
              <a:endParaRPr lang="zh-CN" altLang="zh-CN"/>
            </a:p>
          </p:txBody>
        </p:sp>
        <p:sp>
          <p:nvSpPr>
            <p:cNvPr id="25" name="Rectangle 28">
              <a:extLst>
                <a:ext uri="{FF2B5EF4-FFF2-40B4-BE49-F238E27FC236}">
                  <a16:creationId xmlns:a16="http://schemas.microsoft.com/office/drawing/2014/main" id="{AAD938BF-8BDD-4932-B12D-C91654230073}"/>
                </a:ext>
              </a:extLst>
            </p:cNvPr>
            <p:cNvSpPr>
              <a:spLocks noChangeArrowheads="1"/>
            </p:cNvSpPr>
            <p:nvPr/>
          </p:nvSpPr>
          <p:spPr bwMode="auto">
            <a:xfrm>
              <a:off x="4140" y="1914"/>
              <a:ext cx="15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900" i="0">
                  <a:solidFill>
                    <a:srgbClr val="000000"/>
                  </a:solidFill>
                  <a:latin typeface="Times" panose="02020603050405020304" pitchFamily="18" charset="0"/>
                </a:rPr>
                <a:t>i</a:t>
              </a:r>
              <a:endParaRPr lang="zh-CN" altLang="zh-CN"/>
            </a:p>
          </p:txBody>
        </p:sp>
        <p:sp>
          <p:nvSpPr>
            <p:cNvPr id="26" name="Rectangle 29">
              <a:extLst>
                <a:ext uri="{FF2B5EF4-FFF2-40B4-BE49-F238E27FC236}">
                  <a16:creationId xmlns:a16="http://schemas.microsoft.com/office/drawing/2014/main" id="{2D53B4C5-1DFB-4DB3-9FD8-8799F9B56BBB}"/>
                </a:ext>
              </a:extLst>
            </p:cNvPr>
            <p:cNvSpPr>
              <a:spLocks noChangeArrowheads="1"/>
            </p:cNvSpPr>
            <p:nvPr/>
          </p:nvSpPr>
          <p:spPr bwMode="auto">
            <a:xfrm>
              <a:off x="4214" y="1914"/>
              <a:ext cx="17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900" i="0">
                  <a:solidFill>
                    <a:srgbClr val="000000"/>
                  </a:solidFill>
                  <a:latin typeface="Times" panose="02020603050405020304" pitchFamily="18" charset="0"/>
                </a:rPr>
                <a:t>f</a:t>
              </a:r>
              <a:endParaRPr lang="zh-CN" altLang="zh-CN"/>
            </a:p>
          </p:txBody>
        </p:sp>
        <p:sp>
          <p:nvSpPr>
            <p:cNvPr id="27" name="Rectangle 30">
              <a:extLst>
                <a:ext uri="{FF2B5EF4-FFF2-40B4-BE49-F238E27FC236}">
                  <a16:creationId xmlns:a16="http://schemas.microsoft.com/office/drawing/2014/main" id="{9A924681-AA90-4F00-B1FA-DA92F19500AD}"/>
                </a:ext>
              </a:extLst>
            </p:cNvPr>
            <p:cNvSpPr>
              <a:spLocks noChangeArrowheads="1"/>
            </p:cNvSpPr>
            <p:nvPr/>
          </p:nvSpPr>
          <p:spPr bwMode="auto">
            <a:xfrm>
              <a:off x="3942" y="1914"/>
              <a:ext cx="210"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900" i="0">
                  <a:solidFill>
                    <a:srgbClr val="000000"/>
                  </a:solidFill>
                  <a:latin typeface="Times" panose="02020603050405020304" pitchFamily="18" charset="0"/>
                </a:rPr>
                <a:t>1</a:t>
              </a:r>
              <a:endParaRPr lang="zh-CN" altLang="zh-CN"/>
            </a:p>
          </p:txBody>
        </p:sp>
        <p:sp>
          <p:nvSpPr>
            <p:cNvPr id="28" name="Rectangle 31">
              <a:extLst>
                <a:ext uri="{FF2B5EF4-FFF2-40B4-BE49-F238E27FC236}">
                  <a16:creationId xmlns:a16="http://schemas.microsoft.com/office/drawing/2014/main" id="{0278C07C-81A8-4E31-8099-974AC1D86F74}"/>
                </a:ext>
              </a:extLst>
            </p:cNvPr>
            <p:cNvSpPr>
              <a:spLocks noChangeArrowheads="1"/>
            </p:cNvSpPr>
            <p:nvPr/>
          </p:nvSpPr>
          <p:spPr bwMode="auto">
            <a:xfrm>
              <a:off x="4052" y="1914"/>
              <a:ext cx="15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900" i="0">
                  <a:solidFill>
                    <a:srgbClr val="000000"/>
                  </a:solidFill>
                  <a:latin typeface="Times" panose="02020603050405020304" pitchFamily="18" charset="0"/>
                </a:rPr>
                <a:t>,</a:t>
              </a:r>
              <a:endParaRPr lang="zh-CN" altLang="zh-CN"/>
            </a:p>
          </p:txBody>
        </p:sp>
        <p:sp>
          <p:nvSpPr>
            <p:cNvPr id="29" name="Rectangle 32">
              <a:extLst>
                <a:ext uri="{FF2B5EF4-FFF2-40B4-BE49-F238E27FC236}">
                  <a16:creationId xmlns:a16="http://schemas.microsoft.com/office/drawing/2014/main" id="{8858203A-50B0-479C-98A1-ED106EF6D44D}"/>
                </a:ext>
              </a:extLst>
            </p:cNvPr>
            <p:cNvSpPr>
              <a:spLocks noChangeArrowheads="1"/>
            </p:cNvSpPr>
            <p:nvPr/>
          </p:nvSpPr>
          <p:spPr bwMode="auto">
            <a:xfrm>
              <a:off x="3558" y="2082"/>
              <a:ext cx="17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900" i="0" dirty="0">
                  <a:solidFill>
                    <a:srgbClr val="000000"/>
                  </a:solidFill>
                  <a:latin typeface="Times" panose="02020603050405020304" pitchFamily="18" charset="0"/>
                </a:rPr>
                <a:t>)</a:t>
              </a:r>
              <a:endParaRPr lang="zh-CN" altLang="zh-CN" dirty="0"/>
            </a:p>
          </p:txBody>
        </p:sp>
        <p:sp>
          <p:nvSpPr>
            <p:cNvPr id="30" name="Rectangle 33">
              <a:extLst>
                <a:ext uri="{FF2B5EF4-FFF2-40B4-BE49-F238E27FC236}">
                  <a16:creationId xmlns:a16="http://schemas.microsoft.com/office/drawing/2014/main" id="{F0770C8E-C572-4807-819E-970C7929B427}"/>
                </a:ext>
              </a:extLst>
            </p:cNvPr>
            <p:cNvSpPr>
              <a:spLocks noChangeArrowheads="1"/>
            </p:cNvSpPr>
            <p:nvPr/>
          </p:nvSpPr>
          <p:spPr bwMode="auto">
            <a:xfrm>
              <a:off x="3360" y="2082"/>
              <a:ext cx="17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900" i="0">
                  <a:solidFill>
                    <a:srgbClr val="000000"/>
                  </a:solidFill>
                  <a:latin typeface="Times" panose="02020603050405020304" pitchFamily="18" charset="0"/>
                </a:rPr>
                <a:t>(</a:t>
              </a:r>
              <a:endParaRPr lang="zh-CN" altLang="zh-CN"/>
            </a:p>
          </p:txBody>
        </p:sp>
      </p:grpSp>
    </p:spTree>
    <p:extLst>
      <p:ext uri="{BB962C8B-B14F-4D97-AF65-F5344CB8AC3E}">
        <p14:creationId xmlns:p14="http://schemas.microsoft.com/office/powerpoint/2010/main" val="3815902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dirty="0">
                <a:latin typeface="+mn-lt"/>
              </a:rPr>
              <a:t> </a:t>
            </a:r>
            <a:r>
              <a:rPr lang="zh-CN" altLang="en-US" dirty="0">
                <a:latin typeface="+mn-lt"/>
              </a:rPr>
              <a:t>模糊集介绍</a:t>
            </a:r>
          </a:p>
        </p:txBody>
      </p:sp>
      <mc:AlternateContent xmlns:mc="http://schemas.openxmlformats.org/markup-compatibility/2006" xmlns:a14="http://schemas.microsoft.com/office/drawing/2010/main">
        <mc:Choice Requires="a14">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696200" cy="4929187"/>
              </a:xfrm>
            </p:spPr>
            <p:txBody>
              <a:bodyPr/>
              <a:lstStyle/>
              <a:p>
                <a:pPr eaLnBrk="1" hangingPunct="1">
                  <a:buClr>
                    <a:srgbClr val="FF0000"/>
                  </a:buClr>
                  <a:buSzPct val="55000"/>
                  <a:buFont typeface="Wingdings" panose="05000000000000000000" pitchFamily="2" charset="2"/>
                  <a:buChar char="u"/>
                </a:pPr>
                <a:r>
                  <a:rPr lang="zh-CN" altLang="en-US" sz="2400" b="1" dirty="0">
                    <a:ea typeface="微软雅黑" panose="020B0503020204020204" pitchFamily="34" charset="-122"/>
                  </a:rPr>
                  <a:t>模糊集</a:t>
                </a:r>
                <a:endParaRPr lang="en-US" altLang="zh-CN" sz="2400" b="1" dirty="0">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dirty="0">
                    <a:ea typeface="微软雅黑" panose="020B0503020204020204" pitchFamily="34" charset="-122"/>
                  </a:rPr>
                  <a:t> 在模糊论中，论域 </a:t>
                </a:r>
                <a:r>
                  <a:rPr lang="en-US" altLang="zh-CN" sz="2000" b="1" dirty="0">
                    <a:ea typeface="微软雅黑" panose="020B0503020204020204" pitchFamily="34" charset="-122"/>
                  </a:rPr>
                  <a:t>X </a:t>
                </a:r>
                <a:r>
                  <a:rPr lang="zh-CN" altLang="en-US" sz="2000" b="1" dirty="0">
                    <a:ea typeface="微软雅黑" panose="020B0503020204020204" pitchFamily="34" charset="-122"/>
                  </a:rPr>
                  <a:t>的</a:t>
                </a:r>
                <a:r>
                  <a:rPr lang="zh-CN" altLang="en-US" sz="2000" b="1" dirty="0">
                    <a:solidFill>
                      <a:srgbClr val="0000FF"/>
                    </a:solidFill>
                    <a:ea typeface="微软雅黑" panose="020B0503020204020204" pitchFamily="34" charset="-122"/>
                  </a:rPr>
                  <a:t>模糊集</a:t>
                </a:r>
                <a:r>
                  <a:rPr lang="en-US" altLang="zh-CN" sz="2000" b="1" dirty="0">
                    <a:solidFill>
                      <a:srgbClr val="0000FF"/>
                    </a:solidFill>
                    <a:ea typeface="微软雅黑" panose="020B0503020204020204" pitchFamily="34" charset="-122"/>
                  </a:rPr>
                  <a:t>A</a:t>
                </a:r>
                <a:r>
                  <a:rPr lang="zh-CN" altLang="en-US" sz="2000" b="1" dirty="0">
                    <a:ea typeface="微软雅黑" panose="020B0503020204020204" pitchFamily="34" charset="-122"/>
                  </a:rPr>
                  <a:t>定义为函数  </a:t>
                </a:r>
                <a14:m>
                  <m:oMath xmlns:m="http://schemas.openxmlformats.org/officeDocument/2006/math">
                    <m:sSub>
                      <m:sSubPr>
                        <m:ctrlPr>
                          <a:rPr lang="en-US" altLang="zh-CN" sz="2000" b="1" i="1" smtClean="0">
                            <a:latin typeface="Cambria Math" panose="02040503050406030204" pitchFamily="18" charset="0"/>
                            <a:ea typeface="微软雅黑" panose="020B0503020204020204" pitchFamily="34" charset="-122"/>
                          </a:rPr>
                        </m:ctrlPr>
                      </m:sSubPr>
                      <m:e>
                        <m:r>
                          <a:rPr lang="zh-CN" altLang="en-US" sz="2000" b="1" i="1" smtClean="0">
                            <a:latin typeface="Cambria Math" panose="02040503050406030204" pitchFamily="18" charset="0"/>
                            <a:ea typeface="微软雅黑" panose="020B0503020204020204" pitchFamily="34" charset="-122"/>
                          </a:rPr>
                          <m:t>𝝁</m:t>
                        </m:r>
                      </m:e>
                      <m:sub>
                        <m:r>
                          <a:rPr lang="en-US" altLang="zh-CN" sz="2000" b="1" i="1" smtClean="0">
                            <a:latin typeface="Cambria Math" panose="02040503050406030204" pitchFamily="18" charset="0"/>
                            <a:ea typeface="微软雅黑" panose="020B0503020204020204" pitchFamily="34" charset="-122"/>
                          </a:rPr>
                          <m:t>𝑨</m:t>
                        </m:r>
                      </m:sub>
                    </m:sSub>
                    <m:r>
                      <a:rPr lang="en-US" altLang="zh-CN" sz="2000" b="1" i="1" smtClean="0">
                        <a:latin typeface="Cambria Math" panose="02040503050406030204" pitchFamily="18" charset="0"/>
                        <a:ea typeface="微软雅黑" panose="020B0503020204020204" pitchFamily="34" charset="-122"/>
                      </a:rPr>
                      <m:t>(</m:t>
                    </m:r>
                    <m:r>
                      <a:rPr lang="en-US" altLang="zh-CN" sz="2000" b="1" i="1" smtClean="0">
                        <a:latin typeface="Cambria Math" panose="02040503050406030204" pitchFamily="18" charset="0"/>
                        <a:ea typeface="微软雅黑" panose="020B0503020204020204" pitchFamily="34" charset="-122"/>
                      </a:rPr>
                      <m:t>𝒙</m:t>
                    </m:r>
                    <m:r>
                      <a:rPr lang="en-US" altLang="zh-CN" sz="2000" b="1" i="1" smtClean="0">
                        <a:latin typeface="Cambria Math" panose="02040503050406030204" pitchFamily="18" charset="0"/>
                        <a:ea typeface="微软雅黑" panose="020B0503020204020204" pitchFamily="34" charset="-122"/>
                      </a:rPr>
                      <m:t>)</m:t>
                    </m:r>
                  </m:oMath>
                </a14:m>
                <a:r>
                  <a:rPr lang="zh-CN" altLang="en-US" sz="2000" b="1" dirty="0">
                    <a:ea typeface="微软雅黑" panose="020B0503020204020204" pitchFamily="34" charset="-122"/>
                  </a:rPr>
                  <a:t> ，称为集合</a:t>
                </a:r>
                <a:r>
                  <a:rPr lang="en-US" altLang="zh-CN" sz="2000" b="1" dirty="0">
                    <a:ea typeface="微软雅黑" panose="020B0503020204020204" pitchFamily="34" charset="-122"/>
                  </a:rPr>
                  <a:t>A </a:t>
                </a:r>
                <a:r>
                  <a:rPr lang="zh-CN" altLang="en-US" sz="2000" b="1" dirty="0">
                    <a:ea typeface="微软雅黑" panose="020B0503020204020204" pitchFamily="34" charset="-122"/>
                  </a:rPr>
                  <a:t>的</a:t>
                </a:r>
                <a:r>
                  <a:rPr lang="zh-CN" altLang="en-US" sz="2000" b="1" dirty="0">
                    <a:solidFill>
                      <a:srgbClr val="0000FF"/>
                    </a:solidFill>
                    <a:ea typeface="微软雅黑" panose="020B0503020204020204" pitchFamily="34" charset="-122"/>
                  </a:rPr>
                  <a:t>隶属函数</a:t>
                </a:r>
                <a:r>
                  <a:rPr lang="zh-CN" altLang="en-US" sz="2000" b="1" dirty="0">
                    <a:ea typeface="微软雅黑" panose="020B0503020204020204" pitchFamily="34" charset="-122"/>
                  </a:rPr>
                  <a:t>： </a:t>
                </a:r>
              </a:p>
              <a:p>
                <a:pPr eaLnBrk="1" hangingPunct="1">
                  <a:buClr>
                    <a:srgbClr val="FF0000"/>
                  </a:buClr>
                  <a:buSzPct val="55000"/>
                </a:pPr>
                <a:endParaRPr lang="en-US" altLang="zh-CN" sz="2000" b="1" dirty="0">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2000" b="1" dirty="0">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其中：</a:t>
                </a:r>
              </a:p>
              <a:p>
                <a:pPr eaLnBrk="1" hangingPunct="1">
                  <a:buClr>
                    <a:srgbClr val="FF0000"/>
                  </a:buClr>
                  <a:buSzPct val="55000"/>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如果 </a:t>
                </a:r>
                <a:r>
                  <a:rPr lang="en-US" altLang="zh-CN" sz="1800" dirty="0">
                    <a:latin typeface="微软雅黑" panose="020B0503020204020204" pitchFamily="34" charset="-122"/>
                    <a:ea typeface="微软雅黑" panose="020B0503020204020204" pitchFamily="34" charset="-122"/>
                  </a:rPr>
                  <a:t>x </a:t>
                </a:r>
                <a:r>
                  <a:rPr lang="zh-CN" altLang="en-US" sz="1800" dirty="0">
                    <a:latin typeface="微软雅黑" panose="020B0503020204020204" pitchFamily="34" charset="-122"/>
                    <a:ea typeface="微软雅黑" panose="020B0503020204020204" pitchFamily="34" charset="-122"/>
                  </a:rPr>
                  <a:t>完全在集合 </a:t>
                </a:r>
                <a:r>
                  <a:rPr lang="en-US" altLang="zh-CN" sz="1800" dirty="0">
                    <a:latin typeface="微软雅黑" panose="020B0503020204020204" pitchFamily="34" charset="-122"/>
                    <a:ea typeface="微软雅黑" panose="020B0503020204020204" pitchFamily="34" charset="-122"/>
                  </a:rPr>
                  <a:t>A </a:t>
                </a:r>
                <a:r>
                  <a:rPr lang="zh-CN" altLang="en-US" sz="1800" dirty="0">
                    <a:latin typeface="微软雅黑" panose="020B0503020204020204" pitchFamily="34" charset="-122"/>
                    <a:ea typeface="微软雅黑" panose="020B0503020204020204" pitchFamily="34" charset="-122"/>
                  </a:rPr>
                  <a:t>中，则 </a:t>
                </a:r>
                <a14:m>
                  <m:oMath xmlns:m="http://schemas.openxmlformats.org/officeDocument/2006/math">
                    <m:sSub>
                      <m:sSubPr>
                        <m:ctrlPr>
                          <a:rPr lang="en-US" altLang="zh-CN" sz="1800" b="1" i="1">
                            <a:latin typeface="Cambria Math" panose="02040503050406030204" pitchFamily="18" charset="0"/>
                            <a:ea typeface="微软雅黑" panose="020B0503020204020204" pitchFamily="34" charset="-122"/>
                          </a:rPr>
                        </m:ctrlPr>
                      </m:sSubPr>
                      <m:e>
                        <m:r>
                          <a:rPr lang="zh-CN" altLang="en-US" sz="1800" b="1" i="1">
                            <a:latin typeface="Cambria Math" panose="02040503050406030204" pitchFamily="18" charset="0"/>
                            <a:ea typeface="微软雅黑" panose="020B0503020204020204" pitchFamily="34" charset="-122"/>
                          </a:rPr>
                          <m:t>𝝁</m:t>
                        </m:r>
                      </m:e>
                      <m:sub>
                        <m:r>
                          <a:rPr lang="en-US" altLang="zh-CN" sz="1800" b="1" i="1">
                            <a:latin typeface="Cambria Math" panose="02040503050406030204" pitchFamily="18" charset="0"/>
                            <a:ea typeface="微软雅黑" panose="020B0503020204020204" pitchFamily="34" charset="-122"/>
                          </a:rPr>
                          <m:t>𝑨</m:t>
                        </m:r>
                      </m:sub>
                    </m:sSub>
                    <m:d>
                      <m:dPr>
                        <m:ctrlPr>
                          <a:rPr lang="en-US" altLang="zh-CN" sz="1800" b="1" i="1">
                            <a:latin typeface="Cambria Math" panose="02040503050406030204" pitchFamily="18" charset="0"/>
                            <a:ea typeface="微软雅黑" panose="020B0503020204020204" pitchFamily="34" charset="-122"/>
                          </a:rPr>
                        </m:ctrlPr>
                      </m:dPr>
                      <m:e>
                        <m:r>
                          <a:rPr lang="en-US" altLang="zh-CN" sz="1800" b="1" i="1">
                            <a:latin typeface="Cambria Math" panose="02040503050406030204" pitchFamily="18" charset="0"/>
                            <a:ea typeface="微软雅黑" panose="020B0503020204020204" pitchFamily="34" charset="-122"/>
                          </a:rPr>
                          <m:t>𝒙</m:t>
                        </m:r>
                      </m:e>
                    </m:d>
                    <m:r>
                      <a:rPr lang="en-US" altLang="zh-CN" sz="1800" b="1" i="1" smtClean="0">
                        <a:latin typeface="Cambria Math" panose="02040503050406030204" pitchFamily="18" charset="0"/>
                        <a:ea typeface="微软雅黑" panose="020B0503020204020204" pitchFamily="34" charset="-122"/>
                      </a:rPr>
                      <m:t>=</m:t>
                    </m:r>
                    <m:r>
                      <a:rPr lang="en-US" altLang="zh-CN" sz="1800" b="1" i="1" smtClean="0">
                        <a:latin typeface="Cambria Math" panose="02040503050406030204" pitchFamily="18" charset="0"/>
                        <a:ea typeface="微软雅黑" panose="020B0503020204020204" pitchFamily="34" charset="-122"/>
                      </a:rPr>
                      <m:t>𝟏</m:t>
                    </m:r>
                  </m:oMath>
                </a14:m>
                <a:r>
                  <a:rPr lang="zh-CN" altLang="en-US" sz="1800" b="1" dirty="0">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a:t>
                </a:r>
              </a:p>
              <a:p>
                <a:pPr eaLnBrk="1" hangingPunct="1">
                  <a:buClr>
                    <a:srgbClr val="FF0000"/>
                  </a:buClr>
                  <a:buSzPct val="55000"/>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如果 </a:t>
                </a:r>
                <a:r>
                  <a:rPr lang="en-US" altLang="zh-CN" sz="1800" dirty="0">
                    <a:latin typeface="微软雅黑" panose="020B0503020204020204" pitchFamily="34" charset="-122"/>
                    <a:ea typeface="微软雅黑" panose="020B0503020204020204" pitchFamily="34" charset="-122"/>
                  </a:rPr>
                  <a:t>x </a:t>
                </a:r>
                <a:r>
                  <a:rPr lang="zh-CN" altLang="en-US" sz="1800" dirty="0">
                    <a:latin typeface="微软雅黑" panose="020B0503020204020204" pitchFamily="34" charset="-122"/>
                    <a:ea typeface="微软雅黑" panose="020B0503020204020204" pitchFamily="34" charset="-122"/>
                  </a:rPr>
                  <a:t>不在集合 </a:t>
                </a:r>
                <a:r>
                  <a:rPr lang="en-US" altLang="zh-CN" sz="1800" dirty="0">
                    <a:latin typeface="微软雅黑" panose="020B0503020204020204" pitchFamily="34" charset="-122"/>
                    <a:ea typeface="微软雅黑" panose="020B0503020204020204" pitchFamily="34" charset="-122"/>
                  </a:rPr>
                  <a:t>A </a:t>
                </a:r>
                <a:r>
                  <a:rPr lang="zh-CN" altLang="en-US" sz="1800" dirty="0">
                    <a:latin typeface="微软雅黑" panose="020B0503020204020204" pitchFamily="34" charset="-122"/>
                    <a:ea typeface="微软雅黑" panose="020B0503020204020204" pitchFamily="34" charset="-122"/>
                  </a:rPr>
                  <a:t>中，则 </a:t>
                </a:r>
                <a14:m>
                  <m:oMath xmlns:m="http://schemas.openxmlformats.org/officeDocument/2006/math">
                    <m:sSub>
                      <m:sSubPr>
                        <m:ctrlPr>
                          <a:rPr lang="en-US" altLang="zh-CN" sz="1800" b="1" i="1">
                            <a:latin typeface="Cambria Math" panose="02040503050406030204" pitchFamily="18" charset="0"/>
                            <a:ea typeface="微软雅黑" panose="020B0503020204020204" pitchFamily="34" charset="-122"/>
                          </a:rPr>
                        </m:ctrlPr>
                      </m:sSubPr>
                      <m:e>
                        <m:r>
                          <a:rPr lang="zh-CN" altLang="en-US" sz="1800" b="1" i="1">
                            <a:latin typeface="Cambria Math" panose="02040503050406030204" pitchFamily="18" charset="0"/>
                            <a:ea typeface="微软雅黑" panose="020B0503020204020204" pitchFamily="34" charset="-122"/>
                          </a:rPr>
                          <m:t>𝝁</m:t>
                        </m:r>
                      </m:e>
                      <m:sub>
                        <m:r>
                          <a:rPr lang="en-US" altLang="zh-CN" sz="1800" b="1" i="1">
                            <a:latin typeface="Cambria Math" panose="02040503050406030204" pitchFamily="18" charset="0"/>
                            <a:ea typeface="微软雅黑" panose="020B0503020204020204" pitchFamily="34" charset="-122"/>
                          </a:rPr>
                          <m:t>𝑨</m:t>
                        </m:r>
                      </m:sub>
                    </m:sSub>
                    <m:d>
                      <m:dPr>
                        <m:ctrlPr>
                          <a:rPr lang="en-US" altLang="zh-CN" sz="1800" b="1" i="1">
                            <a:latin typeface="Cambria Math" panose="02040503050406030204" pitchFamily="18" charset="0"/>
                            <a:ea typeface="微软雅黑" panose="020B0503020204020204" pitchFamily="34" charset="-122"/>
                          </a:rPr>
                        </m:ctrlPr>
                      </m:dPr>
                      <m:e>
                        <m:r>
                          <a:rPr lang="en-US" altLang="zh-CN" sz="1800" b="1" i="1">
                            <a:latin typeface="Cambria Math" panose="02040503050406030204" pitchFamily="18" charset="0"/>
                            <a:ea typeface="微软雅黑" panose="020B0503020204020204" pitchFamily="34" charset="-122"/>
                          </a:rPr>
                          <m:t>𝒙</m:t>
                        </m:r>
                      </m:e>
                    </m:d>
                    <m:r>
                      <a:rPr lang="en-US" altLang="zh-CN" sz="1800" b="1" i="1" smtClean="0">
                        <a:latin typeface="Cambria Math" panose="02040503050406030204" pitchFamily="18" charset="0"/>
                        <a:ea typeface="微软雅黑" panose="020B0503020204020204" pitchFamily="34" charset="-122"/>
                      </a:rPr>
                      <m:t>=</m:t>
                    </m:r>
                    <m:r>
                      <a:rPr lang="en-US" altLang="zh-CN" sz="1800" b="1" i="1" smtClean="0">
                        <a:latin typeface="Cambria Math" panose="02040503050406030204" pitchFamily="18" charset="0"/>
                        <a:ea typeface="微软雅黑" panose="020B0503020204020204" pitchFamily="34" charset="-122"/>
                      </a:rPr>
                      <m:t>𝟎</m:t>
                    </m:r>
                  </m:oMath>
                </a14:m>
                <a:r>
                  <a:rPr lang="zh-CN" altLang="en-US" sz="1800" dirty="0">
                    <a:latin typeface="微软雅黑" panose="020B0503020204020204" pitchFamily="34" charset="-122"/>
                    <a:ea typeface="微软雅黑" panose="020B0503020204020204" pitchFamily="34" charset="-122"/>
                  </a:rPr>
                  <a:t> 。</a:t>
                </a:r>
              </a:p>
              <a:p>
                <a:pPr eaLnBrk="1" hangingPunct="1">
                  <a:buClr>
                    <a:srgbClr val="FF0000"/>
                  </a:buClr>
                  <a:buSzPct val="55000"/>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如果 </a:t>
                </a:r>
                <a:r>
                  <a:rPr lang="en-US" altLang="zh-CN" sz="1800" dirty="0">
                    <a:latin typeface="微软雅黑" panose="020B0503020204020204" pitchFamily="34" charset="-122"/>
                    <a:ea typeface="微软雅黑" panose="020B0503020204020204" pitchFamily="34" charset="-122"/>
                  </a:rPr>
                  <a:t>x </a:t>
                </a:r>
                <a:r>
                  <a:rPr lang="zh-CN" altLang="en-US" sz="1800" dirty="0">
                    <a:latin typeface="微软雅黑" panose="020B0503020204020204" pitchFamily="34" charset="-122"/>
                    <a:ea typeface="微软雅黑" panose="020B0503020204020204" pitchFamily="34" charset="-122"/>
                  </a:rPr>
                  <a:t>部分在集合 </a:t>
                </a:r>
                <a:r>
                  <a:rPr lang="en-US" altLang="zh-CN" sz="1800" dirty="0">
                    <a:latin typeface="微软雅黑" panose="020B0503020204020204" pitchFamily="34" charset="-122"/>
                    <a:ea typeface="微软雅黑" panose="020B0503020204020204" pitchFamily="34" charset="-122"/>
                  </a:rPr>
                  <a:t>A </a:t>
                </a:r>
                <a:r>
                  <a:rPr lang="zh-CN" altLang="en-US" sz="1800" dirty="0">
                    <a:latin typeface="微软雅黑" panose="020B0503020204020204" pitchFamily="34" charset="-122"/>
                    <a:ea typeface="微软雅黑" panose="020B0503020204020204" pitchFamily="34" charset="-122"/>
                  </a:rPr>
                  <a:t>中，则 </a:t>
                </a:r>
                <a14:m>
                  <m:oMath xmlns:m="http://schemas.openxmlformats.org/officeDocument/2006/math">
                    <m:sSub>
                      <m:sSubPr>
                        <m:ctrlPr>
                          <a:rPr lang="en-US" altLang="zh-CN" sz="1800" b="1" i="1">
                            <a:latin typeface="Cambria Math" panose="02040503050406030204" pitchFamily="18" charset="0"/>
                            <a:ea typeface="微软雅黑" panose="020B0503020204020204" pitchFamily="34" charset="-122"/>
                          </a:rPr>
                        </m:ctrlPr>
                      </m:sSubPr>
                      <m:e>
                        <m:r>
                          <a:rPr lang="en-US" altLang="zh-CN" sz="1800" b="1" i="1" smtClean="0">
                            <a:latin typeface="Cambria Math" panose="02040503050406030204" pitchFamily="18" charset="0"/>
                            <a:ea typeface="微软雅黑" panose="020B0503020204020204" pitchFamily="34" charset="-122"/>
                          </a:rPr>
                          <m:t>𝟎</m:t>
                        </m:r>
                        <m:r>
                          <a:rPr lang="en-US" altLang="zh-CN" sz="1800" b="1" i="1" smtClean="0">
                            <a:latin typeface="Cambria Math" panose="02040503050406030204" pitchFamily="18" charset="0"/>
                            <a:ea typeface="微软雅黑" panose="020B0503020204020204" pitchFamily="34" charset="-122"/>
                          </a:rPr>
                          <m:t>&lt;</m:t>
                        </m:r>
                        <m:r>
                          <a:rPr lang="zh-CN" altLang="en-US" sz="1800" b="1" i="1">
                            <a:latin typeface="Cambria Math" panose="02040503050406030204" pitchFamily="18" charset="0"/>
                            <a:ea typeface="微软雅黑" panose="020B0503020204020204" pitchFamily="34" charset="-122"/>
                          </a:rPr>
                          <m:t>𝝁</m:t>
                        </m:r>
                      </m:e>
                      <m:sub>
                        <m:r>
                          <a:rPr lang="en-US" altLang="zh-CN" sz="1800" b="1" i="1">
                            <a:latin typeface="Cambria Math" panose="02040503050406030204" pitchFamily="18" charset="0"/>
                            <a:ea typeface="微软雅黑" panose="020B0503020204020204" pitchFamily="34" charset="-122"/>
                          </a:rPr>
                          <m:t>𝑨</m:t>
                        </m:r>
                      </m:sub>
                    </m:sSub>
                    <m:d>
                      <m:dPr>
                        <m:ctrlPr>
                          <a:rPr lang="en-US" altLang="zh-CN" sz="1800" b="1" i="1">
                            <a:latin typeface="Cambria Math" panose="02040503050406030204" pitchFamily="18" charset="0"/>
                            <a:ea typeface="微软雅黑" panose="020B0503020204020204" pitchFamily="34" charset="-122"/>
                          </a:rPr>
                        </m:ctrlPr>
                      </m:dPr>
                      <m:e>
                        <m:r>
                          <a:rPr lang="en-US" altLang="zh-CN" sz="1800" b="1" i="1">
                            <a:latin typeface="Cambria Math" panose="02040503050406030204" pitchFamily="18" charset="0"/>
                            <a:ea typeface="微软雅黑" panose="020B0503020204020204" pitchFamily="34" charset="-122"/>
                          </a:rPr>
                          <m:t>𝒙</m:t>
                        </m:r>
                      </m:e>
                    </m:d>
                    <m:r>
                      <a:rPr lang="en-US" altLang="zh-CN" sz="1800" b="1" i="1" smtClean="0">
                        <a:latin typeface="Cambria Math" panose="02040503050406030204" pitchFamily="18" charset="0"/>
                        <a:ea typeface="微软雅黑" panose="020B0503020204020204" pitchFamily="34" charset="-122"/>
                      </a:rPr>
                      <m:t>&lt;</m:t>
                    </m:r>
                    <m:r>
                      <a:rPr lang="en-US" altLang="zh-CN" sz="1800" b="1" i="1" smtClean="0">
                        <a:latin typeface="Cambria Math" panose="02040503050406030204" pitchFamily="18" charset="0"/>
                        <a:ea typeface="微软雅黑" panose="020B0503020204020204" pitchFamily="34" charset="-122"/>
                      </a:rPr>
                      <m:t>𝟏</m:t>
                    </m:r>
                  </m:oMath>
                </a14:m>
                <a:r>
                  <a:rPr lang="zh-CN" altLang="en-US" sz="1800" b="1" dirty="0">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a:t>
                </a:r>
              </a:p>
              <a:p>
                <a:pPr marL="0" indent="0" eaLnBrk="1" hangingPunct="1">
                  <a:buClr>
                    <a:srgbClr val="FF0000"/>
                  </a:buClr>
                  <a:buSzPct val="55000"/>
                  <a:buNone/>
                </a:pPr>
                <a:endParaRPr lang="en-US" altLang="zh-CN" sz="1000" b="1" dirty="0">
                  <a:solidFill>
                    <a:srgbClr val="0000FF"/>
                  </a:solidFill>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en-US" altLang="zh-CN" sz="1000" b="1" dirty="0">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dirty="0">
                    <a:latin typeface="微软雅黑" panose="020B0503020204020204" pitchFamily="34" charset="-122"/>
                    <a:ea typeface="微软雅黑" panose="020B0503020204020204" pitchFamily="34" charset="-122"/>
                  </a:rPr>
                  <a:t>该集合允许使用可能选择的连续取值。</a:t>
                </a: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dirty="0">
                    <a:latin typeface="微软雅黑" panose="020B0503020204020204" pitchFamily="34" charset="-122"/>
                    <a:ea typeface="微软雅黑" panose="020B0503020204020204" pitchFamily="34" charset="-122"/>
                  </a:rPr>
                  <a:t>对于论域</a:t>
                </a:r>
                <a:r>
                  <a:rPr lang="en-US" altLang="zh-CN" sz="1800" b="1" dirty="0">
                    <a:latin typeface="微软雅黑" panose="020B0503020204020204" pitchFamily="34" charset="-122"/>
                    <a:ea typeface="微软雅黑" panose="020B0503020204020204" pitchFamily="34" charset="-122"/>
                  </a:rPr>
                  <a:t>X</a:t>
                </a:r>
                <a:r>
                  <a:rPr lang="zh-CN" altLang="en-US" sz="1800" b="1" dirty="0">
                    <a:latin typeface="微软雅黑" panose="020B0503020204020204" pitchFamily="34" charset="-122"/>
                    <a:ea typeface="微软雅黑" panose="020B0503020204020204" pitchFamily="34" charset="-122"/>
                  </a:rPr>
                  <a:t>中的任何元素 </a:t>
                </a:r>
                <a:r>
                  <a:rPr lang="en-US" altLang="zh-CN" sz="1800" b="1" dirty="0">
                    <a:latin typeface="微软雅黑" panose="020B0503020204020204" pitchFamily="34" charset="-122"/>
                    <a:ea typeface="微软雅黑" panose="020B0503020204020204" pitchFamily="34" charset="-122"/>
                  </a:rPr>
                  <a:t>x</a:t>
                </a:r>
                <a:r>
                  <a:rPr lang="zh-CN" altLang="en-US" sz="1800" b="1" dirty="0">
                    <a:latin typeface="微软雅黑" panose="020B0503020204020204" pitchFamily="34" charset="-122"/>
                    <a:ea typeface="微软雅黑" panose="020B0503020204020204" pitchFamily="34" charset="-122"/>
                  </a:rPr>
                  <a:t>，归属函数 </a:t>
                </a:r>
                <a14:m>
                  <m:oMath xmlns:m="http://schemas.openxmlformats.org/officeDocument/2006/math">
                    <m:sSub>
                      <m:sSubPr>
                        <m:ctrlPr>
                          <a:rPr lang="en-US" altLang="zh-CN" sz="1800" b="1" i="1">
                            <a:latin typeface="Cambria Math" panose="02040503050406030204" pitchFamily="18" charset="0"/>
                            <a:ea typeface="微软雅黑" panose="020B0503020204020204" pitchFamily="34" charset="-122"/>
                          </a:rPr>
                        </m:ctrlPr>
                      </m:sSubPr>
                      <m:e>
                        <m:r>
                          <a:rPr lang="zh-CN" altLang="en-US" sz="1800" b="1" i="1">
                            <a:latin typeface="Cambria Math" panose="02040503050406030204" pitchFamily="18" charset="0"/>
                            <a:ea typeface="微软雅黑" panose="020B0503020204020204" pitchFamily="34" charset="-122"/>
                          </a:rPr>
                          <m:t>𝝁</m:t>
                        </m:r>
                      </m:e>
                      <m:sub>
                        <m:r>
                          <a:rPr lang="en-US" altLang="zh-CN" sz="1800" b="1" i="1">
                            <a:latin typeface="Cambria Math" panose="02040503050406030204" pitchFamily="18" charset="0"/>
                            <a:ea typeface="微软雅黑" panose="020B0503020204020204" pitchFamily="34" charset="-122"/>
                          </a:rPr>
                          <m:t>𝑨</m:t>
                        </m:r>
                      </m:sub>
                    </m:sSub>
                    <m:r>
                      <a:rPr lang="en-US" altLang="zh-CN" sz="1800" b="1" i="1">
                        <a:latin typeface="Cambria Math" panose="02040503050406030204" pitchFamily="18" charset="0"/>
                        <a:ea typeface="微软雅黑" panose="020B0503020204020204" pitchFamily="34" charset="-122"/>
                      </a:rPr>
                      <m:t>(</m:t>
                    </m:r>
                    <m:r>
                      <a:rPr lang="en-US" altLang="zh-CN" sz="1800" b="1" i="1">
                        <a:latin typeface="Cambria Math" panose="02040503050406030204" pitchFamily="18" charset="0"/>
                        <a:ea typeface="微软雅黑" panose="020B0503020204020204" pitchFamily="34" charset="-122"/>
                      </a:rPr>
                      <m:t>𝒙</m:t>
                    </m:r>
                    <m:r>
                      <a:rPr lang="en-US" altLang="zh-CN" sz="1800" b="1" i="1">
                        <a:latin typeface="Cambria Math" panose="02040503050406030204" pitchFamily="18" charset="0"/>
                        <a:ea typeface="微软雅黑" panose="020B0503020204020204" pitchFamily="34" charset="-122"/>
                      </a:rPr>
                      <m:t>)</m:t>
                    </m:r>
                  </m:oMath>
                </a14:m>
                <a:r>
                  <a:rPr lang="zh-CN" altLang="en-US" sz="1800" b="1" dirty="0">
                    <a:latin typeface="微软雅黑" panose="020B0503020204020204" pitchFamily="34" charset="-122"/>
                    <a:ea typeface="微软雅黑" panose="020B0503020204020204" pitchFamily="34" charset="-122"/>
                  </a:rPr>
                  <a:t> 等于 </a:t>
                </a:r>
                <a:r>
                  <a:rPr lang="en-US" altLang="zh-CN" sz="1800" b="1" dirty="0">
                    <a:latin typeface="微软雅黑" panose="020B0503020204020204" pitchFamily="34" charset="-122"/>
                    <a:ea typeface="微软雅黑" panose="020B0503020204020204" pitchFamily="34" charset="-122"/>
                  </a:rPr>
                  <a:t>x </a:t>
                </a:r>
                <a:r>
                  <a:rPr lang="zh-CN" altLang="en-US" sz="1800" b="1" dirty="0">
                    <a:latin typeface="微软雅黑" panose="020B0503020204020204" pitchFamily="34" charset="-122"/>
                    <a:ea typeface="微软雅黑" panose="020B0503020204020204" pitchFamily="34" charset="-122"/>
                  </a:rPr>
                  <a:t>是集合 </a:t>
                </a:r>
                <a:r>
                  <a:rPr lang="en-US" altLang="zh-CN" sz="1800" b="1" dirty="0">
                    <a:latin typeface="微软雅黑" panose="020B0503020204020204" pitchFamily="34" charset="-122"/>
                    <a:ea typeface="微软雅黑" panose="020B0503020204020204" pitchFamily="34" charset="-122"/>
                  </a:rPr>
                  <a:t>A </a:t>
                </a:r>
                <a:r>
                  <a:rPr lang="zh-CN" altLang="en-US" sz="1800" b="1" dirty="0">
                    <a:latin typeface="微软雅黑" panose="020B0503020204020204" pitchFamily="34" charset="-122"/>
                    <a:ea typeface="微软雅黑" panose="020B0503020204020204" pitchFamily="34" charset="-122"/>
                  </a:rPr>
                  <a:t>中元素的程度，该程度的取值为 </a:t>
                </a:r>
                <a:r>
                  <a:rPr lang="en-US" altLang="zh-CN" sz="1800" b="1" dirty="0">
                    <a:latin typeface="微软雅黑" panose="020B0503020204020204" pitchFamily="34" charset="-122"/>
                    <a:ea typeface="微软雅黑" panose="020B0503020204020204" pitchFamily="34" charset="-122"/>
                  </a:rPr>
                  <a:t>0 </a:t>
                </a:r>
                <a:r>
                  <a:rPr lang="zh-CN" altLang="en-US" sz="1800" b="1" dirty="0">
                    <a:latin typeface="微软雅黑" panose="020B0503020204020204" pitchFamily="34" charset="-122"/>
                    <a:ea typeface="微软雅黑" panose="020B0503020204020204" pitchFamily="34" charset="-122"/>
                  </a:rPr>
                  <a:t>到 </a:t>
                </a:r>
                <a:r>
                  <a:rPr lang="en-US" altLang="zh-CN" sz="1800" b="1" dirty="0">
                    <a:latin typeface="微软雅黑" panose="020B0503020204020204" pitchFamily="34" charset="-122"/>
                    <a:ea typeface="微软雅黑" panose="020B0503020204020204" pitchFamily="34" charset="-122"/>
                  </a:rPr>
                  <a:t>1</a:t>
                </a:r>
                <a:r>
                  <a:rPr lang="zh-CN" altLang="en-US" sz="1800" b="1" dirty="0">
                    <a:latin typeface="微软雅黑" panose="020B0503020204020204" pitchFamily="34" charset="-122"/>
                    <a:ea typeface="微软雅黑" panose="020B0503020204020204" pitchFamily="34" charset="-122"/>
                  </a:rPr>
                  <a:t>，表示</a:t>
                </a:r>
                <a:r>
                  <a:rPr lang="zh-CN" altLang="en-US" sz="1800" b="1" dirty="0">
                    <a:solidFill>
                      <a:srgbClr val="0000FF"/>
                    </a:solidFill>
                    <a:latin typeface="微软雅黑" panose="020B0503020204020204" pitchFamily="34" charset="-122"/>
                    <a:ea typeface="微软雅黑" panose="020B0503020204020204" pitchFamily="34" charset="-122"/>
                  </a:rPr>
                  <a:t>隶属度</a:t>
                </a:r>
                <a:r>
                  <a:rPr lang="zh-CN" altLang="en-US" sz="1800" b="1" dirty="0">
                    <a:latin typeface="微软雅黑" panose="020B0503020204020204" pitchFamily="34" charset="-122"/>
                    <a:ea typeface="微软雅黑" panose="020B0503020204020204" pitchFamily="34" charset="-122"/>
                  </a:rPr>
                  <a:t>，也称作集合 </a:t>
                </a:r>
                <a:r>
                  <a:rPr lang="en-US" altLang="zh-CN" sz="1800" b="1" dirty="0">
                    <a:latin typeface="微软雅黑" panose="020B0503020204020204" pitchFamily="34" charset="-122"/>
                    <a:ea typeface="微软雅黑" panose="020B0503020204020204" pitchFamily="34" charset="-122"/>
                  </a:rPr>
                  <a:t>A </a:t>
                </a:r>
                <a:r>
                  <a:rPr lang="zh-CN" altLang="en-US" sz="1800" b="1" dirty="0">
                    <a:latin typeface="微软雅黑" panose="020B0503020204020204" pitchFamily="34" charset="-122"/>
                    <a:ea typeface="微软雅黑" panose="020B0503020204020204" pitchFamily="34" charset="-122"/>
                  </a:rPr>
                  <a:t>中元素 </a:t>
                </a:r>
                <a:r>
                  <a:rPr lang="en-US" altLang="zh-CN" sz="1800" b="1" dirty="0">
                    <a:latin typeface="微软雅黑" panose="020B0503020204020204" pitchFamily="34" charset="-122"/>
                    <a:ea typeface="微软雅黑" panose="020B0503020204020204" pitchFamily="34" charset="-122"/>
                  </a:rPr>
                  <a:t>x </a:t>
                </a:r>
                <a:r>
                  <a:rPr lang="zh-CN" altLang="en-US" sz="1800" b="1" dirty="0">
                    <a:latin typeface="微软雅黑" panose="020B0503020204020204" pitchFamily="34" charset="-122"/>
                    <a:ea typeface="微软雅黑" panose="020B0503020204020204" pitchFamily="34" charset="-122"/>
                  </a:rPr>
                  <a:t>的</a:t>
                </a:r>
                <a:r>
                  <a:rPr lang="zh-CN" altLang="en-US" sz="1800" b="1" dirty="0">
                    <a:solidFill>
                      <a:srgbClr val="0000FF"/>
                    </a:solidFill>
                    <a:latin typeface="微软雅黑" panose="020B0503020204020204" pitchFamily="34" charset="-122"/>
                    <a:ea typeface="微软雅黑" panose="020B0503020204020204" pitchFamily="34" charset="-122"/>
                  </a:rPr>
                  <a:t>隶属值</a:t>
                </a:r>
                <a:r>
                  <a:rPr lang="zh-CN" altLang="en-US" sz="1800" b="1" dirty="0">
                    <a:latin typeface="微软雅黑" panose="020B0503020204020204" pitchFamily="34" charset="-122"/>
                    <a:ea typeface="微软雅黑" panose="020B0503020204020204" pitchFamily="34" charset="-122"/>
                  </a:rPr>
                  <a:t>。</a:t>
                </a:r>
              </a:p>
              <a:p>
                <a:pPr eaLnBrk="1" hangingPunct="1">
                  <a:buClr>
                    <a:srgbClr val="FF0000"/>
                  </a:buClr>
                  <a:buSzPct val="55000"/>
                </a:pPr>
                <a:endParaRPr lang="zh-CN" altLang="en-US" sz="2000" dirty="0">
                  <a:solidFill>
                    <a:srgbClr val="0000FF"/>
                  </a:solidFill>
                  <a:latin typeface="微软雅黑" panose="020B0503020204020204" pitchFamily="34" charset="-122"/>
                  <a:ea typeface="微软雅黑" panose="020B0503020204020204" pitchFamily="34" charset="-122"/>
                </a:endParaRPr>
              </a:p>
            </p:txBody>
          </p:sp>
        </mc:Choice>
        <mc:Fallback xmlns="">
          <p:sp>
            <p:nvSpPr>
              <p:cNvPr id="7171" name="Rectangle 3">
                <a:extLst>
                  <a:ext uri="{FF2B5EF4-FFF2-40B4-BE49-F238E27FC236}">
                    <a16:creationId xmlns:a16="http://schemas.microsoft.com/office/drawing/2014/main" id="{5F69CAA3-4F07-48E6-98BF-27CAD3586981}"/>
                  </a:ext>
                </a:extLst>
              </p:cNvPr>
              <p:cNvSpPr>
                <a:spLocks noGrp="1" noRot="1" noChangeAspect="1" noMove="1" noResize="1" noEditPoints="1" noAdjustHandles="1" noChangeArrowheads="1" noChangeShapeType="1" noTextEdit="1"/>
              </p:cNvSpPr>
              <p:nvPr>
                <p:ph type="body" idx="1"/>
              </p:nvPr>
            </p:nvSpPr>
            <p:spPr>
              <a:xfrm>
                <a:off x="683568" y="1268760"/>
                <a:ext cx="7696200" cy="4929187"/>
              </a:xfrm>
              <a:blipFill>
                <a:blip r:embed="rId3"/>
                <a:stretch>
                  <a:fillRect l="-79" t="-989" r="-633" b="-1236"/>
                </a:stretch>
              </a:blipFill>
            </p:spPr>
            <p:txBody>
              <a:bodyPr/>
              <a:lstStyle/>
              <a:p>
                <a:r>
                  <a:rPr lang="zh-CN" altLang="en-US">
                    <a:noFill/>
                  </a:rPr>
                  <a:t> </a:t>
                </a:r>
              </a:p>
            </p:txBody>
          </p:sp>
        </mc:Fallback>
      </mc:AlternateContent>
      <p:graphicFrame>
        <p:nvGraphicFramePr>
          <p:cNvPr id="31" name="Object 9">
            <a:extLst>
              <a:ext uri="{FF2B5EF4-FFF2-40B4-BE49-F238E27FC236}">
                <a16:creationId xmlns:a16="http://schemas.microsoft.com/office/drawing/2014/main" id="{9BE001F3-6026-42AA-8DE5-3C9801E5B6E9}"/>
              </a:ext>
            </a:extLst>
          </p:cNvPr>
          <p:cNvGraphicFramePr>
            <a:graphicFrameLocks noChangeAspect="1"/>
          </p:cNvGraphicFramePr>
          <p:nvPr>
            <p:extLst>
              <p:ext uri="{D42A27DB-BD31-4B8C-83A1-F6EECF244321}">
                <p14:modId xmlns:p14="http://schemas.microsoft.com/office/powerpoint/2010/main" val="2958269212"/>
              </p:ext>
            </p:extLst>
          </p:nvPr>
        </p:nvGraphicFramePr>
        <p:xfrm>
          <a:off x="3436293" y="2276872"/>
          <a:ext cx="2190750" cy="571500"/>
        </p:xfrm>
        <a:graphic>
          <a:graphicData uri="http://schemas.openxmlformats.org/presentationml/2006/ole">
            <mc:AlternateContent xmlns:mc="http://schemas.openxmlformats.org/markup-compatibility/2006">
              <mc:Choice xmlns:v="urn:schemas-microsoft-com:vml" Requires="v">
                <p:oleObj spid="_x0000_s1213" name="Equation" r:id="rId4" imgW="876240" imgH="228600" progId="Equation.DSMT4">
                  <p:embed/>
                </p:oleObj>
              </mc:Choice>
              <mc:Fallback>
                <p:oleObj name="Equation" r:id="rId4" imgW="876240" imgH="228600" progId="Equation.DSMT4">
                  <p:embed/>
                  <p:pic>
                    <p:nvPicPr>
                      <p:cNvPr id="1026" name="Object 9">
                        <a:extLst>
                          <a:ext uri="{FF2B5EF4-FFF2-40B4-BE49-F238E27FC236}">
                            <a16:creationId xmlns:a16="http://schemas.microsoft.com/office/drawing/2014/main" id="{CBE045D5-A860-49D0-A9F1-6389AC46AF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6293" y="2276872"/>
                        <a:ext cx="21907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3137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100" dirty="0">
                <a:latin typeface="+mn-lt"/>
              </a:rPr>
              <a:t> </a:t>
            </a:r>
            <a:r>
              <a:rPr lang="zh-CN" altLang="en-US" sz="3100" dirty="0">
                <a:latin typeface="+mn-lt"/>
              </a:rPr>
              <a:t>模糊集在计算机中的表达</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984182" cy="4929187"/>
          </a:xfrm>
        </p:spPr>
        <p:txBody>
          <a:bodyPr/>
          <a:lstStyle/>
          <a:p>
            <a:pPr eaLnBrk="1" hangingPunct="1">
              <a:buClr>
                <a:srgbClr val="FF0000"/>
              </a:buClr>
              <a:buSzPct val="55000"/>
            </a:pPr>
            <a:r>
              <a:rPr lang="zh-CN" altLang="en-US" sz="2400" b="1">
                <a:ea typeface="微软雅黑" panose="020B0503020204020204" pitchFamily="34" charset="-122"/>
              </a:rPr>
              <a:t>在计算机中如何表达模糊集？</a:t>
            </a:r>
          </a:p>
          <a:p>
            <a:pPr eaLnBrk="1" hangingPunct="1">
              <a:buClr>
                <a:srgbClr val="FF0000"/>
              </a:buClr>
              <a:buSzPct val="55000"/>
            </a:pPr>
            <a:endParaRPr lang="en-US" altLang="zh-CN" sz="1000" b="1">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首先必须定义</a:t>
            </a:r>
            <a:r>
              <a:rPr lang="zh-CN" altLang="en-US" sz="2000" b="1">
                <a:solidFill>
                  <a:srgbClr val="0000FF"/>
                </a:solidFill>
                <a:latin typeface="微软雅黑" panose="020B0503020204020204" pitchFamily="34" charset="-122"/>
                <a:ea typeface="微软雅黑" panose="020B0503020204020204" pitchFamily="34" charset="-122"/>
              </a:rPr>
              <a:t>归属函数</a:t>
            </a:r>
          </a:p>
          <a:p>
            <a:pPr eaLnBrk="1" hangingPunct="1">
              <a:buClr>
                <a:srgbClr val="FF0000"/>
              </a:buClr>
              <a:buSzPct val="55000"/>
            </a:pPr>
            <a:endParaRPr lang="en-US" altLang="zh-CN" sz="800" b="1">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b="1">
                <a:latin typeface="微软雅黑" panose="020B0503020204020204" pitchFamily="34" charset="-122"/>
                <a:ea typeface="微软雅黑" panose="020B0503020204020204" pitchFamily="34" charset="-122"/>
              </a:rPr>
              <a:t>形成模糊集的方法有</a:t>
            </a:r>
            <a:r>
              <a:rPr lang="zh-CN" altLang="en-US" sz="1800">
                <a:latin typeface="微软雅黑" panose="020B0503020204020204" pitchFamily="34" charset="-122"/>
                <a:ea typeface="微软雅黑" panose="020B0503020204020204" pitchFamily="34" charset="-122"/>
              </a:rPr>
              <a:t>：</a:t>
            </a:r>
            <a:endParaRPr lang="en-US" altLang="zh-CN" sz="180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1800">
                <a:latin typeface="微软雅黑" panose="020B0503020204020204" pitchFamily="34" charset="-122"/>
                <a:ea typeface="微软雅黑" panose="020B0503020204020204" pitchFamily="34" charset="-122"/>
              </a:rPr>
              <a:t>1.</a:t>
            </a:r>
            <a:r>
              <a:rPr lang="zh-CN" altLang="en-US" sz="1800">
                <a:latin typeface="微软雅黑" panose="020B0503020204020204" pitchFamily="34" charset="-122"/>
                <a:ea typeface="微软雅黑" panose="020B0503020204020204" pitchFamily="34" charset="-122"/>
              </a:rPr>
              <a:t>询问专家元素是否属于给定的集合。</a:t>
            </a:r>
            <a:endParaRPr lang="en-US" altLang="zh-CN" sz="180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1800">
                <a:latin typeface="微软雅黑" panose="020B0503020204020204" pitchFamily="34" charset="-122"/>
                <a:ea typeface="微软雅黑" panose="020B0503020204020204" pitchFamily="34" charset="-122"/>
              </a:rPr>
              <a:t>2.</a:t>
            </a:r>
            <a:r>
              <a:rPr lang="zh-CN" altLang="en-US" sz="1800">
                <a:latin typeface="微软雅黑" panose="020B0503020204020204" pitchFamily="34" charset="-122"/>
                <a:ea typeface="微软雅黑" panose="020B0503020204020204" pitchFamily="34" charset="-122"/>
              </a:rPr>
              <a:t>基于人工神经网络，学习可用的系统运作数据并自动生成模糊集。</a:t>
            </a:r>
            <a:endParaRPr lang="en-US" altLang="zh-CN" sz="180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zh-CN" altLang="en-US" sz="80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a:latin typeface="微软雅黑" panose="020B0503020204020204" pitchFamily="34" charset="-122"/>
                <a:ea typeface="微软雅黑" panose="020B0503020204020204" pitchFamily="34" charset="-122"/>
              </a:rPr>
              <a:t>现在回到“高个子男人”的例子。我们可以得到高个子，矮个子和中等身高男人的模糊集</a:t>
            </a:r>
            <a:endParaRPr lang="en-US" altLang="zh-CN" sz="1800" b="1">
              <a:solidFill>
                <a:srgbClr val="0000FF"/>
              </a:solidFill>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en-US" altLang="zh-CN" sz="1000" b="1">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对于男性身高论域</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a:latin typeface="微软雅黑" panose="020B0503020204020204" pitchFamily="34" charset="-122"/>
                <a:ea typeface="微软雅黑" panose="020B0503020204020204" pitchFamily="34" charset="-122"/>
              </a:rPr>
              <a:t>包含三个集：</a:t>
            </a:r>
            <a:r>
              <a:rPr lang="en-US" altLang="zh-CN" sz="1800">
                <a:latin typeface="微软雅黑" panose="020B0503020204020204" pitchFamily="34" charset="-122"/>
                <a:ea typeface="微软雅黑" panose="020B0503020204020204" pitchFamily="34" charset="-122"/>
              </a:rPr>
              <a:t>short men(</a:t>
            </a:r>
            <a:r>
              <a:rPr lang="zh-CN" altLang="en-US" sz="1800">
                <a:latin typeface="微软雅黑" panose="020B0503020204020204" pitchFamily="34" charset="-122"/>
                <a:ea typeface="微软雅黑" panose="020B0503020204020204" pitchFamily="34" charset="-122"/>
              </a:rPr>
              <a:t>矮个子男人</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average men(</a:t>
            </a:r>
            <a:r>
              <a:rPr lang="zh-CN" altLang="en-US" sz="1800">
                <a:latin typeface="微软雅黑" panose="020B0503020204020204" pitchFamily="34" charset="-122"/>
                <a:ea typeface="微软雅黑" panose="020B0503020204020204" pitchFamily="34" charset="-122"/>
              </a:rPr>
              <a:t>中等身高男人</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和</a:t>
            </a:r>
            <a:r>
              <a:rPr lang="en-US" altLang="zh-CN" sz="1800">
                <a:latin typeface="微软雅黑" panose="020B0503020204020204" pitchFamily="34" charset="-122"/>
                <a:ea typeface="微软雅黑" panose="020B0503020204020204" pitchFamily="34" charset="-122"/>
              </a:rPr>
              <a:t>tall men(</a:t>
            </a:r>
            <a:r>
              <a:rPr lang="zh-CN" altLang="en-US" sz="1800">
                <a:latin typeface="微软雅黑" panose="020B0503020204020204" pitchFamily="34" charset="-122"/>
                <a:ea typeface="微软雅黑" panose="020B0503020204020204" pitchFamily="34" charset="-122"/>
              </a:rPr>
              <a:t>高个子男人</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a:t>
            </a:r>
            <a:endParaRPr lang="en-US" altLang="zh-CN" sz="180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a:latin typeface="微软雅黑" panose="020B0503020204020204" pitchFamily="34" charset="-122"/>
                <a:ea typeface="微软雅黑" panose="020B0503020204020204" pitchFamily="34" charset="-122"/>
              </a:rPr>
              <a:t>如你所见，在模糊逻辑中，身高为 </a:t>
            </a:r>
            <a:r>
              <a:rPr lang="en-US" altLang="zh-CN" sz="1800">
                <a:latin typeface="微软雅黑" panose="020B0503020204020204" pitchFamily="34" charset="-122"/>
                <a:ea typeface="微软雅黑" panose="020B0503020204020204" pitchFamily="34" charset="-122"/>
              </a:rPr>
              <a:t>184cm </a:t>
            </a:r>
            <a:r>
              <a:rPr lang="zh-CN" altLang="en-US" sz="1800">
                <a:latin typeface="微软雅黑" panose="020B0503020204020204" pitchFamily="34" charset="-122"/>
                <a:ea typeface="微软雅黑" panose="020B0503020204020204" pitchFamily="34" charset="-122"/>
              </a:rPr>
              <a:t>的男人是 </a:t>
            </a:r>
            <a:r>
              <a:rPr lang="en-US" altLang="zh-CN" sz="1800">
                <a:latin typeface="微软雅黑" panose="020B0503020204020204" pitchFamily="34" charset="-122"/>
                <a:ea typeface="微软雅黑" panose="020B0503020204020204" pitchFamily="34" charset="-122"/>
              </a:rPr>
              <a:t>average men </a:t>
            </a:r>
            <a:r>
              <a:rPr lang="zh-CN" altLang="en-US" sz="1800">
                <a:latin typeface="微软雅黑" panose="020B0503020204020204" pitchFamily="34" charset="-122"/>
                <a:ea typeface="微软雅黑" panose="020B0503020204020204" pitchFamily="34" charset="-122"/>
              </a:rPr>
              <a:t>集的成员，归属度为 </a:t>
            </a:r>
            <a:r>
              <a:rPr lang="en-US" altLang="zh-CN" sz="1800">
                <a:latin typeface="微软雅黑" panose="020B0503020204020204" pitchFamily="34" charset="-122"/>
                <a:ea typeface="微软雅黑" panose="020B0503020204020204" pitchFamily="34" charset="-122"/>
              </a:rPr>
              <a:t>0.1</a:t>
            </a:r>
            <a:r>
              <a:rPr lang="zh-CN" altLang="en-US" sz="1800">
                <a:latin typeface="微软雅黑" panose="020B0503020204020204" pitchFamily="34" charset="-122"/>
                <a:ea typeface="微软雅黑" panose="020B0503020204020204" pitchFamily="34" charset="-122"/>
              </a:rPr>
              <a:t>，同时他也是 </a:t>
            </a:r>
            <a:r>
              <a:rPr lang="en-US" altLang="zh-CN" sz="1800">
                <a:latin typeface="微软雅黑" panose="020B0503020204020204" pitchFamily="34" charset="-122"/>
                <a:ea typeface="微软雅黑" panose="020B0503020204020204" pitchFamily="34" charset="-122"/>
              </a:rPr>
              <a:t>tall men </a:t>
            </a:r>
            <a:r>
              <a:rPr lang="zh-CN" altLang="en-US" sz="1800">
                <a:latin typeface="微软雅黑" panose="020B0503020204020204" pitchFamily="34" charset="-122"/>
                <a:ea typeface="微软雅黑" panose="020B0503020204020204" pitchFamily="34" charset="-122"/>
              </a:rPr>
              <a:t>集的成员，归属度为 </a:t>
            </a:r>
            <a:r>
              <a:rPr lang="en-US" altLang="zh-CN" sz="1800">
                <a:latin typeface="微软雅黑" panose="020B0503020204020204" pitchFamily="34" charset="-122"/>
                <a:ea typeface="微软雅黑" panose="020B0503020204020204" pitchFamily="34" charset="-122"/>
              </a:rPr>
              <a:t>0.4</a:t>
            </a:r>
            <a:r>
              <a:rPr lang="zh-CN" altLang="en-US" sz="1800">
                <a:latin typeface="微软雅黑" panose="020B0503020204020204" pitchFamily="34" charset="-122"/>
                <a:ea typeface="微软雅黑" panose="020B0503020204020204" pitchFamily="34" charset="-122"/>
              </a:rPr>
              <a:t>。</a:t>
            </a:r>
            <a:endParaRPr lang="zh-CN" altLang="en-US" sz="200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3423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34E3595-1375-4655-AB50-92DD9F7478B4}"/>
              </a:ext>
            </a:extLst>
          </p:cNvPr>
          <p:cNvSpPr>
            <a:spLocks noGrp="1" noChangeArrowheads="1"/>
          </p:cNvSpPr>
          <p:nvPr>
            <p:ph type="title"/>
          </p:nvPr>
        </p:nvSpPr>
        <p:spPr>
          <a:xfrm>
            <a:off x="971550" y="406400"/>
            <a:ext cx="7696200" cy="719138"/>
          </a:xfrm>
        </p:spPr>
        <p:txBody>
          <a:bodyPr/>
          <a:lstStyle/>
          <a:p>
            <a:pPr eaLnBrk="1" hangingPunct="1">
              <a:defRPr/>
            </a:pPr>
            <a:r>
              <a:rPr lang="zh-CN" altLang="en-US" b="1" dirty="0">
                <a:solidFill>
                  <a:srgbClr val="0000FF"/>
                </a:solidFill>
                <a:latin typeface="+mn-lt"/>
              </a:rPr>
              <a:t>  模糊聚类</a:t>
            </a:r>
          </a:p>
        </p:txBody>
      </p:sp>
      <p:sp>
        <p:nvSpPr>
          <p:cNvPr id="5123" name="Rectangle 3">
            <a:extLst>
              <a:ext uri="{FF2B5EF4-FFF2-40B4-BE49-F238E27FC236}">
                <a16:creationId xmlns:a16="http://schemas.microsoft.com/office/drawing/2014/main" id="{7D2214F1-AC0D-42B2-9AF8-52B61333EB59}"/>
              </a:ext>
            </a:extLst>
          </p:cNvPr>
          <p:cNvSpPr>
            <a:spLocks noGrp="1" noChangeArrowheads="1"/>
          </p:cNvSpPr>
          <p:nvPr>
            <p:ph type="body" idx="1"/>
          </p:nvPr>
        </p:nvSpPr>
        <p:spPr>
          <a:xfrm>
            <a:off x="723900" y="1412875"/>
            <a:ext cx="7696200" cy="4929188"/>
          </a:xfrm>
        </p:spPr>
        <p:txBody>
          <a:bodyPr/>
          <a:lstStyle/>
          <a:p>
            <a:pPr marL="0" indent="0" eaLnBrk="1" hangingPunct="1">
              <a:buClr>
                <a:srgbClr val="FF0000"/>
              </a:buClr>
              <a:buSzPct val="55000"/>
              <a:buNone/>
            </a:pPr>
            <a:endParaRPr lang="en-US" altLang="zh-CN" sz="2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n"/>
            </a:pPr>
            <a:endParaRPr lang="zh-CN" altLang="en-US" sz="500" b="1" dirty="0">
              <a:solidFill>
                <a:schemeClr val="bg2"/>
              </a:solidFill>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模糊集概述</a:t>
            </a:r>
            <a:endParaRPr lang="en-US" altLang="zh-CN" sz="5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模糊规则</a:t>
            </a:r>
            <a:endParaRPr lang="zh-CN" altLang="en-US" sz="5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模糊推理</a:t>
            </a:r>
            <a:endParaRPr lang="zh-CN" altLang="en-US" sz="5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建立模糊专家系统</a:t>
            </a:r>
            <a:endParaRPr lang="en-US" altLang="zh-CN" sz="28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模糊聚类</a:t>
            </a:r>
            <a:endParaRPr lang="en-US" altLang="zh-CN" sz="28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a:t>
            </a:r>
            <a:r>
              <a:rPr lang="en-US" altLang="zh-CN" sz="2800" b="1" dirty="0">
                <a:latin typeface="微软雅黑" panose="020B0503020204020204" pitchFamily="34" charset="-122"/>
                <a:ea typeface="微软雅黑" panose="020B0503020204020204" pitchFamily="34" charset="-122"/>
              </a:rPr>
              <a:t>C</a:t>
            </a:r>
            <a:r>
              <a:rPr lang="zh-CN" altLang="en-US" sz="2800" b="1" dirty="0">
                <a:latin typeface="微软雅黑" panose="020B0503020204020204" pitchFamily="34" charset="-122"/>
                <a:ea typeface="微软雅黑" panose="020B0503020204020204" pitchFamily="34" charset="-122"/>
              </a:rPr>
              <a:t>均值聚类</a:t>
            </a:r>
            <a:endParaRPr lang="en-US" altLang="zh-CN" sz="28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endParaRPr lang="zh-CN" altLang="en-US" sz="2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n"/>
            </a:pP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100" dirty="0">
                <a:latin typeface="+mn-lt"/>
              </a:rPr>
              <a:t> </a:t>
            </a:r>
            <a:r>
              <a:rPr lang="zh-CN" altLang="en-US" sz="3100" dirty="0">
                <a:latin typeface="+mn-lt"/>
              </a:rPr>
              <a:t>模糊集在计算机中的表达</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984182" cy="4929187"/>
          </a:xfrm>
        </p:spPr>
        <p:txBody>
          <a:bodyPr/>
          <a:lstStyle/>
          <a:p>
            <a:pPr eaLnBrk="1" hangingPunct="1">
              <a:buClr>
                <a:srgbClr val="FF0000"/>
              </a:buClr>
              <a:buSzPct val="55000"/>
            </a:pPr>
            <a:r>
              <a:rPr lang="zh-CN" altLang="en-US" sz="2000" b="1">
                <a:ea typeface="微软雅黑" panose="020B0503020204020204" pitchFamily="34" charset="-122"/>
              </a:rPr>
              <a:t>图</a:t>
            </a:r>
            <a:r>
              <a:rPr lang="en-US" altLang="zh-CN" sz="2000" b="1">
                <a:ea typeface="微软雅黑" panose="020B0503020204020204" pitchFamily="34" charset="-122"/>
              </a:rPr>
              <a:t>1</a:t>
            </a:r>
            <a:r>
              <a:rPr lang="zh-CN" altLang="en-US" sz="2000" b="1">
                <a:ea typeface="微软雅黑" panose="020B0503020204020204" pitchFamily="34" charset="-122"/>
              </a:rPr>
              <a:t>：矮个子、中等身高和高个子男人的清晰集和模糊集</a:t>
            </a:r>
            <a:endParaRPr lang="en-US" altLang="zh-CN" sz="1000" b="1">
              <a:solidFill>
                <a:srgbClr val="0000FF"/>
              </a:solidFill>
              <a:latin typeface="微软雅黑" panose="020B0503020204020204" pitchFamily="34" charset="-122"/>
              <a:ea typeface="微软雅黑" panose="020B0503020204020204" pitchFamily="34" charset="-122"/>
            </a:endParaRPr>
          </a:p>
        </p:txBody>
      </p:sp>
      <p:grpSp>
        <p:nvGrpSpPr>
          <p:cNvPr id="15" name="组合 16">
            <a:extLst>
              <a:ext uri="{FF2B5EF4-FFF2-40B4-BE49-F238E27FC236}">
                <a16:creationId xmlns:a16="http://schemas.microsoft.com/office/drawing/2014/main" id="{4D574FA5-5750-49C0-AE9D-146B91598028}"/>
              </a:ext>
            </a:extLst>
          </p:cNvPr>
          <p:cNvGrpSpPr>
            <a:grpSpLocks/>
          </p:cNvGrpSpPr>
          <p:nvPr/>
        </p:nvGrpSpPr>
        <p:grpSpPr bwMode="auto">
          <a:xfrm>
            <a:off x="1403648" y="1748850"/>
            <a:ext cx="6766575" cy="4449098"/>
            <a:chOff x="436239" y="214313"/>
            <a:chExt cx="7409186" cy="5453062"/>
          </a:xfrm>
        </p:grpSpPr>
        <p:grpSp>
          <p:nvGrpSpPr>
            <p:cNvPr id="16" name="组合 15">
              <a:extLst>
                <a:ext uri="{FF2B5EF4-FFF2-40B4-BE49-F238E27FC236}">
                  <a16:creationId xmlns:a16="http://schemas.microsoft.com/office/drawing/2014/main" id="{71374546-52A0-4C3B-A097-1CF6A9899B79}"/>
                </a:ext>
              </a:extLst>
            </p:cNvPr>
            <p:cNvGrpSpPr>
              <a:grpSpLocks/>
            </p:cNvGrpSpPr>
            <p:nvPr/>
          </p:nvGrpSpPr>
          <p:grpSpPr bwMode="auto">
            <a:xfrm>
              <a:off x="500063" y="214313"/>
              <a:ext cx="7345362" cy="5453062"/>
              <a:chOff x="857250" y="1000125"/>
              <a:chExt cx="7345363" cy="5453063"/>
            </a:xfrm>
          </p:grpSpPr>
          <p:pic>
            <p:nvPicPr>
              <p:cNvPr id="19" name="Picture 4" descr="4-3">
                <a:extLst>
                  <a:ext uri="{FF2B5EF4-FFF2-40B4-BE49-F238E27FC236}">
                    <a16:creationId xmlns:a16="http://schemas.microsoft.com/office/drawing/2014/main" id="{68D393B3-E448-45E6-B46D-BAB4EF9C7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000125"/>
                <a:ext cx="7345363" cy="545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3">
                <a:extLst>
                  <a:ext uri="{FF2B5EF4-FFF2-40B4-BE49-F238E27FC236}">
                    <a16:creationId xmlns:a16="http://schemas.microsoft.com/office/drawing/2014/main" id="{143AA701-1DC0-42E8-88E2-3BEF45879D94}"/>
                  </a:ext>
                </a:extLst>
              </p:cNvPr>
              <p:cNvSpPr txBox="1">
                <a:spLocks noChangeArrowheads="1"/>
              </p:cNvSpPr>
              <p:nvPr/>
            </p:nvSpPr>
            <p:spPr bwMode="auto">
              <a:xfrm>
                <a:off x="2000232" y="1428736"/>
                <a:ext cx="11430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i="0">
                    <a:solidFill>
                      <a:schemeClr val="tx2"/>
                    </a:solidFill>
                  </a:rPr>
                  <a:t>矮个子</a:t>
                </a:r>
              </a:p>
            </p:txBody>
          </p:sp>
          <p:sp>
            <p:nvSpPr>
              <p:cNvPr id="21" name="TextBox 10">
                <a:extLst>
                  <a:ext uri="{FF2B5EF4-FFF2-40B4-BE49-F238E27FC236}">
                    <a16:creationId xmlns:a16="http://schemas.microsoft.com/office/drawing/2014/main" id="{65D65D32-A60A-4DD1-A9D8-7A0C49CEFDDD}"/>
                  </a:ext>
                </a:extLst>
              </p:cNvPr>
              <p:cNvSpPr txBox="1">
                <a:spLocks noChangeArrowheads="1"/>
              </p:cNvSpPr>
              <p:nvPr/>
            </p:nvSpPr>
            <p:spPr bwMode="auto">
              <a:xfrm>
                <a:off x="3857620" y="1285860"/>
                <a:ext cx="78581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i="0">
                    <a:solidFill>
                      <a:schemeClr val="tx2"/>
                    </a:solidFill>
                  </a:rPr>
                  <a:t>中等身高</a:t>
                </a:r>
              </a:p>
            </p:txBody>
          </p:sp>
          <p:sp>
            <p:nvSpPr>
              <p:cNvPr id="22" name="TextBox 11">
                <a:extLst>
                  <a:ext uri="{FF2B5EF4-FFF2-40B4-BE49-F238E27FC236}">
                    <a16:creationId xmlns:a16="http://schemas.microsoft.com/office/drawing/2014/main" id="{95D1340E-66CD-4797-A63A-C140819063A9}"/>
                  </a:ext>
                </a:extLst>
              </p:cNvPr>
              <p:cNvSpPr txBox="1">
                <a:spLocks noChangeArrowheads="1"/>
              </p:cNvSpPr>
              <p:nvPr/>
            </p:nvSpPr>
            <p:spPr bwMode="auto">
              <a:xfrm>
                <a:off x="6286512" y="1428736"/>
                <a:ext cx="12144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i="0">
                    <a:solidFill>
                      <a:schemeClr val="tx2"/>
                    </a:solidFill>
                  </a:rPr>
                  <a:t>高个子</a:t>
                </a:r>
              </a:p>
            </p:txBody>
          </p:sp>
          <p:sp>
            <p:nvSpPr>
              <p:cNvPr id="23" name="TextBox 12">
                <a:extLst>
                  <a:ext uri="{FF2B5EF4-FFF2-40B4-BE49-F238E27FC236}">
                    <a16:creationId xmlns:a16="http://schemas.microsoft.com/office/drawing/2014/main" id="{3BA91C7B-08D1-48F4-81DD-6DFC7684C8F7}"/>
                  </a:ext>
                </a:extLst>
              </p:cNvPr>
              <p:cNvSpPr txBox="1">
                <a:spLocks noChangeArrowheads="1"/>
              </p:cNvSpPr>
              <p:nvPr/>
            </p:nvSpPr>
            <p:spPr bwMode="auto">
              <a:xfrm>
                <a:off x="1857356" y="4357694"/>
                <a:ext cx="10001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i="0">
                    <a:solidFill>
                      <a:schemeClr val="tx2"/>
                    </a:solidFill>
                  </a:rPr>
                  <a:t>矮个子</a:t>
                </a:r>
              </a:p>
            </p:txBody>
          </p:sp>
          <p:sp>
            <p:nvSpPr>
              <p:cNvPr id="24" name="TextBox 13">
                <a:extLst>
                  <a:ext uri="{FF2B5EF4-FFF2-40B4-BE49-F238E27FC236}">
                    <a16:creationId xmlns:a16="http://schemas.microsoft.com/office/drawing/2014/main" id="{9CF180EF-6394-4009-B4C9-6065725B0527}"/>
                  </a:ext>
                </a:extLst>
              </p:cNvPr>
              <p:cNvSpPr txBox="1">
                <a:spLocks noChangeArrowheads="1"/>
              </p:cNvSpPr>
              <p:nvPr/>
            </p:nvSpPr>
            <p:spPr bwMode="auto">
              <a:xfrm>
                <a:off x="4071934" y="4286256"/>
                <a:ext cx="42862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i="0">
                    <a:solidFill>
                      <a:schemeClr val="tx2"/>
                    </a:solidFill>
                  </a:rPr>
                  <a:t>中等身高</a:t>
                </a:r>
              </a:p>
            </p:txBody>
          </p:sp>
          <p:sp>
            <p:nvSpPr>
              <p:cNvPr id="25" name="TextBox 14">
                <a:extLst>
                  <a:ext uri="{FF2B5EF4-FFF2-40B4-BE49-F238E27FC236}">
                    <a16:creationId xmlns:a16="http://schemas.microsoft.com/office/drawing/2014/main" id="{3FD93874-FE30-4C94-AA02-56F2AC104F74}"/>
                  </a:ext>
                </a:extLst>
              </p:cNvPr>
              <p:cNvSpPr txBox="1">
                <a:spLocks noChangeArrowheads="1"/>
              </p:cNvSpPr>
              <p:nvPr/>
            </p:nvSpPr>
            <p:spPr bwMode="auto">
              <a:xfrm>
                <a:off x="6143636" y="4357694"/>
                <a:ext cx="1357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i="0">
                    <a:solidFill>
                      <a:schemeClr val="tx2"/>
                    </a:solidFill>
                  </a:rPr>
                  <a:t>高个子</a:t>
                </a:r>
              </a:p>
            </p:txBody>
          </p:sp>
        </p:grpSp>
        <p:sp>
          <p:nvSpPr>
            <p:cNvPr id="17" name="TextBox 6">
              <a:extLst>
                <a:ext uri="{FF2B5EF4-FFF2-40B4-BE49-F238E27FC236}">
                  <a16:creationId xmlns:a16="http://schemas.microsoft.com/office/drawing/2014/main" id="{AE74ABC7-65F4-4AE0-9D9A-BF445CB8EA81}"/>
                </a:ext>
              </a:extLst>
            </p:cNvPr>
            <p:cNvSpPr txBox="1">
              <a:spLocks noChangeArrowheads="1"/>
            </p:cNvSpPr>
            <p:nvPr/>
          </p:nvSpPr>
          <p:spPr bwMode="auto">
            <a:xfrm>
              <a:off x="436239" y="642918"/>
              <a:ext cx="492423" cy="114300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i="0"/>
                <a:t>隶属度</a:t>
              </a:r>
            </a:p>
          </p:txBody>
        </p:sp>
        <p:sp>
          <p:nvSpPr>
            <p:cNvPr id="18" name="TextBox 6">
              <a:extLst>
                <a:ext uri="{FF2B5EF4-FFF2-40B4-BE49-F238E27FC236}">
                  <a16:creationId xmlns:a16="http://schemas.microsoft.com/office/drawing/2014/main" id="{DA5B9222-3186-47D7-BB32-7D842EE44E5F}"/>
                </a:ext>
              </a:extLst>
            </p:cNvPr>
            <p:cNvSpPr txBox="1">
              <a:spLocks noChangeArrowheads="1"/>
            </p:cNvSpPr>
            <p:nvPr/>
          </p:nvSpPr>
          <p:spPr bwMode="auto">
            <a:xfrm>
              <a:off x="436239" y="3357562"/>
              <a:ext cx="492423" cy="114300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i="0"/>
                <a:t>隶属度</a:t>
              </a:r>
            </a:p>
          </p:txBody>
        </p:sp>
      </p:grpSp>
    </p:spTree>
    <p:extLst>
      <p:ext uri="{BB962C8B-B14F-4D97-AF65-F5344CB8AC3E}">
        <p14:creationId xmlns:p14="http://schemas.microsoft.com/office/powerpoint/2010/main" val="832647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100" dirty="0">
                <a:latin typeface="+mn-lt"/>
              </a:rPr>
              <a:t> </a:t>
            </a:r>
            <a:r>
              <a:rPr lang="zh-CN" altLang="en-US" sz="3100" dirty="0">
                <a:latin typeface="+mn-lt"/>
              </a:rPr>
              <a:t>模糊集在计算机中的表达</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984182" cy="4929187"/>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如果</a:t>
            </a:r>
            <a:r>
              <a:rPr lang="en-US" altLang="zh-CN" sz="2000" b="1">
                <a:latin typeface="微软雅黑" panose="020B0503020204020204" pitchFamily="34" charset="-122"/>
                <a:ea typeface="微软雅黑" panose="020B0503020204020204" pitchFamily="34" charset="-122"/>
              </a:rPr>
              <a:t>X</a:t>
            </a:r>
            <a:r>
              <a:rPr lang="zh-CN" altLang="en-US" sz="2000" b="1">
                <a:latin typeface="微软雅黑" panose="020B0503020204020204" pitchFamily="34" charset="-122"/>
                <a:ea typeface="微软雅黑" panose="020B0503020204020204" pitchFamily="34" charset="-122"/>
              </a:rPr>
              <a:t>是参考超集，</a:t>
            </a:r>
            <a:r>
              <a:rPr lang="en-US" altLang="zh-CN" sz="2000" b="1">
                <a:latin typeface="微软雅黑" panose="020B0503020204020204" pitchFamily="34" charset="-122"/>
                <a:ea typeface="微软雅黑" panose="020B0503020204020204" pitchFamily="34" charset="-122"/>
              </a:rPr>
              <a:t>A</a:t>
            </a:r>
            <a:r>
              <a:rPr lang="zh-CN" altLang="en-US" sz="2000" b="1">
                <a:latin typeface="微软雅黑" panose="020B0503020204020204" pitchFamily="34" charset="-122"/>
                <a:ea typeface="微软雅黑" panose="020B0503020204020204" pitchFamily="34" charset="-122"/>
              </a:rPr>
              <a:t>是</a:t>
            </a:r>
            <a:r>
              <a:rPr lang="en-US" altLang="zh-CN" sz="2000" b="1">
                <a:latin typeface="微软雅黑" panose="020B0503020204020204" pitchFamily="34" charset="-122"/>
                <a:ea typeface="微软雅黑" panose="020B0503020204020204" pitchFamily="34" charset="-122"/>
              </a:rPr>
              <a:t>X</a:t>
            </a:r>
            <a:r>
              <a:rPr lang="zh-CN" altLang="en-US" sz="2000" b="1">
                <a:latin typeface="微软雅黑" panose="020B0503020204020204" pitchFamily="34" charset="-122"/>
                <a:ea typeface="微软雅黑" panose="020B0503020204020204" pitchFamily="34" charset="-122"/>
              </a:rPr>
              <a:t>的子集，那么当且仅当</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1800" b="1">
                <a:latin typeface="微软雅黑" panose="020B0503020204020204" pitchFamily="34" charset="-122"/>
                <a:ea typeface="微软雅黑" panose="020B0503020204020204" pitchFamily="34" charset="-122"/>
              </a:rPr>
              <a:t>A </a:t>
            </a:r>
            <a:r>
              <a:rPr lang="zh-CN" altLang="en-US" sz="1800" b="1">
                <a:latin typeface="微软雅黑" panose="020B0503020204020204" pitchFamily="34" charset="-122"/>
                <a:ea typeface="微软雅黑" panose="020B0503020204020204" pitchFamily="34" charset="-122"/>
              </a:rPr>
              <a:t>称为 </a:t>
            </a:r>
            <a:r>
              <a:rPr lang="en-US" altLang="zh-CN" sz="1800" b="1">
                <a:latin typeface="微软雅黑" panose="020B0503020204020204" pitchFamily="34" charset="-122"/>
                <a:ea typeface="微软雅黑" panose="020B0503020204020204" pitchFamily="34" charset="-122"/>
              </a:rPr>
              <a:t>X </a:t>
            </a:r>
            <a:r>
              <a:rPr lang="zh-CN" altLang="en-US" sz="1800" b="1">
                <a:latin typeface="微软雅黑" panose="020B0503020204020204" pitchFamily="34" charset="-122"/>
                <a:ea typeface="微软雅黑" panose="020B0503020204020204" pitchFamily="34" charset="-122"/>
              </a:rPr>
              <a:t>的模糊子集。在特例中，用                   代替  </a:t>
            </a:r>
          </a:p>
          <a:p>
            <a:pPr eaLnBrk="1" hangingPunct="1">
              <a:buClr>
                <a:srgbClr val="FF0000"/>
              </a:buClr>
              <a:buSzPct val="55000"/>
              <a:buFont typeface="Wingdings" panose="05000000000000000000" pitchFamily="2" charset="2"/>
              <a:buChar char="Ø"/>
            </a:pPr>
            <a:r>
              <a:rPr lang="zh-CN" altLang="en-US" sz="1800" b="1">
                <a:latin typeface="微软雅黑" panose="020B0503020204020204" pitchFamily="34" charset="-122"/>
                <a:ea typeface="微软雅黑" panose="020B0503020204020204" pitchFamily="34" charset="-122"/>
              </a:rPr>
              <a:t>模糊子集 </a:t>
            </a:r>
            <a:r>
              <a:rPr lang="en-US" altLang="zh-CN" sz="1800" b="1">
                <a:latin typeface="微软雅黑" panose="020B0503020204020204" pitchFamily="34" charset="-122"/>
                <a:ea typeface="微软雅黑" panose="020B0503020204020204" pitchFamily="34" charset="-122"/>
              </a:rPr>
              <a:t>A </a:t>
            </a:r>
            <a:r>
              <a:rPr lang="zh-CN" altLang="en-US" sz="1800" b="1">
                <a:latin typeface="微软雅黑" panose="020B0503020204020204" pitchFamily="34" charset="-122"/>
                <a:ea typeface="微软雅黑" panose="020B0503020204020204" pitchFamily="34" charset="-122"/>
              </a:rPr>
              <a:t>就变成了清晰子集 </a:t>
            </a:r>
            <a:r>
              <a:rPr lang="en-US" altLang="zh-CN" sz="1800" b="1">
                <a:latin typeface="微软雅黑" panose="020B0503020204020204" pitchFamily="34" charset="-122"/>
                <a:ea typeface="微软雅黑" panose="020B0503020204020204" pitchFamily="34" charset="-122"/>
              </a:rPr>
              <a:t>A</a:t>
            </a:r>
            <a:r>
              <a:rPr lang="zh-CN" altLang="en-US" sz="1800" b="1">
                <a:latin typeface="微软雅黑" panose="020B0503020204020204" pitchFamily="34" charset="-122"/>
                <a:ea typeface="微软雅黑" panose="020B0503020204020204" pitchFamily="34" charset="-122"/>
              </a:rPr>
              <a:t>，见下图。</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zh-CN" altLang="en-US"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600" b="1">
                <a:solidFill>
                  <a:srgbClr val="0000FF"/>
                </a:solidFill>
                <a:latin typeface="微软雅黑" panose="020B0503020204020204" pitchFamily="34" charset="-122"/>
                <a:ea typeface="微软雅黑" panose="020B0503020204020204" pitchFamily="34" charset="-122"/>
              </a:rPr>
              <a:t>注：</a:t>
            </a:r>
            <a:r>
              <a:rPr lang="zh-CN" altLang="en-US" sz="1600" b="1">
                <a:latin typeface="微软雅黑" panose="020B0503020204020204" pitchFamily="34" charset="-122"/>
                <a:ea typeface="微软雅黑" panose="020B0503020204020204" pitchFamily="34" charset="-122"/>
              </a:rPr>
              <a:t>如果一个集合</a:t>
            </a:r>
            <a:r>
              <a:rPr lang="en-US" altLang="zh-CN" sz="1600" b="1">
                <a:latin typeface="微软雅黑" panose="020B0503020204020204" pitchFamily="34" charset="-122"/>
                <a:ea typeface="微软雅黑" panose="020B0503020204020204" pitchFamily="34" charset="-122"/>
              </a:rPr>
              <a:t>S2</a:t>
            </a:r>
            <a:r>
              <a:rPr lang="zh-CN" altLang="en-US" sz="1600" b="1">
                <a:latin typeface="微软雅黑" panose="020B0503020204020204" pitchFamily="34" charset="-122"/>
                <a:ea typeface="微软雅黑" panose="020B0503020204020204" pitchFamily="34" charset="-122"/>
              </a:rPr>
              <a:t>中的每一个元素都在集合</a:t>
            </a:r>
            <a:r>
              <a:rPr lang="en-US" altLang="zh-CN" sz="1600" b="1">
                <a:latin typeface="微软雅黑" panose="020B0503020204020204" pitchFamily="34" charset="-122"/>
                <a:ea typeface="微软雅黑" panose="020B0503020204020204" pitchFamily="34" charset="-122"/>
              </a:rPr>
              <a:t>S1</a:t>
            </a:r>
            <a:r>
              <a:rPr lang="zh-CN" altLang="en-US" sz="1600" b="1">
                <a:latin typeface="微软雅黑" panose="020B0503020204020204" pitchFamily="34" charset="-122"/>
                <a:ea typeface="微软雅黑" panose="020B0503020204020204" pitchFamily="34" charset="-122"/>
              </a:rPr>
              <a:t>中，且集合</a:t>
            </a:r>
            <a:r>
              <a:rPr lang="en-US" altLang="zh-CN" sz="1600" b="1">
                <a:latin typeface="微软雅黑" panose="020B0503020204020204" pitchFamily="34" charset="-122"/>
                <a:ea typeface="微软雅黑" panose="020B0503020204020204" pitchFamily="34" charset="-122"/>
              </a:rPr>
              <a:t>S1</a:t>
            </a:r>
            <a:r>
              <a:rPr lang="zh-CN" altLang="en-US" sz="1600" b="1">
                <a:latin typeface="微软雅黑" panose="020B0503020204020204" pitchFamily="34" charset="-122"/>
                <a:ea typeface="微软雅黑" panose="020B0503020204020204" pitchFamily="34" charset="-122"/>
              </a:rPr>
              <a:t>中可能包含</a:t>
            </a:r>
            <a:r>
              <a:rPr lang="en-US" altLang="zh-CN" sz="1600" b="1">
                <a:latin typeface="微软雅黑" panose="020B0503020204020204" pitchFamily="34" charset="-122"/>
                <a:ea typeface="微软雅黑" panose="020B0503020204020204" pitchFamily="34" charset="-122"/>
              </a:rPr>
              <a:t>S2</a:t>
            </a:r>
            <a:r>
              <a:rPr lang="zh-CN" altLang="en-US" sz="1600" b="1">
                <a:latin typeface="微软雅黑" panose="020B0503020204020204" pitchFamily="34" charset="-122"/>
                <a:ea typeface="微软雅黑" panose="020B0503020204020204" pitchFamily="34" charset="-122"/>
              </a:rPr>
              <a:t>中没有的元素，则集合</a:t>
            </a:r>
            <a:r>
              <a:rPr lang="en-US" altLang="zh-CN" sz="1600" b="1">
                <a:latin typeface="微软雅黑" panose="020B0503020204020204" pitchFamily="34" charset="-122"/>
                <a:ea typeface="微软雅黑" panose="020B0503020204020204" pitchFamily="34" charset="-122"/>
              </a:rPr>
              <a:t>S1</a:t>
            </a:r>
            <a:r>
              <a:rPr lang="zh-CN" altLang="en-US" sz="1600" b="1">
                <a:latin typeface="微软雅黑" panose="020B0503020204020204" pitchFamily="34" charset="-122"/>
                <a:ea typeface="微软雅黑" panose="020B0503020204020204" pitchFamily="34" charset="-122"/>
              </a:rPr>
              <a:t>就是</a:t>
            </a:r>
            <a:r>
              <a:rPr lang="en-US" altLang="zh-CN" sz="1600" b="1">
                <a:latin typeface="微软雅黑" panose="020B0503020204020204" pitchFamily="34" charset="-122"/>
                <a:ea typeface="微软雅黑" panose="020B0503020204020204" pitchFamily="34" charset="-122"/>
              </a:rPr>
              <a:t>S2</a:t>
            </a:r>
            <a:r>
              <a:rPr lang="zh-CN" altLang="en-US" sz="1600" b="1">
                <a:latin typeface="微软雅黑" panose="020B0503020204020204" pitchFamily="34" charset="-122"/>
                <a:ea typeface="微软雅黑" panose="020B0503020204020204" pitchFamily="34" charset="-122"/>
              </a:rPr>
              <a:t>的一个超集。</a:t>
            </a:r>
            <a:endParaRPr lang="en-US" altLang="zh-CN" sz="16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600" b="1">
                <a:latin typeface="微软雅黑" panose="020B0503020204020204" pitchFamily="34" charset="-122"/>
                <a:ea typeface="微软雅黑" panose="020B0503020204020204" pitchFamily="34" charset="-122"/>
              </a:rPr>
              <a:t>图</a:t>
            </a:r>
            <a:r>
              <a:rPr lang="en-US" altLang="zh-CN" sz="1600" b="1">
                <a:latin typeface="微软雅黑" panose="020B0503020204020204" pitchFamily="34" charset="-122"/>
                <a:ea typeface="微软雅黑" panose="020B0503020204020204" pitchFamily="34" charset="-122"/>
              </a:rPr>
              <a:t>2</a:t>
            </a:r>
            <a:r>
              <a:rPr lang="zh-CN" altLang="en-US" sz="1600" b="1">
                <a:latin typeface="微软雅黑" panose="020B0503020204020204" pitchFamily="34" charset="-122"/>
                <a:ea typeface="微软雅黑" panose="020B0503020204020204" pitchFamily="34" charset="-122"/>
              </a:rPr>
              <a:t>：清晰子集和模糊子集的表示</a:t>
            </a:r>
          </a:p>
          <a:p>
            <a:pPr marL="0" indent="0" eaLnBrk="1" hangingPunct="1">
              <a:buClr>
                <a:srgbClr val="FF0000"/>
              </a:buClr>
              <a:buSzPct val="55000"/>
              <a:buNone/>
            </a:pPr>
            <a:endParaRPr lang="en-US" altLang="zh-CN" sz="1000" b="1">
              <a:solidFill>
                <a:srgbClr val="0000FF"/>
              </a:solidFill>
              <a:latin typeface="微软雅黑" panose="020B0503020204020204" pitchFamily="34" charset="-122"/>
              <a:ea typeface="微软雅黑" panose="020B0503020204020204" pitchFamily="34" charset="-122"/>
            </a:endParaRPr>
          </a:p>
        </p:txBody>
      </p:sp>
      <p:graphicFrame>
        <p:nvGraphicFramePr>
          <p:cNvPr id="4" name="Object 6">
            <a:extLst>
              <a:ext uri="{FF2B5EF4-FFF2-40B4-BE49-F238E27FC236}">
                <a16:creationId xmlns:a16="http://schemas.microsoft.com/office/drawing/2014/main" id="{DBC48512-8D8F-4A7B-8E5F-A97890CBBB0B}"/>
              </a:ext>
            </a:extLst>
          </p:cNvPr>
          <p:cNvGraphicFramePr>
            <a:graphicFrameLocks noChangeAspect="1"/>
          </p:cNvGraphicFramePr>
          <p:nvPr>
            <p:extLst>
              <p:ext uri="{D42A27DB-BD31-4B8C-83A1-F6EECF244321}">
                <p14:modId xmlns:p14="http://schemas.microsoft.com/office/powerpoint/2010/main" val="926338060"/>
              </p:ext>
            </p:extLst>
          </p:nvPr>
        </p:nvGraphicFramePr>
        <p:xfrm>
          <a:off x="1447875" y="1700808"/>
          <a:ext cx="2332037" cy="525463"/>
        </p:xfrm>
        <a:graphic>
          <a:graphicData uri="http://schemas.openxmlformats.org/presentationml/2006/ole">
            <mc:AlternateContent xmlns:mc="http://schemas.openxmlformats.org/markup-compatibility/2006">
              <mc:Choice xmlns:v="urn:schemas-microsoft-com:vml" Requires="v">
                <p:oleObj spid="_x0000_s3806" name="Equation" r:id="rId3" imgW="1015920" imgH="228600" progId="Equation.DSMT4">
                  <p:embed/>
                </p:oleObj>
              </mc:Choice>
              <mc:Fallback>
                <p:oleObj name="Equation" r:id="rId3" imgW="1015920" imgH="228600" progId="Equation.DSMT4">
                  <p:embed/>
                  <p:pic>
                    <p:nvPicPr>
                      <p:cNvPr id="2050" name="Object 6">
                        <a:extLst>
                          <a:ext uri="{FF2B5EF4-FFF2-40B4-BE49-F238E27FC236}">
                            <a16:creationId xmlns:a16="http://schemas.microsoft.com/office/drawing/2014/main" id="{B67E0100-DF8C-42A1-A274-A2A141352F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75" y="1700808"/>
                        <a:ext cx="2332037"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7">
            <a:extLst>
              <a:ext uri="{FF2B5EF4-FFF2-40B4-BE49-F238E27FC236}">
                <a16:creationId xmlns:a16="http://schemas.microsoft.com/office/drawing/2014/main" id="{35A15B35-BCFB-4D82-AFE1-FE0BD7BA8BA0}"/>
              </a:ext>
            </a:extLst>
          </p:cNvPr>
          <p:cNvGraphicFramePr>
            <a:graphicFrameLocks noChangeAspect="1"/>
          </p:cNvGraphicFramePr>
          <p:nvPr>
            <p:extLst>
              <p:ext uri="{D42A27DB-BD31-4B8C-83A1-F6EECF244321}">
                <p14:modId xmlns:p14="http://schemas.microsoft.com/office/powerpoint/2010/main" val="1412796240"/>
              </p:ext>
            </p:extLst>
          </p:nvPr>
        </p:nvGraphicFramePr>
        <p:xfrm>
          <a:off x="4055640" y="1700808"/>
          <a:ext cx="3468688" cy="525463"/>
        </p:xfrm>
        <a:graphic>
          <a:graphicData uri="http://schemas.openxmlformats.org/presentationml/2006/ole">
            <mc:AlternateContent xmlns:mc="http://schemas.openxmlformats.org/markup-compatibility/2006">
              <mc:Choice xmlns:v="urn:schemas-microsoft-com:vml" Requires="v">
                <p:oleObj spid="_x0000_s3807" name="Equation" r:id="rId5" imgW="1511280" imgH="228600" progId="Equation.DSMT4">
                  <p:embed/>
                </p:oleObj>
              </mc:Choice>
              <mc:Fallback>
                <p:oleObj name="Equation" r:id="rId5" imgW="1511280" imgH="228600" progId="Equation.DSMT4">
                  <p:embed/>
                  <p:pic>
                    <p:nvPicPr>
                      <p:cNvPr id="2051" name="Object 7">
                        <a:extLst>
                          <a:ext uri="{FF2B5EF4-FFF2-40B4-BE49-F238E27FC236}">
                            <a16:creationId xmlns:a16="http://schemas.microsoft.com/office/drawing/2014/main" id="{FA950DF7-0A90-4ED7-8630-AB4401499E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5640" y="1700808"/>
                        <a:ext cx="3468688"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8">
            <a:extLst>
              <a:ext uri="{FF2B5EF4-FFF2-40B4-BE49-F238E27FC236}">
                <a16:creationId xmlns:a16="http://schemas.microsoft.com/office/drawing/2014/main" id="{D705E68D-2C0D-46A6-A43D-80FED274C42F}"/>
              </a:ext>
            </a:extLst>
          </p:cNvPr>
          <p:cNvGraphicFramePr>
            <a:graphicFrameLocks noChangeAspect="1"/>
          </p:cNvGraphicFramePr>
          <p:nvPr>
            <p:extLst>
              <p:ext uri="{D42A27DB-BD31-4B8C-83A1-F6EECF244321}">
                <p14:modId xmlns:p14="http://schemas.microsoft.com/office/powerpoint/2010/main" val="3022111332"/>
              </p:ext>
            </p:extLst>
          </p:nvPr>
        </p:nvGraphicFramePr>
        <p:xfrm>
          <a:off x="4932040" y="2420888"/>
          <a:ext cx="1210519" cy="335910"/>
        </p:xfrm>
        <a:graphic>
          <a:graphicData uri="http://schemas.openxmlformats.org/presentationml/2006/ole">
            <mc:AlternateContent xmlns:mc="http://schemas.openxmlformats.org/markup-compatibility/2006">
              <mc:Choice xmlns:v="urn:schemas-microsoft-com:vml" Requires="v">
                <p:oleObj spid="_x0000_s3808" name="Equation" r:id="rId7" imgW="672840" imgH="203040" progId="Equation.DSMT4">
                  <p:embed/>
                </p:oleObj>
              </mc:Choice>
              <mc:Fallback>
                <p:oleObj name="Equation" r:id="rId7" imgW="672840" imgH="203040" progId="Equation.DSMT4">
                  <p:embed/>
                  <p:pic>
                    <p:nvPicPr>
                      <p:cNvPr id="2052" name="Object 8">
                        <a:extLst>
                          <a:ext uri="{FF2B5EF4-FFF2-40B4-BE49-F238E27FC236}">
                            <a16:creationId xmlns:a16="http://schemas.microsoft.com/office/drawing/2014/main" id="{B716ED6F-0C11-4E96-98E1-529CAB4E89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040" y="2420888"/>
                        <a:ext cx="1210519" cy="335910"/>
                      </a:xfrm>
                      <a:prstGeom prst="rect">
                        <a:avLst/>
                      </a:prstGeom>
                      <a:noFill/>
                    </p:spPr>
                  </p:pic>
                </p:oleObj>
              </mc:Fallback>
            </mc:AlternateContent>
          </a:graphicData>
        </a:graphic>
      </p:graphicFrame>
      <p:graphicFrame>
        <p:nvGraphicFramePr>
          <p:cNvPr id="7" name="Object 9">
            <a:extLst>
              <a:ext uri="{FF2B5EF4-FFF2-40B4-BE49-F238E27FC236}">
                <a16:creationId xmlns:a16="http://schemas.microsoft.com/office/drawing/2014/main" id="{FBA8E98B-1EBE-48C6-B372-0C8BEF2C6B81}"/>
              </a:ext>
            </a:extLst>
          </p:cNvPr>
          <p:cNvGraphicFramePr>
            <a:graphicFrameLocks noChangeAspect="1"/>
          </p:cNvGraphicFramePr>
          <p:nvPr>
            <p:extLst>
              <p:ext uri="{D42A27DB-BD31-4B8C-83A1-F6EECF244321}">
                <p14:modId xmlns:p14="http://schemas.microsoft.com/office/powerpoint/2010/main" val="1076596313"/>
              </p:ext>
            </p:extLst>
          </p:nvPr>
        </p:nvGraphicFramePr>
        <p:xfrm>
          <a:off x="6646333" y="2420888"/>
          <a:ext cx="1091086" cy="335910"/>
        </p:xfrm>
        <a:graphic>
          <a:graphicData uri="http://schemas.openxmlformats.org/presentationml/2006/ole">
            <mc:AlternateContent xmlns:mc="http://schemas.openxmlformats.org/markup-compatibility/2006">
              <mc:Choice xmlns:v="urn:schemas-microsoft-com:vml" Requires="v">
                <p:oleObj spid="_x0000_s3809" name="Equation" r:id="rId9" imgW="660240" imgH="203040" progId="Equation.DSMT4">
                  <p:embed/>
                </p:oleObj>
              </mc:Choice>
              <mc:Fallback>
                <p:oleObj name="Equation" r:id="rId9" imgW="660240" imgH="203040" progId="Equation.DSMT4">
                  <p:embed/>
                  <p:pic>
                    <p:nvPicPr>
                      <p:cNvPr id="2053" name="Object 9">
                        <a:extLst>
                          <a:ext uri="{FF2B5EF4-FFF2-40B4-BE49-F238E27FC236}">
                            <a16:creationId xmlns:a16="http://schemas.microsoft.com/office/drawing/2014/main" id="{046D0EBA-6089-4D35-9EFB-393BA8E0CBE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46333" y="2420888"/>
                        <a:ext cx="1091086" cy="335910"/>
                      </a:xfrm>
                      <a:prstGeom prst="rect">
                        <a:avLst/>
                      </a:prstGeom>
                      <a:noFill/>
                      <a:ln>
                        <a:noFill/>
                      </a:ln>
                      <a:effectLst/>
                    </p:spPr>
                  </p:pic>
                </p:oleObj>
              </mc:Fallback>
            </mc:AlternateContent>
          </a:graphicData>
        </a:graphic>
      </p:graphicFrame>
      <p:pic>
        <p:nvPicPr>
          <p:cNvPr id="8" name="Picture 5" descr="4-4">
            <a:extLst>
              <a:ext uri="{FF2B5EF4-FFF2-40B4-BE49-F238E27FC236}">
                <a16:creationId xmlns:a16="http://schemas.microsoft.com/office/drawing/2014/main" id="{A77E1F8B-6B66-467D-A75F-57AF181EFB8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3337" y="4237409"/>
            <a:ext cx="5600991" cy="228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7122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100" dirty="0">
                <a:latin typeface="+mn-lt"/>
              </a:rPr>
              <a:t> </a:t>
            </a:r>
            <a:r>
              <a:rPr lang="zh-CN" altLang="en-US" sz="3100" dirty="0">
                <a:latin typeface="+mn-lt"/>
              </a:rPr>
              <a:t>模糊集在计算机中的表达</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984182" cy="5472608"/>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有限参考超集</a:t>
            </a:r>
            <a:r>
              <a:rPr lang="en-US" altLang="zh-CN" sz="2000" b="1">
                <a:latin typeface="微软雅黑" panose="020B0503020204020204" pitchFamily="34" charset="-122"/>
                <a:ea typeface="微软雅黑" panose="020B0503020204020204" pitchFamily="34" charset="-122"/>
              </a:rPr>
              <a:t>X</a:t>
            </a:r>
            <a:r>
              <a:rPr lang="zh-CN" altLang="en-US" sz="2000" b="1">
                <a:latin typeface="微软雅黑" panose="020B0503020204020204" pitchFamily="34" charset="-122"/>
                <a:ea typeface="微软雅黑" panose="020B0503020204020204" pitchFamily="34" charset="-122"/>
              </a:rPr>
              <a:t>的模糊子集</a:t>
            </a:r>
            <a:r>
              <a:rPr lang="en-US" altLang="zh-CN" sz="2000" b="1">
                <a:latin typeface="微软雅黑" panose="020B0503020204020204" pitchFamily="34" charset="-122"/>
                <a:ea typeface="微软雅黑" panose="020B0503020204020204" pitchFamily="34" charset="-122"/>
              </a:rPr>
              <a:t>A</a:t>
            </a:r>
            <a:r>
              <a:rPr lang="zh-CN" altLang="en-US" sz="2000" b="1">
                <a:latin typeface="微软雅黑" panose="020B0503020204020204" pitchFamily="34" charset="-122"/>
                <a:ea typeface="微软雅黑" panose="020B0503020204020204" pitchFamily="34" charset="-122"/>
              </a:rPr>
              <a:t>可表示为：</a:t>
            </a:r>
          </a:p>
          <a:p>
            <a:pPr eaLnBrk="1" hangingPunct="1">
              <a:buClr>
                <a:srgbClr val="FF0000"/>
              </a:buClr>
              <a:buSzPct val="55000"/>
              <a:buFont typeface="Wingdings" panose="05000000000000000000" pitchFamily="2" charset="2"/>
              <a:buChar char="u"/>
            </a:pPr>
            <a:endParaRPr lang="en-US" altLang="zh-CN" sz="800" b="1">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b="1">
                <a:latin typeface="微软雅黑" panose="020B0503020204020204" pitchFamily="34" charset="-122"/>
                <a:ea typeface="微软雅黑" panose="020B0503020204020204" pitchFamily="34" charset="-122"/>
              </a:rPr>
              <a:t>或者</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1800">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en-US" altLang="zh-CN" sz="100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在计算机中表示连续的模糊集，可用的典型函数为</a:t>
            </a:r>
            <a:r>
              <a:rPr lang="en-US" altLang="zh-CN" sz="1800" b="1">
                <a:solidFill>
                  <a:srgbClr val="0000FF"/>
                </a:solidFill>
                <a:latin typeface="微软雅黑" panose="020B0503020204020204" pitchFamily="34" charset="-122"/>
                <a:ea typeface="微软雅黑" panose="020B0503020204020204" pitchFamily="34" charset="-122"/>
              </a:rPr>
              <a:t>S</a:t>
            </a:r>
            <a:r>
              <a:rPr lang="zh-CN" altLang="en-US" sz="1800" b="1">
                <a:solidFill>
                  <a:srgbClr val="0000FF"/>
                </a:solidFill>
                <a:latin typeface="微软雅黑" panose="020B0503020204020204" pitchFamily="34" charset="-122"/>
                <a:ea typeface="微软雅黑" panose="020B0503020204020204" pitchFamily="34" charset="-122"/>
              </a:rPr>
              <a:t>形函数</a:t>
            </a:r>
            <a:r>
              <a:rPr lang="zh-CN" altLang="en-US" sz="1800" b="1">
                <a:latin typeface="微软雅黑" panose="020B0503020204020204" pitchFamily="34" charset="-122"/>
                <a:ea typeface="微软雅黑" panose="020B0503020204020204" pitchFamily="34" charset="-122"/>
              </a:rPr>
              <a:t>、</a:t>
            </a:r>
            <a:r>
              <a:rPr lang="zh-CN" altLang="en-US" sz="1800" b="1">
                <a:solidFill>
                  <a:srgbClr val="0000FF"/>
                </a:solidFill>
                <a:latin typeface="微软雅黑" panose="020B0503020204020204" pitchFamily="34" charset="-122"/>
                <a:ea typeface="微软雅黑" panose="020B0503020204020204" pitchFamily="34" charset="-122"/>
              </a:rPr>
              <a:t>高斯函数</a:t>
            </a:r>
            <a:r>
              <a:rPr lang="zh-CN" altLang="en-US" sz="1800" b="1">
                <a:latin typeface="微软雅黑" panose="020B0503020204020204" pitchFamily="34" charset="-122"/>
                <a:ea typeface="微软雅黑" panose="020B0503020204020204" pitchFamily="34" charset="-122"/>
              </a:rPr>
              <a:t>和</a:t>
            </a:r>
            <a:r>
              <a:rPr lang="en-US" altLang="zh-CN" sz="1800" b="1">
                <a:solidFill>
                  <a:srgbClr val="0000FF"/>
                </a:solidFill>
                <a:latin typeface="微软雅黑" panose="020B0503020204020204" pitchFamily="34" charset="-122"/>
                <a:ea typeface="微软雅黑" panose="020B0503020204020204" pitchFamily="34" charset="-122"/>
              </a:rPr>
              <a:t>π</a:t>
            </a:r>
            <a:r>
              <a:rPr lang="zh-CN" altLang="en-US" sz="1800" b="1">
                <a:solidFill>
                  <a:srgbClr val="0000FF"/>
                </a:solidFill>
                <a:latin typeface="微软雅黑" panose="020B0503020204020204" pitchFamily="34" charset="-122"/>
                <a:ea typeface="微软雅黑" panose="020B0503020204020204" pitchFamily="34" charset="-122"/>
              </a:rPr>
              <a:t>函数</a:t>
            </a:r>
            <a:r>
              <a:rPr lang="zh-CN" altLang="en-US" sz="1800" b="1">
                <a:latin typeface="微软雅黑" panose="020B0503020204020204" pitchFamily="34" charset="-122"/>
                <a:ea typeface="微软雅黑" panose="020B0503020204020204" pitchFamily="34" charset="-122"/>
              </a:rPr>
              <a:t>。这些函数可表示模糊集中真实数据，但是这样增加了计算的时间。</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因此，实际上大多数应用都使用</a:t>
            </a:r>
            <a:r>
              <a:rPr lang="zh-CN" altLang="en-US" sz="1800" b="1">
                <a:solidFill>
                  <a:srgbClr val="0000FF"/>
                </a:solidFill>
                <a:latin typeface="微软雅黑" panose="020B0503020204020204" pitchFamily="34" charset="-122"/>
                <a:ea typeface="微软雅黑" panose="020B0503020204020204" pitchFamily="34" charset="-122"/>
              </a:rPr>
              <a:t>线性拟合函数</a:t>
            </a:r>
            <a:r>
              <a:rPr lang="zh-CN" altLang="en-US" sz="1800" b="1">
                <a:latin typeface="微软雅黑" panose="020B0503020204020204" pitchFamily="34" charset="-122"/>
                <a:ea typeface="微软雅黑" panose="020B0503020204020204" pitchFamily="34" charset="-122"/>
              </a:rPr>
              <a:t>，它们类似于图</a:t>
            </a:r>
            <a:r>
              <a:rPr lang="en-US" altLang="zh-CN" sz="1800" b="1">
                <a:latin typeface="微软雅黑" panose="020B0503020204020204" pitchFamily="34" charset="-122"/>
                <a:ea typeface="微软雅黑" panose="020B0503020204020204" pitchFamily="34" charset="-122"/>
              </a:rPr>
              <a:t>1 </a:t>
            </a:r>
            <a:r>
              <a:rPr lang="zh-CN" altLang="en-US" sz="1800" b="1">
                <a:latin typeface="微软雅黑" panose="020B0503020204020204" pitchFamily="34" charset="-122"/>
                <a:ea typeface="微软雅黑" panose="020B0503020204020204" pitchFamily="34" charset="-122"/>
              </a:rPr>
              <a:t>使用的函数。</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例如，图</a:t>
            </a:r>
            <a:r>
              <a:rPr lang="en-US" altLang="zh-CN" sz="1800" b="1">
                <a:latin typeface="微软雅黑" panose="020B0503020204020204" pitchFamily="34" charset="-122"/>
                <a:ea typeface="微软雅黑" panose="020B0503020204020204" pitchFamily="34" charset="-122"/>
              </a:rPr>
              <a:t>1 </a:t>
            </a:r>
            <a:r>
              <a:rPr lang="zh-CN" altLang="en-US" sz="1800" b="1">
                <a:latin typeface="微软雅黑" panose="020B0503020204020204" pitchFamily="34" charset="-122"/>
                <a:ea typeface="微软雅黑" panose="020B0503020204020204" pitchFamily="34" charset="-122"/>
              </a:rPr>
              <a:t>中的高个子男人的模糊集表示为</a:t>
            </a:r>
            <a:r>
              <a:rPr lang="zh-CN" altLang="en-US" sz="1800" b="1">
                <a:solidFill>
                  <a:srgbClr val="0000FF"/>
                </a:solidFill>
                <a:latin typeface="微软雅黑" panose="020B0503020204020204" pitchFamily="34" charset="-122"/>
                <a:ea typeface="微软雅黑" panose="020B0503020204020204" pitchFamily="34" charset="-122"/>
              </a:rPr>
              <a:t>拟合向量</a:t>
            </a:r>
            <a:r>
              <a:rPr lang="en-US" altLang="zh-CN" sz="1800" b="1">
                <a:latin typeface="微软雅黑" panose="020B0503020204020204" pitchFamily="34" charset="-122"/>
                <a:ea typeface="微软雅黑" panose="020B0503020204020204" pitchFamily="34" charset="-122"/>
              </a:rPr>
              <a:t>:</a:t>
            </a: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1600" b="1">
                <a:solidFill>
                  <a:srgbClr val="00B050"/>
                </a:solidFill>
                <a:latin typeface="微软雅黑" panose="020B0503020204020204" pitchFamily="34" charset="-122"/>
                <a:ea typeface="微软雅黑" panose="020B0503020204020204" pitchFamily="34" charset="-122"/>
              </a:rPr>
              <a:t>tall men = (0/180,0.5/185,1/190) </a:t>
            </a:r>
            <a:r>
              <a:rPr lang="zh-CN" altLang="en-US" sz="1600" b="1">
                <a:solidFill>
                  <a:srgbClr val="00B050"/>
                </a:solidFill>
                <a:latin typeface="微软雅黑" panose="020B0503020204020204" pitchFamily="34" charset="-122"/>
                <a:ea typeface="微软雅黑" panose="020B0503020204020204" pitchFamily="34" charset="-122"/>
              </a:rPr>
              <a:t>或 </a:t>
            </a:r>
            <a:r>
              <a:rPr lang="en-US" altLang="zh-CN" sz="1600" b="1">
                <a:solidFill>
                  <a:srgbClr val="00B050"/>
                </a:solidFill>
                <a:latin typeface="微软雅黑" panose="020B0503020204020204" pitchFamily="34" charset="-122"/>
                <a:ea typeface="微软雅黑" panose="020B0503020204020204" pitchFamily="34" charset="-122"/>
              </a:rPr>
              <a:t>tall men = (0/180,1/190)</a:t>
            </a:r>
          </a:p>
          <a:p>
            <a:pPr eaLnBrk="1" hangingPunct="1">
              <a:buClr>
                <a:srgbClr val="FF0000"/>
              </a:buClr>
              <a:buSzPct val="55000"/>
              <a:buFont typeface="Wingdings" panose="05000000000000000000" pitchFamily="2" charset="2"/>
              <a:buChar char="Ø"/>
            </a:pPr>
            <a:endParaRPr lang="en-US" altLang="zh-CN" sz="800" b="1">
              <a:solidFill>
                <a:srgbClr val="00B050"/>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矮个子和中等身高男人的模糊集也可用相同方式表示：</a:t>
            </a:r>
            <a:endParaRPr lang="zh-CN" altLang="en-US"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1600" b="1">
                <a:solidFill>
                  <a:srgbClr val="00B050"/>
                </a:solidFill>
                <a:latin typeface="微软雅黑" panose="020B0503020204020204" pitchFamily="34" charset="-122"/>
                <a:ea typeface="微软雅黑" panose="020B0503020204020204" pitchFamily="34" charset="-122"/>
              </a:rPr>
              <a:t>short men = (1/160,0.5/160,0/170) </a:t>
            </a:r>
            <a:r>
              <a:rPr lang="zh-CN" altLang="en-US" sz="1600" b="1">
                <a:solidFill>
                  <a:srgbClr val="00B050"/>
                </a:solidFill>
                <a:latin typeface="微软雅黑" panose="020B0503020204020204" pitchFamily="34" charset="-122"/>
                <a:ea typeface="微软雅黑" panose="020B0503020204020204" pitchFamily="34" charset="-122"/>
              </a:rPr>
              <a:t>或 </a:t>
            </a:r>
            <a:r>
              <a:rPr lang="en-US" altLang="zh-CN" sz="1600" b="1">
                <a:solidFill>
                  <a:srgbClr val="00B050"/>
                </a:solidFill>
                <a:latin typeface="微软雅黑" panose="020B0503020204020204" pitchFamily="34" charset="-122"/>
                <a:ea typeface="微软雅黑" panose="020B0503020204020204" pitchFamily="34" charset="-122"/>
              </a:rPr>
              <a:t>short men = (1/160,0/170)</a:t>
            </a:r>
          </a:p>
          <a:p>
            <a:pPr eaLnBrk="1" hangingPunct="1">
              <a:buClr>
                <a:srgbClr val="FF0000"/>
              </a:buClr>
              <a:buSzPct val="55000"/>
              <a:buFont typeface="Wingdings" panose="05000000000000000000" pitchFamily="2" charset="2"/>
              <a:buChar char="Ø"/>
            </a:pPr>
            <a:endParaRPr lang="en-US" altLang="zh-CN" sz="800" b="1">
              <a:solidFill>
                <a:srgbClr val="00B050"/>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600" b="1">
                <a:latin typeface="微软雅黑" panose="020B0503020204020204" pitchFamily="34" charset="-122"/>
                <a:ea typeface="微软雅黑" panose="020B0503020204020204" pitchFamily="34" charset="-122"/>
              </a:rPr>
              <a:t>平均身高：</a:t>
            </a:r>
            <a:r>
              <a:rPr lang="en-US" altLang="zh-CN" sz="1600" b="1">
                <a:solidFill>
                  <a:srgbClr val="00B050"/>
                </a:solidFill>
                <a:latin typeface="微软雅黑" panose="020B0503020204020204" pitchFamily="34" charset="-122"/>
                <a:ea typeface="微软雅黑" panose="020B0503020204020204" pitchFamily="34" charset="-122"/>
              </a:rPr>
              <a:t>average men = (0/165,1/175,0/185)</a:t>
            </a:r>
          </a:p>
          <a:p>
            <a:pPr marL="0" indent="0" eaLnBrk="1" hangingPunct="1">
              <a:buClr>
                <a:srgbClr val="FF0000"/>
              </a:buClr>
              <a:buSzPct val="55000"/>
              <a:buNone/>
            </a:pPr>
            <a:endParaRPr lang="en-US" altLang="zh-CN" sz="1000" b="1">
              <a:solidFill>
                <a:srgbClr val="0000FF"/>
              </a:solidFill>
              <a:latin typeface="微软雅黑" panose="020B0503020204020204" pitchFamily="34" charset="-122"/>
              <a:ea typeface="微软雅黑" panose="020B0503020204020204" pitchFamily="34" charset="-122"/>
            </a:endParaRPr>
          </a:p>
        </p:txBody>
      </p:sp>
      <p:graphicFrame>
        <p:nvGraphicFramePr>
          <p:cNvPr id="9" name="Object 2">
            <a:extLst>
              <a:ext uri="{FF2B5EF4-FFF2-40B4-BE49-F238E27FC236}">
                <a16:creationId xmlns:a16="http://schemas.microsoft.com/office/drawing/2014/main" id="{B4A330AD-9BCB-407E-8E31-577AC5EC3F83}"/>
              </a:ext>
            </a:extLst>
          </p:cNvPr>
          <p:cNvGraphicFramePr>
            <a:graphicFrameLocks noChangeAspect="1"/>
          </p:cNvGraphicFramePr>
          <p:nvPr>
            <p:extLst>
              <p:ext uri="{D42A27DB-BD31-4B8C-83A1-F6EECF244321}">
                <p14:modId xmlns:p14="http://schemas.microsoft.com/office/powerpoint/2010/main" val="1936012908"/>
              </p:ext>
            </p:extLst>
          </p:nvPr>
        </p:nvGraphicFramePr>
        <p:xfrm>
          <a:off x="2107406" y="1705372"/>
          <a:ext cx="4929188" cy="571500"/>
        </p:xfrm>
        <a:graphic>
          <a:graphicData uri="http://schemas.openxmlformats.org/presentationml/2006/ole">
            <mc:AlternateContent xmlns:mc="http://schemas.openxmlformats.org/markup-compatibility/2006">
              <mc:Choice xmlns:v="urn:schemas-microsoft-com:vml" Requires="v">
                <p:oleObj spid="_x0000_s4458" name="Equation" r:id="rId3" imgW="2755800" imgH="228600" progId="Equation.DSMT4">
                  <p:embed/>
                </p:oleObj>
              </mc:Choice>
              <mc:Fallback>
                <p:oleObj name="Equation" r:id="rId3" imgW="2755800" imgH="228600" progId="Equation.DSMT4">
                  <p:embed/>
                  <p:pic>
                    <p:nvPicPr>
                      <p:cNvPr id="3074" name="Object 2">
                        <a:extLst>
                          <a:ext uri="{FF2B5EF4-FFF2-40B4-BE49-F238E27FC236}">
                            <a16:creationId xmlns:a16="http://schemas.microsoft.com/office/drawing/2014/main" id="{E4FB19A9-D490-471D-B180-BED5AB3098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7406" y="1705372"/>
                        <a:ext cx="4929188"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3">
            <a:extLst>
              <a:ext uri="{FF2B5EF4-FFF2-40B4-BE49-F238E27FC236}">
                <a16:creationId xmlns:a16="http://schemas.microsoft.com/office/drawing/2014/main" id="{E155558F-2027-41DC-B978-AF90F35384AA}"/>
              </a:ext>
            </a:extLst>
          </p:cNvPr>
          <p:cNvGraphicFramePr>
            <a:graphicFrameLocks noChangeAspect="1"/>
          </p:cNvGraphicFramePr>
          <p:nvPr>
            <p:extLst>
              <p:ext uri="{D42A27DB-BD31-4B8C-83A1-F6EECF244321}">
                <p14:modId xmlns:p14="http://schemas.microsoft.com/office/powerpoint/2010/main" val="3197037051"/>
              </p:ext>
            </p:extLst>
          </p:nvPr>
        </p:nvGraphicFramePr>
        <p:xfrm>
          <a:off x="2107405" y="2348880"/>
          <a:ext cx="4696843" cy="656272"/>
        </p:xfrm>
        <a:graphic>
          <a:graphicData uri="http://schemas.openxmlformats.org/presentationml/2006/ole">
            <mc:AlternateContent xmlns:mc="http://schemas.openxmlformats.org/markup-compatibility/2006">
              <mc:Choice xmlns:v="urn:schemas-microsoft-com:vml" Requires="v">
                <p:oleObj spid="_x0000_s4459" name="Equation" r:id="rId5" imgW="2057400" imgH="253800" progId="Equation.DSMT4">
                  <p:embed/>
                </p:oleObj>
              </mc:Choice>
              <mc:Fallback>
                <p:oleObj name="Equation" r:id="rId5" imgW="2057400" imgH="253800" progId="Equation.DSMT4">
                  <p:embed/>
                  <p:pic>
                    <p:nvPicPr>
                      <p:cNvPr id="3075" name="Object 3">
                        <a:extLst>
                          <a:ext uri="{FF2B5EF4-FFF2-40B4-BE49-F238E27FC236}">
                            <a16:creationId xmlns:a16="http://schemas.microsoft.com/office/drawing/2014/main" id="{330741C4-D0F4-4D89-8EDD-7BE715C874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7405" y="2348880"/>
                        <a:ext cx="4696843" cy="656272"/>
                      </a:xfrm>
                      <a:prstGeom prst="rect">
                        <a:avLst/>
                      </a:prstGeom>
                      <a:noFill/>
                    </p:spPr>
                  </p:pic>
                </p:oleObj>
              </mc:Fallback>
            </mc:AlternateContent>
          </a:graphicData>
        </a:graphic>
      </p:graphicFrame>
    </p:spTree>
    <p:extLst>
      <p:ext uri="{BB962C8B-B14F-4D97-AF65-F5344CB8AC3E}">
        <p14:creationId xmlns:p14="http://schemas.microsoft.com/office/powerpoint/2010/main" val="3189628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600" dirty="0">
                <a:latin typeface="+mn-lt"/>
              </a:rPr>
              <a:t> </a:t>
            </a:r>
            <a:r>
              <a:rPr lang="zh-CN" altLang="en-US" sz="3600" dirty="0">
                <a:latin typeface="+mn-lt"/>
              </a:rPr>
              <a:t>模糊集的基本操作</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984182" cy="5472608"/>
          </a:xfrm>
        </p:spPr>
        <p:txBody>
          <a:bodyPr/>
          <a:lstStyle/>
          <a:p>
            <a:pPr eaLnBrk="1" hangingPunct="1">
              <a:buClr>
                <a:srgbClr val="FF0000"/>
              </a:buClr>
              <a:buSzPct val="55000"/>
            </a:pPr>
            <a:r>
              <a:rPr lang="zh-CN" altLang="en-US" sz="2000" b="1">
                <a:latin typeface="微软雅黑" panose="020B0503020204020204" pitchFamily="34" charset="-122"/>
                <a:ea typeface="微软雅黑" panose="020B0503020204020204" pitchFamily="34" charset="-122"/>
              </a:rPr>
              <a:t>在</a:t>
            </a:r>
            <a:r>
              <a:rPr lang="en-US" altLang="zh-CN" sz="2000" b="1">
                <a:latin typeface="微软雅黑" panose="020B0503020204020204" pitchFamily="34" charset="-122"/>
                <a:ea typeface="微软雅黑" panose="020B0503020204020204" pitchFamily="34" charset="-122"/>
              </a:rPr>
              <a:t>19</a:t>
            </a:r>
            <a:r>
              <a:rPr lang="zh-CN" altLang="en-US" sz="2000" b="1">
                <a:latin typeface="微软雅黑" panose="020B0503020204020204" pitchFamily="34" charset="-122"/>
                <a:ea typeface="微软雅黑" panose="020B0503020204020204" pitchFamily="34" charset="-122"/>
              </a:rPr>
              <a:t>世纪后期，由</a:t>
            </a:r>
            <a:r>
              <a:rPr lang="en-US" altLang="zh-CN" sz="2000" b="1">
                <a:latin typeface="微软雅黑" panose="020B0503020204020204" pitchFamily="34" charset="-122"/>
                <a:ea typeface="微软雅黑" panose="020B0503020204020204" pitchFamily="34" charset="-122"/>
              </a:rPr>
              <a:t>Georg Cantor</a:t>
            </a:r>
            <a:r>
              <a:rPr lang="zh-CN" altLang="en-US" sz="2000" b="1">
                <a:latin typeface="微软雅黑" panose="020B0503020204020204" pitchFamily="34" charset="-122"/>
                <a:ea typeface="微软雅黑" panose="020B0503020204020204" pitchFamily="34" charset="-122"/>
              </a:rPr>
              <a:t>开发的经典的集合论描述了清晰集是如何</a:t>
            </a:r>
            <a:r>
              <a:rPr lang="zh-CN" altLang="en-US" sz="2000" b="1">
                <a:solidFill>
                  <a:srgbClr val="0000FF"/>
                </a:solidFill>
                <a:latin typeface="微软雅黑" panose="020B0503020204020204" pitchFamily="34" charset="-122"/>
                <a:ea typeface="微软雅黑" panose="020B0503020204020204" pitchFamily="34" charset="-122"/>
              </a:rPr>
              <a:t>相互作用</a:t>
            </a:r>
            <a:r>
              <a:rPr lang="zh-CN" altLang="en-US" sz="2000" b="1">
                <a:latin typeface="微软雅黑" panose="020B0503020204020204" pitchFamily="34" charset="-122"/>
                <a:ea typeface="微软雅黑" panose="020B0503020204020204" pitchFamily="34" charset="-122"/>
              </a:rPr>
              <a:t>的。这些相互作用称为</a:t>
            </a:r>
            <a:r>
              <a:rPr lang="zh-CN" altLang="en-US" sz="2000" b="1">
                <a:solidFill>
                  <a:srgbClr val="0000FF"/>
                </a:solidFill>
                <a:latin typeface="微软雅黑" panose="020B0503020204020204" pitchFamily="34" charset="-122"/>
                <a:ea typeface="微软雅黑" panose="020B0503020204020204" pitchFamily="34" charset="-122"/>
              </a:rPr>
              <a:t>操作</a:t>
            </a:r>
            <a:r>
              <a:rPr lang="zh-CN" altLang="en-US" sz="2000" b="1">
                <a:latin typeface="微软雅黑" panose="020B0503020204020204" pitchFamily="34" charset="-122"/>
                <a:ea typeface="微软雅黑" panose="020B0503020204020204" pitchFamily="34" charset="-122"/>
              </a:rPr>
              <a:t>。</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r>
              <a:rPr lang="zh-CN" altLang="en-US" sz="2000" b="1">
                <a:latin typeface="微软雅黑" panose="020B0503020204020204" pitchFamily="34" charset="-122"/>
                <a:ea typeface="微软雅黑" panose="020B0503020204020204" pitchFamily="34" charset="-122"/>
              </a:rPr>
              <a:t>四种操作：</a:t>
            </a:r>
            <a:r>
              <a:rPr lang="zh-CN" altLang="en-US" sz="2000" b="1">
                <a:solidFill>
                  <a:srgbClr val="0000FF"/>
                </a:solidFill>
                <a:latin typeface="微软雅黑" panose="020B0503020204020204" pitchFamily="34" charset="-122"/>
                <a:ea typeface="微软雅黑" panose="020B0503020204020204" pitchFamily="34" charset="-122"/>
              </a:rPr>
              <a:t>补</a:t>
            </a:r>
            <a:r>
              <a:rPr lang="zh-CN" altLang="en-US" sz="2000" b="1">
                <a:latin typeface="微软雅黑" panose="020B0503020204020204" pitchFamily="34" charset="-122"/>
                <a:ea typeface="微软雅黑" panose="020B0503020204020204" pitchFamily="34" charset="-122"/>
              </a:rPr>
              <a:t>、</a:t>
            </a:r>
            <a:r>
              <a:rPr lang="zh-CN" altLang="en-US" sz="2000" b="1">
                <a:solidFill>
                  <a:srgbClr val="0000FF"/>
                </a:solidFill>
                <a:latin typeface="微软雅黑" panose="020B0503020204020204" pitchFamily="34" charset="-122"/>
                <a:ea typeface="微软雅黑" panose="020B0503020204020204" pitchFamily="34" charset="-122"/>
              </a:rPr>
              <a:t>包含</a:t>
            </a:r>
            <a:r>
              <a:rPr lang="zh-CN" altLang="en-US" sz="2000" b="1">
                <a:latin typeface="微软雅黑" panose="020B0503020204020204" pitchFamily="34" charset="-122"/>
                <a:ea typeface="微软雅黑" panose="020B0503020204020204" pitchFamily="34" charset="-122"/>
              </a:rPr>
              <a:t>、</a:t>
            </a:r>
            <a:r>
              <a:rPr lang="zh-CN" altLang="en-US" sz="2000" b="1">
                <a:solidFill>
                  <a:srgbClr val="0000FF"/>
                </a:solidFill>
                <a:latin typeface="微软雅黑" panose="020B0503020204020204" pitchFamily="34" charset="-122"/>
                <a:ea typeface="微软雅黑" panose="020B0503020204020204" pitchFamily="34" charset="-122"/>
              </a:rPr>
              <a:t>交</a:t>
            </a:r>
            <a:r>
              <a:rPr lang="zh-CN" altLang="en-US" sz="2000" b="1">
                <a:latin typeface="微软雅黑" panose="020B0503020204020204" pitchFamily="34" charset="-122"/>
                <a:ea typeface="微软雅黑" panose="020B0503020204020204" pitchFamily="34" charset="-122"/>
              </a:rPr>
              <a:t>和</a:t>
            </a:r>
            <a:r>
              <a:rPr lang="zh-CN" altLang="en-US" sz="2000" b="1">
                <a:solidFill>
                  <a:srgbClr val="0000FF"/>
                </a:solidFill>
                <a:latin typeface="微软雅黑" panose="020B0503020204020204" pitchFamily="34" charset="-122"/>
                <a:ea typeface="微软雅黑" panose="020B0503020204020204" pitchFamily="34" charset="-122"/>
              </a:rPr>
              <a:t>并</a:t>
            </a:r>
            <a:endParaRPr lang="en-US" altLang="zh-CN" sz="2000" b="1">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r>
              <a:rPr lang="zh-CN" altLang="en-US" sz="2000" b="1">
                <a:latin typeface="微软雅黑" panose="020B0503020204020204" pitchFamily="34" charset="-122"/>
                <a:ea typeface="微软雅黑" panose="020B0503020204020204" pitchFamily="34" charset="-122"/>
              </a:rPr>
              <a:t>下面比较经典集和模糊集中的操作。</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zh-CN" altLang="en-US" sz="20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40135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600" dirty="0">
                <a:latin typeface="+mn-lt"/>
              </a:rPr>
              <a:t> </a:t>
            </a:r>
            <a:r>
              <a:rPr lang="zh-CN" altLang="en-US" sz="3600" dirty="0">
                <a:latin typeface="+mn-lt"/>
              </a:rPr>
              <a:t>模糊集的基本操作</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984182" cy="5472608"/>
          </a:xfrm>
        </p:spPr>
        <p:txBody>
          <a:bodyPr/>
          <a:lstStyle/>
          <a:p>
            <a:pPr eaLnBrk="1" hangingPunct="1">
              <a:buClr>
                <a:srgbClr val="FF0000"/>
              </a:buClr>
              <a:buSzPct val="55000"/>
            </a:pPr>
            <a:r>
              <a:rPr lang="zh-CN" altLang="en-US" sz="2000" b="1">
                <a:latin typeface="微软雅黑" panose="020B0503020204020204" pitchFamily="34" charset="-122"/>
                <a:ea typeface="微软雅黑" panose="020B0503020204020204" pitchFamily="34" charset="-122"/>
              </a:rPr>
              <a:t>经典的集操作</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zh-CN" altLang="en-US" sz="2000" b="1">
              <a:latin typeface="微软雅黑" panose="020B0503020204020204" pitchFamily="34" charset="-122"/>
              <a:ea typeface="微软雅黑" panose="020B0503020204020204" pitchFamily="34" charset="-122"/>
            </a:endParaRPr>
          </a:p>
        </p:txBody>
      </p:sp>
      <p:grpSp>
        <p:nvGrpSpPr>
          <p:cNvPr id="4" name="组合 7">
            <a:extLst>
              <a:ext uri="{FF2B5EF4-FFF2-40B4-BE49-F238E27FC236}">
                <a16:creationId xmlns:a16="http://schemas.microsoft.com/office/drawing/2014/main" id="{E6B04009-2509-41A4-935A-E095C5F5F4C1}"/>
              </a:ext>
            </a:extLst>
          </p:cNvPr>
          <p:cNvGrpSpPr>
            <a:grpSpLocks/>
          </p:cNvGrpSpPr>
          <p:nvPr/>
        </p:nvGrpSpPr>
        <p:grpSpPr bwMode="auto">
          <a:xfrm>
            <a:off x="2843808" y="1556792"/>
            <a:ext cx="4702289" cy="4535710"/>
            <a:chOff x="2045759" y="1039832"/>
            <a:chExt cx="4702289" cy="4535840"/>
          </a:xfrm>
        </p:grpSpPr>
        <p:pic>
          <p:nvPicPr>
            <p:cNvPr id="5" name="Picture 5" descr="4-6-">
              <a:extLst>
                <a:ext uri="{FF2B5EF4-FFF2-40B4-BE49-F238E27FC236}">
                  <a16:creationId xmlns:a16="http://schemas.microsoft.com/office/drawing/2014/main" id="{20628F4F-BCF7-42DB-B175-B4E9A1134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5759" y="1039832"/>
              <a:ext cx="4702289" cy="4392614"/>
            </a:xfrm>
            <a:prstGeom prst="rect">
              <a:avLst/>
            </a:prstGeom>
            <a:noFill/>
            <a:ln>
              <a:noFill/>
            </a:ln>
            <a:effectLst>
              <a:outerShdw blurRad="50800" dist="63500" dir="13500000" algn="b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
              <a:extLst>
                <a:ext uri="{FF2B5EF4-FFF2-40B4-BE49-F238E27FC236}">
                  <a16:creationId xmlns:a16="http://schemas.microsoft.com/office/drawing/2014/main" id="{534BE3EF-861A-4236-9432-67106750FBB9}"/>
                </a:ext>
              </a:extLst>
            </p:cNvPr>
            <p:cNvSpPr txBox="1">
              <a:spLocks noChangeArrowheads="1"/>
            </p:cNvSpPr>
            <p:nvPr/>
          </p:nvSpPr>
          <p:spPr bwMode="auto">
            <a:xfrm>
              <a:off x="2884736" y="3031820"/>
              <a:ext cx="480316" cy="461666"/>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i="0"/>
                <a:t>补</a:t>
              </a:r>
            </a:p>
          </p:txBody>
        </p:sp>
        <p:sp>
          <p:nvSpPr>
            <p:cNvPr id="7" name="TextBox 4">
              <a:extLst>
                <a:ext uri="{FF2B5EF4-FFF2-40B4-BE49-F238E27FC236}">
                  <a16:creationId xmlns:a16="http://schemas.microsoft.com/office/drawing/2014/main" id="{45DFAD6A-3218-48E4-BB19-D1C339FB01A3}"/>
                </a:ext>
              </a:extLst>
            </p:cNvPr>
            <p:cNvSpPr txBox="1">
              <a:spLocks noChangeArrowheads="1"/>
            </p:cNvSpPr>
            <p:nvPr/>
          </p:nvSpPr>
          <p:spPr bwMode="auto">
            <a:xfrm>
              <a:off x="5261000" y="3031821"/>
              <a:ext cx="857256" cy="46166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i="0"/>
                <a:t>包含</a:t>
              </a:r>
            </a:p>
          </p:txBody>
        </p:sp>
        <p:sp>
          <p:nvSpPr>
            <p:cNvPr id="8" name="TextBox 5">
              <a:extLst>
                <a:ext uri="{FF2B5EF4-FFF2-40B4-BE49-F238E27FC236}">
                  <a16:creationId xmlns:a16="http://schemas.microsoft.com/office/drawing/2014/main" id="{257F860F-A6EC-438F-966F-D145EF889CBD}"/>
                </a:ext>
              </a:extLst>
            </p:cNvPr>
            <p:cNvSpPr txBox="1">
              <a:spLocks noChangeArrowheads="1"/>
            </p:cNvSpPr>
            <p:nvPr/>
          </p:nvSpPr>
          <p:spPr bwMode="auto">
            <a:xfrm>
              <a:off x="2724686" y="5114007"/>
              <a:ext cx="928694" cy="46166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i="0"/>
                <a:t>交集</a:t>
              </a:r>
            </a:p>
          </p:txBody>
        </p:sp>
        <p:sp>
          <p:nvSpPr>
            <p:cNvPr id="9" name="TextBox 6">
              <a:extLst>
                <a:ext uri="{FF2B5EF4-FFF2-40B4-BE49-F238E27FC236}">
                  <a16:creationId xmlns:a16="http://schemas.microsoft.com/office/drawing/2014/main" id="{588BAF5D-1E19-4161-B959-B611183AF403}"/>
                </a:ext>
              </a:extLst>
            </p:cNvPr>
            <p:cNvSpPr txBox="1">
              <a:spLocks noChangeArrowheads="1"/>
            </p:cNvSpPr>
            <p:nvPr/>
          </p:nvSpPr>
          <p:spPr bwMode="auto">
            <a:xfrm>
              <a:off x="5261000" y="5114007"/>
              <a:ext cx="928694" cy="46166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i="0"/>
                <a:t>并集</a:t>
              </a:r>
            </a:p>
          </p:txBody>
        </p:sp>
      </p:grpSp>
    </p:spTree>
    <p:extLst>
      <p:ext uri="{BB962C8B-B14F-4D97-AF65-F5344CB8AC3E}">
        <p14:creationId xmlns:p14="http://schemas.microsoft.com/office/powerpoint/2010/main" val="1291960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600" dirty="0">
                <a:latin typeface="+mn-lt"/>
              </a:rPr>
              <a:t> </a:t>
            </a:r>
            <a:r>
              <a:rPr lang="zh-CN" altLang="en-US" sz="3600" dirty="0">
                <a:latin typeface="+mn-lt"/>
              </a:rPr>
              <a:t>模糊集的基本操作</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984182" cy="5472608"/>
          </a:xfrm>
        </p:spPr>
        <p:txBody>
          <a:bodyPr/>
          <a:lstStyle/>
          <a:p>
            <a:pPr eaLnBrk="1" hangingPunct="1">
              <a:buClr>
                <a:srgbClr val="FF0000"/>
              </a:buClr>
              <a:buSzPct val="55000"/>
            </a:pPr>
            <a:r>
              <a:rPr lang="zh-CN" altLang="en-US" sz="2400" b="1">
                <a:latin typeface="微软雅黑" panose="020B0503020204020204" pitchFamily="34" charset="-122"/>
                <a:ea typeface="微软雅黑" panose="020B0503020204020204" pitchFamily="34" charset="-122"/>
              </a:rPr>
              <a:t>补集</a:t>
            </a:r>
            <a:endParaRPr lang="en-US" altLang="zh-CN" sz="24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zh-CN" altLang="en-US"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b="1">
                <a:latin typeface="微软雅黑" panose="020B0503020204020204" pitchFamily="34" charset="-122"/>
                <a:ea typeface="微软雅黑" panose="020B0503020204020204" pitchFamily="34" charset="-122"/>
              </a:rPr>
              <a:t>清晰集：谁不属于集合？ </a:t>
            </a:r>
          </a:p>
          <a:p>
            <a:pPr eaLnBrk="1" hangingPunct="1">
              <a:buClr>
                <a:srgbClr val="FF0000"/>
              </a:buClr>
              <a:buSzPct val="55000"/>
              <a:buFont typeface="Wingdings" panose="05000000000000000000" pitchFamily="2" charset="2"/>
              <a:buChar char="Ø"/>
            </a:pPr>
            <a:r>
              <a:rPr lang="zh-CN" altLang="en-US" sz="1800" b="1">
                <a:latin typeface="微软雅黑" panose="020B0503020204020204" pitchFamily="34" charset="-122"/>
                <a:ea typeface="微软雅黑" panose="020B0503020204020204" pitchFamily="34" charset="-122"/>
              </a:rPr>
              <a:t>模糊集：元素不属于集的程度？ </a:t>
            </a:r>
          </a:p>
          <a:p>
            <a:pPr eaLnBrk="1" hangingPunct="1">
              <a:buClr>
                <a:srgbClr val="FF0000"/>
              </a:buClr>
              <a:buSzPct val="55000"/>
            </a:pPr>
            <a:endParaRPr lang="en-US" altLang="zh-CN" sz="1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集的补集是集的相反操作。</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例如，有一个</a:t>
            </a:r>
            <a:r>
              <a:rPr lang="en-US" altLang="zh-CN" sz="1800" b="1">
                <a:latin typeface="微软雅黑" panose="020B0503020204020204" pitchFamily="34" charset="-122"/>
                <a:ea typeface="微软雅黑" panose="020B0503020204020204" pitchFamily="34" charset="-122"/>
              </a:rPr>
              <a:t>tall men</a:t>
            </a:r>
            <a:r>
              <a:rPr lang="zh-CN" altLang="en-US" sz="1800" b="1">
                <a:latin typeface="微软雅黑" panose="020B0503020204020204" pitchFamily="34" charset="-122"/>
                <a:ea typeface="微软雅黑" panose="020B0503020204020204" pitchFamily="34" charset="-122"/>
              </a:rPr>
              <a:t>集，它的补集是</a:t>
            </a:r>
            <a:r>
              <a:rPr lang="en-US" altLang="zh-CN" sz="1800" b="1">
                <a:latin typeface="微软雅黑" panose="020B0503020204020204" pitchFamily="34" charset="-122"/>
                <a:ea typeface="微软雅黑" panose="020B0503020204020204" pitchFamily="34" charset="-122"/>
              </a:rPr>
              <a:t>Not tall men</a:t>
            </a:r>
            <a:r>
              <a:rPr lang="zh-CN" altLang="en-US" sz="1800" b="1">
                <a:latin typeface="微软雅黑" panose="020B0503020204020204" pitchFamily="34" charset="-122"/>
                <a:ea typeface="微软雅黑" panose="020B0503020204020204" pitchFamily="34" charset="-122"/>
              </a:rPr>
              <a:t>集。</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当我们从论域中移除</a:t>
            </a:r>
            <a:r>
              <a:rPr lang="en-US" altLang="zh-CN" sz="1800" b="1">
                <a:latin typeface="微软雅黑" panose="020B0503020204020204" pitchFamily="34" charset="-122"/>
                <a:ea typeface="微软雅黑" panose="020B0503020204020204" pitchFamily="34" charset="-122"/>
              </a:rPr>
              <a:t>tall men</a:t>
            </a:r>
            <a:r>
              <a:rPr lang="zh-CN" altLang="en-US" sz="1800" b="1">
                <a:latin typeface="微软雅黑" panose="020B0503020204020204" pitchFamily="34" charset="-122"/>
                <a:ea typeface="微软雅黑" panose="020B0503020204020204" pitchFamily="34" charset="-122"/>
              </a:rPr>
              <a:t>集后，就得到补集。</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如果</a:t>
            </a:r>
            <a:r>
              <a:rPr lang="en-US" altLang="zh-CN" sz="1800" b="1">
                <a:latin typeface="微软雅黑" panose="020B0503020204020204" pitchFamily="34" charset="-122"/>
                <a:ea typeface="微软雅黑" panose="020B0503020204020204" pitchFamily="34" charset="-122"/>
              </a:rPr>
              <a:t>A</a:t>
            </a:r>
            <a:r>
              <a:rPr lang="zh-CN" altLang="en-US" sz="1800" b="1">
                <a:latin typeface="微软雅黑" panose="020B0503020204020204" pitchFamily="34" charset="-122"/>
                <a:ea typeface="微软雅黑" panose="020B0503020204020204" pitchFamily="34" charset="-122"/>
              </a:rPr>
              <a:t>是模糊集，其补集</a:t>
            </a:r>
            <a:r>
              <a:rPr lang="en-US" altLang="zh-CN" sz="1800" b="1">
                <a:latin typeface="微软雅黑" panose="020B0503020204020204" pitchFamily="34" charset="-122"/>
                <a:ea typeface="微软雅黑" panose="020B0503020204020204" pitchFamily="34" charset="-122"/>
              </a:rPr>
              <a:t>ØA</a:t>
            </a:r>
            <a:r>
              <a:rPr lang="zh-CN" altLang="en-US" sz="1800" b="1">
                <a:latin typeface="微软雅黑" panose="020B0503020204020204" pitchFamily="34" charset="-122"/>
                <a:ea typeface="微软雅黑" panose="020B0503020204020204" pitchFamily="34" charset="-122"/>
              </a:rPr>
              <a:t>为：</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例：</a:t>
            </a: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tall men=(0/180,0.25/182.5,0.5/180,0.75/187.5,1/190)</a:t>
            </a: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Not tall men=(1/180,0.75/182.5,0.5/180,0.25/187.5,0/190)</a:t>
            </a:r>
          </a:p>
          <a:p>
            <a:pPr eaLnBrk="1" hangingPunct="1">
              <a:buClr>
                <a:srgbClr val="FF0000"/>
              </a:buClr>
              <a:buSzPct val="55000"/>
            </a:pPr>
            <a:endParaRPr lang="zh-CN" altLang="en-US" sz="2000" b="1">
              <a:latin typeface="微软雅黑" panose="020B0503020204020204" pitchFamily="34" charset="-122"/>
              <a:ea typeface="微软雅黑" panose="020B0503020204020204" pitchFamily="34" charset="-122"/>
            </a:endParaRPr>
          </a:p>
        </p:txBody>
      </p:sp>
      <p:graphicFrame>
        <p:nvGraphicFramePr>
          <p:cNvPr id="10" name="Object 5">
            <a:extLst>
              <a:ext uri="{FF2B5EF4-FFF2-40B4-BE49-F238E27FC236}">
                <a16:creationId xmlns:a16="http://schemas.microsoft.com/office/drawing/2014/main" id="{B2147C05-A09C-4CE2-8BE9-740DD6634DF3}"/>
              </a:ext>
            </a:extLst>
          </p:cNvPr>
          <p:cNvGraphicFramePr>
            <a:graphicFrameLocks noChangeAspect="1"/>
          </p:cNvGraphicFramePr>
          <p:nvPr>
            <p:extLst>
              <p:ext uri="{D42A27DB-BD31-4B8C-83A1-F6EECF244321}">
                <p14:modId xmlns:p14="http://schemas.microsoft.com/office/powerpoint/2010/main" val="506598468"/>
              </p:ext>
            </p:extLst>
          </p:nvPr>
        </p:nvGraphicFramePr>
        <p:xfrm>
          <a:off x="2915816" y="4149080"/>
          <a:ext cx="2786063" cy="576263"/>
        </p:xfrm>
        <a:graphic>
          <a:graphicData uri="http://schemas.openxmlformats.org/presentationml/2006/ole">
            <mc:AlternateContent xmlns:mc="http://schemas.openxmlformats.org/markup-compatibility/2006">
              <mc:Choice xmlns:v="urn:schemas-microsoft-com:vml" Requires="v">
                <p:oleObj spid="_x0000_s5292" name="Equation" r:id="rId3" imgW="1104840" imgH="228600" progId="Equation.DSMT4">
                  <p:embed/>
                </p:oleObj>
              </mc:Choice>
              <mc:Fallback>
                <p:oleObj name="Equation" r:id="rId3" imgW="1104840" imgH="228600" progId="Equation.DSMT4">
                  <p:embed/>
                  <p:pic>
                    <p:nvPicPr>
                      <p:cNvPr id="4098" name="Object 5">
                        <a:extLst>
                          <a:ext uri="{FF2B5EF4-FFF2-40B4-BE49-F238E27FC236}">
                            <a16:creationId xmlns:a16="http://schemas.microsoft.com/office/drawing/2014/main" id="{5B2AAAB8-7989-4906-9759-09BAAD592B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4149080"/>
                        <a:ext cx="2786063"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6961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600" dirty="0">
                <a:latin typeface="+mn-lt"/>
              </a:rPr>
              <a:t> </a:t>
            </a:r>
            <a:r>
              <a:rPr lang="zh-CN" altLang="en-US" sz="3600" dirty="0">
                <a:latin typeface="+mn-lt"/>
              </a:rPr>
              <a:t>模糊集的基本操作</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984182" cy="5040560"/>
          </a:xfrm>
        </p:spPr>
        <p:txBody>
          <a:bodyPr/>
          <a:lstStyle/>
          <a:p>
            <a:pPr eaLnBrk="1" hangingPunct="1">
              <a:buClr>
                <a:srgbClr val="FF0000"/>
              </a:buClr>
              <a:buSzPct val="55000"/>
            </a:pPr>
            <a:r>
              <a:rPr lang="zh-CN" altLang="en-US" sz="2400" b="1">
                <a:latin typeface="微软雅黑" panose="020B0503020204020204" pitchFamily="34" charset="-122"/>
                <a:ea typeface="微软雅黑" panose="020B0503020204020204" pitchFamily="34" charset="-122"/>
              </a:rPr>
              <a:t>包含</a:t>
            </a:r>
          </a:p>
          <a:p>
            <a:pPr eaLnBrk="1" hangingPunct="1">
              <a:buClr>
                <a:srgbClr val="FF0000"/>
              </a:buClr>
              <a:buSzPct val="55000"/>
            </a:pPr>
            <a:endParaRPr lang="zh-CN" altLang="en-US"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b="1">
                <a:latin typeface="微软雅黑" panose="020B0503020204020204" pitchFamily="34" charset="-122"/>
                <a:ea typeface="微软雅黑" panose="020B0503020204020204" pitchFamily="34" charset="-122"/>
              </a:rPr>
              <a:t>清晰集：哪个集属于哪个其它集？ </a:t>
            </a:r>
          </a:p>
          <a:p>
            <a:pPr eaLnBrk="1" hangingPunct="1">
              <a:buClr>
                <a:srgbClr val="FF0000"/>
              </a:buClr>
              <a:buSzPct val="55000"/>
              <a:buFont typeface="Wingdings" panose="05000000000000000000" pitchFamily="2" charset="2"/>
              <a:buChar char="Ø"/>
            </a:pPr>
            <a:r>
              <a:rPr lang="zh-CN" altLang="en-US" sz="1800" b="1">
                <a:latin typeface="微软雅黑" panose="020B0503020204020204" pitchFamily="34" charset="-122"/>
                <a:ea typeface="微软雅黑" panose="020B0503020204020204" pitchFamily="34" charset="-122"/>
              </a:rPr>
              <a:t>模糊集：哪个集属于其它集？ </a:t>
            </a:r>
          </a:p>
          <a:p>
            <a:pPr eaLnBrk="1" hangingPunct="1">
              <a:buClr>
                <a:srgbClr val="FF0000"/>
              </a:buClr>
              <a:buSzPct val="55000"/>
            </a:pPr>
            <a:endParaRPr lang="en-US" altLang="zh-CN" sz="1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类似于俄罗斯套娃，一个集可以包含另一个集。较小的集称作</a:t>
            </a:r>
            <a:r>
              <a:rPr lang="zh-CN" altLang="en-US" sz="1800" b="1">
                <a:solidFill>
                  <a:srgbClr val="0000FF"/>
                </a:solidFill>
                <a:latin typeface="微软雅黑" panose="020B0503020204020204" pitchFamily="34" charset="-122"/>
                <a:ea typeface="微软雅黑" panose="020B0503020204020204" pitchFamily="34" charset="-122"/>
              </a:rPr>
              <a:t>子集</a:t>
            </a:r>
            <a:r>
              <a:rPr lang="zh-CN" altLang="en-US" sz="1800" b="1">
                <a:latin typeface="微软雅黑" panose="020B0503020204020204" pitchFamily="34" charset="-122"/>
                <a:ea typeface="微软雅黑" panose="020B0503020204020204" pitchFamily="34" charset="-122"/>
              </a:rPr>
              <a:t>。</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a:latin typeface="微软雅黑" panose="020B0503020204020204" pitchFamily="34" charset="-122"/>
                <a:ea typeface="微软雅黑" panose="020B0503020204020204" pitchFamily="34" charset="-122"/>
              </a:rPr>
              <a:t>例如，</a:t>
            </a:r>
            <a:r>
              <a:rPr lang="en-US" altLang="zh-CN" sz="1800">
                <a:latin typeface="微软雅黑" panose="020B0503020204020204" pitchFamily="34" charset="-122"/>
                <a:ea typeface="微软雅黑" panose="020B0503020204020204" pitchFamily="34" charset="-122"/>
              </a:rPr>
              <a:t>tall men</a:t>
            </a:r>
            <a:r>
              <a:rPr lang="zh-CN" altLang="en-US" sz="1800">
                <a:latin typeface="微软雅黑" panose="020B0503020204020204" pitchFamily="34" charset="-122"/>
                <a:ea typeface="微软雅黑" panose="020B0503020204020204" pitchFamily="34" charset="-122"/>
              </a:rPr>
              <a:t>集包含所有高个子男人，因此</a:t>
            </a:r>
            <a:r>
              <a:rPr lang="en-US" altLang="zh-CN" sz="1800">
                <a:latin typeface="微软雅黑" panose="020B0503020204020204" pitchFamily="34" charset="-122"/>
                <a:ea typeface="微软雅黑" panose="020B0503020204020204" pitchFamily="34" charset="-122"/>
              </a:rPr>
              <a:t>very tall men</a:t>
            </a:r>
            <a:r>
              <a:rPr lang="zh-CN" altLang="en-US" sz="1800">
                <a:latin typeface="微软雅黑" panose="020B0503020204020204" pitchFamily="34" charset="-122"/>
                <a:ea typeface="微软雅黑" panose="020B0503020204020204" pitchFamily="34" charset="-122"/>
              </a:rPr>
              <a:t>集是</a:t>
            </a:r>
            <a:r>
              <a:rPr lang="en-US" altLang="zh-CN" sz="1800">
                <a:latin typeface="微软雅黑" panose="020B0503020204020204" pitchFamily="34" charset="-122"/>
                <a:ea typeface="微软雅黑" panose="020B0503020204020204" pitchFamily="34" charset="-122"/>
              </a:rPr>
              <a:t>tall men</a:t>
            </a:r>
            <a:r>
              <a:rPr lang="zh-CN" altLang="en-US" sz="1800">
                <a:latin typeface="微软雅黑" panose="020B0503020204020204" pitchFamily="34" charset="-122"/>
                <a:ea typeface="微软雅黑" panose="020B0503020204020204" pitchFamily="34" charset="-122"/>
              </a:rPr>
              <a:t>集的子集。但是</a:t>
            </a:r>
            <a:r>
              <a:rPr lang="en-US" altLang="zh-CN" sz="1800">
                <a:latin typeface="微软雅黑" panose="020B0503020204020204" pitchFamily="34" charset="-122"/>
                <a:ea typeface="微软雅黑" panose="020B0503020204020204" pitchFamily="34" charset="-122"/>
              </a:rPr>
              <a:t>tall men</a:t>
            </a:r>
            <a:r>
              <a:rPr lang="zh-CN" altLang="en-US" sz="1800">
                <a:latin typeface="微软雅黑" panose="020B0503020204020204" pitchFamily="34" charset="-122"/>
                <a:ea typeface="微软雅黑" panose="020B0503020204020204" pitchFamily="34" charset="-122"/>
              </a:rPr>
              <a:t>集是</a:t>
            </a:r>
            <a:r>
              <a:rPr lang="en-US" altLang="zh-CN" sz="1800">
                <a:latin typeface="微软雅黑" panose="020B0503020204020204" pitchFamily="34" charset="-122"/>
                <a:ea typeface="微软雅黑" panose="020B0503020204020204" pitchFamily="34" charset="-122"/>
              </a:rPr>
              <a:t>men</a:t>
            </a:r>
            <a:r>
              <a:rPr lang="zh-CN" altLang="en-US" sz="1800">
                <a:latin typeface="微软雅黑" panose="020B0503020204020204" pitchFamily="34" charset="-122"/>
                <a:ea typeface="微软雅黑" panose="020B0503020204020204" pitchFamily="34" charset="-122"/>
              </a:rPr>
              <a:t>集的子集。</a:t>
            </a:r>
            <a:endParaRPr lang="en-US" altLang="zh-CN" sz="180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在</a:t>
            </a:r>
            <a:r>
              <a:rPr lang="zh-CN" altLang="en-US" sz="1800" b="1">
                <a:solidFill>
                  <a:srgbClr val="0000FF"/>
                </a:solidFill>
                <a:latin typeface="微软雅黑" panose="020B0503020204020204" pitchFamily="34" charset="-122"/>
                <a:ea typeface="微软雅黑" panose="020B0503020204020204" pitchFamily="34" charset="-122"/>
              </a:rPr>
              <a:t>清晰集中</a:t>
            </a:r>
            <a:r>
              <a:rPr lang="zh-CN" altLang="en-US" sz="1800" b="1">
                <a:latin typeface="微软雅黑" panose="020B0503020204020204" pitchFamily="34" charset="-122"/>
                <a:ea typeface="微软雅黑" panose="020B0503020204020204" pitchFamily="34" charset="-122"/>
              </a:rPr>
              <a:t>，子集中的所有元素都属于更大的集，其</a:t>
            </a:r>
            <a:r>
              <a:rPr lang="zh-CN" altLang="en-US" sz="1800" b="1">
                <a:solidFill>
                  <a:srgbClr val="0000FF"/>
                </a:solidFill>
                <a:latin typeface="微软雅黑" panose="020B0503020204020204" pitchFamily="34" charset="-122"/>
                <a:ea typeface="微软雅黑" panose="020B0503020204020204" pitchFamily="34" charset="-122"/>
              </a:rPr>
              <a:t>归属值</a:t>
            </a:r>
            <a:r>
              <a:rPr lang="zh-CN" altLang="en-US" sz="1800" b="1">
                <a:latin typeface="微软雅黑" panose="020B0503020204020204" pitchFamily="34" charset="-122"/>
                <a:ea typeface="微软雅黑" panose="020B0503020204020204" pitchFamily="34" charset="-122"/>
              </a:rPr>
              <a:t>为</a:t>
            </a:r>
            <a:r>
              <a:rPr lang="en-US" altLang="zh-CN" sz="1800" b="1">
                <a:latin typeface="微软雅黑" panose="020B0503020204020204" pitchFamily="34" charset="-122"/>
                <a:ea typeface="微软雅黑" panose="020B0503020204020204" pitchFamily="34" charset="-122"/>
              </a:rPr>
              <a:t>1</a:t>
            </a:r>
            <a:r>
              <a:rPr lang="zh-CN" altLang="en-US" sz="1800" b="1">
                <a:latin typeface="微软雅黑" panose="020B0503020204020204" pitchFamily="34" charset="-122"/>
                <a:ea typeface="微软雅黑" panose="020B0503020204020204" pitchFamily="34" charset="-122"/>
              </a:rPr>
              <a:t>。</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但是在</a:t>
            </a:r>
            <a:r>
              <a:rPr lang="zh-CN" altLang="en-US" sz="1800" b="1">
                <a:solidFill>
                  <a:srgbClr val="0000FF"/>
                </a:solidFill>
                <a:latin typeface="微软雅黑" panose="020B0503020204020204" pitchFamily="34" charset="-122"/>
                <a:ea typeface="微软雅黑" panose="020B0503020204020204" pitchFamily="34" charset="-122"/>
              </a:rPr>
              <a:t>模糊集中</a:t>
            </a:r>
            <a:r>
              <a:rPr lang="zh-CN" altLang="en-US" sz="1800" b="1">
                <a:latin typeface="微软雅黑" panose="020B0503020204020204" pitchFamily="34" charset="-122"/>
                <a:ea typeface="微软雅黑" panose="020B0503020204020204" pitchFamily="34" charset="-122"/>
              </a:rPr>
              <a:t>，每个元素属于子集的程度比属于更大的集的</a:t>
            </a:r>
            <a:r>
              <a:rPr lang="zh-CN" altLang="en-US" sz="1800" b="1">
                <a:solidFill>
                  <a:srgbClr val="0000FF"/>
                </a:solidFill>
                <a:latin typeface="微软雅黑" panose="020B0503020204020204" pitchFamily="34" charset="-122"/>
                <a:ea typeface="微软雅黑" panose="020B0503020204020204" pitchFamily="34" charset="-122"/>
              </a:rPr>
              <a:t>程度低</a:t>
            </a:r>
            <a:r>
              <a:rPr lang="zh-CN" altLang="en-US" sz="1800" b="1">
                <a:latin typeface="微软雅黑" panose="020B0503020204020204" pitchFamily="34" charset="-122"/>
                <a:ea typeface="微软雅黑" panose="020B0503020204020204" pitchFamily="34" charset="-122"/>
              </a:rPr>
              <a:t>。模糊子集的元素在子集中的</a:t>
            </a:r>
            <a:r>
              <a:rPr lang="zh-CN" altLang="en-US" sz="1800" b="1">
                <a:solidFill>
                  <a:srgbClr val="0000FF"/>
                </a:solidFill>
                <a:latin typeface="微软雅黑" panose="020B0503020204020204" pitchFamily="34" charset="-122"/>
                <a:ea typeface="微软雅黑" panose="020B0503020204020204" pitchFamily="34" charset="-122"/>
              </a:rPr>
              <a:t>归属值</a:t>
            </a:r>
            <a:r>
              <a:rPr lang="zh-CN" altLang="en-US" sz="1800" b="1">
                <a:latin typeface="微软雅黑" panose="020B0503020204020204" pitchFamily="34" charset="-122"/>
                <a:ea typeface="微软雅黑" panose="020B0503020204020204" pitchFamily="34" charset="-122"/>
              </a:rPr>
              <a:t>比在更大的集中的归属值</a:t>
            </a:r>
            <a:r>
              <a:rPr lang="zh-CN" altLang="en-US" sz="1800" b="1">
                <a:solidFill>
                  <a:srgbClr val="0000FF"/>
                </a:solidFill>
                <a:latin typeface="微软雅黑" panose="020B0503020204020204" pitchFamily="34" charset="-122"/>
                <a:ea typeface="微软雅黑" panose="020B0503020204020204" pitchFamily="34" charset="-122"/>
              </a:rPr>
              <a:t>更小</a:t>
            </a:r>
            <a:r>
              <a:rPr lang="zh-CN" altLang="en-US" sz="1800" b="1">
                <a:latin typeface="微软雅黑" panose="020B0503020204020204" pitchFamily="34" charset="-122"/>
                <a:ea typeface="微软雅黑" panose="020B0503020204020204" pitchFamily="34" charset="-122"/>
              </a:rPr>
              <a:t>。</a:t>
            </a:r>
          </a:p>
          <a:p>
            <a:pPr marL="0" indent="0" eaLnBrk="1" hangingPunct="1">
              <a:buClr>
                <a:srgbClr val="FF0000"/>
              </a:buClr>
              <a:buSzPct val="55000"/>
              <a:buNone/>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例：</a:t>
            </a: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tall men=(0/180,0.25/182.5,0.5/180,0.75/187.5,1/190)</a:t>
            </a: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Very tall men=(0/180,0.06/182.5,0.25/180,0.56/187.5,1/190)</a:t>
            </a:r>
          </a:p>
          <a:p>
            <a:pPr eaLnBrk="1" hangingPunct="1">
              <a:buClr>
                <a:srgbClr val="FF0000"/>
              </a:buClr>
              <a:buSzPct val="55000"/>
            </a:pPr>
            <a:endParaRPr lang="zh-CN" altLang="en-US" sz="20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4493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600" dirty="0">
                <a:latin typeface="+mn-lt"/>
              </a:rPr>
              <a:t> </a:t>
            </a:r>
            <a:r>
              <a:rPr lang="zh-CN" altLang="en-US" sz="3600" dirty="0">
                <a:latin typeface="+mn-lt"/>
              </a:rPr>
              <a:t>模糊集的基本操作</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984182" cy="5040560"/>
          </a:xfrm>
        </p:spPr>
        <p:txBody>
          <a:bodyPr/>
          <a:lstStyle/>
          <a:p>
            <a:pPr eaLnBrk="1" hangingPunct="1">
              <a:buClr>
                <a:srgbClr val="FF0000"/>
              </a:buClr>
              <a:buSzPct val="55000"/>
            </a:pPr>
            <a:r>
              <a:rPr lang="zh-CN" altLang="en-US" sz="2400" b="1">
                <a:latin typeface="微软雅黑" panose="020B0503020204020204" pitchFamily="34" charset="-122"/>
                <a:ea typeface="微软雅黑" panose="020B0503020204020204" pitchFamily="34" charset="-122"/>
              </a:rPr>
              <a:t>交集</a:t>
            </a:r>
            <a:endParaRPr lang="en-US" altLang="zh-CN" sz="24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zh-CN" altLang="en-US"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b="1">
                <a:latin typeface="微软雅黑" panose="020B0503020204020204" pitchFamily="34" charset="-122"/>
                <a:ea typeface="微软雅黑" panose="020B0503020204020204" pitchFamily="34" charset="-122"/>
              </a:rPr>
              <a:t>清晰集：哪些元素同时属于两个集？ </a:t>
            </a:r>
          </a:p>
          <a:p>
            <a:pPr eaLnBrk="1" hangingPunct="1">
              <a:buClr>
                <a:srgbClr val="FF0000"/>
              </a:buClr>
              <a:buSzPct val="55000"/>
              <a:buFont typeface="Wingdings" panose="05000000000000000000" pitchFamily="2" charset="2"/>
              <a:buChar char="Ø"/>
            </a:pPr>
            <a:r>
              <a:rPr lang="zh-CN" altLang="en-US" sz="1800" b="1">
                <a:latin typeface="微软雅黑" panose="020B0503020204020204" pitchFamily="34" charset="-122"/>
                <a:ea typeface="微软雅黑" panose="020B0503020204020204" pitchFamily="34" charset="-122"/>
              </a:rPr>
              <a:t>模糊集：元素同时属于两个集的程度？ </a:t>
            </a:r>
          </a:p>
          <a:p>
            <a:pPr eaLnBrk="1" hangingPunct="1">
              <a:buClr>
                <a:srgbClr val="FF0000"/>
              </a:buClr>
              <a:buSzPct val="55000"/>
            </a:pPr>
            <a:endParaRPr lang="en-US" altLang="zh-CN" sz="1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在</a:t>
            </a:r>
            <a:r>
              <a:rPr lang="zh-CN" altLang="en-US" sz="1800" b="1">
                <a:solidFill>
                  <a:srgbClr val="0000FF"/>
                </a:solidFill>
                <a:latin typeface="微软雅黑" panose="020B0503020204020204" pitchFamily="34" charset="-122"/>
                <a:ea typeface="微软雅黑" panose="020B0503020204020204" pitchFamily="34" charset="-122"/>
              </a:rPr>
              <a:t>经典的集合论</a:t>
            </a:r>
            <a:r>
              <a:rPr lang="zh-CN" altLang="en-US" sz="1800" b="1">
                <a:latin typeface="微软雅黑" panose="020B0503020204020204" pitchFamily="34" charset="-122"/>
                <a:ea typeface="微软雅黑" panose="020B0503020204020204" pitchFamily="34" charset="-122"/>
              </a:rPr>
              <a:t>中，两个集的交集包含两个集中都有的元素。</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a:latin typeface="微软雅黑" panose="020B0503020204020204" pitchFamily="34" charset="-122"/>
                <a:ea typeface="微软雅黑" panose="020B0503020204020204" pitchFamily="34" charset="-122"/>
              </a:rPr>
              <a:t>例如，有</a:t>
            </a:r>
            <a:r>
              <a:rPr lang="en-US" altLang="zh-CN" sz="1800">
                <a:latin typeface="微软雅黑" panose="020B0503020204020204" pitchFamily="34" charset="-122"/>
                <a:ea typeface="微软雅黑" panose="020B0503020204020204" pitchFamily="34" charset="-122"/>
              </a:rPr>
              <a:t>tall men</a:t>
            </a:r>
            <a:r>
              <a:rPr lang="zh-CN" altLang="en-US" sz="1800">
                <a:latin typeface="微软雅黑" panose="020B0503020204020204" pitchFamily="34" charset="-122"/>
                <a:ea typeface="微软雅黑" panose="020B0503020204020204" pitchFamily="34" charset="-122"/>
              </a:rPr>
              <a:t>和</a:t>
            </a:r>
            <a:r>
              <a:rPr lang="en-US" altLang="zh-CN" sz="1800">
                <a:latin typeface="微软雅黑" panose="020B0503020204020204" pitchFamily="34" charset="-122"/>
                <a:ea typeface="微软雅黑" panose="020B0503020204020204" pitchFamily="34" charset="-122"/>
              </a:rPr>
              <a:t>fat men</a:t>
            </a:r>
            <a:r>
              <a:rPr lang="zh-CN" altLang="en-US" sz="1800">
                <a:latin typeface="微软雅黑" panose="020B0503020204020204" pitchFamily="34" charset="-122"/>
                <a:ea typeface="微软雅黑" panose="020B0503020204020204" pitchFamily="34" charset="-122"/>
              </a:rPr>
              <a:t>两个集，交集就是这两个集重迭的部分。</a:t>
            </a:r>
            <a:endParaRPr lang="en-US" altLang="zh-CN" sz="180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但是在模糊集中，元素可能是</a:t>
            </a:r>
            <a:r>
              <a:rPr lang="zh-CN" altLang="en-US" sz="1800" b="1">
                <a:solidFill>
                  <a:srgbClr val="0000FF"/>
                </a:solidFill>
                <a:latin typeface="微软雅黑" panose="020B0503020204020204" pitchFamily="34" charset="-122"/>
                <a:ea typeface="微软雅黑" panose="020B0503020204020204" pitchFamily="34" charset="-122"/>
              </a:rPr>
              <a:t>部分地</a:t>
            </a:r>
            <a:r>
              <a:rPr lang="zh-CN" altLang="en-US" sz="1800" b="1">
                <a:latin typeface="微软雅黑" panose="020B0503020204020204" pitchFamily="34" charset="-122"/>
                <a:ea typeface="微软雅黑" panose="020B0503020204020204" pitchFamily="34" charset="-122"/>
              </a:rPr>
              <a:t>属于两个集，模糊交集中的元素在每个集中的归属度都比较低。</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论域</a:t>
            </a:r>
            <a:r>
              <a:rPr lang="en-US" altLang="zh-CN" sz="1800" b="1">
                <a:latin typeface="微软雅黑" panose="020B0503020204020204" pitchFamily="34" charset="-122"/>
                <a:ea typeface="微软雅黑" panose="020B0503020204020204" pitchFamily="34" charset="-122"/>
              </a:rPr>
              <a:t>X</a:t>
            </a:r>
            <a:r>
              <a:rPr lang="zh-CN" altLang="en-US" sz="1800" b="1">
                <a:latin typeface="微软雅黑" panose="020B0503020204020204" pitchFamily="34" charset="-122"/>
                <a:ea typeface="微软雅黑" panose="020B0503020204020204" pitchFamily="34" charset="-122"/>
              </a:rPr>
              <a:t>上建立模糊集</a:t>
            </a:r>
            <a:r>
              <a:rPr lang="en-US" altLang="zh-CN" sz="1800" b="1">
                <a:latin typeface="微软雅黑" panose="020B0503020204020204" pitchFamily="34" charset="-122"/>
                <a:ea typeface="微软雅黑" panose="020B0503020204020204" pitchFamily="34" charset="-122"/>
              </a:rPr>
              <a:t>A</a:t>
            </a:r>
            <a:r>
              <a:rPr lang="zh-CN" altLang="en-US" sz="1800" b="1">
                <a:latin typeface="微软雅黑" panose="020B0503020204020204" pitchFamily="34" charset="-122"/>
                <a:ea typeface="微软雅黑" panose="020B0503020204020204" pitchFamily="34" charset="-122"/>
              </a:rPr>
              <a:t>和</a:t>
            </a:r>
            <a:r>
              <a:rPr lang="en-US" altLang="zh-CN" sz="1800" b="1">
                <a:latin typeface="微软雅黑" panose="020B0503020204020204" pitchFamily="34" charset="-122"/>
                <a:ea typeface="微软雅黑" panose="020B0503020204020204" pitchFamily="34" charset="-122"/>
              </a:rPr>
              <a:t>B</a:t>
            </a:r>
            <a:r>
              <a:rPr lang="zh-CN" altLang="en-US" sz="1800" b="1">
                <a:latin typeface="微软雅黑" panose="020B0503020204020204" pitchFamily="34" charset="-122"/>
                <a:ea typeface="微软雅黑" panose="020B0503020204020204" pitchFamily="34" charset="-122"/>
              </a:rPr>
              <a:t>的交集的模糊操作为： </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a:latin typeface="微软雅黑" panose="020B0503020204020204" pitchFamily="34" charset="-122"/>
                <a:ea typeface="微软雅黑" panose="020B0503020204020204" pitchFamily="34" charset="-122"/>
              </a:rPr>
              <a:t>其中 </a:t>
            </a:r>
          </a:p>
          <a:p>
            <a:pPr eaLnBrk="1" hangingPunct="1">
              <a:buClr>
                <a:srgbClr val="FF0000"/>
              </a:buClr>
              <a:buSzPct val="55000"/>
            </a:pPr>
            <a:endParaRPr lang="zh-CN" altLang="en-US" sz="2000" b="1">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E9314E36-84C3-4BFE-AE54-4A5A7AF7EA91}"/>
              </a:ext>
            </a:extLst>
          </p:cNvPr>
          <p:cNvPicPr>
            <a:picLocks noChangeAspect="1"/>
          </p:cNvPicPr>
          <p:nvPr/>
        </p:nvPicPr>
        <p:blipFill>
          <a:blip r:embed="rId2"/>
          <a:stretch>
            <a:fillRect/>
          </a:stretch>
        </p:blipFill>
        <p:spPr>
          <a:xfrm>
            <a:off x="1032983" y="4761262"/>
            <a:ext cx="7285351" cy="755970"/>
          </a:xfrm>
          <a:prstGeom prst="rect">
            <a:avLst/>
          </a:prstGeom>
        </p:spPr>
      </p:pic>
      <p:pic>
        <p:nvPicPr>
          <p:cNvPr id="3" name="图片 2">
            <a:extLst>
              <a:ext uri="{FF2B5EF4-FFF2-40B4-BE49-F238E27FC236}">
                <a16:creationId xmlns:a16="http://schemas.microsoft.com/office/drawing/2014/main" id="{4E8FB9DA-EA2F-4C6C-9B93-5BEF25849A3A}"/>
              </a:ext>
            </a:extLst>
          </p:cNvPr>
          <p:cNvPicPr>
            <a:picLocks noChangeAspect="1"/>
          </p:cNvPicPr>
          <p:nvPr/>
        </p:nvPicPr>
        <p:blipFill>
          <a:blip r:embed="rId3"/>
          <a:stretch>
            <a:fillRect/>
          </a:stretch>
        </p:blipFill>
        <p:spPr>
          <a:xfrm>
            <a:off x="1475656" y="5409334"/>
            <a:ext cx="1091279" cy="755970"/>
          </a:xfrm>
          <a:prstGeom prst="rect">
            <a:avLst/>
          </a:prstGeom>
        </p:spPr>
      </p:pic>
    </p:spTree>
    <p:extLst>
      <p:ext uri="{BB962C8B-B14F-4D97-AF65-F5344CB8AC3E}">
        <p14:creationId xmlns:p14="http://schemas.microsoft.com/office/powerpoint/2010/main" val="2951973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600" dirty="0">
                <a:latin typeface="+mn-lt"/>
              </a:rPr>
              <a:t> </a:t>
            </a:r>
            <a:r>
              <a:rPr lang="zh-CN" altLang="en-US" sz="3600" dirty="0">
                <a:latin typeface="+mn-lt"/>
              </a:rPr>
              <a:t>模糊集的基本操作</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984182" cy="5040560"/>
          </a:xfrm>
        </p:spPr>
        <p:txBody>
          <a:bodyPr/>
          <a:lstStyle/>
          <a:p>
            <a:pPr eaLnBrk="1" hangingPunct="1">
              <a:buClr>
                <a:srgbClr val="FF0000"/>
              </a:buClr>
              <a:buSzPct val="55000"/>
            </a:pPr>
            <a:r>
              <a:rPr lang="zh-CN" altLang="en-US" sz="2400" b="1">
                <a:latin typeface="微软雅黑" panose="020B0503020204020204" pitchFamily="34" charset="-122"/>
                <a:ea typeface="微软雅黑" panose="020B0503020204020204" pitchFamily="34" charset="-122"/>
              </a:rPr>
              <a:t>模糊集的操作</a:t>
            </a:r>
            <a:endParaRPr lang="en-US" altLang="zh-CN" sz="24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zh-CN" altLang="en-US" sz="8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zh-CN" altLang="en-US" sz="2000" b="1">
              <a:latin typeface="微软雅黑" panose="020B0503020204020204" pitchFamily="34" charset="-122"/>
              <a:ea typeface="微软雅黑" panose="020B0503020204020204" pitchFamily="34" charset="-122"/>
            </a:endParaRPr>
          </a:p>
        </p:txBody>
      </p:sp>
      <p:grpSp>
        <p:nvGrpSpPr>
          <p:cNvPr id="7" name="组合 7">
            <a:extLst>
              <a:ext uri="{FF2B5EF4-FFF2-40B4-BE49-F238E27FC236}">
                <a16:creationId xmlns:a16="http://schemas.microsoft.com/office/drawing/2014/main" id="{B24266F9-D8C0-4E87-9A44-5CBA35F5C4E1}"/>
              </a:ext>
            </a:extLst>
          </p:cNvPr>
          <p:cNvGrpSpPr>
            <a:grpSpLocks/>
          </p:cNvGrpSpPr>
          <p:nvPr/>
        </p:nvGrpSpPr>
        <p:grpSpPr bwMode="auto">
          <a:xfrm>
            <a:off x="1995549" y="1700808"/>
            <a:ext cx="5152901" cy="4608512"/>
            <a:chOff x="1714500" y="1214438"/>
            <a:chExt cx="5616575" cy="5369976"/>
          </a:xfrm>
        </p:grpSpPr>
        <p:pic>
          <p:nvPicPr>
            <p:cNvPr id="8" name="Picture 5" descr="4-7-">
              <a:extLst>
                <a:ext uri="{FF2B5EF4-FFF2-40B4-BE49-F238E27FC236}">
                  <a16:creationId xmlns:a16="http://schemas.microsoft.com/office/drawing/2014/main" id="{AF0253AD-6117-4033-A706-D659334D4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214438"/>
              <a:ext cx="5616575"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3">
              <a:extLst>
                <a:ext uri="{FF2B5EF4-FFF2-40B4-BE49-F238E27FC236}">
                  <a16:creationId xmlns:a16="http://schemas.microsoft.com/office/drawing/2014/main" id="{9DEAEC6D-9ADD-4005-BA63-7A53F3AD634A}"/>
                </a:ext>
              </a:extLst>
            </p:cNvPr>
            <p:cNvSpPr txBox="1">
              <a:spLocks noChangeArrowheads="1"/>
            </p:cNvSpPr>
            <p:nvPr/>
          </p:nvSpPr>
          <p:spPr bwMode="auto">
            <a:xfrm>
              <a:off x="2725730" y="3655564"/>
              <a:ext cx="428628"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i="0"/>
                <a:t>补</a:t>
              </a:r>
            </a:p>
          </p:txBody>
        </p:sp>
        <p:sp>
          <p:nvSpPr>
            <p:cNvPr id="10" name="TextBox 4">
              <a:extLst>
                <a:ext uri="{FF2B5EF4-FFF2-40B4-BE49-F238E27FC236}">
                  <a16:creationId xmlns:a16="http://schemas.microsoft.com/office/drawing/2014/main" id="{43848810-8E25-46F1-8894-16A3BA3F3472}"/>
                </a:ext>
              </a:extLst>
            </p:cNvPr>
            <p:cNvSpPr txBox="1">
              <a:spLocks noChangeArrowheads="1"/>
            </p:cNvSpPr>
            <p:nvPr/>
          </p:nvSpPr>
          <p:spPr bwMode="auto">
            <a:xfrm>
              <a:off x="5787578" y="6215082"/>
              <a:ext cx="428628"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i="0"/>
                <a:t>并</a:t>
              </a:r>
            </a:p>
          </p:txBody>
        </p:sp>
        <p:sp>
          <p:nvSpPr>
            <p:cNvPr id="11" name="TextBox 5">
              <a:extLst>
                <a:ext uri="{FF2B5EF4-FFF2-40B4-BE49-F238E27FC236}">
                  <a16:creationId xmlns:a16="http://schemas.microsoft.com/office/drawing/2014/main" id="{F5EB7F54-0319-4740-A7E7-F7EA6465C59A}"/>
                </a:ext>
              </a:extLst>
            </p:cNvPr>
            <p:cNvSpPr txBox="1">
              <a:spLocks noChangeArrowheads="1"/>
            </p:cNvSpPr>
            <p:nvPr/>
          </p:nvSpPr>
          <p:spPr bwMode="auto">
            <a:xfrm>
              <a:off x="2771536" y="6215082"/>
              <a:ext cx="428628"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i="0"/>
                <a:t>交</a:t>
              </a:r>
            </a:p>
          </p:txBody>
        </p:sp>
        <p:sp>
          <p:nvSpPr>
            <p:cNvPr id="12" name="TextBox 6">
              <a:extLst>
                <a:ext uri="{FF2B5EF4-FFF2-40B4-BE49-F238E27FC236}">
                  <a16:creationId xmlns:a16="http://schemas.microsoft.com/office/drawing/2014/main" id="{319EE270-171A-4693-9A2D-947AB9F3AD8C}"/>
                </a:ext>
              </a:extLst>
            </p:cNvPr>
            <p:cNvSpPr txBox="1">
              <a:spLocks noChangeArrowheads="1"/>
            </p:cNvSpPr>
            <p:nvPr/>
          </p:nvSpPr>
          <p:spPr bwMode="auto">
            <a:xfrm>
              <a:off x="5684848" y="3655564"/>
              <a:ext cx="71438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i="0"/>
                <a:t>包含</a:t>
              </a:r>
            </a:p>
          </p:txBody>
        </p:sp>
      </p:grpSp>
    </p:spTree>
    <p:extLst>
      <p:ext uri="{BB962C8B-B14F-4D97-AF65-F5344CB8AC3E}">
        <p14:creationId xmlns:p14="http://schemas.microsoft.com/office/powerpoint/2010/main" val="1009703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600" dirty="0">
                <a:latin typeface="+mn-lt"/>
              </a:rPr>
              <a:t> </a:t>
            </a:r>
            <a:r>
              <a:rPr lang="zh-CN" altLang="en-US" sz="3600" dirty="0">
                <a:latin typeface="+mn-lt"/>
              </a:rPr>
              <a:t>模糊集的性质</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984182" cy="5040560"/>
          </a:xfrm>
        </p:spPr>
        <p:txBody>
          <a:bodyPr/>
          <a:lstStyle/>
          <a:p>
            <a:pPr eaLnBrk="1" hangingPunct="1">
              <a:buClr>
                <a:srgbClr val="FF0000"/>
              </a:buClr>
              <a:buSzPct val="55000"/>
            </a:pPr>
            <a:r>
              <a:rPr lang="zh-CN" altLang="en-US" sz="2000" b="1">
                <a:latin typeface="微软雅黑" panose="020B0503020204020204" pitchFamily="34" charset="-122"/>
                <a:ea typeface="微软雅黑" panose="020B0503020204020204" pitchFamily="34" charset="-122"/>
              </a:rPr>
              <a:t>模糊集和清晰集有</a:t>
            </a:r>
            <a:r>
              <a:rPr lang="zh-CN" altLang="en-US" sz="2000" b="1">
                <a:solidFill>
                  <a:srgbClr val="0000FF"/>
                </a:solidFill>
                <a:latin typeface="微软雅黑" panose="020B0503020204020204" pitchFamily="34" charset="-122"/>
                <a:ea typeface="微软雅黑" panose="020B0503020204020204" pitchFamily="34" charset="-122"/>
              </a:rPr>
              <a:t>相同的性质</a:t>
            </a:r>
            <a:r>
              <a:rPr lang="zh-CN" altLang="en-US" sz="2000" b="1">
                <a:latin typeface="微软雅黑" panose="020B0503020204020204" pitchFamily="34" charset="-122"/>
                <a:ea typeface="微软雅黑" panose="020B0503020204020204" pitchFamily="34" charset="-122"/>
              </a:rPr>
              <a:t>，清晰集可看作模糊集的</a:t>
            </a:r>
            <a:r>
              <a:rPr lang="zh-CN" altLang="en-US" sz="2000" b="1">
                <a:solidFill>
                  <a:srgbClr val="0000FF"/>
                </a:solidFill>
                <a:latin typeface="微软雅黑" panose="020B0503020204020204" pitchFamily="34" charset="-122"/>
                <a:ea typeface="微软雅黑" panose="020B0503020204020204" pitchFamily="34" charset="-122"/>
              </a:rPr>
              <a:t>特例</a:t>
            </a:r>
            <a:r>
              <a:rPr lang="zh-CN" altLang="en-US" sz="2000" b="1">
                <a:latin typeface="微软雅黑" panose="020B0503020204020204" pitchFamily="34" charset="-122"/>
                <a:ea typeface="微软雅黑" panose="020B0503020204020204" pitchFamily="34" charset="-122"/>
              </a:rPr>
              <a:t>。</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pPr>
            <a:r>
              <a:rPr lang="zh-CN" altLang="en-US" sz="2000" b="1">
                <a:latin typeface="微软雅黑" panose="020B0503020204020204" pitchFamily="34" charset="-122"/>
                <a:ea typeface="微软雅黑" panose="020B0503020204020204" pitchFamily="34" charset="-122"/>
              </a:rPr>
              <a:t>模糊集经常使用以下性质</a:t>
            </a:r>
          </a:p>
          <a:p>
            <a:pPr eaLnBrk="1" hangingPunct="1">
              <a:buClr>
                <a:srgbClr val="FF0000"/>
              </a:buClr>
              <a:buSzPct val="55000"/>
            </a:pPr>
            <a:endParaRPr lang="zh-CN" altLang="en-US" sz="8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zh-CN" altLang="en-US" sz="2000" b="1">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425CB53C-EF8B-49F4-B6C2-D9F4BD3CD500}"/>
              </a:ext>
            </a:extLst>
          </p:cNvPr>
          <p:cNvPicPr>
            <a:picLocks noChangeAspect="1"/>
          </p:cNvPicPr>
          <p:nvPr/>
        </p:nvPicPr>
        <p:blipFill>
          <a:blip r:embed="rId2"/>
          <a:stretch>
            <a:fillRect/>
          </a:stretch>
        </p:blipFill>
        <p:spPr>
          <a:xfrm>
            <a:off x="971550" y="2132856"/>
            <a:ext cx="6321906" cy="4044660"/>
          </a:xfrm>
          <a:prstGeom prst="rect">
            <a:avLst/>
          </a:prstGeom>
        </p:spPr>
      </p:pic>
    </p:spTree>
    <p:extLst>
      <p:ext uri="{BB962C8B-B14F-4D97-AF65-F5344CB8AC3E}">
        <p14:creationId xmlns:p14="http://schemas.microsoft.com/office/powerpoint/2010/main" val="1342090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34E3595-1375-4655-AB50-92DD9F7478B4}"/>
              </a:ext>
            </a:extLst>
          </p:cNvPr>
          <p:cNvSpPr>
            <a:spLocks noGrp="1" noChangeArrowheads="1"/>
          </p:cNvSpPr>
          <p:nvPr>
            <p:ph type="title"/>
          </p:nvPr>
        </p:nvSpPr>
        <p:spPr>
          <a:xfrm>
            <a:off x="971550" y="406400"/>
            <a:ext cx="7696200" cy="719138"/>
          </a:xfrm>
        </p:spPr>
        <p:txBody>
          <a:bodyPr/>
          <a:lstStyle/>
          <a:p>
            <a:pPr eaLnBrk="1" hangingPunct="1">
              <a:defRPr/>
            </a:pPr>
            <a:r>
              <a:rPr lang="zh-CN" altLang="en-US" b="1" dirty="0">
                <a:solidFill>
                  <a:srgbClr val="0000FF"/>
                </a:solidFill>
                <a:latin typeface="+mn-lt"/>
              </a:rPr>
              <a:t>  模糊聚类</a:t>
            </a:r>
          </a:p>
        </p:txBody>
      </p:sp>
      <p:sp>
        <p:nvSpPr>
          <p:cNvPr id="5123" name="Rectangle 3">
            <a:extLst>
              <a:ext uri="{FF2B5EF4-FFF2-40B4-BE49-F238E27FC236}">
                <a16:creationId xmlns:a16="http://schemas.microsoft.com/office/drawing/2014/main" id="{7D2214F1-AC0D-42B2-9AF8-52B61333EB59}"/>
              </a:ext>
            </a:extLst>
          </p:cNvPr>
          <p:cNvSpPr>
            <a:spLocks noGrp="1" noChangeArrowheads="1"/>
          </p:cNvSpPr>
          <p:nvPr>
            <p:ph type="body" idx="1"/>
          </p:nvPr>
        </p:nvSpPr>
        <p:spPr>
          <a:xfrm>
            <a:off x="723900" y="1412875"/>
            <a:ext cx="7696200" cy="4929188"/>
          </a:xfrm>
        </p:spPr>
        <p:txBody>
          <a:bodyPr/>
          <a:lstStyle/>
          <a:p>
            <a:pPr marL="0" indent="0" eaLnBrk="1" hangingPunct="1">
              <a:buClr>
                <a:srgbClr val="FF0000"/>
              </a:buClr>
              <a:buSzPct val="55000"/>
              <a:buNone/>
            </a:pPr>
            <a:endParaRPr lang="en-US" altLang="zh-CN" sz="2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n"/>
            </a:pPr>
            <a:endParaRPr lang="zh-CN" altLang="en-US" sz="500" b="1" dirty="0">
              <a:solidFill>
                <a:schemeClr val="bg2"/>
              </a:solidFill>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solidFill>
                  <a:srgbClr val="FF0000"/>
                </a:solidFill>
                <a:latin typeface="微软雅黑" panose="020B0503020204020204" pitchFamily="34" charset="-122"/>
                <a:ea typeface="微软雅黑" panose="020B0503020204020204" pitchFamily="34" charset="-122"/>
              </a:rPr>
              <a:t>模糊集概述</a:t>
            </a:r>
            <a:endParaRPr lang="en-US" altLang="zh-CN" sz="500" b="1" dirty="0">
              <a:solidFill>
                <a:srgbClr val="FF0000"/>
              </a:solidFill>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模糊规则</a:t>
            </a:r>
            <a:endParaRPr lang="zh-CN" altLang="en-US" sz="5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模糊推理</a:t>
            </a:r>
            <a:endParaRPr lang="zh-CN" altLang="en-US" sz="5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建立模糊专家系统</a:t>
            </a:r>
            <a:endParaRPr lang="en-US" altLang="zh-CN" sz="28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模糊聚类</a:t>
            </a:r>
            <a:endParaRPr lang="en-US" altLang="zh-CN" sz="28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a:t>
            </a:r>
            <a:r>
              <a:rPr lang="en-US" altLang="zh-CN" sz="2800" b="1" dirty="0">
                <a:latin typeface="微软雅黑" panose="020B0503020204020204" pitchFamily="34" charset="-122"/>
                <a:ea typeface="微软雅黑" panose="020B0503020204020204" pitchFamily="34" charset="-122"/>
              </a:rPr>
              <a:t>C</a:t>
            </a:r>
            <a:r>
              <a:rPr lang="zh-CN" altLang="en-US" sz="2800" b="1" dirty="0">
                <a:latin typeface="微软雅黑" panose="020B0503020204020204" pitchFamily="34" charset="-122"/>
                <a:ea typeface="微软雅黑" panose="020B0503020204020204" pitchFamily="34" charset="-122"/>
              </a:rPr>
              <a:t>均值聚类</a:t>
            </a:r>
            <a:endParaRPr lang="en-US" altLang="zh-CN" sz="28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endParaRPr lang="zh-CN" altLang="en-US" sz="2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n"/>
            </a:pP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7062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600" dirty="0">
                <a:latin typeface="+mn-lt"/>
              </a:rPr>
              <a:t> </a:t>
            </a:r>
            <a:r>
              <a:rPr lang="zh-CN" altLang="en-US" sz="3600" dirty="0">
                <a:latin typeface="+mn-lt"/>
              </a:rPr>
              <a:t>语言变量</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984182" cy="5472608"/>
          </a:xfrm>
        </p:spPr>
        <p:txBody>
          <a:bodyPr/>
          <a:lstStyle/>
          <a:p>
            <a:pPr eaLnBrk="1" hangingPunct="1">
              <a:buClr>
                <a:srgbClr val="FF0000"/>
              </a:buClr>
              <a:buSzPct val="55000"/>
            </a:pPr>
            <a:r>
              <a:rPr lang="zh-CN" altLang="en-US" sz="2400" b="1" dirty="0">
                <a:latin typeface="微软雅黑" panose="020B0503020204020204" pitchFamily="34" charset="-122"/>
                <a:ea typeface="微软雅黑" panose="020B0503020204020204" pitchFamily="34" charset="-122"/>
              </a:rPr>
              <a:t>模糊集理论源自</a:t>
            </a:r>
            <a:r>
              <a:rPr lang="zh-CN" altLang="en-US" sz="2400" b="1" dirty="0">
                <a:solidFill>
                  <a:srgbClr val="0000FF"/>
                </a:solidFill>
                <a:latin typeface="微软雅黑" panose="020B0503020204020204" pitchFamily="34" charset="-122"/>
                <a:ea typeface="微软雅黑" panose="020B0503020204020204" pitchFamily="34" charset="-122"/>
              </a:rPr>
              <a:t>语言变量</a:t>
            </a:r>
            <a:r>
              <a:rPr lang="zh-CN" altLang="en-US" sz="2400" b="1" dirty="0">
                <a:latin typeface="微软雅黑" panose="020B0503020204020204" pitchFamily="34" charset="-122"/>
                <a:ea typeface="微软雅黑" panose="020B0503020204020204" pitchFamily="34" charset="-122"/>
              </a:rPr>
              <a:t>的概念</a:t>
            </a:r>
            <a:endParaRPr lang="en-US" altLang="zh-CN" sz="2400" b="1" dirty="0">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pPr>
            <a:r>
              <a:rPr lang="zh-CN" altLang="en-US" sz="2400" b="1" dirty="0">
                <a:latin typeface="微软雅黑" panose="020B0503020204020204" pitchFamily="34" charset="-122"/>
                <a:ea typeface="微软雅黑" panose="020B0503020204020204" pitchFamily="34" charset="-122"/>
              </a:rPr>
              <a:t>语言变量是</a:t>
            </a:r>
            <a:r>
              <a:rPr lang="zh-CN" altLang="en-US" sz="2400" b="1" dirty="0">
                <a:solidFill>
                  <a:srgbClr val="0000FF"/>
                </a:solidFill>
                <a:latin typeface="微软雅黑" panose="020B0503020204020204" pitchFamily="34" charset="-122"/>
                <a:ea typeface="微软雅黑" panose="020B0503020204020204" pitchFamily="34" charset="-122"/>
              </a:rPr>
              <a:t>模糊变量</a:t>
            </a:r>
          </a:p>
          <a:p>
            <a:pPr marL="0" indent="0" eaLnBrk="1" hangingPunct="1">
              <a:buClr>
                <a:srgbClr val="FF0000"/>
              </a:buClr>
              <a:buSzPct val="55000"/>
              <a:buNone/>
            </a:pPr>
            <a:endParaRPr lang="en-US" altLang="zh-CN" sz="1000"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dirty="0">
                <a:latin typeface="微软雅黑" panose="020B0503020204020204" pitchFamily="34" charset="-122"/>
                <a:ea typeface="微软雅黑" panose="020B0503020204020204" pitchFamily="34" charset="-122"/>
              </a:rPr>
              <a:t>例如，“</a:t>
            </a:r>
            <a:r>
              <a:rPr lang="en-US" altLang="zh-CN" sz="1800" b="1" dirty="0">
                <a:latin typeface="微软雅黑" panose="020B0503020204020204" pitchFamily="34" charset="-122"/>
                <a:ea typeface="微软雅黑" panose="020B0503020204020204" pitchFamily="34" charset="-122"/>
              </a:rPr>
              <a:t>John</a:t>
            </a:r>
            <a:r>
              <a:rPr lang="zh-CN" altLang="en-US" sz="1800" b="1" dirty="0">
                <a:latin typeface="微软雅黑" panose="020B0503020204020204" pitchFamily="34" charset="-122"/>
                <a:ea typeface="微软雅黑" panose="020B0503020204020204" pitchFamily="34" charset="-122"/>
              </a:rPr>
              <a:t>很高”这句话意味着</a:t>
            </a:r>
            <a:r>
              <a:rPr lang="zh-CN" altLang="en-US" sz="1800" b="1" dirty="0">
                <a:solidFill>
                  <a:srgbClr val="0000FF"/>
                </a:solidFill>
                <a:latin typeface="微软雅黑" panose="020B0503020204020204" pitchFamily="34" charset="-122"/>
                <a:ea typeface="微软雅黑" panose="020B0503020204020204" pitchFamily="34" charset="-122"/>
              </a:rPr>
              <a:t>语言变量 </a:t>
            </a:r>
            <a:r>
              <a:rPr lang="en-US" altLang="zh-CN" sz="1800" b="1" dirty="0">
                <a:solidFill>
                  <a:srgbClr val="0000FF"/>
                </a:solidFill>
                <a:latin typeface="微软雅黑" panose="020B0503020204020204" pitchFamily="34" charset="-122"/>
                <a:ea typeface="微软雅黑" panose="020B0503020204020204" pitchFamily="34" charset="-122"/>
              </a:rPr>
              <a:t>John</a:t>
            </a:r>
            <a:r>
              <a:rPr lang="zh-CN" altLang="en-US" sz="1800" b="1" dirty="0">
                <a:solidFill>
                  <a:srgbClr val="0000FF"/>
                </a:solidFill>
                <a:latin typeface="微软雅黑" panose="020B0503020204020204" pitchFamily="34" charset="-122"/>
                <a:ea typeface="微软雅黑" panose="020B0503020204020204" pitchFamily="34" charset="-122"/>
              </a:rPr>
              <a:t>的身高</a:t>
            </a:r>
            <a:r>
              <a:rPr lang="en-US" altLang="zh-CN" sz="1800" b="1" dirty="0">
                <a:solidFill>
                  <a:srgbClr val="0000FF"/>
                </a:solidFill>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取值为</a:t>
            </a:r>
            <a:r>
              <a:rPr lang="zh-CN" altLang="en-US" sz="1800" b="1" dirty="0">
                <a:solidFill>
                  <a:srgbClr val="0000FF"/>
                </a:solidFill>
                <a:latin typeface="微软雅黑" panose="020B0503020204020204" pitchFamily="34" charset="-122"/>
                <a:ea typeface="微软雅黑" panose="020B0503020204020204" pitchFamily="34" charset="-122"/>
              </a:rPr>
              <a:t>语言值“高”</a:t>
            </a:r>
            <a:r>
              <a:rPr lang="zh-CN" altLang="en-US" sz="1800" b="1" dirty="0">
                <a:latin typeface="微软雅黑" panose="020B0503020204020204" pitchFamily="34" charset="-122"/>
                <a:ea typeface="微软雅黑" panose="020B0503020204020204" pitchFamily="34" charset="-122"/>
              </a:rPr>
              <a:t>。</a:t>
            </a:r>
            <a:endParaRPr lang="en-US" altLang="zh-CN" sz="10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7420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600" dirty="0">
                <a:latin typeface="+mn-lt"/>
              </a:rPr>
              <a:t> </a:t>
            </a:r>
            <a:r>
              <a:rPr lang="zh-CN" altLang="en-US" sz="3600" dirty="0">
                <a:latin typeface="+mn-lt"/>
              </a:rPr>
              <a:t>语言变量</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984182" cy="5472608"/>
          </a:xfrm>
        </p:spPr>
        <p:txBody>
          <a:bodyPr/>
          <a:lstStyle/>
          <a:p>
            <a:pPr eaLnBrk="1" hangingPunct="1">
              <a:buClr>
                <a:srgbClr val="FF0000"/>
              </a:buClr>
              <a:buSzPct val="55000"/>
            </a:pPr>
            <a:r>
              <a:rPr lang="zh-CN" altLang="en-US" sz="2000" b="1">
                <a:latin typeface="微软雅黑" panose="020B0503020204020204" pitchFamily="34" charset="-122"/>
                <a:ea typeface="微软雅黑" panose="020B0503020204020204" pitchFamily="34" charset="-122"/>
              </a:rPr>
              <a:t>在模糊专家系统中，语言变量在模糊规则中使用。例如： </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r>
              <a:rPr lang="zh-CN" altLang="en-US" sz="2000" b="1">
                <a:latin typeface="微软雅黑" panose="020B0503020204020204" pitchFamily="34" charset="-122"/>
                <a:ea typeface="微软雅黑" panose="020B0503020204020204" pitchFamily="34" charset="-122"/>
              </a:rPr>
              <a:t>语言变量的可能值的范围表示变量的论域。</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例如，语言变量“速度”的全局为</a:t>
            </a:r>
            <a:r>
              <a:rPr lang="en-US" altLang="zh-CN" sz="2000" b="1">
                <a:latin typeface="微软雅黑" panose="020B0503020204020204" pitchFamily="34" charset="-122"/>
                <a:ea typeface="微软雅黑" panose="020B0503020204020204" pitchFamily="34" charset="-122"/>
              </a:rPr>
              <a:t>0</a:t>
            </a:r>
            <a:r>
              <a:rPr lang="zh-CN" altLang="en-US"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220km/h</a:t>
            </a:r>
            <a:r>
              <a:rPr lang="zh-CN" altLang="en-US" sz="2000" b="1">
                <a:latin typeface="微软雅黑" panose="020B0503020204020204" pitchFamily="34" charset="-122"/>
                <a:ea typeface="微软雅黑" panose="020B0503020204020204" pitchFamily="34" charset="-122"/>
              </a:rPr>
              <a:t>，包含的模糊子集有 </a:t>
            </a:r>
            <a:r>
              <a:rPr lang="en-US" altLang="zh-CN" sz="2000" b="1">
                <a:latin typeface="微软雅黑" panose="020B0503020204020204" pitchFamily="34" charset="-122"/>
                <a:ea typeface="微软雅黑" panose="020B0503020204020204" pitchFamily="34" charset="-122"/>
              </a:rPr>
              <a:t>very slow</a:t>
            </a:r>
            <a:r>
              <a:rPr lang="zh-CN" altLang="en-US"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slow</a:t>
            </a:r>
            <a:r>
              <a:rPr lang="zh-CN" altLang="en-US"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medium</a:t>
            </a:r>
            <a:r>
              <a:rPr lang="zh-CN" altLang="en-US"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fast </a:t>
            </a:r>
            <a:r>
              <a:rPr lang="zh-CN" altLang="en-US" sz="2000" b="1">
                <a:latin typeface="微软雅黑" panose="020B0503020204020204" pitchFamily="34" charset="-122"/>
                <a:ea typeface="微软雅黑" panose="020B0503020204020204" pitchFamily="34" charset="-122"/>
              </a:rPr>
              <a:t>和 </a:t>
            </a:r>
            <a:r>
              <a:rPr lang="en-US" altLang="zh-CN" sz="2000" b="1">
                <a:latin typeface="微软雅黑" panose="020B0503020204020204" pitchFamily="34" charset="-122"/>
                <a:ea typeface="微软雅黑" panose="020B0503020204020204" pitchFamily="34" charset="-122"/>
              </a:rPr>
              <a:t>very fast</a:t>
            </a:r>
            <a:r>
              <a:rPr lang="zh-CN" altLang="en-US" sz="2000" b="1">
                <a:latin typeface="微软雅黑" panose="020B0503020204020204" pitchFamily="34" charset="-122"/>
                <a:ea typeface="微软雅黑" panose="020B0503020204020204" pitchFamily="34" charset="-122"/>
              </a:rPr>
              <a:t>。</a:t>
            </a:r>
          </a:p>
          <a:p>
            <a:pPr eaLnBrk="1" hangingPunct="1">
              <a:buClr>
                <a:srgbClr val="FF0000"/>
              </a:buClr>
              <a:buSzPct val="55000"/>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16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1000" b="1">
              <a:solidFill>
                <a:srgbClr val="0000FF"/>
              </a:solidFill>
              <a:latin typeface="微软雅黑" panose="020B0503020204020204" pitchFamily="34" charset="-122"/>
              <a:ea typeface="微软雅黑" panose="020B0503020204020204" pitchFamily="34" charset="-122"/>
            </a:endParaRPr>
          </a:p>
        </p:txBody>
      </p:sp>
      <p:sp>
        <p:nvSpPr>
          <p:cNvPr id="4" name="Rectangle 3">
            <a:extLst>
              <a:ext uri="{FF2B5EF4-FFF2-40B4-BE49-F238E27FC236}">
                <a16:creationId xmlns:a16="http://schemas.microsoft.com/office/drawing/2014/main" id="{AE69DDAC-7C5A-45FB-ADD3-5A0F6915A9E1}"/>
              </a:ext>
            </a:extLst>
          </p:cNvPr>
          <p:cNvSpPr>
            <a:spLocks noChangeArrowheads="1"/>
          </p:cNvSpPr>
          <p:nvPr/>
        </p:nvSpPr>
        <p:spPr bwMode="auto">
          <a:xfrm>
            <a:off x="971550" y="1758295"/>
            <a:ext cx="7872412" cy="2246769"/>
          </a:xfrm>
          <a:prstGeom prst="rect">
            <a:avLst/>
          </a:prstGeom>
          <a:noFill/>
          <a:ln w="12700" cap="sq">
            <a:noFill/>
            <a:miter lim="800000"/>
            <a:headEnd type="none" w="sm" len="sm"/>
            <a:tailEnd type="none" w="sm" len="sm"/>
          </a:ln>
          <a:effectLst/>
        </p:spPr>
        <p:txBody>
          <a:bodyPr>
            <a:spAutoFit/>
          </a:bodyPr>
          <a:lstStyle/>
          <a:p>
            <a:pPr defTabSz="895350">
              <a:tabLst>
                <a:tab pos="1336675" algn="l"/>
              </a:tabLst>
              <a:defRPr/>
            </a:pPr>
            <a:r>
              <a:rPr lang="en-US" altLang="zh-TW" b="1" i="0" dirty="0">
                <a:solidFill>
                  <a:srgbClr val="00B050"/>
                </a:solidFill>
                <a:effectLst>
                  <a:outerShdw dist="38100" sx="1000" sy="1000" algn="tl">
                    <a:srgbClr val="000000"/>
                  </a:outerShdw>
                </a:effectLst>
                <a:ea typeface="新細明體" pitchFamily="18" charset="-120"/>
              </a:rPr>
              <a:t>IF 	wind is strong</a:t>
            </a:r>
          </a:p>
          <a:p>
            <a:pPr defTabSz="895350">
              <a:tabLst>
                <a:tab pos="1336675" algn="l"/>
              </a:tabLst>
              <a:defRPr/>
            </a:pPr>
            <a:r>
              <a:rPr lang="en-US" altLang="zh-TW" b="1" i="0" dirty="0">
                <a:solidFill>
                  <a:srgbClr val="00B050"/>
                </a:solidFill>
                <a:effectLst>
                  <a:outerShdw dist="38100" sx="1000" sy="1000" algn="tl">
                    <a:srgbClr val="000000"/>
                  </a:outerShdw>
                </a:effectLst>
                <a:ea typeface="新細明體" pitchFamily="18" charset="-120"/>
              </a:rPr>
              <a:t>THEN 	sailing is good</a:t>
            </a:r>
          </a:p>
          <a:p>
            <a:pPr defTabSz="895350">
              <a:tabLst>
                <a:tab pos="1336675" algn="l"/>
              </a:tabLst>
              <a:defRPr/>
            </a:pPr>
            <a:endParaRPr lang="en-US" altLang="zh-TW" sz="1000" b="1" i="0" dirty="0">
              <a:solidFill>
                <a:srgbClr val="00B050"/>
              </a:solidFill>
              <a:effectLst>
                <a:outerShdw dist="38100" sx="1000" sy="1000" algn="tl">
                  <a:srgbClr val="000000"/>
                </a:outerShdw>
              </a:effectLst>
              <a:ea typeface="新細明體" pitchFamily="18" charset="-120"/>
            </a:endParaRPr>
          </a:p>
          <a:p>
            <a:pPr defTabSz="895350">
              <a:tabLst>
                <a:tab pos="1336675" algn="l"/>
              </a:tabLst>
              <a:defRPr/>
            </a:pPr>
            <a:r>
              <a:rPr lang="en-US" altLang="zh-TW" b="1" i="0" dirty="0">
                <a:solidFill>
                  <a:srgbClr val="00B050"/>
                </a:solidFill>
                <a:effectLst>
                  <a:outerShdw dist="38100" sx="1000" sy="1000" algn="tl">
                    <a:srgbClr val="000000"/>
                  </a:outerShdw>
                </a:effectLst>
                <a:ea typeface="新細明體" pitchFamily="18" charset="-120"/>
              </a:rPr>
              <a:t>IF 	</a:t>
            </a:r>
            <a:r>
              <a:rPr lang="en-US" altLang="zh-TW" b="1" i="0" dirty="0" err="1">
                <a:solidFill>
                  <a:srgbClr val="00B050"/>
                </a:solidFill>
                <a:effectLst>
                  <a:outerShdw dist="38100" sx="1000" sy="1000" algn="tl">
                    <a:srgbClr val="000000"/>
                  </a:outerShdw>
                </a:effectLst>
                <a:ea typeface="新細明體" pitchFamily="18" charset="-120"/>
              </a:rPr>
              <a:t>project_duration</a:t>
            </a:r>
            <a:r>
              <a:rPr lang="en-US" altLang="zh-TW" b="1" i="0" dirty="0">
                <a:solidFill>
                  <a:srgbClr val="00B050"/>
                </a:solidFill>
                <a:effectLst>
                  <a:outerShdw dist="38100" sx="1000" sy="1000" algn="tl">
                    <a:srgbClr val="000000"/>
                  </a:outerShdw>
                </a:effectLst>
                <a:ea typeface="新細明體" pitchFamily="18" charset="-120"/>
              </a:rPr>
              <a:t> is long</a:t>
            </a:r>
          </a:p>
          <a:p>
            <a:pPr defTabSz="895350">
              <a:tabLst>
                <a:tab pos="1336675" algn="l"/>
              </a:tabLst>
              <a:defRPr/>
            </a:pPr>
            <a:r>
              <a:rPr lang="en-US" altLang="zh-TW" b="1" i="0" dirty="0">
                <a:solidFill>
                  <a:srgbClr val="00B050"/>
                </a:solidFill>
                <a:effectLst>
                  <a:outerShdw dist="38100" sx="1000" sy="1000" algn="tl">
                    <a:srgbClr val="000000"/>
                  </a:outerShdw>
                </a:effectLst>
                <a:ea typeface="新細明體" pitchFamily="18" charset="-120"/>
              </a:rPr>
              <a:t>THEN 	</a:t>
            </a:r>
            <a:r>
              <a:rPr lang="en-US" altLang="zh-TW" b="1" i="0" dirty="0" err="1">
                <a:solidFill>
                  <a:srgbClr val="00B050"/>
                </a:solidFill>
                <a:effectLst>
                  <a:outerShdw dist="38100" sx="1000" sy="1000" algn="tl">
                    <a:srgbClr val="000000"/>
                  </a:outerShdw>
                </a:effectLst>
                <a:ea typeface="新細明體" pitchFamily="18" charset="-120"/>
              </a:rPr>
              <a:t>completion_risk</a:t>
            </a:r>
            <a:r>
              <a:rPr lang="en-US" altLang="zh-TW" b="1" i="0" dirty="0">
                <a:solidFill>
                  <a:srgbClr val="00B050"/>
                </a:solidFill>
                <a:effectLst>
                  <a:outerShdw dist="38100" sx="1000" sy="1000" algn="tl">
                    <a:srgbClr val="000000"/>
                  </a:outerShdw>
                </a:effectLst>
                <a:ea typeface="新細明體" pitchFamily="18" charset="-120"/>
              </a:rPr>
              <a:t> is high</a:t>
            </a:r>
          </a:p>
          <a:p>
            <a:pPr defTabSz="895350">
              <a:tabLst>
                <a:tab pos="1336675" algn="l"/>
              </a:tabLst>
              <a:defRPr/>
            </a:pPr>
            <a:endParaRPr lang="en-US" altLang="zh-TW" sz="1000" b="1" i="0" dirty="0">
              <a:solidFill>
                <a:srgbClr val="00B050"/>
              </a:solidFill>
              <a:effectLst>
                <a:outerShdw dist="38100" sx="1000" sy="1000" algn="tl">
                  <a:srgbClr val="000000"/>
                </a:outerShdw>
              </a:effectLst>
              <a:ea typeface="新細明體" pitchFamily="18" charset="-120"/>
            </a:endParaRPr>
          </a:p>
          <a:p>
            <a:pPr defTabSz="895350">
              <a:tabLst>
                <a:tab pos="1336675" algn="l"/>
              </a:tabLst>
              <a:defRPr/>
            </a:pPr>
            <a:r>
              <a:rPr lang="en-US" altLang="zh-TW" b="1" i="0" dirty="0">
                <a:solidFill>
                  <a:srgbClr val="00B050"/>
                </a:solidFill>
                <a:effectLst>
                  <a:outerShdw dist="38100" sx="1000" sy="1000" algn="tl">
                    <a:srgbClr val="000000"/>
                  </a:outerShdw>
                </a:effectLst>
                <a:ea typeface="新細明體" pitchFamily="18" charset="-120"/>
              </a:rPr>
              <a:t>IF 	speed is slow</a:t>
            </a:r>
          </a:p>
          <a:p>
            <a:pPr defTabSz="895350">
              <a:tabLst>
                <a:tab pos="1336675" algn="l"/>
              </a:tabLst>
              <a:defRPr/>
            </a:pPr>
            <a:r>
              <a:rPr lang="en-US" altLang="zh-TW" b="1" i="0" dirty="0">
                <a:solidFill>
                  <a:srgbClr val="00B050"/>
                </a:solidFill>
                <a:effectLst>
                  <a:outerShdw dist="38100" sx="1000" sy="1000" algn="tl">
                    <a:srgbClr val="000000"/>
                  </a:outerShdw>
                </a:effectLst>
                <a:ea typeface="新細明體" pitchFamily="18" charset="-120"/>
              </a:rPr>
              <a:t>THEN 	</a:t>
            </a:r>
            <a:r>
              <a:rPr lang="en-US" altLang="zh-TW" b="1" i="0" dirty="0" err="1">
                <a:solidFill>
                  <a:srgbClr val="00B050"/>
                </a:solidFill>
                <a:effectLst>
                  <a:outerShdw dist="38100" sx="1000" sy="1000" algn="tl">
                    <a:srgbClr val="000000"/>
                  </a:outerShdw>
                </a:effectLst>
                <a:ea typeface="新細明體" pitchFamily="18" charset="-120"/>
              </a:rPr>
              <a:t>stopping_distance</a:t>
            </a:r>
            <a:r>
              <a:rPr lang="en-US" altLang="zh-TW" b="1" i="0" dirty="0">
                <a:solidFill>
                  <a:srgbClr val="00B050"/>
                </a:solidFill>
                <a:effectLst>
                  <a:outerShdw dist="38100" sx="1000" sy="1000" algn="tl">
                    <a:srgbClr val="000000"/>
                  </a:outerShdw>
                </a:effectLst>
                <a:ea typeface="新細明體" pitchFamily="18" charset="-120"/>
              </a:rPr>
              <a:t> is short</a:t>
            </a:r>
          </a:p>
        </p:txBody>
      </p:sp>
    </p:spTree>
    <p:extLst>
      <p:ext uri="{BB962C8B-B14F-4D97-AF65-F5344CB8AC3E}">
        <p14:creationId xmlns:p14="http://schemas.microsoft.com/office/powerpoint/2010/main" val="3623085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600" dirty="0">
                <a:latin typeface="+mn-lt"/>
              </a:rPr>
              <a:t> </a:t>
            </a:r>
            <a:r>
              <a:rPr lang="zh-CN" altLang="en-US" sz="3600" dirty="0">
                <a:latin typeface="+mn-lt"/>
              </a:rPr>
              <a:t>模糊限制语</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984182" cy="5472608"/>
          </a:xfrm>
        </p:spPr>
        <p:txBody>
          <a:bodyPr/>
          <a:lstStyle/>
          <a:p>
            <a:pPr eaLnBrk="1" hangingPunct="1">
              <a:buClr>
                <a:srgbClr val="FF0000"/>
              </a:buClr>
              <a:buSzPct val="55000"/>
            </a:pPr>
            <a:r>
              <a:rPr lang="zh-CN" altLang="en-US" sz="2000" b="1">
                <a:latin typeface="微软雅黑" panose="020B0503020204020204" pitchFamily="34" charset="-122"/>
                <a:ea typeface="微软雅黑" panose="020B0503020204020204" pitchFamily="34" charset="-122"/>
              </a:rPr>
              <a:t>模糊变量带有模糊集限制语概念，称作</a:t>
            </a:r>
            <a:r>
              <a:rPr lang="zh-CN" altLang="en-US" sz="2000" b="1">
                <a:solidFill>
                  <a:srgbClr val="0000FF"/>
                </a:solidFill>
                <a:latin typeface="微软雅黑" panose="020B0503020204020204" pitchFamily="34" charset="-122"/>
                <a:ea typeface="微软雅黑" panose="020B0503020204020204" pitchFamily="34" charset="-122"/>
              </a:rPr>
              <a:t>模糊限制语</a:t>
            </a:r>
            <a:endParaRPr lang="en-US" altLang="zh-CN" sz="2000" b="1">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它是可以修改模糊集形状的术语，包含</a:t>
            </a:r>
            <a:r>
              <a:rPr lang="en-US" altLang="zh-CN" sz="1800" b="1">
                <a:latin typeface="微软雅黑" panose="020B0503020204020204" pitchFamily="34" charset="-122"/>
                <a:ea typeface="微软雅黑" panose="020B0503020204020204" pitchFamily="34" charset="-122"/>
              </a:rPr>
              <a:t>very</a:t>
            </a:r>
            <a:r>
              <a:rPr lang="zh-CN" altLang="en-US" sz="1800" b="1">
                <a:latin typeface="微软雅黑" panose="020B0503020204020204" pitchFamily="34" charset="-122"/>
                <a:ea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rPr>
              <a:t>somewhat</a:t>
            </a:r>
            <a:r>
              <a:rPr lang="zh-CN" altLang="en-US" sz="1800" b="1">
                <a:latin typeface="微软雅黑" panose="020B0503020204020204" pitchFamily="34" charset="-122"/>
                <a:ea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rPr>
              <a:t>quite</a:t>
            </a:r>
            <a:r>
              <a:rPr lang="zh-CN" altLang="en-US" sz="1800" b="1">
                <a:latin typeface="微软雅黑" panose="020B0503020204020204" pitchFamily="34" charset="-122"/>
                <a:ea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rPr>
              <a:t>more or less</a:t>
            </a:r>
            <a:r>
              <a:rPr lang="zh-CN" altLang="en-US" sz="1800" b="1">
                <a:latin typeface="微软雅黑" panose="020B0503020204020204" pitchFamily="34" charset="-122"/>
                <a:ea typeface="微软雅黑" panose="020B0503020204020204" pitchFamily="34" charset="-122"/>
              </a:rPr>
              <a:t>这样的副词。</a:t>
            </a:r>
          </a:p>
          <a:p>
            <a:pPr eaLnBrk="1" hangingPunct="1">
              <a:buClr>
                <a:srgbClr val="FF0000"/>
              </a:buClr>
              <a:buSzPct val="55000"/>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r>
              <a:rPr lang="zh-CN" altLang="en-US" sz="2000" b="1">
                <a:latin typeface="微软雅黑" panose="020B0503020204020204" pitchFamily="34" charset="-122"/>
                <a:ea typeface="微软雅黑" panose="020B0503020204020204" pitchFamily="34" charset="-122"/>
              </a:rPr>
              <a:t>模糊限制语可</a:t>
            </a:r>
            <a:r>
              <a:rPr lang="zh-CN" altLang="en-US" sz="2000" b="1">
                <a:solidFill>
                  <a:srgbClr val="0000FF"/>
                </a:solidFill>
                <a:latin typeface="微软雅黑" panose="020B0503020204020204" pitchFamily="34" charset="-122"/>
                <a:ea typeface="微软雅黑" panose="020B0503020204020204" pitchFamily="34" charset="-122"/>
              </a:rPr>
              <a:t>作为自己的操作</a:t>
            </a:r>
            <a:endParaRPr lang="en-US" altLang="zh-CN" sz="2000" b="1">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例如，</a:t>
            </a:r>
            <a:r>
              <a:rPr lang="en-US" altLang="zh-CN" sz="1800" b="1">
                <a:latin typeface="微软雅黑" panose="020B0503020204020204" pitchFamily="34" charset="-122"/>
                <a:ea typeface="微软雅黑" panose="020B0503020204020204" pitchFamily="34" charset="-122"/>
              </a:rPr>
              <a:t>very </a:t>
            </a:r>
            <a:r>
              <a:rPr lang="zh-CN" altLang="en-US" sz="1800" b="1">
                <a:latin typeface="微软雅黑" panose="020B0503020204020204" pitchFamily="34" charset="-122"/>
                <a:ea typeface="微软雅黑" panose="020B0503020204020204" pitchFamily="34" charset="-122"/>
              </a:rPr>
              <a:t>执行集中并创建一个新的子集。从</a:t>
            </a:r>
            <a:r>
              <a:rPr lang="en-US" altLang="zh-CN" sz="1800" b="1">
                <a:latin typeface="微软雅黑" panose="020B0503020204020204" pitchFamily="34" charset="-122"/>
                <a:ea typeface="微软雅黑" panose="020B0503020204020204" pitchFamily="34" charset="-122"/>
              </a:rPr>
              <a:t>tall men</a:t>
            </a:r>
            <a:r>
              <a:rPr lang="zh-CN" altLang="en-US" sz="1800" b="1">
                <a:latin typeface="微软雅黑" panose="020B0503020204020204" pitchFamily="34" charset="-122"/>
                <a:ea typeface="微软雅黑" panose="020B0503020204020204" pitchFamily="34" charset="-122"/>
              </a:rPr>
              <a:t>的集合中派生出一个</a:t>
            </a:r>
            <a:r>
              <a:rPr lang="en-US" altLang="zh-CN" sz="1800" b="1">
                <a:latin typeface="微软雅黑" panose="020B0503020204020204" pitchFamily="34" charset="-122"/>
                <a:ea typeface="微软雅黑" panose="020B0503020204020204" pitchFamily="34" charset="-122"/>
              </a:rPr>
              <a:t>very tall men</a:t>
            </a:r>
            <a:r>
              <a:rPr lang="zh-CN" altLang="en-US" sz="1800" b="1">
                <a:latin typeface="微软雅黑" panose="020B0503020204020204" pitchFamily="34" charset="-122"/>
                <a:ea typeface="微软雅黑" panose="020B0503020204020204" pitchFamily="34" charset="-122"/>
              </a:rPr>
              <a:t>子集。</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和集中相反的是扩张，例如</a:t>
            </a:r>
            <a:r>
              <a:rPr lang="en-US" altLang="zh-CN" sz="1800" b="1">
                <a:latin typeface="微软雅黑" panose="020B0503020204020204" pitchFamily="34" charset="-122"/>
                <a:ea typeface="微软雅黑" panose="020B0503020204020204" pitchFamily="34" charset="-122"/>
              </a:rPr>
              <a:t>more all less tall men</a:t>
            </a:r>
            <a:r>
              <a:rPr lang="zh-CN" altLang="en-US" sz="1800" b="1">
                <a:latin typeface="微软雅黑" panose="020B0503020204020204" pitchFamily="34" charset="-122"/>
                <a:ea typeface="微软雅黑" panose="020B0503020204020204" pitchFamily="34" charset="-122"/>
              </a:rPr>
              <a:t>集合比</a:t>
            </a:r>
            <a:r>
              <a:rPr lang="en-US" altLang="zh-CN" sz="1800" b="1">
                <a:latin typeface="微软雅黑" panose="020B0503020204020204" pitchFamily="34" charset="-122"/>
                <a:ea typeface="微软雅黑" panose="020B0503020204020204" pitchFamily="34" charset="-122"/>
              </a:rPr>
              <a:t>tall men</a:t>
            </a:r>
            <a:r>
              <a:rPr lang="zh-CN" altLang="en-US" sz="1800" b="1">
                <a:latin typeface="微软雅黑" panose="020B0503020204020204" pitchFamily="34" charset="-122"/>
                <a:ea typeface="微软雅黑" panose="020B0503020204020204" pitchFamily="34" charset="-122"/>
              </a:rPr>
              <a:t>集合的范围更大</a:t>
            </a:r>
            <a:r>
              <a:rPr lang="zh-CN" altLang="en-US" sz="2000" b="1">
                <a:latin typeface="微软雅黑" panose="020B0503020204020204" pitchFamily="34" charset="-122"/>
                <a:ea typeface="微软雅黑" panose="020B0503020204020204" pitchFamily="34" charset="-122"/>
              </a:rPr>
              <a:t>。</a:t>
            </a:r>
          </a:p>
          <a:p>
            <a:pPr marL="0" indent="0" eaLnBrk="1" hangingPunct="1">
              <a:buClr>
                <a:srgbClr val="FF0000"/>
              </a:buClr>
              <a:buSzPct val="55000"/>
              <a:buNone/>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r>
              <a:rPr lang="zh-CN" altLang="en-US" sz="2000" b="1">
                <a:latin typeface="微软雅黑" panose="020B0503020204020204" pitchFamily="34" charset="-122"/>
                <a:ea typeface="微软雅黑" panose="020B0503020204020204" pitchFamily="34" charset="-122"/>
              </a:rPr>
              <a:t>模糊限制语也可以将连续空间分解成</a:t>
            </a:r>
            <a:r>
              <a:rPr lang="zh-CN" altLang="en-US" sz="2000" b="1">
                <a:solidFill>
                  <a:srgbClr val="0000FF"/>
                </a:solidFill>
                <a:latin typeface="微软雅黑" panose="020B0503020204020204" pitchFamily="34" charset="-122"/>
                <a:ea typeface="微软雅黑" panose="020B0503020204020204" pitchFamily="34" charset="-122"/>
              </a:rPr>
              <a:t>模糊区间</a:t>
            </a:r>
            <a:endParaRPr lang="en-US" altLang="zh-CN" sz="2000" b="1">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例如，用如下模糊限制语描述温度：</a:t>
            </a:r>
            <a:r>
              <a:rPr lang="en-US" altLang="zh-CN" sz="1800" b="1">
                <a:latin typeface="微软雅黑" panose="020B0503020204020204" pitchFamily="34" charset="-122"/>
                <a:ea typeface="微软雅黑" panose="020B0503020204020204" pitchFamily="34" charset="-122"/>
              </a:rPr>
              <a:t>very cold, moderately cold, slightly cold, neutral, slightly hot, moderately hot, very hot</a:t>
            </a:r>
            <a:r>
              <a:rPr lang="zh-CN" altLang="en-US" sz="1800" b="1">
                <a:latin typeface="微软雅黑" panose="020B0503020204020204" pitchFamily="34" charset="-122"/>
                <a:ea typeface="微软雅黑" panose="020B0503020204020204" pitchFamily="34" charset="-122"/>
              </a:rPr>
              <a:t>。</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1000" b="1">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0252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600" dirty="0">
                <a:latin typeface="+mn-lt"/>
              </a:rPr>
              <a:t> </a:t>
            </a:r>
            <a:r>
              <a:rPr lang="zh-CN" altLang="en-US" sz="3600" dirty="0">
                <a:latin typeface="+mn-lt"/>
              </a:rPr>
              <a:t>模糊限制语</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984182" cy="5472608"/>
          </a:xfrm>
        </p:spPr>
        <p:txBody>
          <a:bodyPr/>
          <a:lstStyle/>
          <a:p>
            <a:pPr eaLnBrk="1" hangingPunct="1">
              <a:buClr>
                <a:srgbClr val="FF0000"/>
              </a:buClr>
              <a:buSzPct val="55000"/>
            </a:pPr>
            <a:r>
              <a:rPr lang="zh-CN" altLang="en-US" sz="2000" b="1">
                <a:latin typeface="微软雅黑" panose="020B0503020204020204" pitchFamily="34" charset="-122"/>
                <a:ea typeface="微软雅黑" panose="020B0503020204020204" pitchFamily="34" charset="-122"/>
              </a:rPr>
              <a:t>模糊限制语的应用如下图</a:t>
            </a:r>
            <a:r>
              <a:rPr lang="en-US" altLang="zh-CN" sz="2000" b="1">
                <a:latin typeface="微软雅黑" panose="020B0503020204020204" pitchFamily="34" charset="-122"/>
                <a:ea typeface="微软雅黑" panose="020B0503020204020204" pitchFamily="34" charset="-122"/>
              </a:rPr>
              <a:t>3 </a:t>
            </a:r>
            <a:r>
              <a:rPr lang="zh-CN" altLang="en-US" sz="2000" b="1">
                <a:latin typeface="微软雅黑" panose="020B0503020204020204" pitchFamily="34" charset="-122"/>
                <a:ea typeface="微软雅黑" panose="020B0503020204020204" pitchFamily="34" charset="-122"/>
              </a:rPr>
              <a:t>所示。</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a:latin typeface="微软雅黑" panose="020B0503020204020204" pitchFamily="34" charset="-122"/>
                <a:ea typeface="微软雅黑" panose="020B0503020204020204" pitchFamily="34" charset="-122"/>
              </a:rPr>
              <a:t>先前在图</a:t>
            </a:r>
            <a:r>
              <a:rPr lang="en-US" altLang="zh-CN" sz="1800">
                <a:latin typeface="微软雅黑" panose="020B0503020204020204" pitchFamily="34" charset="-122"/>
                <a:ea typeface="微软雅黑" panose="020B0503020204020204" pitchFamily="34" charset="-122"/>
              </a:rPr>
              <a:t>1 </a:t>
            </a:r>
            <a:r>
              <a:rPr lang="zh-CN" altLang="en-US" sz="1800">
                <a:latin typeface="微软雅黑" panose="020B0503020204020204" pitchFamily="34" charset="-122"/>
                <a:ea typeface="微软雅黑" panose="020B0503020204020204" pitchFamily="34" charset="-122"/>
              </a:rPr>
              <a:t>中显示的模糊集用 </a:t>
            </a:r>
            <a:r>
              <a:rPr lang="en-US" altLang="zh-CN" sz="1800">
                <a:latin typeface="微软雅黑" panose="020B0503020204020204" pitchFamily="34" charset="-122"/>
                <a:ea typeface="微软雅黑" panose="020B0503020204020204" pitchFamily="34" charset="-122"/>
              </a:rPr>
              <a:t>very </a:t>
            </a:r>
            <a:r>
              <a:rPr lang="zh-CN" altLang="en-US" sz="1800">
                <a:latin typeface="微软雅黑" panose="020B0503020204020204" pitchFamily="34" charset="-122"/>
                <a:ea typeface="微软雅黑" panose="020B0503020204020204" pitchFamily="34" charset="-122"/>
              </a:rPr>
              <a:t>做了数学上的改进。</a:t>
            </a:r>
            <a:endParaRPr lang="en-US" altLang="zh-CN" sz="180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a:latin typeface="微软雅黑" panose="020B0503020204020204" pitchFamily="34" charset="-122"/>
                <a:ea typeface="微软雅黑" panose="020B0503020204020204" pitchFamily="34" charset="-122"/>
              </a:rPr>
              <a:t>例如，身高</a:t>
            </a:r>
            <a:r>
              <a:rPr lang="en-US" altLang="zh-CN" sz="1800">
                <a:latin typeface="微软雅黑" panose="020B0503020204020204" pitchFamily="34" charset="-122"/>
                <a:ea typeface="微软雅黑" panose="020B0503020204020204" pitchFamily="34" charset="-122"/>
              </a:rPr>
              <a:t>185cm</a:t>
            </a:r>
            <a:r>
              <a:rPr lang="zh-CN" altLang="en-US" sz="1800">
                <a:latin typeface="微软雅黑" panose="020B0503020204020204" pitchFamily="34" charset="-122"/>
                <a:ea typeface="微软雅黑" panose="020B0503020204020204" pitchFamily="34" charset="-122"/>
              </a:rPr>
              <a:t>的男性属于</a:t>
            </a:r>
            <a:r>
              <a:rPr lang="en-US" altLang="zh-CN" sz="1800">
                <a:latin typeface="微软雅黑" panose="020B0503020204020204" pitchFamily="34" charset="-122"/>
                <a:ea typeface="微软雅黑" panose="020B0503020204020204" pitchFamily="34" charset="-122"/>
              </a:rPr>
              <a:t>tall men</a:t>
            </a:r>
            <a:r>
              <a:rPr lang="zh-CN" altLang="en-US" sz="1800">
                <a:latin typeface="微软雅黑" panose="020B0503020204020204" pitchFamily="34" charset="-122"/>
                <a:ea typeface="微软雅黑" panose="020B0503020204020204" pitchFamily="34" charset="-122"/>
              </a:rPr>
              <a:t>集，隶属度是</a:t>
            </a:r>
            <a:r>
              <a:rPr lang="en-US" altLang="zh-CN" sz="1800">
                <a:latin typeface="微软雅黑" panose="020B0503020204020204" pitchFamily="34" charset="-122"/>
                <a:ea typeface="微软雅黑" panose="020B0503020204020204" pitchFamily="34" charset="-122"/>
              </a:rPr>
              <a:t>0.5</a:t>
            </a:r>
            <a:r>
              <a:rPr lang="zh-CN" altLang="en-US" sz="1800">
                <a:latin typeface="微软雅黑" panose="020B0503020204020204" pitchFamily="34" charset="-122"/>
                <a:ea typeface="微软雅黑" panose="020B0503020204020204" pitchFamily="34" charset="-122"/>
              </a:rPr>
              <a:t>，他同时也是</a:t>
            </a:r>
            <a:r>
              <a:rPr lang="en-US" altLang="zh-CN" sz="1800">
                <a:latin typeface="微软雅黑" panose="020B0503020204020204" pitchFamily="34" charset="-122"/>
                <a:ea typeface="微软雅黑" panose="020B0503020204020204" pitchFamily="34" charset="-122"/>
              </a:rPr>
              <a:t>very tall men</a:t>
            </a:r>
            <a:r>
              <a:rPr lang="zh-CN" altLang="en-US" sz="1800">
                <a:latin typeface="微软雅黑" panose="020B0503020204020204" pitchFamily="34" charset="-122"/>
                <a:ea typeface="微软雅黑" panose="020B0503020204020204" pitchFamily="34" charset="-122"/>
              </a:rPr>
              <a:t>集的成员，隶属度是</a:t>
            </a:r>
            <a:r>
              <a:rPr lang="en-US" altLang="zh-CN" sz="1800">
                <a:latin typeface="微软雅黑" panose="020B0503020204020204" pitchFamily="34" charset="-122"/>
                <a:ea typeface="微软雅黑" panose="020B0503020204020204" pitchFamily="34" charset="-122"/>
              </a:rPr>
              <a:t>0.15</a:t>
            </a:r>
            <a:r>
              <a:rPr lang="zh-CN" altLang="en-US" sz="1800">
                <a:latin typeface="微软雅黑" panose="020B0503020204020204" pitchFamily="34" charset="-122"/>
                <a:ea typeface="微软雅黑" panose="020B0503020204020204" pitchFamily="34" charset="-122"/>
              </a:rPr>
              <a:t>。这样更加合理。</a:t>
            </a:r>
          </a:p>
          <a:p>
            <a:pPr eaLnBrk="1" hangingPunct="1">
              <a:buClr>
                <a:srgbClr val="FF0000"/>
              </a:buClr>
              <a:buSzPct val="55000"/>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图</a:t>
            </a:r>
            <a:r>
              <a:rPr lang="en-US" altLang="zh-CN" sz="1800" b="1">
                <a:latin typeface="微软雅黑" panose="020B0503020204020204" pitchFamily="34" charset="-122"/>
                <a:ea typeface="微软雅黑" panose="020B0503020204020204" pitchFamily="34" charset="-122"/>
              </a:rPr>
              <a:t>3 </a:t>
            </a:r>
            <a:r>
              <a:rPr lang="zh-CN" altLang="en-US" sz="1800" b="1">
                <a:latin typeface="微软雅黑" panose="020B0503020204020204" pitchFamily="34" charset="-122"/>
                <a:ea typeface="微软雅黑" panose="020B0503020204020204" pitchFamily="34" charset="-122"/>
              </a:rPr>
              <a:t>带有模糊限制语“很”的模糊集</a:t>
            </a:r>
            <a:endParaRPr lang="en-US" altLang="zh-CN" sz="1000" b="1">
              <a:solidFill>
                <a:srgbClr val="0000FF"/>
              </a:solidFill>
              <a:latin typeface="微软雅黑" panose="020B0503020204020204" pitchFamily="34" charset="-122"/>
              <a:ea typeface="微软雅黑" panose="020B0503020204020204" pitchFamily="34" charset="-122"/>
            </a:endParaRPr>
          </a:p>
        </p:txBody>
      </p:sp>
      <p:grpSp>
        <p:nvGrpSpPr>
          <p:cNvPr id="4" name="组合 5">
            <a:extLst>
              <a:ext uri="{FF2B5EF4-FFF2-40B4-BE49-F238E27FC236}">
                <a16:creationId xmlns:a16="http://schemas.microsoft.com/office/drawing/2014/main" id="{A5531A4E-6F57-4DBF-BCF1-195BC4939DF8}"/>
              </a:ext>
            </a:extLst>
          </p:cNvPr>
          <p:cNvGrpSpPr>
            <a:grpSpLocks/>
          </p:cNvGrpSpPr>
          <p:nvPr/>
        </p:nvGrpSpPr>
        <p:grpSpPr bwMode="auto">
          <a:xfrm>
            <a:off x="1359002" y="3359842"/>
            <a:ext cx="6343497" cy="2877470"/>
            <a:chOff x="1057380" y="3071810"/>
            <a:chExt cx="6879499" cy="3228910"/>
          </a:xfrm>
        </p:grpSpPr>
        <p:pic>
          <p:nvPicPr>
            <p:cNvPr id="5" name="Picture 4" descr="4-5">
              <a:extLst>
                <a:ext uri="{FF2B5EF4-FFF2-40B4-BE49-F238E27FC236}">
                  <a16:creationId xmlns:a16="http://schemas.microsoft.com/office/drawing/2014/main" id="{EA0C63C5-6DAE-4224-AF19-89A2DE8D7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420" y="3071810"/>
              <a:ext cx="6234459" cy="3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a:extLst>
                <a:ext uri="{FF2B5EF4-FFF2-40B4-BE49-F238E27FC236}">
                  <a16:creationId xmlns:a16="http://schemas.microsoft.com/office/drawing/2014/main" id="{CA516058-574F-449D-AE15-E6338C76E336}"/>
                </a:ext>
              </a:extLst>
            </p:cNvPr>
            <p:cNvSpPr txBox="1">
              <a:spLocks noChangeArrowheads="1"/>
            </p:cNvSpPr>
            <p:nvPr/>
          </p:nvSpPr>
          <p:spPr bwMode="auto">
            <a:xfrm>
              <a:off x="1057380" y="3091901"/>
              <a:ext cx="492423" cy="114300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i="0"/>
                <a:t>隶属度</a:t>
              </a:r>
            </a:p>
          </p:txBody>
        </p:sp>
      </p:grpSp>
    </p:spTree>
    <p:extLst>
      <p:ext uri="{BB962C8B-B14F-4D97-AF65-F5344CB8AC3E}">
        <p14:creationId xmlns:p14="http://schemas.microsoft.com/office/powerpoint/2010/main" val="3015530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600" dirty="0">
                <a:latin typeface="+mn-lt"/>
              </a:rPr>
              <a:t> </a:t>
            </a:r>
            <a:r>
              <a:rPr lang="zh-CN" altLang="en-US" sz="3600" dirty="0">
                <a:latin typeface="+mn-lt"/>
              </a:rPr>
              <a:t>模糊限制语</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984182" cy="5472608"/>
          </a:xfrm>
        </p:spPr>
        <p:txBody>
          <a:bodyPr/>
          <a:lstStyle/>
          <a:p>
            <a:pPr eaLnBrk="1" hangingPunct="1">
              <a:buClr>
                <a:srgbClr val="FF0000"/>
              </a:buClr>
              <a:buSzPct val="55000"/>
            </a:pPr>
            <a:r>
              <a:rPr lang="zh-CN" altLang="en-US" sz="2400" b="1">
                <a:latin typeface="微软雅黑" panose="020B0503020204020204" pitchFamily="34" charset="-122"/>
                <a:ea typeface="微软雅黑" panose="020B0503020204020204" pitchFamily="34" charset="-122"/>
              </a:rPr>
              <a:t>下面是常用模糊限制语的数学和图例的表示</a:t>
            </a:r>
            <a:endParaRPr lang="en-US" altLang="zh-CN" sz="9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模糊逻辑中模糊限制语的表示（</a:t>
            </a:r>
            <a:r>
              <a:rPr lang="en-US" altLang="zh-CN" sz="2000" b="1">
                <a:latin typeface="微软雅黑" panose="020B0503020204020204" pitchFamily="34" charset="-122"/>
                <a:ea typeface="微软雅黑" panose="020B0503020204020204" pitchFamily="34" charset="-122"/>
              </a:rPr>
              <a:t>1</a:t>
            </a:r>
            <a:r>
              <a:rPr lang="zh-CN" altLang="en-US" sz="2000" b="1">
                <a:latin typeface="微软雅黑" panose="020B0503020204020204" pitchFamily="34" charset="-122"/>
                <a:ea typeface="微软雅黑" panose="020B0503020204020204" pitchFamily="34" charset="-122"/>
              </a:rPr>
              <a:t>）</a:t>
            </a:r>
          </a:p>
        </p:txBody>
      </p:sp>
      <p:pic>
        <p:nvPicPr>
          <p:cNvPr id="7" name="Picture 3" descr="Slide04-23">
            <a:extLst>
              <a:ext uri="{FF2B5EF4-FFF2-40B4-BE49-F238E27FC236}">
                <a16:creationId xmlns:a16="http://schemas.microsoft.com/office/drawing/2014/main" id="{32330E5D-42A6-483A-A8EE-59BD9A798397}"/>
              </a:ext>
            </a:extLst>
          </p:cNvPr>
          <p:cNvPicPr>
            <a:picLocks noChangeAspect="1" noChangeArrowheads="1"/>
          </p:cNvPicPr>
          <p:nvPr/>
        </p:nvPicPr>
        <p:blipFill>
          <a:blip r:embed="rId2"/>
          <a:srcRect/>
          <a:stretch>
            <a:fillRect/>
          </a:stretch>
        </p:blipFill>
        <p:spPr bwMode="auto">
          <a:xfrm>
            <a:off x="2000939" y="2260426"/>
            <a:ext cx="5349439" cy="4191174"/>
          </a:xfrm>
          <a:prstGeom prst="rect">
            <a:avLst/>
          </a:prstGeom>
          <a:noFill/>
          <a:ln w="9525">
            <a:noFill/>
            <a:miter lim="800000"/>
            <a:headEnd/>
            <a:tailEnd/>
          </a:ln>
          <a:effectLst>
            <a:outerShdw dist="50800" sx="1000" sy="1000" algn="ctr" rotWithShape="0">
              <a:srgbClr val="000000"/>
            </a:outerShdw>
          </a:effectLst>
        </p:spPr>
      </p:pic>
    </p:spTree>
    <p:extLst>
      <p:ext uri="{BB962C8B-B14F-4D97-AF65-F5344CB8AC3E}">
        <p14:creationId xmlns:p14="http://schemas.microsoft.com/office/powerpoint/2010/main" val="561486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600" dirty="0">
                <a:latin typeface="+mn-lt"/>
              </a:rPr>
              <a:t> </a:t>
            </a:r>
            <a:r>
              <a:rPr lang="zh-CN" altLang="en-US" sz="3600" dirty="0">
                <a:latin typeface="+mn-lt"/>
              </a:rPr>
              <a:t>模糊限制语</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984182" cy="5472608"/>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模糊逻辑中模糊限制语的表示（</a:t>
            </a:r>
            <a:r>
              <a:rPr lang="en-US" altLang="zh-CN" sz="2000" b="1">
                <a:latin typeface="微软雅黑" panose="020B0503020204020204" pitchFamily="34" charset="-122"/>
                <a:ea typeface="微软雅黑" panose="020B0503020204020204" pitchFamily="34" charset="-122"/>
              </a:rPr>
              <a:t>2</a:t>
            </a:r>
            <a:r>
              <a:rPr lang="zh-CN" altLang="en-US" sz="2000" b="1">
                <a:latin typeface="微软雅黑" panose="020B0503020204020204" pitchFamily="34" charset="-122"/>
                <a:ea typeface="微软雅黑" panose="020B0503020204020204" pitchFamily="34" charset="-122"/>
              </a:rPr>
              <a:t>）</a:t>
            </a:r>
          </a:p>
        </p:txBody>
      </p:sp>
      <p:pic>
        <p:nvPicPr>
          <p:cNvPr id="5" name="Picture 4" descr="Slide04-24">
            <a:extLst>
              <a:ext uri="{FF2B5EF4-FFF2-40B4-BE49-F238E27FC236}">
                <a16:creationId xmlns:a16="http://schemas.microsoft.com/office/drawing/2014/main" id="{CCE128C8-DFC3-475E-9396-C55C1CDAF9C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794272" y="1666103"/>
            <a:ext cx="5555456" cy="4677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2562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34E3595-1375-4655-AB50-92DD9F7478B4}"/>
              </a:ext>
            </a:extLst>
          </p:cNvPr>
          <p:cNvSpPr>
            <a:spLocks noGrp="1" noChangeArrowheads="1"/>
          </p:cNvSpPr>
          <p:nvPr>
            <p:ph type="title"/>
          </p:nvPr>
        </p:nvSpPr>
        <p:spPr>
          <a:xfrm>
            <a:off x="971550" y="406400"/>
            <a:ext cx="7696200" cy="719138"/>
          </a:xfrm>
        </p:spPr>
        <p:txBody>
          <a:bodyPr/>
          <a:lstStyle/>
          <a:p>
            <a:pPr eaLnBrk="1" hangingPunct="1">
              <a:defRPr/>
            </a:pPr>
            <a:r>
              <a:rPr lang="zh-CN" altLang="en-US" b="1" dirty="0">
                <a:solidFill>
                  <a:srgbClr val="0000FF"/>
                </a:solidFill>
                <a:latin typeface="+mn-lt"/>
              </a:rPr>
              <a:t>  模糊聚类</a:t>
            </a:r>
          </a:p>
        </p:txBody>
      </p:sp>
      <p:sp>
        <p:nvSpPr>
          <p:cNvPr id="5123" name="Rectangle 3">
            <a:extLst>
              <a:ext uri="{FF2B5EF4-FFF2-40B4-BE49-F238E27FC236}">
                <a16:creationId xmlns:a16="http://schemas.microsoft.com/office/drawing/2014/main" id="{7D2214F1-AC0D-42B2-9AF8-52B61333EB59}"/>
              </a:ext>
            </a:extLst>
          </p:cNvPr>
          <p:cNvSpPr>
            <a:spLocks noGrp="1" noChangeArrowheads="1"/>
          </p:cNvSpPr>
          <p:nvPr>
            <p:ph type="body" idx="1"/>
          </p:nvPr>
        </p:nvSpPr>
        <p:spPr>
          <a:xfrm>
            <a:off x="723900" y="1412875"/>
            <a:ext cx="7696200" cy="4929188"/>
          </a:xfrm>
        </p:spPr>
        <p:txBody>
          <a:bodyPr/>
          <a:lstStyle/>
          <a:p>
            <a:pPr marL="0" indent="0" eaLnBrk="1" hangingPunct="1">
              <a:buClr>
                <a:srgbClr val="FF0000"/>
              </a:buClr>
              <a:buSzPct val="55000"/>
              <a:buNone/>
            </a:pPr>
            <a:endParaRPr lang="en-US" altLang="zh-CN" sz="2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n"/>
            </a:pPr>
            <a:endParaRPr lang="zh-CN" altLang="en-US" sz="500" b="1" dirty="0">
              <a:solidFill>
                <a:schemeClr val="bg2"/>
              </a:solidFill>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模糊集概述</a:t>
            </a:r>
            <a:endParaRPr lang="en-US" altLang="zh-CN" sz="5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solidFill>
                  <a:srgbClr val="FF0000"/>
                </a:solidFill>
                <a:latin typeface="微软雅黑" panose="020B0503020204020204" pitchFamily="34" charset="-122"/>
                <a:ea typeface="微软雅黑" panose="020B0503020204020204" pitchFamily="34" charset="-122"/>
              </a:rPr>
              <a:t>模糊规则</a:t>
            </a:r>
            <a:endParaRPr lang="zh-CN" altLang="en-US" sz="500" b="1" dirty="0">
              <a:solidFill>
                <a:srgbClr val="FF0000"/>
              </a:solidFill>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模糊推理</a:t>
            </a:r>
            <a:endParaRPr lang="zh-CN" altLang="en-US" sz="5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建立模糊专家系统</a:t>
            </a:r>
            <a:endParaRPr lang="en-US" altLang="zh-CN" sz="28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模糊聚类</a:t>
            </a:r>
          </a:p>
          <a:p>
            <a:pPr eaLnBrk="1" hangingPunct="1">
              <a:buClr>
                <a:srgbClr val="FF0000"/>
              </a:buClr>
              <a:buSzPct val="55000"/>
              <a:buFont typeface="Wingdings" panose="05000000000000000000" pitchFamily="2" charset="2"/>
              <a:buChar char="n"/>
            </a:pP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1445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600" dirty="0">
                <a:latin typeface="+mn-lt"/>
              </a:rPr>
              <a:t> </a:t>
            </a:r>
            <a:r>
              <a:rPr lang="zh-CN" altLang="en-US" sz="3600" dirty="0">
                <a:latin typeface="+mn-lt"/>
              </a:rPr>
              <a:t>模糊规则介绍</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984182" cy="5040560"/>
          </a:xfrm>
        </p:spPr>
        <p:txBody>
          <a:bodyPr/>
          <a:lstStyle/>
          <a:p>
            <a:pPr eaLnBrk="1" hangingPunct="1">
              <a:buClr>
                <a:srgbClr val="FF0000"/>
              </a:buClr>
              <a:buSzPct val="55000"/>
              <a:buFont typeface="Wingdings" panose="05000000000000000000" pitchFamily="2" charset="2"/>
              <a:buChar char="Ø"/>
            </a:pPr>
            <a:r>
              <a:rPr lang="en-US" altLang="zh-CN" sz="1800" b="1">
                <a:latin typeface="微软雅黑" panose="020B0503020204020204" pitchFamily="34" charset="-122"/>
                <a:ea typeface="微软雅黑" panose="020B0503020204020204" pitchFamily="34" charset="-122"/>
              </a:rPr>
              <a:t>1973</a:t>
            </a:r>
            <a:r>
              <a:rPr lang="zh-CN" altLang="en-US" sz="1800" b="1">
                <a:latin typeface="微软雅黑" panose="020B0503020204020204" pitchFamily="34" charset="-122"/>
                <a:ea typeface="微软雅黑" panose="020B0503020204020204" pitchFamily="34" charset="-122"/>
              </a:rPr>
              <a:t>年，</a:t>
            </a:r>
            <a:r>
              <a:rPr lang="en-US" altLang="zh-CN" sz="1800" b="1">
                <a:latin typeface="微软雅黑" panose="020B0503020204020204" pitchFamily="34" charset="-122"/>
                <a:ea typeface="微软雅黑" panose="020B0503020204020204" pitchFamily="34" charset="-122"/>
              </a:rPr>
              <a:t>Lotfi Zadeh</a:t>
            </a:r>
            <a:r>
              <a:rPr lang="zh-CN" altLang="en-US" sz="1800" b="1">
                <a:latin typeface="微软雅黑" panose="020B0503020204020204" pitchFamily="34" charset="-122"/>
                <a:ea typeface="微软雅黑" panose="020B0503020204020204" pitchFamily="34" charset="-122"/>
              </a:rPr>
              <a:t>发表了他的第二篇有广泛影响力的论文（</a:t>
            </a:r>
            <a:r>
              <a:rPr lang="en-US" altLang="zh-CN" sz="1800" b="1">
                <a:latin typeface="微软雅黑" panose="020B0503020204020204" pitchFamily="34" charset="-122"/>
                <a:ea typeface="微软雅黑" panose="020B0503020204020204" pitchFamily="34" charset="-122"/>
              </a:rPr>
              <a:t>Zadeh</a:t>
            </a:r>
            <a:r>
              <a:rPr lang="zh-CN" altLang="en-US" sz="1800" b="1">
                <a:latin typeface="微软雅黑" panose="020B0503020204020204" pitchFamily="34" charset="-122"/>
                <a:ea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rPr>
              <a:t>1973</a:t>
            </a:r>
            <a:r>
              <a:rPr lang="zh-CN" altLang="en-US" sz="1800" b="1">
                <a:latin typeface="微软雅黑" panose="020B0503020204020204" pitchFamily="34" charset="-122"/>
                <a:ea typeface="微软雅黑" panose="020B0503020204020204" pitchFamily="34" charset="-122"/>
              </a:rPr>
              <a:t>）</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b="1">
                <a:latin typeface="微软雅黑" panose="020B0503020204020204" pitchFamily="34" charset="-122"/>
                <a:ea typeface="微软雅黑" panose="020B0503020204020204" pitchFamily="34" charset="-122"/>
              </a:rPr>
              <a:t>该论文概述了分析复杂系统的新方法，在文中</a:t>
            </a:r>
            <a:r>
              <a:rPr lang="en-US" altLang="zh-CN" sz="1800" b="1">
                <a:latin typeface="微软雅黑" panose="020B0503020204020204" pitchFamily="34" charset="-122"/>
                <a:ea typeface="微软雅黑" panose="020B0503020204020204" pitchFamily="34" charset="-122"/>
              </a:rPr>
              <a:t>Zadeh</a:t>
            </a:r>
            <a:r>
              <a:rPr lang="zh-CN" altLang="en-US" sz="1800" b="1">
                <a:latin typeface="微软雅黑" panose="020B0503020204020204" pitchFamily="34" charset="-122"/>
                <a:ea typeface="微软雅黑" panose="020B0503020204020204" pitchFamily="34" charset="-122"/>
              </a:rPr>
              <a:t>建议在模糊规则中获得人类的知识。</a:t>
            </a: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pPr>
            <a:r>
              <a:rPr lang="zh-CN" altLang="en-US" sz="2400" b="1">
                <a:latin typeface="微软雅黑" panose="020B0503020204020204" pitchFamily="34" charset="-122"/>
                <a:ea typeface="微软雅黑" panose="020B0503020204020204" pitchFamily="34" charset="-122"/>
              </a:rPr>
              <a:t>什么是模糊规则？</a:t>
            </a:r>
            <a:endParaRPr lang="en-US" altLang="zh-CN" sz="24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模糊规则可定义为以下形式的条件语句：</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800" b="1">
              <a:latin typeface="微软雅黑" panose="020B0503020204020204" pitchFamily="34" charset="-122"/>
              <a:ea typeface="微软雅黑" panose="020B0503020204020204" pitchFamily="34" charset="-122"/>
            </a:endParaRPr>
          </a:p>
          <a:p>
            <a:pPr defTabSz="400050">
              <a:buClr>
                <a:srgbClr val="FF0000"/>
              </a:buClr>
              <a:buSzPct val="55000"/>
              <a:buFont typeface="Wingdings" panose="05000000000000000000" pitchFamily="2" charset="2"/>
              <a:buChar char="Ø"/>
              <a:tabLst>
                <a:tab pos="1143000" algn="l"/>
              </a:tabLst>
              <a:defRPr/>
            </a:pPr>
            <a:r>
              <a:rPr lang="en-US" altLang="zh-TW" sz="2000" b="1">
                <a:solidFill>
                  <a:srgbClr val="00B050"/>
                </a:solidFill>
                <a:effectLst>
                  <a:outerShdw dist="38100" sx="1000" sy="1000" algn="tl">
                    <a:srgbClr val="000000">
                      <a:alpha val="43137"/>
                    </a:srgbClr>
                  </a:outerShdw>
                </a:effectLst>
              </a:rPr>
              <a:t>IF 		x is A</a:t>
            </a:r>
          </a:p>
          <a:p>
            <a:pPr defTabSz="400050">
              <a:buClr>
                <a:srgbClr val="FF0000"/>
              </a:buClr>
              <a:buSzPct val="55000"/>
              <a:buFont typeface="Wingdings" panose="05000000000000000000" pitchFamily="2" charset="2"/>
              <a:buChar char="Ø"/>
              <a:tabLst>
                <a:tab pos="1143000" algn="l"/>
              </a:tabLst>
              <a:defRPr/>
            </a:pPr>
            <a:r>
              <a:rPr lang="en-US" altLang="zh-TW" sz="2000" b="1">
                <a:solidFill>
                  <a:srgbClr val="00B050"/>
                </a:solidFill>
                <a:effectLst>
                  <a:outerShdw dist="38100" sx="1000" sy="1000" algn="tl">
                    <a:srgbClr val="000000">
                      <a:alpha val="43137"/>
                    </a:srgbClr>
                  </a:outerShdw>
                </a:effectLst>
              </a:rPr>
              <a:t>THEN		y </a:t>
            </a:r>
            <a:r>
              <a:rPr lang="en-US" altLang="zh-CN" sz="2000" b="1">
                <a:solidFill>
                  <a:srgbClr val="00B050"/>
                </a:solidFill>
                <a:effectLst>
                  <a:outerShdw dist="38100" sx="1000" sy="1000" algn="tl">
                    <a:srgbClr val="000000">
                      <a:alpha val="43137"/>
                    </a:srgbClr>
                  </a:outerShdw>
                </a:effectLst>
              </a:rPr>
              <a:t>i</a:t>
            </a:r>
            <a:r>
              <a:rPr lang="en-US" altLang="zh-TW" sz="2000" b="1">
                <a:solidFill>
                  <a:srgbClr val="00B050"/>
                </a:solidFill>
                <a:effectLst>
                  <a:outerShdw dist="38100" sx="1000" sy="1000" algn="tl">
                    <a:srgbClr val="000000">
                      <a:alpha val="43137"/>
                    </a:srgbClr>
                  </a:outerShdw>
                </a:effectLst>
              </a:rPr>
              <a:t>s B</a:t>
            </a:r>
          </a:p>
          <a:p>
            <a:pPr defTabSz="400050">
              <a:buClr>
                <a:srgbClr val="FF0000"/>
              </a:buClr>
              <a:buSzPct val="55000"/>
              <a:buFont typeface="Wingdings" panose="05000000000000000000" pitchFamily="2" charset="2"/>
              <a:buChar char="Ø"/>
              <a:tabLst>
                <a:tab pos="1143000" algn="l"/>
              </a:tabLst>
              <a:defRPr/>
            </a:pPr>
            <a:endParaRPr lang="en-US" altLang="zh-TW" sz="800" b="1">
              <a:solidFill>
                <a:srgbClr val="00B050"/>
              </a:solidFill>
              <a:effectLst>
                <a:outerShdw dist="38100" sx="1000" sy="1000" algn="tl">
                  <a:srgbClr val="000000">
                    <a:alpha val="43137"/>
                  </a:srgbClr>
                </a:outerShdw>
              </a:effectLst>
            </a:endParaRPr>
          </a:p>
          <a:p>
            <a:pPr defTabSz="400050">
              <a:buClr>
                <a:srgbClr val="FF0000"/>
              </a:buClr>
              <a:buSzPct val="55000"/>
              <a:buFont typeface="Wingdings" panose="05000000000000000000" pitchFamily="2" charset="2"/>
              <a:buChar char="Ø"/>
              <a:tabLst>
                <a:tab pos="1143000" algn="l"/>
              </a:tabLst>
              <a:defRPr/>
            </a:pPr>
            <a:r>
              <a:rPr lang="zh-CN" altLang="en-US" sz="1600" b="1">
                <a:effectLst>
                  <a:outerShdw dist="38100" sx="1000" sy="1000" algn="tl">
                    <a:srgbClr val="000000">
                      <a:alpha val="43137"/>
                    </a:srgbClr>
                  </a:outerShdw>
                </a:effectLst>
                <a:latin typeface="微软雅黑" panose="020B0503020204020204" pitchFamily="34" charset="-122"/>
                <a:ea typeface="微软雅黑" panose="020B0503020204020204" pitchFamily="34" charset="-122"/>
              </a:rPr>
              <a:t>其中</a:t>
            </a:r>
            <a:r>
              <a:rPr lang="en-US" altLang="zh-CN" sz="1600" b="1">
                <a:effectLst>
                  <a:outerShdw dist="38100" sx="1000" sy="1000" algn="tl">
                    <a:srgbClr val="000000">
                      <a:alpha val="43137"/>
                    </a:srgbClr>
                  </a:outerShdw>
                </a:effectLst>
                <a:latin typeface="微软雅黑" panose="020B0503020204020204" pitchFamily="34" charset="-122"/>
                <a:ea typeface="微软雅黑" panose="020B0503020204020204" pitchFamily="34" charset="-122"/>
              </a:rPr>
              <a:t>:</a:t>
            </a:r>
          </a:p>
          <a:p>
            <a:pPr defTabSz="400050">
              <a:buClr>
                <a:srgbClr val="FF0000"/>
              </a:buClr>
              <a:buSzPct val="55000"/>
              <a:buFont typeface="Wingdings" panose="05000000000000000000" pitchFamily="2" charset="2"/>
              <a:buChar char="Ø"/>
              <a:tabLst>
                <a:tab pos="1143000" algn="l"/>
              </a:tabLst>
              <a:defRPr/>
            </a:pPr>
            <a:r>
              <a:rPr lang="en-US" altLang="zh-CN" sz="1600">
                <a:effectLst>
                  <a:outerShdw dist="38100" sx="1000" sy="1000" algn="tl">
                    <a:srgbClr val="000000">
                      <a:alpha val="43137"/>
                    </a:srgbClr>
                  </a:outerShdw>
                </a:effectLst>
                <a:latin typeface="微软雅黑" panose="020B0503020204020204" pitchFamily="34" charset="-122"/>
                <a:ea typeface="微软雅黑" panose="020B0503020204020204" pitchFamily="34" charset="-122"/>
              </a:rPr>
              <a:t>X </a:t>
            </a:r>
            <a:r>
              <a:rPr lang="zh-CN" altLang="en-US" sz="1600">
                <a:effectLst>
                  <a:outerShdw dist="38100" sx="1000" sy="1000" algn="tl">
                    <a:srgbClr val="000000">
                      <a:alpha val="43137"/>
                    </a:srgbClr>
                  </a:outerShdw>
                </a:effectLst>
                <a:latin typeface="微软雅黑" panose="020B0503020204020204" pitchFamily="34" charset="-122"/>
                <a:ea typeface="微软雅黑" panose="020B0503020204020204" pitchFamily="34" charset="-122"/>
              </a:rPr>
              <a:t>和 </a:t>
            </a:r>
            <a:r>
              <a:rPr lang="en-US" altLang="zh-CN" sz="1600">
                <a:effectLst>
                  <a:outerShdw dist="38100" sx="1000" sy="1000" algn="tl">
                    <a:srgbClr val="000000">
                      <a:alpha val="43137"/>
                    </a:srgbClr>
                  </a:outerShdw>
                </a:effectLst>
                <a:latin typeface="微软雅黑" panose="020B0503020204020204" pitchFamily="34" charset="-122"/>
                <a:ea typeface="微软雅黑" panose="020B0503020204020204" pitchFamily="34" charset="-122"/>
              </a:rPr>
              <a:t>y </a:t>
            </a:r>
            <a:r>
              <a:rPr lang="zh-CN" altLang="en-US" sz="1600">
                <a:effectLst>
                  <a:outerShdw dist="38100" sx="1000" sy="1000" algn="tl">
                    <a:srgbClr val="000000">
                      <a:alpha val="43137"/>
                    </a:srgbClr>
                  </a:outerShdw>
                </a:effectLst>
                <a:latin typeface="微软雅黑" panose="020B0503020204020204" pitchFamily="34" charset="-122"/>
                <a:ea typeface="微软雅黑" panose="020B0503020204020204" pitchFamily="34" charset="-122"/>
              </a:rPr>
              <a:t>是语言变量；</a:t>
            </a:r>
            <a:endParaRPr lang="en-US" altLang="zh-CN" sz="1600">
              <a:effectLst>
                <a:outerShdw dist="38100" sx="1000" sy="1000" algn="tl">
                  <a:srgbClr val="000000">
                    <a:alpha val="43137"/>
                  </a:srgbClr>
                </a:outerShdw>
              </a:effectLst>
              <a:latin typeface="微软雅黑" panose="020B0503020204020204" pitchFamily="34" charset="-122"/>
              <a:ea typeface="微软雅黑" panose="020B0503020204020204" pitchFamily="34" charset="-122"/>
            </a:endParaRPr>
          </a:p>
          <a:p>
            <a:pPr defTabSz="400050">
              <a:buClr>
                <a:srgbClr val="FF0000"/>
              </a:buClr>
              <a:buSzPct val="55000"/>
              <a:buFont typeface="Wingdings" panose="05000000000000000000" pitchFamily="2" charset="2"/>
              <a:buChar char="Ø"/>
              <a:tabLst>
                <a:tab pos="1143000" algn="l"/>
              </a:tabLst>
              <a:defRPr/>
            </a:pPr>
            <a:r>
              <a:rPr lang="en-US" altLang="zh-CN" sz="1600">
                <a:effectLst>
                  <a:outerShdw dist="38100" sx="1000" sy="1000" algn="tl">
                    <a:srgbClr val="000000">
                      <a:alpha val="43137"/>
                    </a:srgbClr>
                  </a:outerShdw>
                </a:effectLst>
                <a:latin typeface="微软雅黑" panose="020B0503020204020204" pitchFamily="34" charset="-122"/>
                <a:ea typeface="微软雅黑" panose="020B0503020204020204" pitchFamily="34" charset="-122"/>
              </a:rPr>
              <a:t>A </a:t>
            </a:r>
            <a:r>
              <a:rPr lang="zh-CN" altLang="en-US" sz="1600">
                <a:effectLst>
                  <a:outerShdw dist="38100" sx="1000" sy="1000" algn="tl">
                    <a:srgbClr val="000000">
                      <a:alpha val="43137"/>
                    </a:srgbClr>
                  </a:outerShdw>
                </a:effectLst>
                <a:latin typeface="微软雅黑" panose="020B0503020204020204" pitchFamily="34" charset="-122"/>
                <a:ea typeface="微软雅黑" panose="020B0503020204020204" pitchFamily="34" charset="-122"/>
              </a:rPr>
              <a:t>和 </a:t>
            </a:r>
            <a:r>
              <a:rPr lang="en-US" altLang="zh-CN" sz="1600">
                <a:effectLst>
                  <a:outerShdw dist="38100" sx="1000" sy="1000" algn="tl">
                    <a:srgbClr val="000000">
                      <a:alpha val="43137"/>
                    </a:srgbClr>
                  </a:outerShdw>
                </a:effectLst>
                <a:latin typeface="微软雅黑" panose="020B0503020204020204" pitchFamily="34" charset="-122"/>
                <a:ea typeface="微软雅黑" panose="020B0503020204020204" pitchFamily="34" charset="-122"/>
              </a:rPr>
              <a:t>B </a:t>
            </a:r>
            <a:r>
              <a:rPr lang="zh-CN" altLang="en-US" sz="1600">
                <a:effectLst>
                  <a:outerShdw dist="38100" sx="1000" sy="1000" algn="tl">
                    <a:srgbClr val="000000">
                      <a:alpha val="43137"/>
                    </a:srgbClr>
                  </a:outerShdw>
                </a:effectLst>
                <a:latin typeface="微软雅黑" panose="020B0503020204020204" pitchFamily="34" charset="-122"/>
                <a:ea typeface="微软雅黑" panose="020B0503020204020204" pitchFamily="34" charset="-122"/>
              </a:rPr>
              <a:t>分别为在论域</a:t>
            </a:r>
            <a:r>
              <a:rPr lang="en-US" altLang="zh-CN" sz="1600">
                <a:effectLst>
                  <a:outerShdw dist="38100" sx="1000" sy="1000" algn="tl">
                    <a:srgbClr val="000000">
                      <a:alpha val="43137"/>
                    </a:srgbClr>
                  </a:outerShdw>
                </a:effectLst>
                <a:latin typeface="微软雅黑" panose="020B0503020204020204" pitchFamily="34" charset="-122"/>
                <a:ea typeface="微软雅黑" panose="020B0503020204020204" pitchFamily="34" charset="-122"/>
              </a:rPr>
              <a:t>X</a:t>
            </a:r>
            <a:r>
              <a:rPr lang="zh-CN" altLang="en-US" sz="1600">
                <a:effectLst>
                  <a:outerShdw dist="38100" sx="1000" sy="1000" algn="tl">
                    <a:srgbClr val="000000">
                      <a:alpha val="43137"/>
                    </a:srgbClr>
                  </a:outerShdw>
                </a:effectLst>
                <a:latin typeface="微软雅黑" panose="020B0503020204020204" pitchFamily="34" charset="-122"/>
                <a:ea typeface="微软雅黑" panose="020B0503020204020204" pitchFamily="34" charset="-122"/>
              </a:rPr>
              <a:t>和</a:t>
            </a:r>
            <a:r>
              <a:rPr lang="en-US" altLang="zh-CN" sz="1600">
                <a:effectLst>
                  <a:outerShdw dist="38100" sx="1000" sy="1000" algn="tl">
                    <a:srgbClr val="000000">
                      <a:alpha val="43137"/>
                    </a:srgbClr>
                  </a:outerShdw>
                </a:effectLst>
                <a:latin typeface="微软雅黑" panose="020B0503020204020204" pitchFamily="34" charset="-122"/>
                <a:ea typeface="微软雅黑" panose="020B0503020204020204" pitchFamily="34" charset="-122"/>
              </a:rPr>
              <a:t>Y</a:t>
            </a:r>
            <a:r>
              <a:rPr lang="zh-CN" altLang="en-US" sz="1600">
                <a:effectLst>
                  <a:outerShdw dist="38100" sx="1000" sy="1000" algn="tl">
                    <a:srgbClr val="000000">
                      <a:alpha val="43137"/>
                    </a:srgbClr>
                  </a:outerShdw>
                </a:effectLst>
                <a:latin typeface="微软雅黑" panose="020B0503020204020204" pitchFamily="34" charset="-122"/>
                <a:ea typeface="微软雅黑" panose="020B0503020204020204" pitchFamily="34" charset="-122"/>
              </a:rPr>
              <a:t>上的模糊集定义的语言值。</a:t>
            </a:r>
          </a:p>
          <a:p>
            <a:pPr defTabSz="400050">
              <a:buClr>
                <a:srgbClr val="FF0000"/>
              </a:buClr>
              <a:buSzPct val="55000"/>
              <a:buFont typeface="Wingdings" panose="05000000000000000000" pitchFamily="2" charset="2"/>
              <a:buChar char="Ø"/>
              <a:tabLst>
                <a:tab pos="1143000" algn="l"/>
              </a:tabLst>
              <a:defRPr/>
            </a:pPr>
            <a:endParaRPr lang="en-US" altLang="zh-TW" sz="2000" b="1">
              <a:solidFill>
                <a:srgbClr val="00B050"/>
              </a:solidFill>
              <a:effectLst>
                <a:outerShdw dist="38100" sx="1000" sy="1000" algn="tl">
                  <a:srgbClr val="000000">
                    <a:alpha val="43137"/>
                  </a:srgbClr>
                </a:outerShdw>
              </a:effectLst>
            </a:endParaRPr>
          </a:p>
          <a:p>
            <a:pPr eaLnBrk="1" hangingPunct="1">
              <a:buClr>
                <a:srgbClr val="FF0000"/>
              </a:buClr>
              <a:buSzPct val="55000"/>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zh-CN" altLang="en-US" sz="8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zh-CN" altLang="en-US" sz="20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140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600" dirty="0">
                <a:latin typeface="+mn-lt"/>
              </a:rPr>
              <a:t> </a:t>
            </a:r>
            <a:r>
              <a:rPr lang="zh-CN" altLang="en-US" sz="3600" dirty="0">
                <a:latin typeface="+mn-lt"/>
              </a:rPr>
              <a:t>模糊规则介绍</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268760"/>
            <a:ext cx="8532441" cy="5040560"/>
          </a:xfrm>
        </p:spPr>
        <p:txBody>
          <a:bodyPr/>
          <a:lstStyle/>
          <a:p>
            <a:pPr eaLnBrk="1" hangingPunct="1">
              <a:buClr>
                <a:srgbClr val="FF0000"/>
              </a:buClr>
              <a:buSzPct val="55000"/>
            </a:pPr>
            <a:r>
              <a:rPr lang="zh-CN" altLang="en-US" sz="2400" b="1">
                <a:latin typeface="微软雅黑" panose="020B0503020204020204" pitchFamily="34" charset="-122"/>
                <a:ea typeface="微软雅黑" panose="020B0503020204020204" pitchFamily="34" charset="-122"/>
              </a:rPr>
              <a:t>经典规则和模糊规则之间的区别是什么？</a:t>
            </a:r>
          </a:p>
          <a:p>
            <a:pPr eaLnBrk="1" hangingPunct="1">
              <a:buClr>
                <a:srgbClr val="FF0000"/>
              </a:buClr>
              <a:buSzPct val="55000"/>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经典</a:t>
            </a:r>
            <a:r>
              <a:rPr lang="en-US" altLang="zh-CN" sz="2000" b="1">
                <a:latin typeface="微软雅黑" panose="020B0503020204020204" pitchFamily="34" charset="-122"/>
                <a:ea typeface="微软雅黑" panose="020B0503020204020204" pitchFamily="34" charset="-122"/>
              </a:rPr>
              <a:t>if-then</a:t>
            </a:r>
            <a:r>
              <a:rPr lang="zh-CN" altLang="en-US" sz="2000" b="1">
                <a:latin typeface="微软雅黑" panose="020B0503020204020204" pitchFamily="34" charset="-122"/>
                <a:ea typeface="微软雅黑" panose="020B0503020204020204" pitchFamily="34" charset="-122"/>
              </a:rPr>
              <a:t>规则使用二值逻辑，例如： </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变数</a:t>
            </a:r>
            <a:r>
              <a:rPr lang="en-US" altLang="zh-CN" sz="1800" b="1">
                <a:latin typeface="微软雅黑" panose="020B0503020204020204" pitchFamily="34" charset="-122"/>
                <a:ea typeface="微软雅黑" panose="020B0503020204020204" pitchFamily="34" charset="-122"/>
              </a:rPr>
              <a:t>speed</a:t>
            </a:r>
            <a:r>
              <a:rPr lang="zh-CN" altLang="en-US" sz="1800" b="1">
                <a:latin typeface="微软雅黑" panose="020B0503020204020204" pitchFamily="34" charset="-122"/>
                <a:ea typeface="微软雅黑" panose="020B0503020204020204" pitchFamily="34" charset="-122"/>
              </a:rPr>
              <a:t>可取</a:t>
            </a:r>
            <a:r>
              <a:rPr lang="en-US" altLang="zh-CN" sz="1800" b="1">
                <a:latin typeface="微软雅黑" panose="020B0503020204020204" pitchFamily="34" charset="-122"/>
                <a:ea typeface="微软雅黑" panose="020B0503020204020204" pitchFamily="34" charset="-122"/>
              </a:rPr>
              <a:t>0</a:t>
            </a:r>
            <a:r>
              <a:rPr lang="zh-CN" altLang="en-US" sz="1800" b="1">
                <a:latin typeface="微软雅黑" panose="020B0503020204020204" pitchFamily="34" charset="-122"/>
                <a:ea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rPr>
              <a:t>220km/h</a:t>
            </a:r>
            <a:r>
              <a:rPr lang="zh-CN" altLang="en-US" sz="1800" b="1">
                <a:latin typeface="微软雅黑" panose="020B0503020204020204" pitchFamily="34" charset="-122"/>
                <a:ea typeface="微软雅黑" panose="020B0503020204020204" pitchFamily="34" charset="-122"/>
              </a:rPr>
              <a:t>之间的任何数值，语言变量</a:t>
            </a:r>
            <a:r>
              <a:rPr lang="en-US" altLang="zh-CN" sz="1800" b="1">
                <a:latin typeface="微软雅黑" panose="020B0503020204020204" pitchFamily="34" charset="-122"/>
                <a:ea typeface="微软雅黑" panose="020B0503020204020204" pitchFamily="34" charset="-122"/>
              </a:rPr>
              <a:t>stopping _distance </a:t>
            </a:r>
            <a:r>
              <a:rPr lang="zh-CN" altLang="en-US" sz="1800" b="1">
                <a:latin typeface="微软雅黑" panose="020B0503020204020204" pitchFamily="34" charset="-122"/>
                <a:ea typeface="微软雅黑" panose="020B0503020204020204" pitchFamily="34" charset="-122"/>
              </a:rPr>
              <a:t>可取的值为</a:t>
            </a:r>
            <a:r>
              <a:rPr lang="en-US" altLang="zh-CN" sz="1800" b="1">
                <a:latin typeface="微软雅黑" panose="020B0503020204020204" pitchFamily="34" charset="-122"/>
                <a:ea typeface="微软雅黑" panose="020B0503020204020204" pitchFamily="34" charset="-122"/>
              </a:rPr>
              <a:t>long</a:t>
            </a:r>
            <a:r>
              <a:rPr lang="zh-CN" altLang="en-US" sz="1800" b="1">
                <a:latin typeface="微软雅黑" panose="020B0503020204020204" pitchFamily="34" charset="-122"/>
                <a:ea typeface="微软雅黑" panose="020B0503020204020204" pitchFamily="34" charset="-122"/>
              </a:rPr>
              <a:t>或</a:t>
            </a:r>
            <a:r>
              <a:rPr lang="en-US" altLang="zh-CN" sz="1800" b="1">
                <a:latin typeface="微软雅黑" panose="020B0503020204020204" pitchFamily="34" charset="-122"/>
                <a:ea typeface="微软雅黑" panose="020B0503020204020204" pitchFamily="34" charset="-122"/>
              </a:rPr>
              <a:t>short</a:t>
            </a:r>
            <a:r>
              <a:rPr lang="zh-CN" altLang="en-US" sz="1800" b="1">
                <a:latin typeface="微软雅黑" panose="020B0503020204020204" pitchFamily="34" charset="-122"/>
                <a:ea typeface="微软雅黑" panose="020B0503020204020204" pitchFamily="34" charset="-122"/>
              </a:rPr>
              <a:t>。换句话说，经典的规则可以用</a:t>
            </a:r>
            <a:r>
              <a:rPr lang="zh-CN" altLang="en-US" sz="1800" b="1">
                <a:solidFill>
                  <a:srgbClr val="0000FF"/>
                </a:solidFill>
                <a:latin typeface="微软雅黑" panose="020B0503020204020204" pitchFamily="34" charset="-122"/>
                <a:ea typeface="微软雅黑" panose="020B0503020204020204" pitchFamily="34" charset="-122"/>
              </a:rPr>
              <a:t>布尔逻辑</a:t>
            </a:r>
            <a:r>
              <a:rPr lang="zh-CN" altLang="en-US" sz="1800" b="1">
                <a:latin typeface="微软雅黑" panose="020B0503020204020204" pitchFamily="34" charset="-122"/>
                <a:ea typeface="微软雅黑" panose="020B0503020204020204" pitchFamily="34" charset="-122"/>
              </a:rPr>
              <a:t>的非黑即白的语言来描述。</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也可以将上面的规则以模糊的形式描述： </a:t>
            </a: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zh-CN" altLang="en-US" sz="2000" b="1">
              <a:latin typeface="微软雅黑" panose="020B0503020204020204" pitchFamily="34" charset="-122"/>
              <a:ea typeface="微软雅黑" panose="020B0503020204020204" pitchFamily="34" charset="-122"/>
            </a:endParaRPr>
          </a:p>
        </p:txBody>
      </p:sp>
      <p:sp>
        <p:nvSpPr>
          <p:cNvPr id="4" name="Rectangle 3">
            <a:extLst>
              <a:ext uri="{FF2B5EF4-FFF2-40B4-BE49-F238E27FC236}">
                <a16:creationId xmlns:a16="http://schemas.microsoft.com/office/drawing/2014/main" id="{BED33D61-4AF6-44DA-9519-5246767407DF}"/>
              </a:ext>
            </a:extLst>
          </p:cNvPr>
          <p:cNvSpPr>
            <a:spLocks noChangeArrowheads="1"/>
          </p:cNvSpPr>
          <p:nvPr/>
        </p:nvSpPr>
        <p:spPr bwMode="auto">
          <a:xfrm>
            <a:off x="693872" y="2228850"/>
            <a:ext cx="8620125" cy="1015663"/>
          </a:xfrm>
          <a:prstGeom prst="rect">
            <a:avLst/>
          </a:prstGeom>
          <a:noFill/>
          <a:ln w="12700" cap="sq">
            <a:noFill/>
            <a:miter lim="800000"/>
            <a:headEnd type="none" w="sm" len="sm"/>
            <a:tailEnd type="none" w="sm" len="sm"/>
          </a:ln>
          <a:effectLst/>
        </p:spPr>
        <p:txBody>
          <a:bodyPr>
            <a:spAutoFit/>
          </a:bodyPr>
          <a:lstStyle/>
          <a:p>
            <a:pPr defTabSz="1333500">
              <a:tabLst>
                <a:tab pos="952500" algn="l"/>
                <a:tab pos="4286250" algn="l"/>
                <a:tab pos="5251450" algn="l"/>
              </a:tabLst>
              <a:defRPr/>
            </a:pPr>
            <a:r>
              <a:rPr lang="en-US" altLang="zh-TW" b="1" i="0" dirty="0">
                <a:solidFill>
                  <a:srgbClr val="00B050"/>
                </a:solidFill>
                <a:effectLst>
                  <a:outerShdw dist="38100" sx="1000" sy="1000" algn="tl">
                    <a:srgbClr val="000000"/>
                  </a:outerShdw>
                </a:effectLst>
                <a:ea typeface="新細明體" pitchFamily="18" charset="-120"/>
              </a:rPr>
              <a:t>Rule: 1		Rule: 2</a:t>
            </a:r>
          </a:p>
          <a:p>
            <a:pPr defTabSz="1333500">
              <a:tabLst>
                <a:tab pos="952500" algn="l"/>
                <a:tab pos="4286250" algn="l"/>
                <a:tab pos="5251450" algn="l"/>
              </a:tabLst>
              <a:defRPr/>
            </a:pPr>
            <a:r>
              <a:rPr lang="en-US" altLang="zh-TW" b="1" i="0" dirty="0">
                <a:solidFill>
                  <a:srgbClr val="00B050"/>
                </a:solidFill>
                <a:effectLst>
                  <a:outerShdw dist="38100" sx="1000" sy="1000" algn="tl">
                    <a:srgbClr val="000000"/>
                  </a:outerShdw>
                </a:effectLst>
                <a:ea typeface="新細明體" pitchFamily="18" charset="-120"/>
              </a:rPr>
              <a:t>IF 	speed is &gt; 100	IF  	speed is &lt; 40 </a:t>
            </a:r>
          </a:p>
          <a:p>
            <a:pPr defTabSz="1333500">
              <a:tabLst>
                <a:tab pos="952500" algn="l"/>
                <a:tab pos="4286250" algn="l"/>
                <a:tab pos="5251450" algn="l"/>
              </a:tabLst>
              <a:defRPr/>
            </a:pPr>
            <a:r>
              <a:rPr lang="en-US" altLang="zh-TW" b="1" i="0" dirty="0">
                <a:solidFill>
                  <a:srgbClr val="00B050"/>
                </a:solidFill>
                <a:effectLst>
                  <a:outerShdw dist="38100" sx="1000" sy="1000" algn="tl">
                    <a:srgbClr val="000000"/>
                  </a:outerShdw>
                </a:effectLst>
                <a:ea typeface="新細明體" pitchFamily="18" charset="-120"/>
              </a:rPr>
              <a:t>THEN 	</a:t>
            </a:r>
            <a:r>
              <a:rPr lang="en-US" altLang="zh-TW" b="1" i="0" dirty="0" err="1">
                <a:solidFill>
                  <a:srgbClr val="00B050"/>
                </a:solidFill>
                <a:effectLst>
                  <a:outerShdw dist="38100" sx="1000" sy="1000" algn="tl">
                    <a:srgbClr val="000000"/>
                  </a:outerShdw>
                </a:effectLst>
                <a:ea typeface="新細明體" pitchFamily="18" charset="-120"/>
              </a:rPr>
              <a:t>stopping_distance</a:t>
            </a:r>
            <a:r>
              <a:rPr lang="en-US" altLang="zh-TW" b="1" i="0" dirty="0">
                <a:solidFill>
                  <a:srgbClr val="00B050"/>
                </a:solidFill>
                <a:effectLst>
                  <a:outerShdw dist="38100" sx="1000" sy="1000" algn="tl">
                    <a:srgbClr val="000000"/>
                  </a:outerShdw>
                </a:effectLst>
                <a:ea typeface="新細明體" pitchFamily="18" charset="-120"/>
              </a:rPr>
              <a:t>  is long	THEN </a:t>
            </a:r>
            <a:r>
              <a:rPr lang="en-US" altLang="zh-TW" b="1" i="0" dirty="0" err="1">
                <a:solidFill>
                  <a:srgbClr val="00B050"/>
                </a:solidFill>
                <a:effectLst>
                  <a:outerShdw dist="38100" sx="1000" sy="1000" algn="tl">
                    <a:srgbClr val="000000"/>
                  </a:outerShdw>
                </a:effectLst>
                <a:ea typeface="新細明體" pitchFamily="18" charset="-120"/>
              </a:rPr>
              <a:t>stopping_distance</a:t>
            </a:r>
            <a:r>
              <a:rPr lang="en-US" altLang="zh-TW" b="1" i="0" dirty="0">
                <a:solidFill>
                  <a:srgbClr val="00B050"/>
                </a:solidFill>
                <a:effectLst>
                  <a:outerShdw dist="38100" sx="1000" sy="1000" algn="tl">
                    <a:srgbClr val="000000"/>
                  </a:outerShdw>
                </a:effectLst>
                <a:ea typeface="新細明體" pitchFamily="18" charset="-120"/>
              </a:rPr>
              <a:t>  is short</a:t>
            </a:r>
          </a:p>
        </p:txBody>
      </p:sp>
      <p:sp>
        <p:nvSpPr>
          <p:cNvPr id="5" name="Rectangle 3">
            <a:extLst>
              <a:ext uri="{FF2B5EF4-FFF2-40B4-BE49-F238E27FC236}">
                <a16:creationId xmlns:a16="http://schemas.microsoft.com/office/drawing/2014/main" id="{1F9E23DC-96C6-4FA1-A18C-704421AEF309}"/>
              </a:ext>
            </a:extLst>
          </p:cNvPr>
          <p:cNvSpPr>
            <a:spLocks noChangeArrowheads="1"/>
          </p:cNvSpPr>
          <p:nvPr/>
        </p:nvSpPr>
        <p:spPr bwMode="auto">
          <a:xfrm>
            <a:off x="693872" y="4725144"/>
            <a:ext cx="8763000" cy="1015663"/>
          </a:xfrm>
          <a:prstGeom prst="rect">
            <a:avLst/>
          </a:prstGeom>
          <a:noFill/>
          <a:ln w="12700" cap="sq">
            <a:noFill/>
            <a:miter lim="800000"/>
            <a:headEnd type="none" w="sm" len="sm"/>
            <a:tailEnd type="none" w="sm" len="sm"/>
          </a:ln>
          <a:effectLst/>
        </p:spPr>
        <p:txBody>
          <a:bodyPr>
            <a:spAutoFit/>
          </a:bodyPr>
          <a:lstStyle/>
          <a:p>
            <a:pPr defTabSz="952500">
              <a:tabLst>
                <a:tab pos="4191000" algn="l"/>
                <a:tab pos="5199063" algn="l"/>
              </a:tabLst>
              <a:defRPr/>
            </a:pPr>
            <a:r>
              <a:rPr lang="en-US" altLang="zh-TW" b="1" i="0" dirty="0">
                <a:solidFill>
                  <a:srgbClr val="00B050"/>
                </a:solidFill>
                <a:effectLst>
                  <a:outerShdw dist="38100" sx="1000" sy="1000" algn="tl">
                    <a:srgbClr val="000000"/>
                  </a:outerShdw>
                </a:effectLst>
                <a:ea typeface="新細明體" pitchFamily="18" charset="-120"/>
              </a:rPr>
              <a:t>Rule: 1	Rule: 2</a:t>
            </a:r>
          </a:p>
          <a:p>
            <a:pPr defTabSz="952500">
              <a:tabLst>
                <a:tab pos="4191000" algn="l"/>
                <a:tab pos="5199063" algn="l"/>
              </a:tabLst>
              <a:defRPr/>
            </a:pPr>
            <a:r>
              <a:rPr lang="en-US" altLang="zh-TW" b="1" i="0" dirty="0">
                <a:solidFill>
                  <a:srgbClr val="00B050"/>
                </a:solidFill>
                <a:effectLst>
                  <a:outerShdw dist="38100" sx="1000" sy="1000" algn="tl">
                    <a:srgbClr val="000000"/>
                  </a:outerShdw>
                </a:effectLst>
                <a:ea typeface="新細明體" pitchFamily="18" charset="-120"/>
              </a:rPr>
              <a:t>IF         speed is fast	IF 	speed is slow</a:t>
            </a:r>
          </a:p>
          <a:p>
            <a:pPr defTabSz="952500">
              <a:tabLst>
                <a:tab pos="4191000" algn="l"/>
                <a:tab pos="5199063" algn="l"/>
              </a:tabLst>
              <a:defRPr/>
            </a:pPr>
            <a:r>
              <a:rPr lang="en-US" altLang="zh-TW" b="1" i="0" dirty="0">
                <a:solidFill>
                  <a:srgbClr val="00B050"/>
                </a:solidFill>
                <a:effectLst>
                  <a:outerShdw dist="38100" sx="1000" sy="1000" algn="tl">
                    <a:srgbClr val="000000"/>
                  </a:outerShdw>
                </a:effectLst>
                <a:ea typeface="新細明體" pitchFamily="18" charset="-120"/>
              </a:rPr>
              <a:t>THEN </a:t>
            </a:r>
            <a:r>
              <a:rPr lang="en-US" altLang="zh-TW" b="1" i="0" dirty="0" err="1">
                <a:solidFill>
                  <a:srgbClr val="00B050"/>
                </a:solidFill>
                <a:effectLst>
                  <a:outerShdw dist="38100" sx="1000" sy="1000" algn="tl">
                    <a:srgbClr val="000000"/>
                  </a:outerShdw>
                </a:effectLst>
                <a:ea typeface="新細明體" pitchFamily="18" charset="-120"/>
              </a:rPr>
              <a:t>stopping_distance</a:t>
            </a:r>
            <a:r>
              <a:rPr lang="en-US" altLang="zh-TW" b="1" i="0" dirty="0">
                <a:solidFill>
                  <a:srgbClr val="00B050"/>
                </a:solidFill>
                <a:effectLst>
                  <a:outerShdw dist="38100" sx="1000" sy="1000" algn="tl">
                    <a:srgbClr val="000000"/>
                  </a:outerShdw>
                </a:effectLst>
                <a:ea typeface="新細明體" pitchFamily="18" charset="-120"/>
              </a:rPr>
              <a:t> is long	THEN </a:t>
            </a:r>
            <a:r>
              <a:rPr lang="en-US" altLang="zh-TW" b="1" i="0" dirty="0" err="1">
                <a:solidFill>
                  <a:srgbClr val="00B050"/>
                </a:solidFill>
                <a:effectLst>
                  <a:outerShdw dist="38100" sx="1000" sy="1000" algn="tl">
                    <a:srgbClr val="000000"/>
                  </a:outerShdw>
                </a:effectLst>
                <a:ea typeface="新細明體" pitchFamily="18" charset="-120"/>
              </a:rPr>
              <a:t>stopping_distance</a:t>
            </a:r>
            <a:r>
              <a:rPr lang="en-US" altLang="zh-TW" b="1" i="0" dirty="0">
                <a:solidFill>
                  <a:srgbClr val="00B050"/>
                </a:solidFill>
                <a:effectLst>
                  <a:outerShdw dist="38100" sx="1000" sy="1000" algn="tl">
                    <a:srgbClr val="000000"/>
                  </a:outerShdw>
                </a:effectLst>
                <a:ea typeface="新細明體" pitchFamily="18" charset="-120"/>
              </a:rPr>
              <a:t> </a:t>
            </a:r>
            <a:r>
              <a:rPr lang="en-US" altLang="zh-TW" b="1" i="0">
                <a:solidFill>
                  <a:srgbClr val="00B050"/>
                </a:solidFill>
                <a:effectLst>
                  <a:outerShdw dist="38100" sx="1000" sy="1000" algn="tl">
                    <a:srgbClr val="000000"/>
                  </a:outerShdw>
                </a:effectLst>
                <a:ea typeface="新細明體" pitchFamily="18" charset="-120"/>
              </a:rPr>
              <a:t>is short</a:t>
            </a:r>
            <a:endParaRPr lang="en-US" altLang="zh-TW" b="1" i="0" dirty="0">
              <a:solidFill>
                <a:srgbClr val="00B050"/>
              </a:solidFill>
              <a:effectLst>
                <a:outerShdw dist="38100" sx="1000" sy="1000" algn="tl">
                  <a:srgbClr val="000000"/>
                </a:outerShdw>
              </a:effectLst>
              <a:ea typeface="新細明體" pitchFamily="18" charset="-120"/>
            </a:endParaRPr>
          </a:p>
        </p:txBody>
      </p:sp>
    </p:spTree>
    <p:extLst>
      <p:ext uri="{BB962C8B-B14F-4D97-AF65-F5344CB8AC3E}">
        <p14:creationId xmlns:p14="http://schemas.microsoft.com/office/powerpoint/2010/main" val="37857482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600" dirty="0">
                <a:latin typeface="+mn-lt"/>
              </a:rPr>
              <a:t> </a:t>
            </a:r>
            <a:r>
              <a:rPr lang="zh-CN" altLang="en-US" sz="3600" dirty="0">
                <a:latin typeface="+mn-lt"/>
              </a:rPr>
              <a:t>模糊规则介绍</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268760"/>
            <a:ext cx="8532441" cy="5040560"/>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也可以将前面的规则以模糊的形式描述： </a:t>
            </a: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b="1">
                <a:latin typeface="微软雅黑" panose="020B0503020204020204" pitchFamily="34" charset="-122"/>
                <a:ea typeface="微软雅黑" panose="020B0503020204020204" pitchFamily="34" charset="-122"/>
              </a:rPr>
              <a:t>在本例中，语言变量</a:t>
            </a:r>
            <a:r>
              <a:rPr lang="en-US" altLang="zh-CN" sz="1800" b="1">
                <a:latin typeface="微软雅黑" panose="020B0503020204020204" pitchFamily="34" charset="-122"/>
                <a:ea typeface="微软雅黑" panose="020B0503020204020204" pitchFamily="34" charset="-122"/>
              </a:rPr>
              <a:t>speed</a:t>
            </a:r>
            <a:r>
              <a:rPr lang="zh-CN" altLang="en-US" sz="1800" b="1">
                <a:latin typeface="微软雅黑" panose="020B0503020204020204" pitchFamily="34" charset="-122"/>
                <a:ea typeface="微软雅黑" panose="020B0503020204020204" pitchFamily="34" charset="-122"/>
              </a:rPr>
              <a:t>的范围</a:t>
            </a:r>
            <a:r>
              <a:rPr lang="en-US" altLang="zh-CN" sz="1800" b="1">
                <a:latin typeface="微软雅黑" panose="020B0503020204020204" pitchFamily="34" charset="-122"/>
                <a:ea typeface="微软雅黑" panose="020B0503020204020204" pitchFamily="34" charset="-122"/>
              </a:rPr>
              <a:t>(</a:t>
            </a:r>
            <a:r>
              <a:rPr lang="zh-CN" altLang="en-US" sz="1800" b="1">
                <a:latin typeface="微软雅黑" panose="020B0503020204020204" pitchFamily="34" charset="-122"/>
                <a:ea typeface="微软雅黑" panose="020B0503020204020204" pitchFamily="34" charset="-122"/>
              </a:rPr>
              <a:t>论域</a:t>
            </a:r>
            <a:r>
              <a:rPr lang="en-US" altLang="zh-CN" sz="1800" b="1">
                <a:latin typeface="微软雅黑" panose="020B0503020204020204" pitchFamily="34" charset="-122"/>
                <a:ea typeface="微软雅黑" panose="020B0503020204020204" pitchFamily="34" charset="-122"/>
              </a:rPr>
              <a:t>)</a:t>
            </a:r>
            <a:r>
              <a:rPr lang="zh-CN" altLang="en-US" sz="1800" b="1">
                <a:latin typeface="微软雅黑" panose="020B0503020204020204" pitchFamily="34" charset="-122"/>
                <a:ea typeface="微软雅黑" panose="020B0503020204020204" pitchFamily="34" charset="-122"/>
              </a:rPr>
              <a:t>为</a:t>
            </a:r>
            <a:r>
              <a:rPr lang="en-US" altLang="zh-CN" sz="1800" b="1">
                <a:latin typeface="微软雅黑" panose="020B0503020204020204" pitchFamily="34" charset="-122"/>
                <a:ea typeface="微软雅黑" panose="020B0503020204020204" pitchFamily="34" charset="-122"/>
              </a:rPr>
              <a:t>0</a:t>
            </a:r>
            <a:r>
              <a:rPr lang="zh-CN" altLang="en-US" sz="1800" b="1">
                <a:latin typeface="微软雅黑" panose="020B0503020204020204" pitchFamily="34" charset="-122"/>
                <a:ea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rPr>
              <a:t>220 km/h</a:t>
            </a:r>
            <a:r>
              <a:rPr lang="zh-CN" altLang="en-US" sz="1800" b="1">
                <a:latin typeface="微软雅黑" panose="020B0503020204020204" pitchFamily="34" charset="-122"/>
                <a:ea typeface="微软雅黑" panose="020B0503020204020204" pitchFamily="34" charset="-122"/>
              </a:rPr>
              <a:t>。</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b="1">
                <a:latin typeface="微软雅黑" panose="020B0503020204020204" pitchFamily="34" charset="-122"/>
                <a:ea typeface="微软雅黑" panose="020B0503020204020204" pitchFamily="34" charset="-122"/>
              </a:rPr>
              <a:t>但这个范围包含模糊集，例如</a:t>
            </a:r>
            <a:r>
              <a:rPr lang="en-US" altLang="zh-CN" sz="1800" b="1">
                <a:latin typeface="微软雅黑" panose="020B0503020204020204" pitchFamily="34" charset="-122"/>
                <a:ea typeface="微软雅黑" panose="020B0503020204020204" pitchFamily="34" charset="-122"/>
              </a:rPr>
              <a:t>slow</a:t>
            </a:r>
            <a:r>
              <a:rPr lang="zh-CN" altLang="en-US" sz="1800" b="1">
                <a:latin typeface="微软雅黑" panose="020B0503020204020204" pitchFamily="34" charset="-122"/>
                <a:ea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rPr>
              <a:t>medium</a:t>
            </a:r>
            <a:r>
              <a:rPr lang="zh-CN" altLang="en-US" sz="1800" b="1">
                <a:latin typeface="微软雅黑" panose="020B0503020204020204" pitchFamily="34" charset="-122"/>
                <a:ea typeface="微软雅黑" panose="020B0503020204020204" pitchFamily="34" charset="-122"/>
              </a:rPr>
              <a:t>和</a:t>
            </a:r>
            <a:r>
              <a:rPr lang="en-US" altLang="zh-CN" sz="1800" b="1">
                <a:latin typeface="微软雅黑" panose="020B0503020204020204" pitchFamily="34" charset="-122"/>
                <a:ea typeface="微软雅黑" panose="020B0503020204020204" pitchFamily="34" charset="-122"/>
              </a:rPr>
              <a:t>fast</a:t>
            </a:r>
            <a:r>
              <a:rPr lang="zh-CN" altLang="en-US" sz="1800" b="1">
                <a:latin typeface="微软雅黑" panose="020B0503020204020204" pitchFamily="34" charset="-122"/>
                <a:ea typeface="微软雅黑" panose="020B0503020204020204" pitchFamily="34" charset="-122"/>
              </a:rPr>
              <a:t>。</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b="1">
                <a:latin typeface="微软雅黑" panose="020B0503020204020204" pitchFamily="34" charset="-122"/>
                <a:ea typeface="微软雅黑" panose="020B0503020204020204" pitchFamily="34" charset="-122"/>
              </a:rPr>
              <a:t>语言变量</a:t>
            </a:r>
            <a:r>
              <a:rPr lang="en-US" altLang="zh-CN" sz="1800" b="1">
                <a:latin typeface="微软雅黑" panose="020B0503020204020204" pitchFamily="34" charset="-122"/>
                <a:ea typeface="微软雅黑" panose="020B0503020204020204" pitchFamily="34" charset="-122"/>
              </a:rPr>
              <a:t>stopping_distance</a:t>
            </a:r>
            <a:r>
              <a:rPr lang="zh-CN" altLang="en-US" sz="1800" b="1">
                <a:latin typeface="微软雅黑" panose="020B0503020204020204" pitchFamily="34" charset="-122"/>
                <a:ea typeface="微软雅黑" panose="020B0503020204020204" pitchFamily="34" charset="-122"/>
              </a:rPr>
              <a:t>的论域是</a:t>
            </a:r>
            <a:r>
              <a:rPr lang="en-US" altLang="zh-CN" sz="1800" b="1">
                <a:latin typeface="微软雅黑" panose="020B0503020204020204" pitchFamily="34" charset="-122"/>
                <a:ea typeface="微软雅黑" panose="020B0503020204020204" pitchFamily="34" charset="-122"/>
              </a:rPr>
              <a:t>0</a:t>
            </a:r>
            <a:r>
              <a:rPr lang="zh-CN" altLang="en-US" sz="1800" b="1">
                <a:latin typeface="微软雅黑" panose="020B0503020204020204" pitchFamily="34" charset="-122"/>
                <a:ea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rPr>
              <a:t>300m</a:t>
            </a:r>
            <a:r>
              <a:rPr lang="zh-CN" altLang="en-US" sz="1800" b="1">
                <a:latin typeface="微软雅黑" panose="020B0503020204020204" pitchFamily="34" charset="-122"/>
                <a:ea typeface="微软雅黑" panose="020B0503020204020204" pitchFamily="34" charset="-122"/>
              </a:rPr>
              <a:t>，并可以包含</a:t>
            </a:r>
            <a:r>
              <a:rPr lang="en-US" altLang="zh-CN" sz="1800" b="1">
                <a:latin typeface="微软雅黑" panose="020B0503020204020204" pitchFamily="34" charset="-122"/>
                <a:ea typeface="微软雅黑" panose="020B0503020204020204" pitchFamily="34" charset="-122"/>
              </a:rPr>
              <a:t>short</a:t>
            </a:r>
            <a:r>
              <a:rPr lang="zh-CN" altLang="en-US" sz="1800" b="1">
                <a:latin typeface="微软雅黑" panose="020B0503020204020204" pitchFamily="34" charset="-122"/>
                <a:ea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rPr>
              <a:t>medium</a:t>
            </a:r>
            <a:r>
              <a:rPr lang="zh-CN" altLang="en-US" sz="1800" b="1">
                <a:latin typeface="微软雅黑" panose="020B0503020204020204" pitchFamily="34" charset="-122"/>
                <a:ea typeface="微软雅黑" panose="020B0503020204020204" pitchFamily="34" charset="-122"/>
              </a:rPr>
              <a:t>和</a:t>
            </a:r>
            <a:r>
              <a:rPr lang="en-US" altLang="zh-CN" sz="1800" b="1">
                <a:latin typeface="微软雅黑" panose="020B0503020204020204" pitchFamily="34" charset="-122"/>
                <a:ea typeface="微软雅黑" panose="020B0503020204020204" pitchFamily="34" charset="-122"/>
              </a:rPr>
              <a:t>long</a:t>
            </a:r>
            <a:r>
              <a:rPr lang="zh-CN" altLang="en-US" sz="1800" b="1">
                <a:latin typeface="微软雅黑" panose="020B0503020204020204" pitchFamily="34" charset="-122"/>
                <a:ea typeface="微软雅黑" panose="020B0503020204020204" pitchFamily="34" charset="-122"/>
              </a:rPr>
              <a:t>这样的模糊集。</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b="1">
                <a:latin typeface="微软雅黑" panose="020B0503020204020204" pitchFamily="34" charset="-122"/>
                <a:ea typeface="微软雅黑" panose="020B0503020204020204" pitchFamily="34" charset="-122"/>
              </a:rPr>
              <a:t>这样模糊集就可以和模糊规则联系起来。</a:t>
            </a: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zh-CN" altLang="en-US" sz="2000" b="1">
              <a:latin typeface="微软雅黑" panose="020B0503020204020204" pitchFamily="34" charset="-122"/>
              <a:ea typeface="微软雅黑" panose="020B0503020204020204" pitchFamily="34" charset="-122"/>
            </a:endParaRPr>
          </a:p>
        </p:txBody>
      </p:sp>
      <p:sp>
        <p:nvSpPr>
          <p:cNvPr id="5" name="Rectangle 3">
            <a:extLst>
              <a:ext uri="{FF2B5EF4-FFF2-40B4-BE49-F238E27FC236}">
                <a16:creationId xmlns:a16="http://schemas.microsoft.com/office/drawing/2014/main" id="{1F9E23DC-96C6-4FA1-A18C-704421AEF309}"/>
              </a:ext>
            </a:extLst>
          </p:cNvPr>
          <p:cNvSpPr>
            <a:spLocks noChangeArrowheads="1"/>
          </p:cNvSpPr>
          <p:nvPr/>
        </p:nvSpPr>
        <p:spPr bwMode="auto">
          <a:xfrm>
            <a:off x="611559" y="1693257"/>
            <a:ext cx="8763000" cy="1015663"/>
          </a:xfrm>
          <a:prstGeom prst="rect">
            <a:avLst/>
          </a:prstGeom>
          <a:noFill/>
          <a:ln w="12700" cap="sq">
            <a:noFill/>
            <a:miter lim="800000"/>
            <a:headEnd type="none" w="sm" len="sm"/>
            <a:tailEnd type="none" w="sm" len="sm"/>
          </a:ln>
          <a:effectLst/>
        </p:spPr>
        <p:txBody>
          <a:bodyPr>
            <a:spAutoFit/>
          </a:bodyPr>
          <a:lstStyle/>
          <a:p>
            <a:pPr defTabSz="952500">
              <a:tabLst>
                <a:tab pos="4191000" algn="l"/>
                <a:tab pos="5199063" algn="l"/>
              </a:tabLst>
              <a:defRPr/>
            </a:pPr>
            <a:r>
              <a:rPr lang="en-US" altLang="zh-TW" b="1" i="0" dirty="0">
                <a:solidFill>
                  <a:srgbClr val="00B050"/>
                </a:solidFill>
                <a:effectLst>
                  <a:outerShdw dist="38100" sx="1000" sy="1000" algn="tl">
                    <a:srgbClr val="000000"/>
                  </a:outerShdw>
                </a:effectLst>
                <a:ea typeface="新細明體" pitchFamily="18" charset="-120"/>
              </a:rPr>
              <a:t>Rule: 1	Rule: 2</a:t>
            </a:r>
          </a:p>
          <a:p>
            <a:pPr defTabSz="952500">
              <a:tabLst>
                <a:tab pos="4191000" algn="l"/>
                <a:tab pos="5199063" algn="l"/>
              </a:tabLst>
              <a:defRPr/>
            </a:pPr>
            <a:r>
              <a:rPr lang="en-US" altLang="zh-TW" b="1" i="0" dirty="0">
                <a:solidFill>
                  <a:srgbClr val="00B050"/>
                </a:solidFill>
                <a:effectLst>
                  <a:outerShdw dist="38100" sx="1000" sy="1000" algn="tl">
                    <a:srgbClr val="000000"/>
                  </a:outerShdw>
                </a:effectLst>
                <a:ea typeface="新細明體" pitchFamily="18" charset="-120"/>
              </a:rPr>
              <a:t>IF         speed is fast	IF 	speed is slow</a:t>
            </a:r>
          </a:p>
          <a:p>
            <a:pPr defTabSz="952500">
              <a:tabLst>
                <a:tab pos="4191000" algn="l"/>
                <a:tab pos="5199063" algn="l"/>
              </a:tabLst>
              <a:defRPr/>
            </a:pPr>
            <a:r>
              <a:rPr lang="en-US" altLang="zh-TW" b="1" i="0" dirty="0">
                <a:solidFill>
                  <a:srgbClr val="00B050"/>
                </a:solidFill>
                <a:effectLst>
                  <a:outerShdw dist="38100" sx="1000" sy="1000" algn="tl">
                    <a:srgbClr val="000000"/>
                  </a:outerShdw>
                </a:effectLst>
                <a:ea typeface="新細明體" pitchFamily="18" charset="-120"/>
              </a:rPr>
              <a:t>THEN </a:t>
            </a:r>
            <a:r>
              <a:rPr lang="en-US" altLang="zh-TW" b="1" i="0" dirty="0" err="1">
                <a:solidFill>
                  <a:srgbClr val="00B050"/>
                </a:solidFill>
                <a:effectLst>
                  <a:outerShdw dist="38100" sx="1000" sy="1000" algn="tl">
                    <a:srgbClr val="000000"/>
                  </a:outerShdw>
                </a:effectLst>
                <a:ea typeface="新細明體" pitchFamily="18" charset="-120"/>
              </a:rPr>
              <a:t>stopping_distance</a:t>
            </a:r>
            <a:r>
              <a:rPr lang="en-US" altLang="zh-TW" b="1" i="0" dirty="0">
                <a:solidFill>
                  <a:srgbClr val="00B050"/>
                </a:solidFill>
                <a:effectLst>
                  <a:outerShdw dist="38100" sx="1000" sy="1000" algn="tl">
                    <a:srgbClr val="000000"/>
                  </a:outerShdw>
                </a:effectLst>
                <a:ea typeface="新細明體" pitchFamily="18" charset="-120"/>
              </a:rPr>
              <a:t> is long	THEN </a:t>
            </a:r>
            <a:r>
              <a:rPr lang="en-US" altLang="zh-TW" b="1" i="0" dirty="0" err="1">
                <a:solidFill>
                  <a:srgbClr val="00B050"/>
                </a:solidFill>
                <a:effectLst>
                  <a:outerShdw dist="38100" sx="1000" sy="1000" algn="tl">
                    <a:srgbClr val="000000"/>
                  </a:outerShdw>
                </a:effectLst>
                <a:ea typeface="新細明體" pitchFamily="18" charset="-120"/>
              </a:rPr>
              <a:t>stopping_distance</a:t>
            </a:r>
            <a:r>
              <a:rPr lang="en-US" altLang="zh-TW" b="1" i="0" dirty="0">
                <a:solidFill>
                  <a:srgbClr val="00B050"/>
                </a:solidFill>
                <a:effectLst>
                  <a:outerShdw dist="38100" sx="1000" sy="1000" algn="tl">
                    <a:srgbClr val="000000"/>
                  </a:outerShdw>
                </a:effectLst>
                <a:ea typeface="新細明體" pitchFamily="18" charset="-120"/>
              </a:rPr>
              <a:t> </a:t>
            </a:r>
            <a:r>
              <a:rPr lang="en-US" altLang="zh-TW" b="1" i="0">
                <a:solidFill>
                  <a:srgbClr val="00B050"/>
                </a:solidFill>
                <a:effectLst>
                  <a:outerShdw dist="38100" sx="1000" sy="1000" algn="tl">
                    <a:srgbClr val="000000"/>
                  </a:outerShdw>
                </a:effectLst>
                <a:ea typeface="新細明體" pitchFamily="18" charset="-120"/>
              </a:rPr>
              <a:t>is short</a:t>
            </a:r>
            <a:endParaRPr lang="en-US" altLang="zh-TW" b="1" i="0" dirty="0">
              <a:solidFill>
                <a:srgbClr val="00B050"/>
              </a:solidFill>
              <a:effectLst>
                <a:outerShdw dist="38100" sx="1000" sy="1000" algn="tl">
                  <a:srgbClr val="000000"/>
                </a:outerShdw>
              </a:effectLst>
              <a:ea typeface="新細明體" pitchFamily="18" charset="-120"/>
            </a:endParaRPr>
          </a:p>
        </p:txBody>
      </p:sp>
    </p:spTree>
    <p:extLst>
      <p:ext uri="{BB962C8B-B14F-4D97-AF65-F5344CB8AC3E}">
        <p14:creationId xmlns:p14="http://schemas.microsoft.com/office/powerpoint/2010/main" val="172966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dirty="0">
                <a:latin typeface="+mn-lt"/>
              </a:rPr>
              <a:t> </a:t>
            </a:r>
            <a:r>
              <a:rPr lang="zh-CN" altLang="en-US" dirty="0">
                <a:latin typeface="+mn-lt"/>
              </a:rPr>
              <a:t>模糊集基本介绍</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p:txBody>
          <a:bodyPr/>
          <a:lstStyle/>
          <a:p>
            <a:pPr eaLnBrk="1" hangingPunct="1">
              <a:buClr>
                <a:srgbClr val="FF0000"/>
              </a:buClr>
              <a:buSzPct val="55000"/>
            </a:pPr>
            <a:r>
              <a:rPr lang="zh-CN" altLang="en-US" sz="2000" b="1" dirty="0">
                <a:ea typeface="微软雅黑" panose="020B0503020204020204" pitchFamily="34" charset="-122"/>
              </a:rPr>
              <a:t>专家解决问题时通常会用到常识，但他们也会用到含糊和模棱两可的语言。</a:t>
            </a:r>
          </a:p>
          <a:p>
            <a:pPr eaLnBrk="1" hangingPunct="1">
              <a:buClr>
                <a:srgbClr val="FF0000"/>
              </a:buClr>
              <a:buSzPct val="55000"/>
            </a:pPr>
            <a:endParaRPr lang="en-US" altLang="zh-CN" sz="800" dirty="0">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dirty="0">
                <a:ea typeface="微软雅黑" panose="020B0503020204020204" pitchFamily="34" charset="-122"/>
              </a:rPr>
              <a:t>例如，专家说：“电源变压器已经微超载，但还能再坚持一会儿”，其他的专家能够很轻松的理解和解释这句话，但是让计算机达到同样的理解水平就不是那么容易。</a:t>
            </a:r>
            <a:endParaRPr lang="en-US" altLang="zh-CN" sz="1800" dirty="0">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2400" b="1" dirty="0">
              <a:ea typeface="微软雅黑" panose="020B0503020204020204" pitchFamily="34" charset="-122"/>
            </a:endParaRPr>
          </a:p>
          <a:p>
            <a:pPr eaLnBrk="1" hangingPunct="1">
              <a:buClr>
                <a:srgbClr val="FF0000"/>
              </a:buClr>
              <a:buSzPct val="55000"/>
            </a:pPr>
            <a:r>
              <a:rPr lang="zh-CN" altLang="en-US" sz="2000" b="1" dirty="0">
                <a:ea typeface="微软雅黑" panose="020B0503020204020204" pitchFamily="34" charset="-122"/>
              </a:rPr>
              <a:t>那么怎样在电脑中表达专家使用含糊和模棱两可语言描述的知识呢？能做到吗？</a:t>
            </a:r>
          </a:p>
          <a:p>
            <a:pPr eaLnBrk="1" hangingPunct="1">
              <a:buClr>
                <a:srgbClr val="FF0000"/>
              </a:buClr>
              <a:buSzPct val="55000"/>
              <a:buFont typeface="Wingdings" panose="05000000000000000000" pitchFamily="2" charset="2"/>
              <a:buChar char="Ø"/>
            </a:pPr>
            <a:endParaRPr lang="en-US" altLang="zh-CN" sz="2000" dirty="0">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pPr>
            <a:r>
              <a:rPr lang="zh-CN" altLang="en-US" sz="2000" b="1" dirty="0">
                <a:ea typeface="微软雅黑" panose="020B0503020204020204" pitchFamily="34" charset="-122"/>
              </a:rPr>
              <a:t>本章通过研究模糊集理论</a:t>
            </a:r>
            <a:r>
              <a:rPr lang="en-US" altLang="zh-CN" sz="2000" b="1" dirty="0">
                <a:ea typeface="微软雅黑" panose="020B0503020204020204" pitchFamily="34" charset="-122"/>
              </a:rPr>
              <a:t>, </a:t>
            </a:r>
            <a:r>
              <a:rPr lang="zh-CN" altLang="en-US" sz="2000" b="1" dirty="0">
                <a:ea typeface="微软雅黑" panose="020B0503020204020204" pitchFamily="34" charset="-122"/>
              </a:rPr>
              <a:t>尝试回答这些问题。</a:t>
            </a:r>
          </a:p>
          <a:p>
            <a:pPr eaLnBrk="1" hangingPunct="1">
              <a:buClr>
                <a:srgbClr val="FF0000"/>
              </a:buClr>
              <a:buSzPct val="55000"/>
              <a:buFont typeface="Wingdings" panose="05000000000000000000" pitchFamily="2" charset="2"/>
              <a:buChar char="Ø"/>
            </a:pPr>
            <a:endParaRPr lang="zh-CN" altLang="en-US" sz="20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dirty="0">
                <a:latin typeface="+mn-lt"/>
              </a:rPr>
              <a:t> </a:t>
            </a:r>
            <a:r>
              <a:rPr lang="zh-CN" altLang="en-US" dirty="0">
                <a:latin typeface="+mn-lt"/>
              </a:rPr>
              <a:t>使用模糊规则进行推理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268760"/>
            <a:ext cx="8532441" cy="5040560"/>
          </a:xfrm>
        </p:spPr>
        <p:txBody>
          <a:bodyPr/>
          <a:lstStyle/>
          <a:p>
            <a:pPr eaLnBrk="1" hangingPunct="1">
              <a:buClr>
                <a:srgbClr val="FF0000"/>
              </a:buClr>
              <a:buSzPct val="55000"/>
            </a:pPr>
            <a:r>
              <a:rPr lang="zh-CN" altLang="en-US" sz="2400" b="1">
                <a:latin typeface="微软雅黑" panose="020B0503020204020204" pitchFamily="34" charset="-122"/>
                <a:ea typeface="微软雅黑" panose="020B0503020204020204" pitchFamily="34" charset="-122"/>
              </a:rPr>
              <a:t>怎样用模糊规则推理？</a:t>
            </a: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模糊推理有两个不同的部分：</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b="1">
                <a:latin typeface="微软雅黑" panose="020B0503020204020204" pitchFamily="34" charset="-122"/>
                <a:ea typeface="微软雅黑" panose="020B0503020204020204" pitchFamily="34" charset="-122"/>
              </a:rPr>
              <a:t>评估规则的</a:t>
            </a:r>
            <a:r>
              <a:rPr lang="zh-CN" altLang="en-US" sz="1800" b="1">
                <a:solidFill>
                  <a:srgbClr val="0000FF"/>
                </a:solidFill>
                <a:latin typeface="微软雅黑" panose="020B0503020204020204" pitchFamily="34" charset="-122"/>
                <a:ea typeface="微软雅黑" panose="020B0503020204020204" pitchFamily="34" charset="-122"/>
              </a:rPr>
              <a:t>前项（</a:t>
            </a:r>
            <a:r>
              <a:rPr lang="en-US" altLang="zh-CN" sz="1800" b="1">
                <a:solidFill>
                  <a:srgbClr val="0000FF"/>
                </a:solidFill>
                <a:latin typeface="微软雅黑" panose="020B0503020204020204" pitchFamily="34" charset="-122"/>
                <a:ea typeface="微软雅黑" panose="020B0503020204020204" pitchFamily="34" charset="-122"/>
              </a:rPr>
              <a:t>if</a:t>
            </a:r>
            <a:r>
              <a:rPr lang="zh-CN" altLang="en-US" sz="1800" b="1">
                <a:solidFill>
                  <a:srgbClr val="0000FF"/>
                </a:solidFill>
                <a:latin typeface="微软雅黑" panose="020B0503020204020204" pitchFamily="34" charset="-122"/>
                <a:ea typeface="微软雅黑" panose="020B0503020204020204" pitchFamily="34" charset="-122"/>
              </a:rPr>
              <a:t>部分）</a:t>
            </a:r>
            <a:r>
              <a:rPr lang="zh-CN" altLang="en-US" sz="1800" b="1">
                <a:latin typeface="微软雅黑" panose="020B0503020204020204" pitchFamily="34" charset="-122"/>
                <a:ea typeface="微软雅黑" panose="020B0503020204020204" pitchFamily="34" charset="-122"/>
              </a:rPr>
              <a:t>，并将结果应用到</a:t>
            </a:r>
            <a:r>
              <a:rPr lang="zh-CN" altLang="en-US" sz="1800" b="1">
                <a:solidFill>
                  <a:srgbClr val="0000FF"/>
                </a:solidFill>
                <a:latin typeface="微软雅黑" panose="020B0503020204020204" pitchFamily="34" charset="-122"/>
                <a:ea typeface="微软雅黑" panose="020B0503020204020204" pitchFamily="34" charset="-122"/>
              </a:rPr>
              <a:t>后项（</a:t>
            </a:r>
            <a:r>
              <a:rPr lang="en-US" altLang="zh-CN" sz="1800" b="1">
                <a:solidFill>
                  <a:srgbClr val="0000FF"/>
                </a:solidFill>
                <a:latin typeface="微软雅黑" panose="020B0503020204020204" pitchFamily="34" charset="-122"/>
                <a:ea typeface="微软雅黑" panose="020B0503020204020204" pitchFamily="34" charset="-122"/>
              </a:rPr>
              <a:t>then</a:t>
            </a:r>
            <a:r>
              <a:rPr lang="zh-CN" altLang="en-US" sz="1800" b="1">
                <a:solidFill>
                  <a:srgbClr val="0000FF"/>
                </a:solidFill>
                <a:latin typeface="微软雅黑" panose="020B0503020204020204" pitchFamily="34" charset="-122"/>
                <a:ea typeface="微软雅黑" panose="020B0503020204020204" pitchFamily="34" charset="-122"/>
              </a:rPr>
              <a:t>部分）</a:t>
            </a: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与经典的</a:t>
            </a:r>
            <a:r>
              <a:rPr lang="zh-CN" altLang="en-US" sz="2000" b="1">
                <a:solidFill>
                  <a:srgbClr val="0000FF"/>
                </a:solidFill>
                <a:latin typeface="微软雅黑" panose="020B0503020204020204" pitchFamily="34" charset="-122"/>
                <a:ea typeface="微软雅黑" panose="020B0503020204020204" pitchFamily="34" charset="-122"/>
              </a:rPr>
              <a:t>基于规则的系统</a:t>
            </a:r>
            <a:r>
              <a:rPr lang="zh-CN" altLang="en-US" sz="2000" b="1">
                <a:latin typeface="微软雅黑" panose="020B0503020204020204" pitchFamily="34" charset="-122"/>
                <a:ea typeface="微软雅黑" panose="020B0503020204020204" pitchFamily="34" charset="-122"/>
              </a:rPr>
              <a:t>不同的是，在</a:t>
            </a:r>
            <a:r>
              <a:rPr lang="zh-CN" altLang="en-US" sz="2000" b="1">
                <a:solidFill>
                  <a:srgbClr val="0000FF"/>
                </a:solidFill>
                <a:latin typeface="微软雅黑" panose="020B0503020204020204" pitchFamily="34" charset="-122"/>
                <a:ea typeface="微软雅黑" panose="020B0503020204020204" pitchFamily="34" charset="-122"/>
              </a:rPr>
              <a:t>模糊系统</a:t>
            </a:r>
            <a:r>
              <a:rPr lang="zh-CN" altLang="en-US" sz="2000" b="1">
                <a:latin typeface="微软雅黑" panose="020B0503020204020204" pitchFamily="34" charset="-122"/>
                <a:ea typeface="微软雅黑" panose="020B0503020204020204" pitchFamily="34" charset="-122"/>
              </a:rPr>
              <a:t>中，</a:t>
            </a:r>
            <a:r>
              <a:rPr lang="zh-CN" altLang="en-US" sz="2000" b="1">
                <a:solidFill>
                  <a:srgbClr val="0000FF"/>
                </a:solidFill>
                <a:latin typeface="微软雅黑" panose="020B0503020204020204" pitchFamily="34" charset="-122"/>
                <a:ea typeface="微软雅黑" panose="020B0503020204020204" pitchFamily="34" charset="-122"/>
              </a:rPr>
              <a:t>所有的规则</a:t>
            </a:r>
            <a:r>
              <a:rPr lang="zh-CN" altLang="en-US" sz="2000" b="1">
                <a:latin typeface="微软雅黑" panose="020B0503020204020204" pitchFamily="34" charset="-122"/>
                <a:ea typeface="微软雅黑" panose="020B0503020204020204" pitchFamily="34" charset="-122"/>
              </a:rPr>
              <a:t>在一定程度上</a:t>
            </a:r>
            <a:r>
              <a:rPr lang="zh-CN" altLang="en-US" sz="2000" b="1">
                <a:solidFill>
                  <a:srgbClr val="0000FF"/>
                </a:solidFill>
                <a:latin typeface="微软雅黑" panose="020B0503020204020204" pitchFamily="34" charset="-122"/>
                <a:ea typeface="微软雅黑" panose="020B0503020204020204" pitchFamily="34" charset="-122"/>
              </a:rPr>
              <a:t>都</a:t>
            </a:r>
            <a:r>
              <a:rPr lang="zh-CN" altLang="en-US" sz="2000" b="1">
                <a:latin typeface="微软雅黑" panose="020B0503020204020204" pitchFamily="34" charset="-122"/>
                <a:ea typeface="微软雅黑" panose="020B0503020204020204" pitchFamily="34" charset="-122"/>
              </a:rPr>
              <a:t>被激发，换句话说，规则被部分激发，如果前项在</a:t>
            </a:r>
            <a:r>
              <a:rPr lang="zh-CN" altLang="en-US" sz="2000" b="1">
                <a:solidFill>
                  <a:srgbClr val="0000FF"/>
                </a:solidFill>
                <a:latin typeface="微软雅黑" panose="020B0503020204020204" pitchFamily="34" charset="-122"/>
                <a:ea typeface="微软雅黑" panose="020B0503020204020204" pitchFamily="34" charset="-122"/>
              </a:rPr>
              <a:t>某种程度上</a:t>
            </a:r>
            <a:r>
              <a:rPr lang="zh-CN" altLang="en-US" sz="2000" b="1">
                <a:latin typeface="微软雅黑" panose="020B0503020204020204" pitchFamily="34" charset="-122"/>
                <a:ea typeface="微软雅黑" panose="020B0503020204020204" pitchFamily="34" charset="-122"/>
              </a:rPr>
              <a:t>为真，那么后项在</a:t>
            </a:r>
            <a:r>
              <a:rPr lang="zh-CN" altLang="en-US" sz="2000" b="1">
                <a:solidFill>
                  <a:srgbClr val="0000FF"/>
                </a:solidFill>
                <a:latin typeface="微软雅黑" panose="020B0503020204020204" pitchFamily="34" charset="-122"/>
                <a:ea typeface="微软雅黑" panose="020B0503020204020204" pitchFamily="34" charset="-122"/>
              </a:rPr>
              <a:t>该程度上</a:t>
            </a:r>
            <a:r>
              <a:rPr lang="zh-CN" altLang="en-US" sz="2000" b="1">
                <a:latin typeface="微软雅黑" panose="020B0503020204020204" pitchFamily="34" charset="-122"/>
                <a:ea typeface="微软雅黑" panose="020B0503020204020204" pitchFamily="34" charset="-122"/>
              </a:rPr>
              <a:t>也为真。</a:t>
            </a: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例如，有两个模糊集</a:t>
            </a:r>
            <a:r>
              <a:rPr lang="en-US" altLang="zh-CN" sz="2000" b="1">
                <a:latin typeface="微软雅黑" panose="020B0503020204020204" pitchFamily="34" charset="-122"/>
                <a:ea typeface="微软雅黑" panose="020B0503020204020204" pitchFamily="34" charset="-122"/>
              </a:rPr>
              <a:t>tall men</a:t>
            </a:r>
            <a:r>
              <a:rPr lang="zh-CN" altLang="en-US" sz="2000" b="1">
                <a:latin typeface="微软雅黑" panose="020B0503020204020204" pitchFamily="34" charset="-122"/>
                <a:ea typeface="微软雅黑" panose="020B0503020204020204" pitchFamily="34" charset="-122"/>
              </a:rPr>
              <a:t>和</a:t>
            </a:r>
            <a:r>
              <a:rPr lang="en-US" altLang="zh-CN" sz="2000" b="1">
                <a:latin typeface="微软雅黑" panose="020B0503020204020204" pitchFamily="34" charset="-122"/>
                <a:ea typeface="微软雅黑" panose="020B0503020204020204" pitchFamily="34" charset="-122"/>
              </a:rPr>
              <a:t>fat men</a:t>
            </a:r>
            <a:r>
              <a:rPr lang="zh-CN" altLang="en-US" sz="2000" b="1">
                <a:latin typeface="微软雅黑" panose="020B0503020204020204" pitchFamily="34" charset="-122"/>
                <a:ea typeface="微软雅黑" panose="020B0503020204020204" pitchFamily="34" charset="-122"/>
              </a:rPr>
              <a:t>，分别下图所示。</a:t>
            </a:r>
          </a:p>
          <a:p>
            <a:pPr eaLnBrk="1" hangingPunct="1">
              <a:buClr>
                <a:srgbClr val="FF0000"/>
              </a:buClr>
              <a:buSzPct val="55000"/>
            </a:pPr>
            <a:endParaRPr lang="zh-CN" altLang="en-US" sz="20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808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dirty="0">
                <a:latin typeface="+mn-lt"/>
              </a:rPr>
              <a:t> </a:t>
            </a:r>
            <a:r>
              <a:rPr lang="zh-CN" altLang="en-US" dirty="0">
                <a:latin typeface="+mn-lt"/>
              </a:rPr>
              <a:t>使用模糊规则进行推理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268760"/>
            <a:ext cx="8532441" cy="5040560"/>
          </a:xfrm>
        </p:spPr>
        <p:txBody>
          <a:bodyPr/>
          <a:lstStyle/>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图</a:t>
            </a:r>
            <a:r>
              <a:rPr lang="en-US" altLang="zh-CN" sz="1800" b="1">
                <a:latin typeface="微软雅黑" panose="020B0503020204020204" pitchFamily="34" charset="-122"/>
                <a:ea typeface="微软雅黑" panose="020B0503020204020204" pitchFamily="34" charset="-122"/>
              </a:rPr>
              <a:t>4</a:t>
            </a:r>
            <a:r>
              <a:rPr lang="zh-CN" altLang="en-US" sz="1800" b="1">
                <a:latin typeface="微软雅黑" panose="020B0503020204020204" pitchFamily="34" charset="-122"/>
                <a:ea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rPr>
              <a:t>tall men</a:t>
            </a:r>
            <a:r>
              <a:rPr lang="zh-CN" altLang="en-US" sz="1800" b="1">
                <a:latin typeface="微软雅黑" panose="020B0503020204020204" pitchFamily="34" charset="-122"/>
                <a:ea typeface="微软雅黑" panose="020B0503020204020204" pitchFamily="34" charset="-122"/>
              </a:rPr>
              <a:t>和</a:t>
            </a:r>
            <a:r>
              <a:rPr lang="en-US" altLang="zh-CN" sz="1800" b="1">
                <a:latin typeface="微软雅黑" panose="020B0503020204020204" pitchFamily="34" charset="-122"/>
                <a:ea typeface="微软雅黑" panose="020B0503020204020204" pitchFamily="34" charset="-122"/>
              </a:rPr>
              <a:t>heavy men</a:t>
            </a:r>
            <a:r>
              <a:rPr lang="zh-CN" altLang="en-US" sz="1800" b="1">
                <a:latin typeface="微软雅黑" panose="020B0503020204020204" pitchFamily="34" charset="-122"/>
                <a:ea typeface="微软雅黑" panose="020B0503020204020204" pitchFamily="34" charset="-122"/>
              </a:rPr>
              <a:t>模糊集 </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这些模糊集提供了体重评估模型的基础。</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模型是基于男人的身高和体重之间的关系的，可以用下面的模糊规则来表示：</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IF 		height is tall</a:t>
            </a: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THEN 	weight is heavy</a:t>
            </a:r>
          </a:p>
          <a:p>
            <a:pPr eaLnBrk="1" hangingPunct="1">
              <a:buClr>
                <a:srgbClr val="FF0000"/>
              </a:buClr>
              <a:buSzPct val="55000"/>
            </a:pPr>
            <a:endParaRPr lang="zh-CN" altLang="en-US" sz="2000" b="1">
              <a:latin typeface="微软雅黑" panose="020B0503020204020204" pitchFamily="34" charset="-122"/>
              <a:ea typeface="微软雅黑" panose="020B0503020204020204" pitchFamily="34" charset="-122"/>
            </a:endParaRPr>
          </a:p>
        </p:txBody>
      </p:sp>
      <p:grpSp>
        <p:nvGrpSpPr>
          <p:cNvPr id="4" name="组合 8">
            <a:extLst>
              <a:ext uri="{FF2B5EF4-FFF2-40B4-BE49-F238E27FC236}">
                <a16:creationId xmlns:a16="http://schemas.microsoft.com/office/drawing/2014/main" id="{9C3E18AA-9717-4E12-B828-7BE58307E615}"/>
              </a:ext>
            </a:extLst>
          </p:cNvPr>
          <p:cNvGrpSpPr>
            <a:grpSpLocks/>
          </p:cNvGrpSpPr>
          <p:nvPr/>
        </p:nvGrpSpPr>
        <p:grpSpPr bwMode="auto">
          <a:xfrm>
            <a:off x="1021246" y="1772816"/>
            <a:ext cx="7101507" cy="2376264"/>
            <a:chOff x="500034" y="214313"/>
            <a:chExt cx="7929591" cy="3095625"/>
          </a:xfrm>
        </p:grpSpPr>
        <p:pic>
          <p:nvPicPr>
            <p:cNvPr id="5" name="Picture 2" descr="4-8">
              <a:extLst>
                <a:ext uri="{FF2B5EF4-FFF2-40B4-BE49-F238E27FC236}">
                  <a16:creationId xmlns:a16="http://schemas.microsoft.com/office/drawing/2014/main" id="{6B5B3857-718D-4DC2-B7DD-68632FFCB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214313"/>
              <a:ext cx="784860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a:extLst>
                <a:ext uri="{FF2B5EF4-FFF2-40B4-BE49-F238E27FC236}">
                  <a16:creationId xmlns:a16="http://schemas.microsoft.com/office/drawing/2014/main" id="{67A0E94B-D10B-48DF-A1C6-E8022DFD14A1}"/>
                </a:ext>
              </a:extLst>
            </p:cNvPr>
            <p:cNvSpPr txBox="1">
              <a:spLocks noChangeArrowheads="1"/>
            </p:cNvSpPr>
            <p:nvPr/>
          </p:nvSpPr>
          <p:spPr bwMode="auto">
            <a:xfrm>
              <a:off x="500034" y="857232"/>
              <a:ext cx="492423" cy="114300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i="0"/>
                <a:t>隶属度</a:t>
              </a:r>
            </a:p>
          </p:txBody>
        </p:sp>
        <p:sp>
          <p:nvSpPr>
            <p:cNvPr id="7" name="TextBox 6">
              <a:extLst>
                <a:ext uri="{FF2B5EF4-FFF2-40B4-BE49-F238E27FC236}">
                  <a16:creationId xmlns:a16="http://schemas.microsoft.com/office/drawing/2014/main" id="{568A03A0-E4DB-43C1-9BE3-AEAE55428E9B}"/>
                </a:ext>
              </a:extLst>
            </p:cNvPr>
            <p:cNvSpPr txBox="1">
              <a:spLocks noChangeArrowheads="1"/>
            </p:cNvSpPr>
            <p:nvPr/>
          </p:nvSpPr>
          <p:spPr bwMode="auto">
            <a:xfrm>
              <a:off x="4429124" y="857232"/>
              <a:ext cx="492423" cy="114300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i="0"/>
                <a:t>隶属度</a:t>
              </a:r>
            </a:p>
          </p:txBody>
        </p:sp>
      </p:grpSp>
    </p:spTree>
    <p:extLst>
      <p:ext uri="{BB962C8B-B14F-4D97-AF65-F5344CB8AC3E}">
        <p14:creationId xmlns:p14="http://schemas.microsoft.com/office/powerpoint/2010/main" val="624250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dirty="0">
                <a:latin typeface="+mn-lt"/>
              </a:rPr>
              <a:t> </a:t>
            </a:r>
            <a:r>
              <a:rPr lang="zh-CN" altLang="en-US" dirty="0">
                <a:latin typeface="+mn-lt"/>
              </a:rPr>
              <a:t>使用模糊规则进行推理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268760"/>
            <a:ext cx="8532441" cy="5040560"/>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从</a:t>
            </a:r>
            <a:r>
              <a:rPr lang="zh-CN" altLang="en-US" sz="2000" b="1">
                <a:solidFill>
                  <a:srgbClr val="0000FF"/>
                </a:solidFill>
                <a:latin typeface="微软雅黑" panose="020B0503020204020204" pitchFamily="34" charset="-122"/>
                <a:ea typeface="微软雅黑" panose="020B0503020204020204" pitchFamily="34" charset="-122"/>
              </a:rPr>
              <a:t>前项输出值</a:t>
            </a:r>
            <a:r>
              <a:rPr lang="zh-CN" altLang="en-US" sz="2000" b="1">
                <a:latin typeface="微软雅黑" panose="020B0503020204020204" pitchFamily="34" charset="-122"/>
                <a:ea typeface="微软雅黑" panose="020B0503020204020204" pitchFamily="34" charset="-122"/>
              </a:rPr>
              <a:t>或者</a:t>
            </a:r>
            <a:r>
              <a:rPr lang="zh-CN" altLang="en-US" sz="2000" b="1">
                <a:solidFill>
                  <a:srgbClr val="0000FF"/>
                </a:solidFill>
                <a:latin typeface="微软雅黑" panose="020B0503020204020204" pitchFamily="34" charset="-122"/>
                <a:ea typeface="微软雅黑" panose="020B0503020204020204" pitchFamily="34" charset="-122"/>
              </a:rPr>
              <a:t>归属度为真的程度</a:t>
            </a:r>
            <a:r>
              <a:rPr lang="zh-CN" altLang="en-US" sz="2000" b="1">
                <a:latin typeface="微软雅黑" panose="020B0503020204020204" pitchFamily="34" charset="-122"/>
                <a:ea typeface="微软雅黑" panose="020B0503020204020204" pitchFamily="34" charset="-122"/>
              </a:rPr>
              <a:t>可以</a:t>
            </a:r>
            <a:r>
              <a:rPr lang="zh-CN" altLang="en-US" sz="2000" b="1">
                <a:solidFill>
                  <a:srgbClr val="0000FF"/>
                </a:solidFill>
                <a:latin typeface="微软雅黑" panose="020B0503020204020204" pitchFamily="34" charset="-122"/>
                <a:ea typeface="微软雅黑" panose="020B0503020204020204" pitchFamily="34" charset="-122"/>
              </a:rPr>
              <a:t>估计</a:t>
            </a:r>
            <a:r>
              <a:rPr lang="zh-CN" altLang="en-US" sz="2000" b="1">
                <a:latin typeface="微软雅黑" panose="020B0503020204020204" pitchFamily="34" charset="-122"/>
                <a:ea typeface="微软雅黑" panose="020B0503020204020204" pitchFamily="34" charset="-122"/>
              </a:rPr>
              <a:t>后项的输出值或者</a:t>
            </a:r>
            <a:r>
              <a:rPr lang="zh-CN" altLang="en-US" sz="2000" b="1">
                <a:solidFill>
                  <a:srgbClr val="0000FF"/>
                </a:solidFill>
                <a:latin typeface="微软雅黑" panose="020B0503020204020204" pitchFamily="34" charset="-122"/>
                <a:ea typeface="微软雅黑" panose="020B0503020204020204" pitchFamily="34" charset="-122"/>
              </a:rPr>
              <a:t>成员为真的程度</a:t>
            </a:r>
            <a:r>
              <a:rPr lang="zh-CN" altLang="en-US" sz="2000" b="1">
                <a:latin typeface="微软雅黑" panose="020B0503020204020204" pitchFamily="34" charset="-122"/>
                <a:ea typeface="微软雅黑" panose="020B0503020204020204" pitchFamily="34" charset="-122"/>
              </a:rPr>
              <a:t>，模糊推理的这种形式使用称作单调选择的方法。</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下图显示了如何通过男性的身高推导出男性体重的。</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图</a:t>
            </a:r>
            <a:r>
              <a:rPr lang="en-US" altLang="zh-CN" sz="1800" b="1">
                <a:latin typeface="微软雅黑" panose="020B0503020204020204" pitchFamily="34" charset="-122"/>
                <a:ea typeface="微软雅黑" panose="020B0503020204020204" pitchFamily="34" charset="-122"/>
              </a:rPr>
              <a:t>5</a:t>
            </a:r>
            <a:r>
              <a:rPr lang="zh-CN" altLang="en-US" sz="1800" b="1">
                <a:latin typeface="微软雅黑" panose="020B0503020204020204" pitchFamily="34" charset="-122"/>
                <a:ea typeface="微软雅黑" panose="020B0503020204020204" pitchFamily="34" charset="-122"/>
              </a:rPr>
              <a:t>：男性体重的单调选择</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AB9300D8-4F09-4815-9243-EE5ECAFA9E9B}"/>
              </a:ext>
            </a:extLst>
          </p:cNvPr>
          <p:cNvGrpSpPr>
            <a:grpSpLocks/>
          </p:cNvGrpSpPr>
          <p:nvPr/>
        </p:nvGrpSpPr>
        <p:grpSpPr bwMode="auto">
          <a:xfrm>
            <a:off x="915727" y="2852936"/>
            <a:ext cx="7807846" cy="3287747"/>
            <a:chOff x="364801" y="2357438"/>
            <a:chExt cx="8271199" cy="3673475"/>
          </a:xfrm>
        </p:grpSpPr>
        <p:pic>
          <p:nvPicPr>
            <p:cNvPr id="9" name="Picture 2" descr="4-9">
              <a:extLst>
                <a:ext uri="{FF2B5EF4-FFF2-40B4-BE49-F238E27FC236}">
                  <a16:creationId xmlns:a16="http://schemas.microsoft.com/office/drawing/2014/main" id="{995A2242-3C4F-449A-80DD-9FA5151CBB5A}"/>
                </a:ext>
              </a:extLst>
            </p:cNvPr>
            <p:cNvPicPr>
              <a:picLocks noChangeAspect="1" noChangeArrowheads="1"/>
            </p:cNvPicPr>
            <p:nvPr/>
          </p:nvPicPr>
          <p:blipFill>
            <a:blip r:embed="rId2"/>
            <a:srcRect/>
            <a:stretch>
              <a:fillRect/>
            </a:stretch>
          </p:blipFill>
          <p:spPr bwMode="auto">
            <a:xfrm>
              <a:off x="428303" y="2357438"/>
              <a:ext cx="8207697" cy="3673475"/>
            </a:xfrm>
            <a:prstGeom prst="rect">
              <a:avLst/>
            </a:prstGeom>
            <a:noFill/>
            <a:ln w="9525">
              <a:noFill/>
              <a:miter lim="800000"/>
              <a:headEnd/>
              <a:tailEnd/>
            </a:ln>
            <a:effectLst>
              <a:outerShdw sx="1000" sy="1000" algn="ctr" rotWithShape="0">
                <a:srgbClr val="000000"/>
              </a:outerShdw>
            </a:effectLst>
          </p:spPr>
        </p:pic>
        <p:sp>
          <p:nvSpPr>
            <p:cNvPr id="10" name="TextBox 6">
              <a:extLst>
                <a:ext uri="{FF2B5EF4-FFF2-40B4-BE49-F238E27FC236}">
                  <a16:creationId xmlns:a16="http://schemas.microsoft.com/office/drawing/2014/main" id="{D5B40024-F1B1-4B31-BC49-36118B228834}"/>
                </a:ext>
              </a:extLst>
            </p:cNvPr>
            <p:cNvSpPr txBox="1">
              <a:spLocks noChangeArrowheads="1"/>
            </p:cNvSpPr>
            <p:nvPr/>
          </p:nvSpPr>
          <p:spPr bwMode="auto">
            <a:xfrm>
              <a:off x="364801" y="3143248"/>
              <a:ext cx="492423" cy="114300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i="0"/>
                <a:t>隶属度</a:t>
              </a:r>
            </a:p>
          </p:txBody>
        </p:sp>
        <p:sp>
          <p:nvSpPr>
            <p:cNvPr id="11" name="TextBox 6">
              <a:extLst>
                <a:ext uri="{FF2B5EF4-FFF2-40B4-BE49-F238E27FC236}">
                  <a16:creationId xmlns:a16="http://schemas.microsoft.com/office/drawing/2014/main" id="{39C3C365-98BC-4F2E-8CC3-FE436DFE8C94}"/>
                </a:ext>
              </a:extLst>
            </p:cNvPr>
            <p:cNvSpPr txBox="1">
              <a:spLocks noChangeArrowheads="1"/>
            </p:cNvSpPr>
            <p:nvPr/>
          </p:nvSpPr>
          <p:spPr bwMode="auto">
            <a:xfrm>
              <a:off x="4429124" y="3286124"/>
              <a:ext cx="492423" cy="114300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i="0"/>
                <a:t>隶属度</a:t>
              </a:r>
            </a:p>
          </p:txBody>
        </p:sp>
      </p:grpSp>
    </p:spTree>
    <p:extLst>
      <p:ext uri="{BB962C8B-B14F-4D97-AF65-F5344CB8AC3E}">
        <p14:creationId xmlns:p14="http://schemas.microsoft.com/office/powerpoint/2010/main" val="53969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dirty="0">
                <a:latin typeface="+mn-lt"/>
              </a:rPr>
              <a:t> </a:t>
            </a:r>
            <a:r>
              <a:rPr lang="zh-CN" altLang="en-US" dirty="0">
                <a:latin typeface="+mn-lt"/>
              </a:rPr>
              <a:t>使用模糊规则进行推理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268760"/>
            <a:ext cx="8532441" cy="5040560"/>
          </a:xfrm>
        </p:spPr>
        <p:txBody>
          <a:bodyPr/>
          <a:lstStyle/>
          <a:p>
            <a:pPr eaLnBrk="1" hangingPunct="1">
              <a:buClr>
                <a:srgbClr val="FF0000"/>
              </a:buClr>
              <a:buSzPct val="55000"/>
            </a:pPr>
            <a:r>
              <a:rPr lang="zh-CN" altLang="en-US" sz="2400" b="1">
                <a:latin typeface="微软雅黑" panose="020B0503020204020204" pitchFamily="34" charset="-122"/>
                <a:ea typeface="微软雅黑" panose="020B0503020204020204" pitchFamily="34" charset="-122"/>
              </a:rPr>
              <a:t>模糊规则前项可以有多个部分吗？</a:t>
            </a: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模糊规则可以有多个前项，例如：</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IF 		project_duration is long</a:t>
            </a: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AND 	project_staffing is large</a:t>
            </a: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AND 	project_funding is inadequate</a:t>
            </a: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THEN 	risk is high</a:t>
            </a:r>
          </a:p>
          <a:p>
            <a:pPr eaLnBrk="1" hangingPunct="1">
              <a:buClr>
                <a:srgbClr val="FF0000"/>
              </a:buClr>
              <a:buSzPct val="55000"/>
              <a:buFont typeface="Wingdings" panose="05000000000000000000" pitchFamily="2" charset="2"/>
              <a:buChar char="Ø"/>
            </a:pPr>
            <a:endParaRPr lang="en-US" altLang="zh-CN" sz="800" b="1">
              <a:solidFill>
                <a:srgbClr val="00B050"/>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再如，</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IF 		service is excellent</a:t>
            </a: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OR 		food is delicious</a:t>
            </a: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THEN 	tip is generous</a:t>
            </a: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再如，用前章节讨论过的模糊集操作，可以同时计算规则前项的各个部分并得到单一的数值。</a:t>
            </a:r>
          </a:p>
          <a:p>
            <a:pPr eaLnBrk="1" hangingPunct="1">
              <a:buClr>
                <a:srgbClr val="FF0000"/>
              </a:buClr>
              <a:buSzPct val="55000"/>
            </a:pPr>
            <a:endParaRPr lang="zh-CN" altLang="en-US" sz="20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543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dirty="0">
                <a:latin typeface="+mn-lt"/>
              </a:rPr>
              <a:t> </a:t>
            </a:r>
            <a:r>
              <a:rPr lang="zh-CN" altLang="en-US" dirty="0">
                <a:latin typeface="+mn-lt"/>
              </a:rPr>
              <a:t>使用模糊规则进行推理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268760"/>
            <a:ext cx="8532441" cy="5040560"/>
          </a:xfrm>
        </p:spPr>
        <p:txBody>
          <a:bodyPr/>
          <a:lstStyle/>
          <a:p>
            <a:pPr eaLnBrk="1" hangingPunct="1">
              <a:buClr>
                <a:srgbClr val="FF0000"/>
              </a:buClr>
              <a:buSzPct val="55000"/>
            </a:pPr>
            <a:r>
              <a:rPr lang="zh-CN" altLang="en-US" sz="2400" b="1">
                <a:latin typeface="微软雅黑" panose="020B0503020204020204" pitchFamily="34" charset="-122"/>
                <a:ea typeface="微软雅黑" panose="020B0503020204020204" pitchFamily="34" charset="-122"/>
              </a:rPr>
              <a:t>模糊规则后项可以有多个部分吗？</a:t>
            </a: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模糊规则的后项也可以包含多个部分，例如：</a:t>
            </a: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IF 		temperature is hot</a:t>
            </a: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THEN 	hot_water is reduced;</a:t>
            </a: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		cold_water is increased</a:t>
            </a:r>
          </a:p>
          <a:p>
            <a:pPr eaLnBrk="1" hangingPunct="1">
              <a:buClr>
                <a:srgbClr val="FF0000"/>
              </a:buClr>
              <a:buSzPct val="55000"/>
              <a:buFont typeface="Wingdings" panose="05000000000000000000" pitchFamily="2" charset="2"/>
              <a:buChar char="Ø"/>
            </a:pPr>
            <a:endParaRPr lang="en-US" altLang="zh-CN" sz="800" b="1">
              <a:solidFill>
                <a:srgbClr val="00B050"/>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本例中，后项的所有部分受前项的影响是相同的。</a:t>
            </a:r>
          </a:p>
          <a:p>
            <a:pPr eaLnBrk="1" hangingPunct="1">
              <a:buClr>
                <a:srgbClr val="FF0000"/>
              </a:buClr>
              <a:buSzPct val="55000"/>
            </a:pPr>
            <a:endParaRPr lang="zh-CN" altLang="en-US" sz="20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5605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34E3595-1375-4655-AB50-92DD9F7478B4}"/>
              </a:ext>
            </a:extLst>
          </p:cNvPr>
          <p:cNvSpPr>
            <a:spLocks noGrp="1" noChangeArrowheads="1"/>
          </p:cNvSpPr>
          <p:nvPr>
            <p:ph type="title"/>
          </p:nvPr>
        </p:nvSpPr>
        <p:spPr>
          <a:xfrm>
            <a:off x="971550" y="406400"/>
            <a:ext cx="7696200" cy="719138"/>
          </a:xfrm>
        </p:spPr>
        <p:txBody>
          <a:bodyPr/>
          <a:lstStyle/>
          <a:p>
            <a:pPr eaLnBrk="1" hangingPunct="1">
              <a:defRPr/>
            </a:pPr>
            <a:r>
              <a:rPr lang="zh-CN" altLang="en-US" b="1" dirty="0">
                <a:solidFill>
                  <a:srgbClr val="0000FF"/>
                </a:solidFill>
                <a:latin typeface="+mn-lt"/>
              </a:rPr>
              <a:t>  模糊聚类</a:t>
            </a:r>
          </a:p>
        </p:txBody>
      </p:sp>
      <p:sp>
        <p:nvSpPr>
          <p:cNvPr id="5123" name="Rectangle 3">
            <a:extLst>
              <a:ext uri="{FF2B5EF4-FFF2-40B4-BE49-F238E27FC236}">
                <a16:creationId xmlns:a16="http://schemas.microsoft.com/office/drawing/2014/main" id="{7D2214F1-AC0D-42B2-9AF8-52B61333EB59}"/>
              </a:ext>
            </a:extLst>
          </p:cNvPr>
          <p:cNvSpPr>
            <a:spLocks noGrp="1" noChangeArrowheads="1"/>
          </p:cNvSpPr>
          <p:nvPr>
            <p:ph type="body" idx="1"/>
          </p:nvPr>
        </p:nvSpPr>
        <p:spPr>
          <a:xfrm>
            <a:off x="723900" y="1412875"/>
            <a:ext cx="7696200" cy="4929188"/>
          </a:xfrm>
        </p:spPr>
        <p:txBody>
          <a:bodyPr/>
          <a:lstStyle/>
          <a:p>
            <a:pPr marL="0" indent="0" eaLnBrk="1" hangingPunct="1">
              <a:buClr>
                <a:srgbClr val="FF0000"/>
              </a:buClr>
              <a:buSzPct val="55000"/>
              <a:buNone/>
            </a:pPr>
            <a:endParaRPr lang="en-US" altLang="zh-CN" sz="2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n"/>
            </a:pPr>
            <a:endParaRPr lang="zh-CN" altLang="en-US" sz="500" b="1" dirty="0">
              <a:solidFill>
                <a:schemeClr val="bg2"/>
              </a:solidFill>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模糊集概述</a:t>
            </a:r>
            <a:endParaRPr lang="en-US" altLang="zh-CN" sz="5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模糊规则</a:t>
            </a:r>
            <a:endParaRPr lang="zh-CN" altLang="en-US" sz="5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solidFill>
                  <a:srgbClr val="FF0000"/>
                </a:solidFill>
                <a:latin typeface="微软雅黑" panose="020B0503020204020204" pitchFamily="34" charset="-122"/>
                <a:ea typeface="微软雅黑" panose="020B0503020204020204" pitchFamily="34" charset="-122"/>
              </a:rPr>
              <a:t>模糊推理</a:t>
            </a:r>
            <a:endParaRPr lang="zh-CN" altLang="en-US" sz="500" b="1" dirty="0">
              <a:solidFill>
                <a:srgbClr val="FF0000"/>
              </a:solidFill>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建立模糊专家系统</a:t>
            </a:r>
            <a:endParaRPr lang="en-US" altLang="zh-CN" sz="28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模糊聚类</a:t>
            </a:r>
            <a:endParaRPr lang="en-US" altLang="zh-CN" sz="28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a:t>
            </a:r>
            <a:r>
              <a:rPr lang="en-US" altLang="zh-CN" sz="2800" b="1" dirty="0">
                <a:latin typeface="微软雅黑" panose="020B0503020204020204" pitchFamily="34" charset="-122"/>
                <a:ea typeface="微软雅黑" panose="020B0503020204020204" pitchFamily="34" charset="-122"/>
              </a:rPr>
              <a:t>C</a:t>
            </a:r>
            <a:r>
              <a:rPr lang="zh-CN" altLang="en-US" sz="2800" b="1" dirty="0">
                <a:latin typeface="微软雅黑" panose="020B0503020204020204" pitchFamily="34" charset="-122"/>
                <a:ea typeface="微软雅黑" panose="020B0503020204020204" pitchFamily="34" charset="-122"/>
              </a:rPr>
              <a:t>均值聚类</a:t>
            </a:r>
            <a:endParaRPr lang="en-US" altLang="zh-CN" sz="28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endParaRPr lang="zh-CN" altLang="en-US" sz="2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n"/>
            </a:pP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13062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600" dirty="0">
                <a:latin typeface="+mn-lt"/>
              </a:rPr>
              <a:t> </a:t>
            </a:r>
            <a:r>
              <a:rPr lang="zh-CN" altLang="en-US" sz="3600" dirty="0">
                <a:latin typeface="+mn-lt"/>
              </a:rPr>
              <a:t>模糊推理的定义</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268760"/>
            <a:ext cx="8056191" cy="5040560"/>
          </a:xfrm>
        </p:spPr>
        <p:txBody>
          <a:bodyPr/>
          <a:lstStyle/>
          <a:p>
            <a:pPr eaLnBrk="1" hangingPunct="1">
              <a:buClr>
                <a:srgbClr val="FF0000"/>
              </a:buClr>
              <a:buSzPct val="550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由以上几节的学习，大家知道，每个规则输出的是一个模糊集，但通常需要得出一个数值来表示模糊系统的输出。</a:t>
            </a: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本节内容将讨论怎么将输出的模糊集合结合并转换成一个单独的数值。</a:t>
            </a: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pPr>
            <a:r>
              <a:rPr lang="zh-CN" altLang="en-US" sz="2000" b="1" dirty="0">
                <a:latin typeface="微软雅黑" panose="020B0503020204020204" pitchFamily="34" charset="-122"/>
                <a:ea typeface="微软雅黑" panose="020B0503020204020204" pitchFamily="34" charset="-122"/>
              </a:rPr>
              <a:t>模糊推理的定义是：</a:t>
            </a: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2000" b="1" dirty="0">
                <a:solidFill>
                  <a:srgbClr val="0000FF"/>
                </a:solidFill>
                <a:latin typeface="微软雅黑" panose="020B0503020204020204" pitchFamily="34" charset="-122"/>
                <a:ea typeface="微软雅黑" panose="020B0503020204020204" pitchFamily="34" charset="-122"/>
              </a:rPr>
              <a:t>使用模糊集理论，将给定输入映射到输出的过程</a:t>
            </a:r>
            <a:endParaRPr lang="zh-CN" altLang="en-US" sz="2000" b="1" dirty="0">
              <a:latin typeface="微软雅黑" panose="020B0503020204020204" pitchFamily="34" charset="-122"/>
              <a:ea typeface="微软雅黑" panose="020B0503020204020204" pitchFamily="34" charset="-122"/>
            </a:endParaRPr>
          </a:p>
          <a:p>
            <a:pPr eaLnBrk="1" hangingPunct="1">
              <a:buClr>
                <a:srgbClr val="FF0000"/>
              </a:buClr>
              <a:buSzPct val="55000"/>
            </a:pPr>
            <a:endParaRPr lang="zh-CN" altLang="en-US"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下面将介绍两种推理方法：</a:t>
            </a: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2000" b="1" dirty="0">
                <a:solidFill>
                  <a:srgbClr val="0000FF"/>
                </a:solidFill>
                <a:latin typeface="微软雅黑" panose="020B0503020204020204" pitchFamily="34" charset="-122"/>
                <a:ea typeface="微软雅黑" panose="020B0503020204020204" pitchFamily="34" charset="-122"/>
              </a:rPr>
              <a:t>Mamdani-style </a:t>
            </a:r>
            <a:r>
              <a:rPr lang="zh-CN" altLang="en-US" sz="2000" b="1" dirty="0">
                <a:solidFill>
                  <a:srgbClr val="0000FF"/>
                </a:solidFill>
                <a:latin typeface="微软雅黑" panose="020B0503020204020204" pitchFamily="34" charset="-122"/>
                <a:ea typeface="微软雅黑" panose="020B0503020204020204" pitchFamily="34" charset="-122"/>
              </a:rPr>
              <a:t>推理</a:t>
            </a:r>
            <a:r>
              <a:rPr lang="zh-CN" altLang="en-US" sz="2000" b="1" dirty="0">
                <a:latin typeface="微软雅黑" panose="020B0503020204020204" pitchFamily="34" charset="-122"/>
                <a:ea typeface="微软雅黑" panose="020B0503020204020204" pitchFamily="34" charset="-122"/>
              </a:rPr>
              <a:t>和 </a:t>
            </a:r>
            <a:r>
              <a:rPr lang="en-US" altLang="zh-CN" sz="2000" b="1" dirty="0" err="1">
                <a:solidFill>
                  <a:srgbClr val="0000FF"/>
                </a:solidFill>
                <a:latin typeface="微软雅黑" panose="020B0503020204020204" pitchFamily="34" charset="-122"/>
                <a:ea typeface="微软雅黑" panose="020B0503020204020204" pitchFamily="34" charset="-122"/>
              </a:rPr>
              <a:t>Sugeno</a:t>
            </a:r>
            <a:r>
              <a:rPr lang="en-US" altLang="zh-CN" sz="2000" b="1" dirty="0">
                <a:solidFill>
                  <a:srgbClr val="0000FF"/>
                </a:solidFill>
                <a:latin typeface="微软雅黑" panose="020B0503020204020204" pitchFamily="34" charset="-122"/>
                <a:ea typeface="微软雅黑" panose="020B0503020204020204" pitchFamily="34" charset="-122"/>
              </a:rPr>
              <a:t>-style </a:t>
            </a:r>
            <a:r>
              <a:rPr lang="zh-CN" altLang="en-US" sz="2000" b="1" dirty="0">
                <a:solidFill>
                  <a:srgbClr val="0000FF"/>
                </a:solidFill>
                <a:latin typeface="微软雅黑" panose="020B0503020204020204" pitchFamily="34" charset="-122"/>
                <a:ea typeface="微软雅黑" panose="020B0503020204020204" pitchFamily="34" charset="-122"/>
              </a:rPr>
              <a:t>推理</a:t>
            </a:r>
            <a:r>
              <a:rPr lang="zh-CN" altLang="en-US" sz="2000" b="1" dirty="0">
                <a:latin typeface="微软雅黑" panose="020B0503020204020204" pitchFamily="34" charset="-122"/>
                <a:ea typeface="微软雅黑" panose="020B0503020204020204" pitchFamily="34" charset="-122"/>
              </a:rPr>
              <a:t>。</a:t>
            </a:r>
          </a:p>
          <a:p>
            <a:pPr eaLnBrk="1" hangingPunct="1">
              <a:buClr>
                <a:srgbClr val="FF0000"/>
              </a:buClr>
              <a:buSzPct val="55000"/>
            </a:pP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50156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Mamdani-style </a:t>
            </a:r>
            <a:r>
              <a:rPr lang="zh-CN" altLang="en-US" sz="3200" dirty="0">
                <a:latin typeface="+mn-lt"/>
              </a:rPr>
              <a:t>模糊推理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268760"/>
            <a:ext cx="8056191" cy="5040560"/>
          </a:xfrm>
        </p:spPr>
        <p:txBody>
          <a:bodyPr/>
          <a:lstStyle/>
          <a:p>
            <a:pPr eaLnBrk="1" hangingPunct="1">
              <a:buClr>
                <a:srgbClr val="FF0000"/>
              </a:buClr>
              <a:buSzPct val="55000"/>
            </a:pPr>
            <a:r>
              <a:rPr lang="en-US" altLang="zh-CN" sz="2000" b="1" dirty="0">
                <a:solidFill>
                  <a:srgbClr val="0000FF"/>
                </a:solidFill>
                <a:latin typeface="微软雅黑" panose="020B0503020204020204" pitchFamily="34" charset="-122"/>
                <a:ea typeface="微软雅黑" panose="020B0503020204020204" pitchFamily="34" charset="-122"/>
              </a:rPr>
              <a:t>Mamdani</a:t>
            </a:r>
            <a:r>
              <a:rPr lang="zh-CN" altLang="en-US" sz="2000" b="1" dirty="0">
                <a:latin typeface="微软雅黑" panose="020B0503020204020204" pitchFamily="34" charset="-122"/>
                <a:ea typeface="微软雅黑" panose="020B0503020204020204" pitchFamily="34" charset="-122"/>
              </a:rPr>
              <a:t>方法是模糊推理技术中最常用的方法。</a:t>
            </a: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pPr>
            <a:r>
              <a:rPr lang="en-US" altLang="zh-CN" sz="2000" b="1" dirty="0">
                <a:latin typeface="微软雅黑" panose="020B0503020204020204" pitchFamily="34" charset="-122"/>
                <a:ea typeface="微软雅黑" panose="020B0503020204020204" pitchFamily="34" charset="-122"/>
              </a:rPr>
              <a:t>1975</a:t>
            </a:r>
            <a:r>
              <a:rPr lang="zh-CN" altLang="en-US" sz="2000" b="1" dirty="0">
                <a:latin typeface="微软雅黑" panose="020B0503020204020204" pitchFamily="34" charset="-122"/>
                <a:ea typeface="微软雅黑" panose="020B0503020204020204" pitchFamily="34" charset="-122"/>
              </a:rPr>
              <a:t>年，伦敦大学的</a:t>
            </a:r>
            <a:r>
              <a:rPr lang="en-US" altLang="zh-CN" sz="2000" b="1" dirty="0">
                <a:solidFill>
                  <a:srgbClr val="0000FF"/>
                </a:solidFill>
                <a:latin typeface="微软雅黑" panose="020B0503020204020204" pitchFamily="34" charset="-122"/>
                <a:ea typeface="微软雅黑" panose="020B0503020204020204" pitchFamily="34" charset="-122"/>
              </a:rPr>
              <a:t>Ebrahim Mamdani</a:t>
            </a:r>
            <a:r>
              <a:rPr lang="zh-CN" altLang="en-US" sz="2000" b="1" dirty="0">
                <a:latin typeface="微软雅黑" panose="020B0503020204020204" pitchFamily="34" charset="-122"/>
                <a:ea typeface="微软雅黑" panose="020B0503020204020204" pitchFamily="34" charset="-122"/>
              </a:rPr>
              <a:t>教授建立了</a:t>
            </a:r>
            <a:r>
              <a:rPr lang="zh-CN" altLang="en-US" sz="2000" b="1" dirty="0">
                <a:solidFill>
                  <a:srgbClr val="0000FF"/>
                </a:solidFill>
                <a:latin typeface="微软雅黑" panose="020B0503020204020204" pitchFamily="34" charset="-122"/>
                <a:ea typeface="微软雅黑" panose="020B0503020204020204" pitchFamily="34" charset="-122"/>
              </a:rPr>
              <a:t>第一个</a:t>
            </a:r>
            <a:r>
              <a:rPr lang="zh-CN" altLang="en-US" sz="2000" b="1" dirty="0">
                <a:latin typeface="微软雅黑" panose="020B0503020204020204" pitchFamily="34" charset="-122"/>
                <a:ea typeface="微软雅黑" panose="020B0503020204020204" pitchFamily="34" charset="-122"/>
              </a:rPr>
              <a:t>模糊系统来控制蒸汽机和锅炉。</a:t>
            </a: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pPr>
            <a:r>
              <a:rPr lang="zh-CN" altLang="en-US" sz="2000" b="1" dirty="0">
                <a:latin typeface="微软雅黑" panose="020B0503020204020204" pitchFamily="34" charset="-122"/>
                <a:ea typeface="微软雅黑" panose="020B0503020204020204" pitchFamily="34" charset="-122"/>
              </a:rPr>
              <a:t>他应用了一套有经验的人类操作员提供的模糊规则。</a:t>
            </a: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en-US" altLang="zh-CN" sz="2000" b="1" dirty="0">
                <a:solidFill>
                  <a:srgbClr val="0000FF"/>
                </a:solidFill>
                <a:latin typeface="微软雅黑" panose="020B0503020204020204" pitchFamily="34" charset="-122"/>
                <a:ea typeface="微软雅黑" panose="020B0503020204020204" pitchFamily="34" charset="-122"/>
              </a:rPr>
              <a:t>Mamdani-style</a:t>
            </a:r>
            <a:r>
              <a:rPr lang="zh-CN" altLang="en-US" sz="2000" b="1" dirty="0">
                <a:latin typeface="微软雅黑" panose="020B0503020204020204" pitchFamily="34" charset="-122"/>
                <a:ea typeface="微软雅黑" panose="020B0503020204020204" pitchFamily="34" charset="-122"/>
              </a:rPr>
              <a:t>模糊推理过程按四个步骤执行：</a:t>
            </a: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dirty="0">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1800" b="1" dirty="0">
                <a:solidFill>
                  <a:srgbClr val="00B0F0"/>
                </a:solidFill>
                <a:latin typeface="微软雅黑" panose="020B0503020204020204" pitchFamily="34" charset="-122"/>
                <a:ea typeface="微软雅黑" panose="020B0503020204020204" pitchFamily="34" charset="-122"/>
              </a:rPr>
              <a:t>1. </a:t>
            </a:r>
            <a:r>
              <a:rPr lang="zh-CN" altLang="en-US" sz="1800" b="1" dirty="0">
                <a:solidFill>
                  <a:srgbClr val="00B0F0"/>
                </a:solidFill>
                <a:latin typeface="微软雅黑" panose="020B0503020204020204" pitchFamily="34" charset="-122"/>
                <a:ea typeface="微软雅黑" panose="020B0503020204020204" pitchFamily="34" charset="-122"/>
              </a:rPr>
              <a:t>输入变量的模糊化 </a:t>
            </a:r>
            <a:endParaRPr lang="en-US" altLang="zh-CN" sz="1800" b="1" dirty="0">
              <a:solidFill>
                <a:srgbClr val="00B0F0"/>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zh-CN" altLang="en-US" sz="800" b="1" dirty="0">
              <a:solidFill>
                <a:srgbClr val="00B0F0"/>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1800" b="1" dirty="0">
                <a:solidFill>
                  <a:srgbClr val="00B0F0"/>
                </a:solidFill>
                <a:latin typeface="微软雅黑" panose="020B0503020204020204" pitchFamily="34" charset="-122"/>
                <a:ea typeface="微软雅黑" panose="020B0503020204020204" pitchFamily="34" charset="-122"/>
              </a:rPr>
              <a:t>2. </a:t>
            </a:r>
            <a:r>
              <a:rPr lang="zh-CN" altLang="en-US" sz="1800" b="1" dirty="0">
                <a:solidFill>
                  <a:srgbClr val="00B0F0"/>
                </a:solidFill>
                <a:latin typeface="微软雅黑" panose="020B0503020204020204" pitchFamily="34" charset="-122"/>
                <a:ea typeface="微软雅黑" panose="020B0503020204020204" pitchFamily="34" charset="-122"/>
              </a:rPr>
              <a:t>规则评估 </a:t>
            </a:r>
            <a:endParaRPr lang="en-US" altLang="zh-CN" sz="1800" b="1" dirty="0">
              <a:solidFill>
                <a:srgbClr val="00B0F0"/>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zh-CN" altLang="en-US" sz="800" b="1" dirty="0">
              <a:solidFill>
                <a:srgbClr val="00B0F0"/>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1800" b="1" dirty="0">
                <a:solidFill>
                  <a:srgbClr val="00B0F0"/>
                </a:solidFill>
                <a:latin typeface="微软雅黑" panose="020B0503020204020204" pitchFamily="34" charset="-122"/>
                <a:ea typeface="微软雅黑" panose="020B0503020204020204" pitchFamily="34" charset="-122"/>
              </a:rPr>
              <a:t>3. </a:t>
            </a:r>
            <a:r>
              <a:rPr lang="zh-CN" altLang="en-US" sz="1800" b="1" dirty="0">
                <a:solidFill>
                  <a:srgbClr val="00B0F0"/>
                </a:solidFill>
                <a:latin typeface="微软雅黑" panose="020B0503020204020204" pitchFamily="34" charset="-122"/>
                <a:ea typeface="微软雅黑" panose="020B0503020204020204" pitchFamily="34" charset="-122"/>
              </a:rPr>
              <a:t>聚合规则的输出 </a:t>
            </a:r>
            <a:endParaRPr lang="en-US" altLang="zh-CN" sz="1800" b="1" dirty="0">
              <a:solidFill>
                <a:srgbClr val="00B0F0"/>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zh-CN" altLang="en-US" sz="800" b="1" dirty="0">
              <a:solidFill>
                <a:srgbClr val="00B0F0"/>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1800" b="1" dirty="0">
                <a:solidFill>
                  <a:srgbClr val="00B0F0"/>
                </a:solidFill>
                <a:latin typeface="微软雅黑" panose="020B0503020204020204" pitchFamily="34" charset="-122"/>
                <a:ea typeface="微软雅黑" panose="020B0503020204020204" pitchFamily="34" charset="-122"/>
              </a:rPr>
              <a:t>4. </a:t>
            </a:r>
            <a:r>
              <a:rPr lang="zh-CN" altLang="en-US" sz="1800" b="1" dirty="0">
                <a:solidFill>
                  <a:srgbClr val="00B0F0"/>
                </a:solidFill>
                <a:latin typeface="微软雅黑" panose="020B0503020204020204" pitchFamily="34" charset="-122"/>
                <a:ea typeface="微软雅黑" panose="020B0503020204020204" pitchFamily="34" charset="-122"/>
              </a:rPr>
              <a:t>最终的逆模糊化 </a:t>
            </a:r>
          </a:p>
        </p:txBody>
      </p:sp>
    </p:spTree>
    <p:extLst>
      <p:ext uri="{BB962C8B-B14F-4D97-AF65-F5344CB8AC3E}">
        <p14:creationId xmlns:p14="http://schemas.microsoft.com/office/powerpoint/2010/main" val="1738807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Mamdani-style </a:t>
            </a:r>
            <a:r>
              <a:rPr lang="zh-CN" altLang="en-US" sz="3200" dirty="0">
                <a:latin typeface="+mn-lt"/>
              </a:rPr>
              <a:t>模糊推理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268760"/>
            <a:ext cx="8532441" cy="5040560"/>
          </a:xfrm>
        </p:spPr>
        <p:txBody>
          <a:bodyPr/>
          <a:lstStyle/>
          <a:p>
            <a:pPr eaLnBrk="1" hangingPunct="1">
              <a:buClr>
                <a:srgbClr val="FF0000"/>
              </a:buClr>
              <a:buSzPct val="55000"/>
            </a:pPr>
            <a:r>
              <a:rPr lang="zh-CN" altLang="en-US" sz="2000" b="1">
                <a:latin typeface="微软雅黑" panose="020B0503020204020204" pitchFamily="34" charset="-122"/>
                <a:ea typeface="微软雅黑" panose="020B0503020204020204" pitchFamily="34" charset="-122"/>
              </a:rPr>
              <a:t>在这里用一个包含三个规则</a:t>
            </a:r>
            <a:r>
              <a:rPr lang="en-US" altLang="zh-CN" sz="2000" b="1">
                <a:latin typeface="微软雅黑" panose="020B0503020204020204" pitchFamily="34" charset="-122"/>
                <a:ea typeface="微软雅黑" panose="020B0503020204020204" pitchFamily="34" charset="-122"/>
              </a:rPr>
              <a:t>(rule)</a:t>
            </a:r>
            <a:r>
              <a:rPr lang="zh-CN" altLang="en-US" sz="2000" b="1">
                <a:latin typeface="微软雅黑" panose="020B0503020204020204" pitchFamily="34" charset="-122"/>
                <a:ea typeface="微软雅黑" panose="020B0503020204020204" pitchFamily="34" charset="-122"/>
              </a:rPr>
              <a:t>、两输入一输出的简单例子来说明。</a:t>
            </a: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Rule: 1                                  	Rule: 1</a:t>
            </a: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IF	     x	is  A3    		IF         project_funding is adequate</a:t>
            </a: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OR	     y  	is  B1                 	OR       project_staffing is small    </a:t>
            </a: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THEN    z       is  C1                 	THEN	risk is low</a:t>
            </a:r>
          </a:p>
          <a:p>
            <a:pPr eaLnBrk="1" hangingPunct="1">
              <a:buClr>
                <a:srgbClr val="FF0000"/>
              </a:buClr>
              <a:buSzPct val="55000"/>
              <a:buFont typeface="Wingdings" panose="05000000000000000000" pitchFamily="2" charset="2"/>
              <a:buChar char="Ø"/>
            </a:pPr>
            <a:endParaRPr lang="en-US" altLang="zh-CN" sz="800" b="1">
              <a:solidFill>
                <a:srgbClr val="00B050"/>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Rule: 2                                   	Rule: 2                                                </a:t>
            </a: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IF	     x   is  A2       		IF        	project_funding is marginal    </a:t>
            </a: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AND      y   is  B2       		AND    	project_staffing is large             </a:t>
            </a: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THEN     z   is  C2      		THEN 	risk is normal</a:t>
            </a:r>
          </a:p>
          <a:p>
            <a:pPr eaLnBrk="1" hangingPunct="1">
              <a:buClr>
                <a:srgbClr val="FF0000"/>
              </a:buClr>
              <a:buSzPct val="55000"/>
              <a:buFont typeface="Wingdings" panose="05000000000000000000" pitchFamily="2" charset="2"/>
              <a:buChar char="Ø"/>
            </a:pPr>
            <a:endParaRPr lang="en-US" altLang="zh-CN" sz="800" b="1">
              <a:solidFill>
                <a:srgbClr val="00B050"/>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Rule: 3                              	Rule: 3                                                                                   </a:t>
            </a: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IF           x      is  A1                 	IF	project_funding is inadequate                             </a:t>
            </a:r>
          </a:p>
          <a:p>
            <a:pPr eaLnBrk="1" hangingPunct="1">
              <a:buClr>
                <a:srgbClr val="FF0000"/>
              </a:buClr>
              <a:buSzPct val="55000"/>
              <a:buFont typeface="Wingdings" panose="05000000000000000000" pitchFamily="2" charset="2"/>
              <a:buChar char="Ø"/>
            </a:pPr>
            <a:r>
              <a:rPr lang="en-US" altLang="zh-CN" sz="1800" b="1">
                <a:solidFill>
                  <a:srgbClr val="00B050"/>
                </a:solidFill>
                <a:latin typeface="微软雅黑" panose="020B0503020204020204" pitchFamily="34" charset="-122"/>
                <a:ea typeface="微软雅黑" panose="020B0503020204020204" pitchFamily="34" charset="-122"/>
              </a:rPr>
              <a:t>THEN    z       is  C3                	THEN	risk is high</a:t>
            </a:r>
          </a:p>
        </p:txBody>
      </p:sp>
    </p:spTree>
    <p:extLst>
      <p:ext uri="{BB962C8B-B14F-4D97-AF65-F5344CB8AC3E}">
        <p14:creationId xmlns:p14="http://schemas.microsoft.com/office/powerpoint/2010/main" val="1979953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Mamdani-style </a:t>
            </a:r>
            <a:r>
              <a:rPr lang="zh-CN" altLang="en-US" sz="3200" dirty="0">
                <a:latin typeface="+mn-lt"/>
              </a:rPr>
              <a:t>模糊推理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268760"/>
            <a:ext cx="8056191" cy="5040560"/>
          </a:xfrm>
        </p:spPr>
        <p:txBody>
          <a:bodyPr/>
          <a:lstStyle/>
          <a:p>
            <a:pPr eaLnBrk="1" hangingPunct="1">
              <a:buClr>
                <a:srgbClr val="FF0000"/>
              </a:buClr>
              <a:buSzPct val="55000"/>
            </a:pPr>
            <a:r>
              <a:rPr lang="zh-CN" altLang="en-US" sz="2400" b="1">
                <a:solidFill>
                  <a:srgbClr val="0000FF"/>
                </a:solidFill>
                <a:latin typeface="微软雅黑" panose="020B0503020204020204" pitchFamily="34" charset="-122"/>
                <a:ea typeface="微软雅黑" panose="020B0503020204020204" pitchFamily="34" charset="-122"/>
              </a:rPr>
              <a:t>步骤</a:t>
            </a:r>
            <a:r>
              <a:rPr lang="en-US" altLang="zh-CN" sz="2400" b="1">
                <a:solidFill>
                  <a:srgbClr val="0000FF"/>
                </a:solidFill>
                <a:latin typeface="微软雅黑" panose="020B0503020204020204" pitchFamily="34" charset="-122"/>
                <a:ea typeface="微软雅黑" panose="020B0503020204020204" pitchFamily="34" charset="-122"/>
              </a:rPr>
              <a:t>1</a:t>
            </a:r>
            <a:r>
              <a:rPr lang="zh-CN" altLang="en-US" sz="2400" b="1">
                <a:solidFill>
                  <a:srgbClr val="0000FF"/>
                </a:solidFill>
                <a:latin typeface="微软雅黑" panose="020B0503020204020204" pitchFamily="34" charset="-122"/>
                <a:ea typeface="微软雅黑" panose="020B0503020204020204" pitchFamily="34" charset="-122"/>
              </a:rPr>
              <a:t>：模糊化</a:t>
            </a: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第一个步骤是取得清晰的输入 </a:t>
            </a:r>
            <a:r>
              <a:rPr lang="en-US" altLang="zh-CN" sz="2000" b="1">
                <a:latin typeface="微软雅黑" panose="020B0503020204020204" pitchFamily="34" charset="-122"/>
                <a:ea typeface="微软雅黑" panose="020B0503020204020204" pitchFamily="34" charset="-122"/>
              </a:rPr>
              <a:t>x1 </a:t>
            </a:r>
            <a:r>
              <a:rPr lang="zh-CN" altLang="en-US" sz="2000" b="1">
                <a:latin typeface="微软雅黑" panose="020B0503020204020204" pitchFamily="34" charset="-122"/>
                <a:ea typeface="微软雅黑" panose="020B0503020204020204" pitchFamily="34" charset="-122"/>
              </a:rPr>
              <a:t>和 </a:t>
            </a:r>
            <a:r>
              <a:rPr lang="en-US" altLang="zh-CN" sz="2000" b="1">
                <a:latin typeface="微软雅黑" panose="020B0503020204020204" pitchFamily="34" charset="-122"/>
                <a:ea typeface="微软雅黑" panose="020B0503020204020204" pitchFamily="34" charset="-122"/>
              </a:rPr>
              <a:t>y1 </a:t>
            </a:r>
            <a:br>
              <a:rPr lang="en-US" altLang="zh-CN" sz="2000" b="1">
                <a:latin typeface="微软雅黑" panose="020B0503020204020204" pitchFamily="34" charset="-122"/>
                <a:ea typeface="微软雅黑" panose="020B0503020204020204" pitchFamily="34" charset="-122"/>
              </a:rPr>
            </a:br>
            <a:r>
              <a:rPr lang="en-US" altLang="zh-CN" sz="2000" b="1">
                <a:latin typeface="微软雅黑" panose="020B0503020204020204" pitchFamily="34" charset="-122"/>
                <a:ea typeface="微软雅黑" panose="020B0503020204020204" pitchFamily="34" charset="-122"/>
              </a:rPr>
              <a:t>  (project_funding </a:t>
            </a:r>
            <a:r>
              <a:rPr lang="zh-CN" altLang="en-US" sz="2000" b="1">
                <a:latin typeface="微软雅黑" panose="020B0503020204020204" pitchFamily="34" charset="-122"/>
                <a:ea typeface="微软雅黑" panose="020B0503020204020204" pitchFamily="34" charset="-122"/>
              </a:rPr>
              <a:t>和 </a:t>
            </a:r>
            <a:r>
              <a:rPr lang="en-US" altLang="zh-CN" sz="2000" b="1">
                <a:latin typeface="微软雅黑" panose="020B0503020204020204" pitchFamily="34" charset="-122"/>
                <a:ea typeface="微软雅黑" panose="020B0503020204020204" pitchFamily="34" charset="-122"/>
              </a:rPr>
              <a:t>project_staffing)</a:t>
            </a:r>
            <a:r>
              <a:rPr lang="zh-CN" altLang="en-US" sz="2000" b="1">
                <a:latin typeface="微软雅黑" panose="020B0503020204020204" pitchFamily="34" charset="-122"/>
                <a:ea typeface="微软雅黑" panose="020B0503020204020204" pitchFamily="34" charset="-122"/>
              </a:rPr>
              <a:t>，确定每个输入属于每个适合模糊集的程度，见图</a:t>
            </a:r>
            <a:r>
              <a:rPr lang="en-US" altLang="zh-CN" sz="2000" b="1">
                <a:latin typeface="微软雅黑" panose="020B0503020204020204" pitchFamily="34" charset="-122"/>
                <a:ea typeface="微软雅黑" panose="020B0503020204020204" pitchFamily="34" charset="-122"/>
              </a:rPr>
              <a:t>5 </a:t>
            </a:r>
            <a:r>
              <a:rPr lang="zh-CN" altLang="en-US" sz="2000" b="1">
                <a:latin typeface="微软雅黑" panose="020B0503020204020204" pitchFamily="34" charset="-122"/>
                <a:ea typeface="微软雅黑" panose="020B0503020204020204" pitchFamily="34" charset="-122"/>
              </a:rPr>
              <a:t>。</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solidFill>
                  <a:srgbClr val="0000FF"/>
                </a:solidFill>
                <a:latin typeface="微软雅黑" panose="020B0503020204020204" pitchFamily="34" charset="-122"/>
                <a:ea typeface="微软雅黑" panose="020B0503020204020204" pitchFamily="34" charset="-122"/>
              </a:rPr>
              <a:t>清晰的输入</a:t>
            </a:r>
            <a:r>
              <a:rPr lang="zh-CN" altLang="en-US" sz="2000" b="1">
                <a:latin typeface="微软雅黑" panose="020B0503020204020204" pitchFamily="34" charset="-122"/>
                <a:ea typeface="微软雅黑" panose="020B0503020204020204" pitchFamily="34" charset="-122"/>
              </a:rPr>
              <a:t>是指位于论域内的数值型的值。</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论域的范围可通过专家的判断来确定。不同的模糊系统使用不同的清晰输入。</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其中有些输入是可以直接测量的（身高，体重，速度，距离，温度，压力等），而有些输入只能由专家估计。</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一旦获得清晰输入</a:t>
            </a:r>
            <a:r>
              <a:rPr lang="en-US" altLang="zh-CN" sz="2000" b="1">
                <a:latin typeface="微软雅黑" panose="020B0503020204020204" pitchFamily="34" charset="-122"/>
                <a:ea typeface="微软雅黑" panose="020B0503020204020204" pitchFamily="34" charset="-122"/>
              </a:rPr>
              <a:t>x1</a:t>
            </a:r>
            <a:r>
              <a:rPr lang="zh-CN" altLang="en-US" sz="2000" b="1">
                <a:latin typeface="微软雅黑" panose="020B0503020204020204" pitchFamily="34" charset="-122"/>
                <a:ea typeface="微软雅黑" panose="020B0503020204020204" pitchFamily="34" charset="-122"/>
              </a:rPr>
              <a:t>和</a:t>
            </a:r>
            <a:r>
              <a:rPr lang="en-US" altLang="zh-CN" sz="2000" b="1">
                <a:latin typeface="微软雅黑" panose="020B0503020204020204" pitchFamily="34" charset="-122"/>
                <a:ea typeface="微软雅黑" panose="020B0503020204020204" pitchFamily="34" charset="-122"/>
              </a:rPr>
              <a:t>y1</a:t>
            </a:r>
            <a:r>
              <a:rPr lang="zh-CN" altLang="en-US" sz="2000" b="1">
                <a:latin typeface="微软雅黑" panose="020B0503020204020204" pitchFamily="34" charset="-122"/>
                <a:ea typeface="微软雅黑" panose="020B0503020204020204" pitchFamily="34" charset="-122"/>
              </a:rPr>
              <a:t>，就可以按照合适的</a:t>
            </a:r>
            <a:r>
              <a:rPr lang="zh-CN" altLang="en-US" sz="2000" b="1">
                <a:solidFill>
                  <a:srgbClr val="0000FF"/>
                </a:solidFill>
                <a:latin typeface="微软雅黑" panose="020B0503020204020204" pitchFamily="34" charset="-122"/>
                <a:ea typeface="微软雅黑" panose="020B0503020204020204" pitchFamily="34" charset="-122"/>
              </a:rPr>
              <a:t>语言模糊集</a:t>
            </a:r>
            <a:r>
              <a:rPr lang="zh-CN" altLang="en-US" sz="2000" b="1">
                <a:latin typeface="微软雅黑" panose="020B0503020204020204" pitchFamily="34" charset="-122"/>
                <a:ea typeface="微软雅黑" panose="020B0503020204020204" pitchFamily="34" charset="-122"/>
              </a:rPr>
              <a:t>进行</a:t>
            </a:r>
            <a:r>
              <a:rPr lang="zh-CN" altLang="en-US" sz="2000" b="1">
                <a:solidFill>
                  <a:srgbClr val="0000FF"/>
                </a:solidFill>
                <a:latin typeface="微软雅黑" panose="020B0503020204020204" pitchFamily="34" charset="-122"/>
                <a:ea typeface="微软雅黑" panose="020B0503020204020204" pitchFamily="34" charset="-122"/>
              </a:rPr>
              <a:t>模糊化</a:t>
            </a:r>
            <a:r>
              <a:rPr lang="zh-CN" altLang="en-US" sz="2000" b="1">
                <a:latin typeface="微软雅黑" panose="020B0503020204020204" pitchFamily="34" charset="-122"/>
                <a:ea typeface="微软雅黑" panose="020B0503020204020204" pitchFamily="34" charset="-122"/>
              </a:rPr>
              <a:t>。</a:t>
            </a: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711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dirty="0">
                <a:latin typeface="+mn-lt"/>
              </a:rPr>
              <a:t> </a:t>
            </a:r>
            <a:r>
              <a:rPr lang="zh-CN" altLang="en-US" dirty="0">
                <a:latin typeface="+mn-lt"/>
              </a:rPr>
              <a:t>模糊集基本介绍</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p:txBody>
          <a:bodyPr/>
          <a:lstStyle/>
          <a:p>
            <a:pPr eaLnBrk="1" hangingPunct="1">
              <a:buClr>
                <a:srgbClr val="FF0000"/>
              </a:buClr>
              <a:buSzPct val="55000"/>
            </a:pPr>
            <a:r>
              <a:rPr lang="zh-CN" altLang="en-US" sz="2000" b="1">
                <a:ea typeface="微软雅黑" panose="020B0503020204020204" pitchFamily="34" charset="-122"/>
              </a:rPr>
              <a:t>模糊逻辑并不是说逻辑本身是模糊的，而是指用于描述模糊的逻辑。模糊逻辑是模糊集的理论。模糊集能够校正含糊的知识。</a:t>
            </a:r>
            <a:endParaRPr lang="en-US" altLang="zh-CN" sz="2000" b="1">
              <a:ea typeface="微软雅黑" panose="020B0503020204020204" pitchFamily="34" charset="-122"/>
            </a:endParaRPr>
          </a:p>
          <a:p>
            <a:pPr eaLnBrk="1" hangingPunct="1">
              <a:buClr>
                <a:srgbClr val="FF0000"/>
              </a:buClr>
              <a:buSzPct val="55000"/>
            </a:pPr>
            <a:endParaRPr lang="en-US" altLang="zh-CN" sz="800" b="1">
              <a:ea typeface="微软雅黑" panose="020B0503020204020204" pitchFamily="34" charset="-122"/>
            </a:endParaRPr>
          </a:p>
          <a:p>
            <a:pPr eaLnBrk="1" hangingPunct="1">
              <a:buClr>
                <a:srgbClr val="FF0000"/>
              </a:buClr>
              <a:buSzPct val="55000"/>
            </a:pPr>
            <a:endParaRPr lang="en-US" altLang="zh-CN" sz="1000" b="1">
              <a:ea typeface="微软雅黑" panose="020B0503020204020204" pitchFamily="34" charset="-122"/>
            </a:endParaRPr>
          </a:p>
          <a:p>
            <a:pPr eaLnBrk="1" hangingPunct="1">
              <a:buClr>
                <a:srgbClr val="FF0000"/>
              </a:buClr>
              <a:buSzPct val="55000"/>
            </a:pPr>
            <a:endParaRPr lang="en-US" altLang="zh-CN" sz="1000" b="1">
              <a:ea typeface="微软雅黑" panose="020B0503020204020204" pitchFamily="34" charset="-122"/>
            </a:endParaRPr>
          </a:p>
          <a:p>
            <a:pPr eaLnBrk="1" hangingPunct="1">
              <a:buClr>
                <a:srgbClr val="FF0000"/>
              </a:buClr>
              <a:buSzPct val="55000"/>
            </a:pPr>
            <a:endParaRPr lang="en-US" altLang="zh-CN" sz="1000" b="1">
              <a:ea typeface="微软雅黑" panose="020B0503020204020204" pitchFamily="34" charset="-122"/>
            </a:endParaRPr>
          </a:p>
          <a:p>
            <a:pPr eaLnBrk="1" hangingPunct="1">
              <a:buClr>
                <a:srgbClr val="FF0000"/>
              </a:buClr>
              <a:buSzPct val="55000"/>
            </a:pPr>
            <a:endParaRPr lang="en-US" altLang="zh-CN" sz="1000" b="1">
              <a:ea typeface="微软雅黑" panose="020B0503020204020204" pitchFamily="34" charset="-122"/>
            </a:endParaRPr>
          </a:p>
          <a:p>
            <a:pPr eaLnBrk="1" hangingPunct="1">
              <a:buClr>
                <a:srgbClr val="FF0000"/>
              </a:buClr>
              <a:buSzPct val="55000"/>
            </a:pPr>
            <a:endParaRPr lang="en-US" altLang="zh-CN" sz="1000" b="1">
              <a:ea typeface="微软雅黑" panose="020B0503020204020204" pitchFamily="34" charset="-122"/>
            </a:endParaRPr>
          </a:p>
          <a:p>
            <a:pPr eaLnBrk="1" hangingPunct="1">
              <a:buClr>
                <a:srgbClr val="FF0000"/>
              </a:buClr>
              <a:buSzPct val="55000"/>
            </a:pPr>
            <a:r>
              <a:rPr lang="zh-CN" altLang="en-US" sz="2000" b="1">
                <a:ea typeface="微软雅黑" panose="020B0503020204020204" pitchFamily="34" charset="-122"/>
              </a:rPr>
              <a:t>模糊逻辑的基本思想是任何事情都允许有一定的程度。</a:t>
            </a:r>
            <a:endParaRPr lang="en-US" altLang="zh-CN" sz="2000" b="1">
              <a:ea typeface="微软雅黑" panose="020B0503020204020204" pitchFamily="34" charset="-122"/>
            </a:endParaRPr>
          </a:p>
          <a:p>
            <a:pPr eaLnBrk="1" hangingPunct="1">
              <a:buClr>
                <a:srgbClr val="FF0000"/>
              </a:buClr>
              <a:buSzPct val="55000"/>
            </a:pPr>
            <a:endParaRPr lang="zh-CN" altLang="en-US" sz="800" b="1">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a:latin typeface="微软雅黑" panose="020B0503020204020204" pitchFamily="34" charset="-122"/>
                <a:ea typeface="微软雅黑" panose="020B0503020204020204" pitchFamily="34" charset="-122"/>
              </a:rPr>
              <a:t>温度、高度、速度、距离和美丽</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所有这些都可以在某个范围内浮动。例如，发动机运转起来真的很热；再如，</a:t>
            </a:r>
            <a:r>
              <a:rPr lang="en-US" altLang="zh-CN" sz="1800">
                <a:latin typeface="微软雅黑" panose="020B0503020204020204" pitchFamily="34" charset="-122"/>
                <a:ea typeface="微软雅黑" panose="020B0503020204020204" pitchFamily="34" charset="-122"/>
              </a:rPr>
              <a:t>Tom</a:t>
            </a:r>
            <a:r>
              <a:rPr lang="zh-CN" altLang="en-US" sz="1800">
                <a:latin typeface="微软雅黑" panose="020B0503020204020204" pitchFamily="34" charset="-122"/>
                <a:ea typeface="微软雅黑" panose="020B0503020204020204" pitchFamily="34" charset="-122"/>
              </a:rPr>
              <a:t>是个很高的家伙。</a:t>
            </a:r>
            <a:endParaRPr lang="en-US" altLang="zh-CN" sz="180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2000">
              <a:solidFill>
                <a:srgbClr val="0000FF"/>
              </a:solidFill>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zh-CN" altLang="en-US" sz="200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52595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Mamdani-style </a:t>
            </a:r>
            <a:r>
              <a:rPr lang="zh-CN" altLang="en-US" sz="3200" dirty="0">
                <a:latin typeface="+mn-lt"/>
              </a:rPr>
              <a:t>模糊推理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268760"/>
            <a:ext cx="8056191" cy="5040560"/>
          </a:xfrm>
        </p:spPr>
        <p:txBody>
          <a:bodyPr/>
          <a:lstStyle/>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图</a:t>
            </a:r>
            <a:r>
              <a:rPr lang="en-US" altLang="zh-CN" sz="1800" b="1">
                <a:latin typeface="微软雅黑" panose="020B0503020204020204" pitchFamily="34" charset="-122"/>
                <a:ea typeface="微软雅黑" panose="020B0503020204020204" pitchFamily="34" charset="-122"/>
              </a:rPr>
              <a:t>5</a:t>
            </a:r>
            <a:r>
              <a:rPr lang="zh-CN" altLang="en-US" sz="1800" b="1">
                <a:latin typeface="微软雅黑" panose="020B0503020204020204" pitchFamily="34" charset="-122"/>
                <a:ea typeface="微软雅黑" panose="020B0503020204020204" pitchFamily="34" charset="-122"/>
              </a:rPr>
              <a:t>：模糊化</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b="1">
                <a:solidFill>
                  <a:srgbClr val="0000FF"/>
                </a:solidFill>
                <a:latin typeface="微软雅黑" panose="020B0503020204020204" pitchFamily="34" charset="-122"/>
                <a:ea typeface="微软雅黑" panose="020B0503020204020204" pitchFamily="34" charset="-122"/>
              </a:rPr>
              <a:t>清晰输入</a:t>
            </a:r>
            <a:r>
              <a:rPr lang="en-US" altLang="zh-CN" sz="1800" b="1">
                <a:solidFill>
                  <a:srgbClr val="0000FF"/>
                </a:solidFill>
                <a:latin typeface="微软雅黑" panose="020B0503020204020204" pitchFamily="34" charset="-122"/>
                <a:ea typeface="微软雅黑" panose="020B0503020204020204" pitchFamily="34" charset="-122"/>
              </a:rPr>
              <a:t>x1</a:t>
            </a:r>
            <a:r>
              <a:rPr lang="zh-CN" altLang="en-US" sz="1800" b="1">
                <a:latin typeface="微软雅黑" panose="020B0503020204020204" pitchFamily="34" charset="-122"/>
                <a:ea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rPr>
              <a:t>project funding</a:t>
            </a:r>
            <a:r>
              <a:rPr lang="zh-CN" altLang="en-US" sz="1800" b="1">
                <a:latin typeface="微软雅黑" panose="020B0503020204020204" pitchFamily="34" charset="-122"/>
                <a:ea typeface="微软雅黑" panose="020B0503020204020204" pitchFamily="34" charset="-122"/>
              </a:rPr>
              <a:t>资金，专家确定为</a:t>
            </a:r>
            <a:r>
              <a:rPr lang="en-US" altLang="zh-CN" sz="1800" b="1">
                <a:latin typeface="微软雅黑" panose="020B0503020204020204" pitchFamily="34" charset="-122"/>
                <a:ea typeface="微软雅黑" panose="020B0503020204020204" pitchFamily="34" charset="-122"/>
              </a:rPr>
              <a:t>35%</a:t>
            </a:r>
            <a:r>
              <a:rPr lang="zh-CN" altLang="en-US" sz="1800" b="1">
                <a:latin typeface="微软雅黑" panose="020B0503020204020204" pitchFamily="34" charset="-122"/>
                <a:ea typeface="微软雅黑" panose="020B0503020204020204" pitchFamily="34" charset="-122"/>
              </a:rPr>
              <a:t>）对应于隶属函数</a:t>
            </a:r>
            <a:r>
              <a:rPr lang="en-US" altLang="zh-CN" sz="1800" b="1">
                <a:latin typeface="微软雅黑" panose="020B0503020204020204" pitchFamily="34" charset="-122"/>
                <a:ea typeface="微软雅黑" panose="020B0503020204020204" pitchFamily="34" charset="-122"/>
              </a:rPr>
              <a:t>A1</a:t>
            </a:r>
            <a:r>
              <a:rPr lang="zh-CN" altLang="en-US" sz="1800" b="1">
                <a:latin typeface="微软雅黑" panose="020B0503020204020204" pitchFamily="34" charset="-122"/>
                <a:ea typeface="微软雅黑" panose="020B0503020204020204" pitchFamily="34" charset="-122"/>
              </a:rPr>
              <a:t>和</a:t>
            </a:r>
            <a:r>
              <a:rPr lang="en-US" altLang="zh-CN" sz="1800" b="1">
                <a:latin typeface="微软雅黑" panose="020B0503020204020204" pitchFamily="34" charset="-122"/>
                <a:ea typeface="微软雅黑" panose="020B0503020204020204" pitchFamily="34" charset="-122"/>
              </a:rPr>
              <a:t>A2</a:t>
            </a:r>
            <a:r>
              <a:rPr lang="zh-CN" altLang="en-US" sz="1800" b="1">
                <a:latin typeface="微软雅黑" panose="020B0503020204020204" pitchFamily="34" charset="-122"/>
                <a:ea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rPr>
              <a:t>inadequate</a:t>
            </a:r>
            <a:r>
              <a:rPr lang="zh-CN" altLang="en-US" sz="1800" b="1">
                <a:latin typeface="微软雅黑" panose="020B0503020204020204" pitchFamily="34" charset="-122"/>
                <a:ea typeface="微软雅黑" panose="020B0503020204020204" pitchFamily="34" charset="-122"/>
              </a:rPr>
              <a:t>和</a:t>
            </a:r>
            <a:r>
              <a:rPr lang="en-US" altLang="zh-CN" sz="1800" b="1">
                <a:latin typeface="微软雅黑" panose="020B0503020204020204" pitchFamily="34" charset="-122"/>
                <a:ea typeface="微软雅黑" panose="020B0503020204020204" pitchFamily="34" charset="-122"/>
              </a:rPr>
              <a:t>marginal</a:t>
            </a:r>
            <a:r>
              <a:rPr lang="zh-CN" altLang="en-US" sz="1800" b="1">
                <a:latin typeface="微软雅黑" panose="020B0503020204020204" pitchFamily="34" charset="-122"/>
                <a:ea typeface="微软雅黑" panose="020B0503020204020204" pitchFamily="34" charset="-122"/>
              </a:rPr>
              <a:t>），隶属度分别为</a:t>
            </a:r>
            <a:r>
              <a:rPr lang="en-US" altLang="zh-CN" sz="1800" b="1">
                <a:solidFill>
                  <a:srgbClr val="0000FF"/>
                </a:solidFill>
                <a:latin typeface="微软雅黑" panose="020B0503020204020204" pitchFamily="34" charset="-122"/>
                <a:ea typeface="微软雅黑" panose="020B0503020204020204" pitchFamily="34" charset="-122"/>
              </a:rPr>
              <a:t>0.5</a:t>
            </a:r>
            <a:r>
              <a:rPr lang="zh-CN" altLang="en-US" sz="1800" b="1">
                <a:latin typeface="微软雅黑" panose="020B0503020204020204" pitchFamily="34" charset="-122"/>
                <a:ea typeface="微软雅黑" panose="020B0503020204020204" pitchFamily="34" charset="-122"/>
              </a:rPr>
              <a:t>和</a:t>
            </a:r>
            <a:r>
              <a:rPr lang="en-US" altLang="zh-CN" sz="1800" b="1">
                <a:solidFill>
                  <a:srgbClr val="0000FF"/>
                </a:solidFill>
                <a:latin typeface="微软雅黑" panose="020B0503020204020204" pitchFamily="34" charset="-122"/>
                <a:ea typeface="微软雅黑" panose="020B0503020204020204" pitchFamily="34" charset="-122"/>
              </a:rPr>
              <a:t>0.2</a:t>
            </a:r>
            <a:r>
              <a:rPr lang="zh-CN" altLang="en-US" sz="1800" b="1">
                <a:latin typeface="微软雅黑" panose="020B0503020204020204" pitchFamily="34" charset="-122"/>
                <a:ea typeface="微软雅黑" panose="020B0503020204020204" pitchFamily="34" charset="-122"/>
              </a:rPr>
              <a:t>；</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b="1">
                <a:solidFill>
                  <a:srgbClr val="0000FF"/>
                </a:solidFill>
                <a:latin typeface="微软雅黑" panose="020B0503020204020204" pitchFamily="34" charset="-122"/>
                <a:ea typeface="微软雅黑" panose="020B0503020204020204" pitchFamily="34" charset="-122"/>
              </a:rPr>
              <a:t>清晰输入</a:t>
            </a:r>
            <a:r>
              <a:rPr lang="en-US" altLang="zh-CN" sz="1800" b="1">
                <a:solidFill>
                  <a:srgbClr val="0000FF"/>
                </a:solidFill>
                <a:latin typeface="微软雅黑" panose="020B0503020204020204" pitchFamily="34" charset="-122"/>
                <a:ea typeface="微软雅黑" panose="020B0503020204020204" pitchFamily="34" charset="-122"/>
              </a:rPr>
              <a:t>y1</a:t>
            </a:r>
            <a:r>
              <a:rPr lang="en-US" altLang="zh-CN" sz="1800" b="1">
                <a:latin typeface="微软雅黑" panose="020B0503020204020204" pitchFamily="34" charset="-122"/>
                <a:ea typeface="微软雅黑" panose="020B0503020204020204" pitchFamily="34" charset="-122"/>
              </a:rPr>
              <a:t>(project stuffing,</a:t>
            </a:r>
            <a:r>
              <a:rPr lang="zh-CN" altLang="en-US" sz="1800" b="1">
                <a:latin typeface="微软雅黑" panose="020B0503020204020204" pitchFamily="34" charset="-122"/>
                <a:ea typeface="微软雅黑" panose="020B0503020204020204" pitchFamily="34" charset="-122"/>
              </a:rPr>
              <a:t>专家确定为</a:t>
            </a:r>
            <a:r>
              <a:rPr lang="en-US" altLang="zh-CN" sz="1800" b="1">
                <a:latin typeface="微软雅黑" panose="020B0503020204020204" pitchFamily="34" charset="-122"/>
                <a:ea typeface="微软雅黑" panose="020B0503020204020204" pitchFamily="34" charset="-122"/>
              </a:rPr>
              <a:t>60%)</a:t>
            </a:r>
            <a:r>
              <a:rPr lang="zh-CN" altLang="en-US" sz="1800" b="1">
                <a:latin typeface="微软雅黑" panose="020B0503020204020204" pitchFamily="34" charset="-122"/>
                <a:ea typeface="微软雅黑" panose="020B0503020204020204" pitchFamily="34" charset="-122"/>
              </a:rPr>
              <a:t>映射到隶属函数</a:t>
            </a:r>
            <a:r>
              <a:rPr lang="en-US" altLang="zh-CN" sz="1800" b="1">
                <a:latin typeface="微软雅黑" panose="020B0503020204020204" pitchFamily="34" charset="-122"/>
                <a:ea typeface="微软雅黑" panose="020B0503020204020204" pitchFamily="34" charset="-122"/>
              </a:rPr>
              <a:t>B1</a:t>
            </a:r>
            <a:r>
              <a:rPr lang="zh-CN" altLang="en-US" sz="1800" b="1">
                <a:latin typeface="微软雅黑" panose="020B0503020204020204" pitchFamily="34" charset="-122"/>
                <a:ea typeface="微软雅黑" panose="020B0503020204020204" pitchFamily="34" charset="-122"/>
              </a:rPr>
              <a:t>和</a:t>
            </a:r>
            <a:r>
              <a:rPr lang="en-US" altLang="zh-CN" sz="1800" b="1">
                <a:latin typeface="微软雅黑" panose="020B0503020204020204" pitchFamily="34" charset="-122"/>
                <a:ea typeface="微软雅黑" panose="020B0503020204020204" pitchFamily="34" charset="-122"/>
              </a:rPr>
              <a:t>B2(small</a:t>
            </a:r>
            <a:r>
              <a:rPr lang="zh-CN" altLang="en-US" sz="1800" b="1">
                <a:latin typeface="微软雅黑" panose="020B0503020204020204" pitchFamily="34" charset="-122"/>
                <a:ea typeface="微软雅黑" panose="020B0503020204020204" pitchFamily="34" charset="-122"/>
              </a:rPr>
              <a:t>和</a:t>
            </a:r>
            <a:r>
              <a:rPr lang="en-US" altLang="zh-CN" sz="1800" b="1">
                <a:latin typeface="微软雅黑" panose="020B0503020204020204" pitchFamily="34" charset="-122"/>
                <a:ea typeface="微软雅黑" panose="020B0503020204020204" pitchFamily="34" charset="-122"/>
              </a:rPr>
              <a:t>large)</a:t>
            </a:r>
            <a:r>
              <a:rPr lang="zh-CN" altLang="en-US" sz="1800" b="1">
                <a:latin typeface="微软雅黑" panose="020B0503020204020204" pitchFamily="34" charset="-122"/>
                <a:ea typeface="微软雅黑" panose="020B0503020204020204" pitchFamily="34" charset="-122"/>
              </a:rPr>
              <a:t>，隶属度分别为</a:t>
            </a:r>
            <a:r>
              <a:rPr lang="en-US" altLang="zh-CN" sz="1800" b="1">
                <a:solidFill>
                  <a:srgbClr val="0000FF"/>
                </a:solidFill>
                <a:latin typeface="微软雅黑" panose="020B0503020204020204" pitchFamily="34" charset="-122"/>
                <a:ea typeface="微软雅黑" panose="020B0503020204020204" pitchFamily="34" charset="-122"/>
              </a:rPr>
              <a:t>0.1</a:t>
            </a:r>
            <a:r>
              <a:rPr lang="zh-CN" altLang="en-US" sz="1800" b="1">
                <a:latin typeface="微软雅黑" panose="020B0503020204020204" pitchFamily="34" charset="-122"/>
                <a:ea typeface="微软雅黑" panose="020B0503020204020204" pitchFamily="34" charset="-122"/>
              </a:rPr>
              <a:t>和</a:t>
            </a:r>
            <a:r>
              <a:rPr lang="en-US" altLang="zh-CN" sz="1800" b="1">
                <a:solidFill>
                  <a:srgbClr val="0000FF"/>
                </a:solidFill>
                <a:latin typeface="微软雅黑" panose="020B0503020204020204" pitchFamily="34" charset="-122"/>
                <a:ea typeface="微软雅黑" panose="020B0503020204020204" pitchFamily="34" charset="-122"/>
              </a:rPr>
              <a:t>0.7</a:t>
            </a:r>
            <a:r>
              <a:rPr lang="zh-CN" altLang="en-US" sz="1800" b="1">
                <a:latin typeface="微软雅黑" panose="020B0503020204020204" pitchFamily="34" charset="-122"/>
                <a:ea typeface="微软雅黑" panose="020B0503020204020204" pitchFamily="34" charset="-122"/>
              </a:rPr>
              <a:t>。</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b="1">
                <a:latin typeface="微软雅黑" panose="020B0503020204020204" pitchFamily="34" charset="-122"/>
                <a:ea typeface="微软雅黑" panose="020B0503020204020204" pitchFamily="34" charset="-122"/>
              </a:rPr>
              <a:t>按照这种方式，每个输入按照模糊规则的隶属函数进行模糊化。</a:t>
            </a:r>
          </a:p>
          <a:p>
            <a:pPr eaLnBrk="1" hangingPunct="1">
              <a:buClr>
                <a:srgbClr val="FF0000"/>
              </a:buClr>
              <a:buSzPct val="55000"/>
              <a:buFont typeface="Wingdings" panose="05000000000000000000" pitchFamily="2" charset="2"/>
              <a:buChar char="u"/>
            </a:pPr>
            <a:endParaRPr lang="zh-CN" altLang="en-US"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pic>
        <p:nvPicPr>
          <p:cNvPr id="4" name="Picture 471" descr="4-10-">
            <a:extLst>
              <a:ext uri="{FF2B5EF4-FFF2-40B4-BE49-F238E27FC236}">
                <a16:creationId xmlns:a16="http://schemas.microsoft.com/office/drawing/2014/main" id="{2B42C26F-680C-40FE-B5E4-3083781C1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195" y="1700808"/>
            <a:ext cx="7145610" cy="2679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00513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Mamdani-style </a:t>
            </a:r>
            <a:r>
              <a:rPr lang="zh-CN" altLang="en-US" sz="3200" dirty="0">
                <a:latin typeface="+mn-lt"/>
              </a:rPr>
              <a:t>模糊推理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268760"/>
            <a:ext cx="8056191" cy="5040560"/>
          </a:xfrm>
        </p:spPr>
        <p:txBody>
          <a:bodyPr/>
          <a:lstStyle/>
          <a:p>
            <a:pPr eaLnBrk="1" hangingPunct="1">
              <a:buClr>
                <a:srgbClr val="FF0000"/>
              </a:buClr>
              <a:buSzPct val="55000"/>
            </a:pPr>
            <a:r>
              <a:rPr lang="zh-CN" altLang="en-US" sz="2400" b="1" dirty="0">
                <a:solidFill>
                  <a:srgbClr val="0000FF"/>
                </a:solidFill>
                <a:latin typeface="微软雅黑" panose="020B0503020204020204" pitchFamily="34" charset="-122"/>
                <a:ea typeface="微软雅黑" panose="020B0503020204020204" pitchFamily="34" charset="-122"/>
              </a:rPr>
              <a:t>步骤</a:t>
            </a:r>
            <a:r>
              <a:rPr lang="en-US" altLang="zh-CN" sz="2400" b="1" dirty="0">
                <a:solidFill>
                  <a:srgbClr val="0000FF"/>
                </a:solidFill>
                <a:latin typeface="微软雅黑" panose="020B0503020204020204" pitchFamily="34" charset="-122"/>
                <a:ea typeface="微软雅黑" panose="020B0503020204020204" pitchFamily="34" charset="-122"/>
              </a:rPr>
              <a:t>2</a:t>
            </a:r>
            <a:r>
              <a:rPr lang="zh-CN" altLang="en-US" sz="2400" b="1" dirty="0">
                <a:solidFill>
                  <a:srgbClr val="0000FF"/>
                </a:solidFill>
                <a:latin typeface="微软雅黑" panose="020B0503020204020204" pitchFamily="34" charset="-122"/>
                <a:ea typeface="微软雅黑" panose="020B0503020204020204" pitchFamily="34" charset="-122"/>
              </a:rPr>
              <a:t>：规则评估</a:t>
            </a: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dirty="0">
                <a:latin typeface="微软雅黑" panose="020B0503020204020204" pitchFamily="34" charset="-122"/>
                <a:ea typeface="微软雅黑" panose="020B0503020204020204" pitchFamily="34" charset="-122"/>
              </a:rPr>
              <a:t>第二个步骤为</a:t>
            </a:r>
            <a:r>
              <a:rPr lang="zh-CN" altLang="en-US" sz="1800" b="1" dirty="0">
                <a:solidFill>
                  <a:srgbClr val="0000FF"/>
                </a:solidFill>
                <a:latin typeface="微软雅黑" panose="020B0503020204020204" pitchFamily="34" charset="-122"/>
                <a:ea typeface="微软雅黑" panose="020B0503020204020204" pitchFamily="34" charset="-122"/>
              </a:rPr>
              <a:t>取得</a:t>
            </a:r>
            <a:r>
              <a:rPr lang="zh-CN" altLang="en-US" sz="1800" b="1" dirty="0">
                <a:latin typeface="微软雅黑" panose="020B0503020204020204" pitchFamily="34" charset="-122"/>
                <a:ea typeface="微软雅黑" panose="020B0503020204020204" pitchFamily="34" charset="-122"/>
              </a:rPr>
              <a:t>模糊化后的</a:t>
            </a:r>
            <a:r>
              <a:rPr lang="zh-CN" altLang="en-US" sz="1800" b="1" dirty="0">
                <a:solidFill>
                  <a:srgbClr val="0000FF"/>
                </a:solidFill>
                <a:latin typeface="微软雅黑" panose="020B0503020204020204" pitchFamily="34" charset="-122"/>
                <a:ea typeface="微软雅黑" panose="020B0503020204020204" pitchFamily="34" charset="-122"/>
              </a:rPr>
              <a:t>输入</a:t>
            </a: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μ(x=A1) = 0.5</a:t>
            </a: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μ(x=A2)= 0.2</a:t>
            </a: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μ(y=B1) = 0.1</a:t>
            </a:r>
            <a:r>
              <a:rPr lang="zh-CN" altLang="en-US" sz="1800" b="1" dirty="0">
                <a:latin typeface="微软雅黑" panose="020B0503020204020204" pitchFamily="34" charset="-122"/>
                <a:ea typeface="微软雅黑" panose="020B0503020204020204" pitchFamily="34" charset="-122"/>
              </a:rPr>
              <a:t>以及</a:t>
            </a:r>
            <a:r>
              <a:rPr lang="en-US" altLang="zh-CN" sz="1800" b="1" dirty="0">
                <a:latin typeface="微软雅黑" panose="020B0503020204020204" pitchFamily="34" charset="-122"/>
                <a:ea typeface="微软雅黑" panose="020B0503020204020204" pitchFamily="34" charset="-122"/>
              </a:rPr>
              <a:t>μ(y=B2)= 0.7</a:t>
            </a:r>
            <a:r>
              <a:rPr lang="zh-CN" altLang="en-US" sz="1800" b="1" dirty="0">
                <a:latin typeface="微软雅黑" panose="020B0503020204020204" pitchFamily="34" charset="-122"/>
                <a:ea typeface="微软雅黑" panose="020B0503020204020204" pitchFamily="34" charset="-122"/>
              </a:rPr>
              <a:t>，并将它们应用到模糊规则的前项，见图</a:t>
            </a:r>
            <a:r>
              <a:rPr lang="en-US" altLang="zh-CN" sz="1800" b="1" dirty="0">
                <a:latin typeface="微软雅黑" panose="020B0503020204020204" pitchFamily="34" charset="-122"/>
                <a:ea typeface="微软雅黑" panose="020B0503020204020204" pitchFamily="34" charset="-122"/>
              </a:rPr>
              <a:t>6</a:t>
            </a:r>
            <a:r>
              <a:rPr lang="zh-CN" altLang="en-US" sz="1800" b="1" dirty="0">
                <a:latin typeface="微软雅黑" panose="020B0503020204020204" pitchFamily="34" charset="-122"/>
                <a:ea typeface="微软雅黑" panose="020B0503020204020204" pitchFamily="34" charset="-122"/>
              </a:rPr>
              <a:t>。</a:t>
            </a: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dirty="0">
                <a:latin typeface="微软雅黑" panose="020B0503020204020204" pitchFamily="34" charset="-122"/>
                <a:ea typeface="微软雅黑" panose="020B0503020204020204" pitchFamily="34" charset="-122"/>
              </a:rPr>
              <a:t>如果给定的模糊规则有</a:t>
            </a:r>
            <a:r>
              <a:rPr lang="zh-CN" altLang="en-US" sz="1800" b="1" dirty="0">
                <a:solidFill>
                  <a:srgbClr val="0000FF"/>
                </a:solidFill>
                <a:latin typeface="微软雅黑" panose="020B0503020204020204" pitchFamily="34" charset="-122"/>
                <a:ea typeface="微软雅黑" panose="020B0503020204020204" pitchFamily="34" charset="-122"/>
              </a:rPr>
              <a:t>多个前项</a:t>
            </a:r>
            <a:r>
              <a:rPr lang="zh-CN" altLang="en-US" sz="1800" b="1" dirty="0">
                <a:latin typeface="微软雅黑" panose="020B0503020204020204" pitchFamily="34" charset="-122"/>
                <a:ea typeface="微软雅黑" panose="020B0503020204020204" pitchFamily="34" charset="-122"/>
              </a:rPr>
              <a:t>，则使用模糊操作</a:t>
            </a:r>
            <a:r>
              <a:rPr lang="en-US" altLang="zh-CN" sz="1800" b="1" dirty="0">
                <a:latin typeface="微软雅黑" panose="020B0503020204020204" pitchFamily="34" charset="-122"/>
                <a:ea typeface="微软雅黑" panose="020B0503020204020204" pitchFamily="34" charset="-122"/>
              </a:rPr>
              <a:t>(AND</a:t>
            </a:r>
            <a:r>
              <a:rPr lang="zh-CN" altLang="en-US" sz="1800" b="1" dirty="0">
                <a:latin typeface="微软雅黑" panose="020B0503020204020204" pitchFamily="34" charset="-122"/>
                <a:ea typeface="微软雅黑" panose="020B0503020204020204" pitchFamily="34" charset="-122"/>
              </a:rPr>
              <a:t>或</a:t>
            </a:r>
            <a:r>
              <a:rPr lang="en-US" altLang="zh-CN" sz="1800" b="1" dirty="0">
                <a:latin typeface="微软雅黑" panose="020B0503020204020204" pitchFamily="34" charset="-122"/>
                <a:ea typeface="微软雅黑" panose="020B0503020204020204" pitchFamily="34" charset="-122"/>
              </a:rPr>
              <a:t>OR)</a:t>
            </a:r>
            <a:r>
              <a:rPr lang="zh-CN" altLang="en-US" sz="1800" b="1" dirty="0">
                <a:latin typeface="微软雅黑" panose="020B0503020204020204" pitchFamily="34" charset="-122"/>
                <a:ea typeface="微软雅黑" panose="020B0503020204020204" pitchFamily="34" charset="-122"/>
              </a:rPr>
              <a:t>来得到表示前项评估结果的一个数值。这个数值</a:t>
            </a:r>
            <a:r>
              <a:rPr lang="en-US" altLang="zh-CN"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真值</a:t>
            </a:r>
            <a:r>
              <a:rPr lang="en-US" altLang="zh-CN"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接下来应用在后项归属函数中。</a:t>
            </a: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dirty="0">
                <a:latin typeface="微软雅黑" panose="020B0503020204020204" pitchFamily="34" charset="-122"/>
                <a:ea typeface="微软雅黑" panose="020B0503020204020204" pitchFamily="34" charset="-122"/>
              </a:rPr>
              <a:t>为了评估规则前项的逻辑析取，使用</a:t>
            </a:r>
            <a:r>
              <a:rPr lang="en-US" altLang="zh-CN" sz="1800" b="1" dirty="0">
                <a:solidFill>
                  <a:srgbClr val="0000FF"/>
                </a:solidFill>
                <a:latin typeface="微软雅黑" panose="020B0503020204020204" pitchFamily="34" charset="-122"/>
                <a:ea typeface="微软雅黑" panose="020B0503020204020204" pitchFamily="34" charset="-122"/>
              </a:rPr>
              <a:t>OR</a:t>
            </a:r>
            <a:r>
              <a:rPr lang="zh-CN" altLang="en-US" sz="1800" b="1" dirty="0">
                <a:solidFill>
                  <a:srgbClr val="0000FF"/>
                </a:solidFill>
                <a:latin typeface="微软雅黑" panose="020B0503020204020204" pitchFamily="34" charset="-122"/>
                <a:ea typeface="微软雅黑" panose="020B0503020204020204" pitchFamily="34" charset="-122"/>
              </a:rPr>
              <a:t>模糊操作</a:t>
            </a:r>
            <a:r>
              <a:rPr lang="zh-CN" altLang="en-US" sz="1800" b="1" dirty="0">
                <a:latin typeface="微软雅黑" panose="020B0503020204020204" pitchFamily="34" charset="-122"/>
                <a:ea typeface="微软雅黑" panose="020B0503020204020204" pitchFamily="34" charset="-122"/>
              </a:rPr>
              <a:t>。通常，模糊专家系统使用经典模糊操作“</a:t>
            </a:r>
            <a:r>
              <a:rPr lang="zh-CN" altLang="en-US" sz="1800" b="1" dirty="0">
                <a:solidFill>
                  <a:srgbClr val="0000FF"/>
                </a:solidFill>
                <a:latin typeface="微软雅黑" panose="020B0503020204020204" pitchFamily="34" charset="-122"/>
                <a:ea typeface="微软雅黑" panose="020B0503020204020204" pitchFamily="34" charset="-122"/>
              </a:rPr>
              <a:t>并</a:t>
            </a:r>
            <a:r>
              <a:rPr lang="zh-CN" altLang="en-US" sz="1800" b="1" dirty="0">
                <a:latin typeface="微软雅黑" panose="020B0503020204020204" pitchFamily="34" charset="-122"/>
                <a:ea typeface="微软雅黑" panose="020B0503020204020204" pitchFamily="34" charset="-122"/>
              </a:rPr>
              <a:t>” ：</a:t>
            </a: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dirty="0">
                <a:latin typeface="微软雅黑" panose="020B0503020204020204" pitchFamily="34" charset="-122"/>
                <a:ea typeface="微软雅黑" panose="020B0503020204020204" pitchFamily="34" charset="-122"/>
              </a:rPr>
              <a:t>同理，为了评估规则前项的“合取”，应用</a:t>
            </a:r>
            <a:r>
              <a:rPr lang="en-US" altLang="zh-CN" sz="1800" b="1" dirty="0">
                <a:solidFill>
                  <a:srgbClr val="0000FF"/>
                </a:solidFill>
                <a:latin typeface="微软雅黑" panose="020B0503020204020204" pitchFamily="34" charset="-122"/>
                <a:ea typeface="微软雅黑" panose="020B0503020204020204" pitchFamily="34" charset="-122"/>
              </a:rPr>
              <a:t>AND</a:t>
            </a:r>
            <a:r>
              <a:rPr lang="zh-CN" altLang="en-US" sz="1800" b="1" dirty="0">
                <a:solidFill>
                  <a:srgbClr val="0000FF"/>
                </a:solidFill>
                <a:latin typeface="微软雅黑" panose="020B0503020204020204" pitchFamily="34" charset="-122"/>
                <a:ea typeface="微软雅黑" panose="020B0503020204020204" pitchFamily="34" charset="-122"/>
              </a:rPr>
              <a:t>模糊操作“交”</a:t>
            </a:r>
            <a:r>
              <a:rPr lang="zh-CN" altLang="en-US" sz="1800" b="1" dirty="0">
                <a:latin typeface="微软雅黑" panose="020B0503020204020204" pitchFamily="34" charset="-122"/>
                <a:ea typeface="微软雅黑" panose="020B0503020204020204" pitchFamily="34" charset="-122"/>
              </a:rPr>
              <a:t>： </a:t>
            </a: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dirty="0">
                <a:latin typeface="微软雅黑" panose="020B0503020204020204" pitchFamily="34" charset="-122"/>
                <a:ea typeface="微软雅黑" panose="020B0503020204020204" pitchFamily="34" charset="-122"/>
              </a:rPr>
              <a:t>另外，</a:t>
            </a:r>
            <a:r>
              <a:rPr lang="en-US" altLang="zh-CN" sz="1800" b="1" dirty="0" err="1">
                <a:latin typeface="微软雅黑" panose="020B0503020204020204" pitchFamily="34" charset="-122"/>
                <a:ea typeface="微软雅黑" panose="020B0503020204020204" pitchFamily="34" charset="-122"/>
              </a:rPr>
              <a:t>Matlab</a:t>
            </a:r>
            <a:r>
              <a:rPr lang="en-US" altLang="zh-CN" sz="1800" b="1" dirty="0">
                <a:latin typeface="微软雅黑" panose="020B0503020204020204" pitchFamily="34" charset="-122"/>
                <a:ea typeface="微软雅黑" panose="020B0503020204020204" pitchFamily="34" charset="-122"/>
              </a:rPr>
              <a:t> Fuzzy Logical Toolbox</a:t>
            </a:r>
            <a:r>
              <a:rPr lang="zh-CN" altLang="en-US" sz="1800" b="1" dirty="0">
                <a:latin typeface="微软雅黑" panose="020B0503020204020204" pitchFamily="34" charset="-122"/>
                <a:ea typeface="微软雅黑" panose="020B0503020204020204" pitchFamily="34" charset="-122"/>
              </a:rPr>
              <a:t>有：</a:t>
            </a: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b="1" dirty="0">
                <a:latin typeface="微软雅黑" panose="020B0503020204020204" pitchFamily="34" charset="-122"/>
                <a:ea typeface="微软雅黑" panose="020B0503020204020204" pitchFamily="34" charset="-122"/>
              </a:rPr>
              <a:t>两个内置的</a:t>
            </a:r>
            <a:r>
              <a:rPr lang="en-US" altLang="zh-CN" sz="1800" b="1" dirty="0">
                <a:latin typeface="微软雅黑" panose="020B0503020204020204" pitchFamily="34" charset="-122"/>
                <a:ea typeface="微软雅黑" panose="020B0503020204020204" pitchFamily="34" charset="-122"/>
              </a:rPr>
              <a:t>OR</a:t>
            </a:r>
            <a:r>
              <a:rPr lang="zh-CN" altLang="en-US" sz="1800" b="1" dirty="0">
                <a:latin typeface="微软雅黑" panose="020B0503020204020204" pitchFamily="34" charset="-122"/>
                <a:ea typeface="微软雅黑" panose="020B0503020204020204" pitchFamily="34" charset="-122"/>
              </a:rPr>
              <a:t>方法：</a:t>
            </a:r>
            <a:r>
              <a:rPr lang="en-US" altLang="zh-CN" sz="1800" b="1" dirty="0">
                <a:latin typeface="微软雅黑" panose="020B0503020204020204" pitchFamily="34" charset="-122"/>
                <a:ea typeface="微软雅黑" panose="020B0503020204020204" pitchFamily="34" charset="-122"/>
              </a:rPr>
              <a:t>max</a:t>
            </a:r>
            <a:r>
              <a:rPr lang="zh-CN" altLang="en-US" sz="1800" b="1" dirty="0">
                <a:latin typeface="微软雅黑" panose="020B0503020204020204" pitchFamily="34" charset="-122"/>
                <a:ea typeface="微软雅黑" panose="020B0503020204020204" pitchFamily="34" charset="-122"/>
              </a:rPr>
              <a:t>和概率</a:t>
            </a:r>
            <a:r>
              <a:rPr lang="en-US" altLang="zh-CN" sz="1800" b="1" dirty="0">
                <a:latin typeface="微软雅黑" panose="020B0503020204020204" pitchFamily="34" charset="-122"/>
                <a:ea typeface="微软雅黑" panose="020B0503020204020204" pitchFamily="34" charset="-122"/>
              </a:rPr>
              <a:t>OR</a:t>
            </a:r>
            <a:r>
              <a:rPr lang="zh-CN" altLang="en-US" sz="1800" b="1" dirty="0">
                <a:latin typeface="微软雅黑" panose="020B0503020204020204" pitchFamily="34" charset="-122"/>
                <a:ea typeface="微软雅黑" panose="020B0503020204020204" pitchFamily="34" charset="-122"/>
              </a:rPr>
              <a:t>方法</a:t>
            </a:r>
            <a:r>
              <a:rPr lang="en-US" altLang="zh-CN" sz="1800" b="1" dirty="0">
                <a:latin typeface="微软雅黑" panose="020B0503020204020204" pitchFamily="34" charset="-122"/>
                <a:ea typeface="微软雅黑" panose="020B0503020204020204" pitchFamily="34" charset="-122"/>
              </a:rPr>
              <a:t>-</a:t>
            </a:r>
            <a:r>
              <a:rPr lang="en-US" altLang="zh-CN" sz="1800" b="1" dirty="0" err="1">
                <a:latin typeface="微软雅黑" panose="020B0503020204020204" pitchFamily="34" charset="-122"/>
                <a:ea typeface="微软雅黑" panose="020B0503020204020204" pitchFamily="34" charset="-122"/>
              </a:rPr>
              <a:t>probor</a:t>
            </a:r>
            <a:r>
              <a:rPr lang="en-US" altLang="zh-CN" sz="1800" b="1" dirty="0">
                <a:latin typeface="微软雅黑" panose="020B0503020204020204" pitchFamily="34" charset="-122"/>
                <a:ea typeface="微软雅黑" panose="020B0503020204020204" pitchFamily="34" charset="-122"/>
              </a:rPr>
              <a:t>;</a:t>
            </a:r>
          </a:p>
          <a:p>
            <a:pPr eaLnBrk="1" hangingPunct="1">
              <a:buClr>
                <a:srgbClr val="FF0000"/>
              </a:buClr>
              <a:buSzPct val="55000"/>
              <a:buFont typeface="Wingdings" panose="05000000000000000000" pitchFamily="2" charset="2"/>
              <a:buChar char="Ø"/>
            </a:pPr>
            <a:r>
              <a:rPr lang="zh-CN" altLang="en-US" sz="1800" b="1" dirty="0">
                <a:latin typeface="微软雅黑" panose="020B0503020204020204" pitchFamily="34" charset="-122"/>
                <a:ea typeface="微软雅黑" panose="020B0503020204020204" pitchFamily="34" charset="-122"/>
              </a:rPr>
              <a:t>两种</a:t>
            </a:r>
            <a:r>
              <a:rPr lang="en-US" altLang="zh-CN" sz="1800" b="1" dirty="0">
                <a:latin typeface="微软雅黑" panose="020B0503020204020204" pitchFamily="34" charset="-122"/>
                <a:ea typeface="微软雅黑" panose="020B0503020204020204" pitchFamily="34" charset="-122"/>
              </a:rPr>
              <a:t>AND</a:t>
            </a:r>
            <a:r>
              <a:rPr lang="zh-CN" altLang="en-US" sz="1800" b="1" dirty="0">
                <a:latin typeface="微软雅黑" panose="020B0503020204020204" pitchFamily="34" charset="-122"/>
                <a:ea typeface="微软雅黑" panose="020B0503020204020204" pitchFamily="34" charset="-122"/>
              </a:rPr>
              <a:t>方法：</a:t>
            </a:r>
            <a:r>
              <a:rPr lang="en-US" altLang="zh-CN" sz="1800" b="1" dirty="0">
                <a:latin typeface="微软雅黑" panose="020B0503020204020204" pitchFamily="34" charset="-122"/>
                <a:ea typeface="微软雅黑" panose="020B0503020204020204" pitchFamily="34" charset="-122"/>
              </a:rPr>
              <a:t>min</a:t>
            </a:r>
            <a:r>
              <a:rPr lang="zh-CN" altLang="en-US" sz="1800" b="1" dirty="0">
                <a:latin typeface="微软雅黑" panose="020B0503020204020204" pitchFamily="34" charset="-122"/>
                <a:ea typeface="微软雅黑" panose="020B0503020204020204" pitchFamily="34" charset="-122"/>
              </a:rPr>
              <a:t>和乘积方法</a:t>
            </a:r>
            <a:r>
              <a:rPr lang="en-US" altLang="zh-CN" sz="1800" b="1" dirty="0">
                <a:latin typeface="微软雅黑" panose="020B0503020204020204" pitchFamily="34" charset="-122"/>
                <a:ea typeface="微软雅黑" panose="020B0503020204020204" pitchFamily="34" charset="-122"/>
              </a:rPr>
              <a:t>-prod</a:t>
            </a:r>
            <a:r>
              <a:rPr lang="zh-CN" altLang="en-US" sz="1800" b="1" dirty="0">
                <a:latin typeface="微软雅黑" panose="020B0503020204020204" pitchFamily="34" charset="-122"/>
                <a:ea typeface="微软雅黑" panose="020B0503020204020204" pitchFamily="34" charset="-122"/>
              </a:rPr>
              <a:t>。</a:t>
            </a: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dirty="0">
              <a:solidFill>
                <a:srgbClr val="0000FF"/>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4BFD25FE-6FD9-4698-96CB-4671A900E43B}"/>
              </a:ext>
            </a:extLst>
          </p:cNvPr>
          <p:cNvPicPr>
            <a:picLocks noChangeAspect="1"/>
          </p:cNvPicPr>
          <p:nvPr/>
        </p:nvPicPr>
        <p:blipFill>
          <a:blip r:embed="rId2"/>
          <a:stretch>
            <a:fillRect/>
          </a:stretch>
        </p:blipFill>
        <p:spPr>
          <a:xfrm>
            <a:off x="2836569" y="4077072"/>
            <a:ext cx="3470862" cy="604476"/>
          </a:xfrm>
          <a:prstGeom prst="rect">
            <a:avLst/>
          </a:prstGeom>
        </p:spPr>
      </p:pic>
      <p:pic>
        <p:nvPicPr>
          <p:cNvPr id="3" name="图片 2">
            <a:extLst>
              <a:ext uri="{FF2B5EF4-FFF2-40B4-BE49-F238E27FC236}">
                <a16:creationId xmlns:a16="http://schemas.microsoft.com/office/drawing/2014/main" id="{DBD10FA4-17A6-4135-91E6-90DFD741961B}"/>
              </a:ext>
            </a:extLst>
          </p:cNvPr>
          <p:cNvPicPr>
            <a:picLocks noChangeAspect="1"/>
          </p:cNvPicPr>
          <p:nvPr/>
        </p:nvPicPr>
        <p:blipFill>
          <a:blip r:embed="rId3"/>
          <a:stretch>
            <a:fillRect/>
          </a:stretch>
        </p:blipFill>
        <p:spPr>
          <a:xfrm>
            <a:off x="2836569" y="4960414"/>
            <a:ext cx="3470862" cy="613088"/>
          </a:xfrm>
          <a:prstGeom prst="rect">
            <a:avLst/>
          </a:prstGeom>
        </p:spPr>
      </p:pic>
    </p:spTree>
    <p:extLst>
      <p:ext uri="{BB962C8B-B14F-4D97-AF65-F5344CB8AC3E}">
        <p14:creationId xmlns:p14="http://schemas.microsoft.com/office/powerpoint/2010/main" val="38234932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Mamdani-style </a:t>
            </a:r>
            <a:r>
              <a:rPr lang="zh-CN" altLang="en-US" sz="3200" dirty="0">
                <a:latin typeface="+mn-lt"/>
              </a:rPr>
              <a:t>模糊推理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268760"/>
            <a:ext cx="8056191" cy="5040560"/>
          </a:xfrm>
        </p:spPr>
        <p:txBody>
          <a:bodyPr/>
          <a:lstStyle/>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图</a:t>
            </a:r>
            <a:r>
              <a:rPr lang="en-US" altLang="zh-CN" sz="1800" b="1">
                <a:latin typeface="微软雅黑" panose="020B0503020204020204" pitchFamily="34" charset="-122"/>
                <a:ea typeface="微软雅黑" panose="020B0503020204020204" pitchFamily="34" charset="-122"/>
              </a:rPr>
              <a:t>6</a:t>
            </a:r>
            <a:r>
              <a:rPr lang="zh-CN" altLang="en-US" sz="1800" b="1">
                <a:latin typeface="微软雅黑" panose="020B0503020204020204" pitchFamily="34" charset="-122"/>
                <a:ea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rPr>
              <a:t>Mamdani-style </a:t>
            </a:r>
            <a:r>
              <a:rPr lang="zh-CN" altLang="en-US" sz="1800" b="1">
                <a:latin typeface="微软雅黑" panose="020B0503020204020204" pitchFamily="34" charset="-122"/>
                <a:ea typeface="微软雅黑" panose="020B0503020204020204" pitchFamily="34" charset="-122"/>
              </a:rPr>
              <a:t>规则评估</a:t>
            </a: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pic>
        <p:nvPicPr>
          <p:cNvPr id="6" name="Picture 229" descr="Slide05-08">
            <a:extLst>
              <a:ext uri="{FF2B5EF4-FFF2-40B4-BE49-F238E27FC236}">
                <a16:creationId xmlns:a16="http://schemas.microsoft.com/office/drawing/2014/main" id="{D3109A18-5265-40CC-86C8-1484BDD19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482" y="1604684"/>
            <a:ext cx="7342336" cy="4704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93213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Mamdani-style </a:t>
            </a:r>
            <a:r>
              <a:rPr lang="zh-CN" altLang="en-US" sz="3200" dirty="0">
                <a:latin typeface="+mn-lt"/>
              </a:rPr>
              <a:t>模糊推理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268760"/>
            <a:ext cx="8056191" cy="5040560"/>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前项评估的</a:t>
            </a:r>
            <a:r>
              <a:rPr lang="zh-CN" altLang="en-US" sz="2000" b="1">
                <a:solidFill>
                  <a:srgbClr val="0000FF"/>
                </a:solidFill>
                <a:latin typeface="微软雅黑" panose="020B0503020204020204" pitchFamily="34" charset="-122"/>
                <a:ea typeface="微软雅黑" panose="020B0503020204020204" pitchFamily="34" charset="-122"/>
              </a:rPr>
              <a:t>结果</a:t>
            </a:r>
            <a:r>
              <a:rPr lang="zh-CN" altLang="en-US" sz="2000" b="1">
                <a:latin typeface="微软雅黑" panose="020B0503020204020204" pitchFamily="34" charset="-122"/>
                <a:ea typeface="微软雅黑" panose="020B0503020204020204" pitchFamily="34" charset="-122"/>
              </a:rPr>
              <a:t>应用到后项的归属函数中，即</a:t>
            </a:r>
            <a:r>
              <a:rPr lang="zh-CN" altLang="en-US" sz="2000" b="1">
                <a:solidFill>
                  <a:srgbClr val="0000FF"/>
                </a:solidFill>
                <a:latin typeface="微软雅黑" panose="020B0503020204020204" pitchFamily="34" charset="-122"/>
                <a:ea typeface="微软雅黑" panose="020B0503020204020204" pitchFamily="34" charset="-122"/>
              </a:rPr>
              <a:t>后项隶属函数</a:t>
            </a:r>
            <a:r>
              <a:rPr lang="zh-CN" altLang="en-US" sz="2000" b="1">
                <a:latin typeface="微软雅黑" panose="020B0503020204020204" pitchFamily="34" charset="-122"/>
                <a:ea typeface="微软雅黑" panose="020B0503020204020204" pitchFamily="34" charset="-122"/>
              </a:rPr>
              <a:t>被剪切或缩放到规则前项的真值的水平。</a:t>
            </a:r>
          </a:p>
          <a:p>
            <a:pPr marL="0" indent="0" eaLnBrk="1" hangingPunct="1">
              <a:buClr>
                <a:srgbClr val="FF0000"/>
              </a:buClr>
              <a:buSzPct val="55000"/>
              <a:buNone/>
            </a:pPr>
            <a:endParaRPr lang="en-US" altLang="zh-CN" sz="1000" b="1">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en-US" altLang="zh-CN" sz="1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solidFill>
                  <a:srgbClr val="0000FF"/>
                </a:solidFill>
                <a:latin typeface="微软雅黑" panose="020B0503020204020204" pitchFamily="34" charset="-122"/>
                <a:ea typeface="微软雅黑" panose="020B0503020204020204" pitchFamily="34" charset="-122"/>
              </a:rPr>
              <a:t>剪切</a:t>
            </a:r>
            <a:r>
              <a:rPr lang="zh-CN" altLang="en-US" sz="2000" b="1">
                <a:latin typeface="微软雅黑" panose="020B0503020204020204" pitchFamily="34" charset="-122"/>
                <a:ea typeface="微软雅黑" panose="020B0503020204020204" pitchFamily="34" charset="-122"/>
              </a:rPr>
              <a:t>或</a:t>
            </a:r>
            <a:r>
              <a:rPr lang="zh-CN" altLang="en-US" sz="2000" b="1">
                <a:solidFill>
                  <a:srgbClr val="0000FF"/>
                </a:solidFill>
                <a:latin typeface="微软雅黑" panose="020B0503020204020204" pitchFamily="34" charset="-122"/>
                <a:ea typeface="微软雅黑" panose="020B0503020204020204" pitchFamily="34" charset="-122"/>
              </a:rPr>
              <a:t>最小相关性</a:t>
            </a:r>
            <a:r>
              <a:rPr lang="zh-CN" altLang="en-US" sz="2000" b="1">
                <a:latin typeface="微软雅黑" panose="020B0503020204020204" pitchFamily="34" charset="-122"/>
                <a:ea typeface="微软雅黑" panose="020B0503020204020204" pitchFamily="34" charset="-122"/>
              </a:rPr>
              <a:t>，将规则后项和规则前项的真值关联起来最常见的方法是</a:t>
            </a:r>
            <a:r>
              <a:rPr lang="zh-CN" altLang="en-US" sz="2000" b="1">
                <a:solidFill>
                  <a:srgbClr val="0000FF"/>
                </a:solidFill>
                <a:latin typeface="微软雅黑" panose="020B0503020204020204" pitchFamily="34" charset="-122"/>
                <a:ea typeface="微软雅黑" panose="020B0503020204020204" pitchFamily="34" charset="-122"/>
              </a:rPr>
              <a:t>简单地裁减后项隶属函数</a:t>
            </a:r>
            <a:r>
              <a:rPr lang="zh-CN" altLang="en-US" sz="2000" b="1">
                <a:latin typeface="微软雅黑" panose="020B0503020204020204" pitchFamily="34" charset="-122"/>
                <a:ea typeface="微软雅黑" panose="020B0503020204020204" pitchFamily="34" charset="-122"/>
              </a:rPr>
              <a:t>，使之和前项的真值准位一致。</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由于归属函数的顶层被分段，剪切后的模糊集损失了一部分信息。但是，剪切仍然是最常用的，因为它的</a:t>
            </a:r>
            <a:r>
              <a:rPr lang="zh-CN" altLang="en-US" sz="2000" b="1">
                <a:solidFill>
                  <a:srgbClr val="0000FF"/>
                </a:solidFill>
                <a:latin typeface="微软雅黑" panose="020B0503020204020204" pitchFamily="34" charset="-122"/>
                <a:ea typeface="微软雅黑" panose="020B0503020204020204" pitchFamily="34" charset="-122"/>
              </a:rPr>
              <a:t>数学复杂性低</a:t>
            </a:r>
            <a:r>
              <a:rPr lang="zh-CN" altLang="en-US" sz="2000" b="1">
                <a:latin typeface="微软雅黑" panose="020B0503020204020204" pitchFamily="34" charset="-122"/>
                <a:ea typeface="微软雅黑" panose="020B0503020204020204" pitchFamily="34" charset="-122"/>
              </a:rPr>
              <a:t>、</a:t>
            </a:r>
            <a:r>
              <a:rPr lang="zh-CN" altLang="en-US" sz="2000" b="1">
                <a:solidFill>
                  <a:srgbClr val="0000FF"/>
                </a:solidFill>
                <a:latin typeface="微软雅黑" panose="020B0503020204020204" pitchFamily="34" charset="-122"/>
                <a:ea typeface="微软雅黑" panose="020B0503020204020204" pitchFamily="34" charset="-122"/>
              </a:rPr>
              <a:t>指令周期快</a:t>
            </a:r>
            <a:r>
              <a:rPr lang="zh-CN" altLang="en-US" sz="2000" b="1">
                <a:latin typeface="微软雅黑" panose="020B0503020204020204" pitchFamily="34" charset="-122"/>
                <a:ea typeface="微软雅黑" panose="020B0503020204020204" pitchFamily="34" charset="-122"/>
              </a:rPr>
              <a:t>、并且能产生易于</a:t>
            </a:r>
            <a:r>
              <a:rPr lang="zh-CN" altLang="en-US" sz="2000" b="1">
                <a:solidFill>
                  <a:srgbClr val="0000FF"/>
                </a:solidFill>
                <a:latin typeface="微软雅黑" panose="020B0503020204020204" pitchFamily="34" charset="-122"/>
                <a:ea typeface="微软雅黑" panose="020B0503020204020204" pitchFamily="34" charset="-122"/>
              </a:rPr>
              <a:t>逆模糊化</a:t>
            </a:r>
            <a:r>
              <a:rPr lang="zh-CN" altLang="en-US" sz="2000" b="1">
                <a:latin typeface="微软雅黑" panose="020B0503020204020204" pitchFamily="34" charset="-122"/>
                <a:ea typeface="微软雅黑" panose="020B0503020204020204" pitchFamily="34" charset="-122"/>
              </a:rPr>
              <a:t>的聚合输出表面。</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剪切是最常使用的方法，而</a:t>
            </a:r>
            <a:r>
              <a:rPr lang="zh-CN" altLang="en-US" sz="2000" b="1">
                <a:solidFill>
                  <a:srgbClr val="0000FF"/>
                </a:solidFill>
                <a:latin typeface="微软雅黑" panose="020B0503020204020204" pitchFamily="34" charset="-122"/>
                <a:ea typeface="微软雅黑" panose="020B0503020204020204" pitchFamily="34" charset="-122"/>
              </a:rPr>
              <a:t>缩放</a:t>
            </a:r>
            <a:r>
              <a:rPr lang="zh-CN" altLang="en-US" sz="2000" b="1">
                <a:latin typeface="微软雅黑" panose="020B0503020204020204" pitchFamily="34" charset="-122"/>
                <a:ea typeface="微软雅黑" panose="020B0503020204020204" pitchFamily="34" charset="-122"/>
              </a:rPr>
              <a:t>或</a:t>
            </a:r>
            <a:r>
              <a:rPr lang="zh-CN" altLang="en-US" sz="2000" b="1">
                <a:solidFill>
                  <a:srgbClr val="0000FF"/>
                </a:solidFill>
                <a:latin typeface="微软雅黑" panose="020B0503020204020204" pitchFamily="34" charset="-122"/>
                <a:ea typeface="微软雅黑" panose="020B0503020204020204" pitchFamily="34" charset="-122"/>
              </a:rPr>
              <a:t>相关性产生式</a:t>
            </a:r>
            <a:r>
              <a:rPr lang="zh-CN" altLang="en-US" sz="2000" b="1">
                <a:latin typeface="微软雅黑" panose="020B0503020204020204" pitchFamily="34" charset="-122"/>
                <a:ea typeface="微软雅黑" panose="020B0503020204020204" pitchFamily="34" charset="-122"/>
              </a:rPr>
              <a:t>提供了保持模糊集原始形状的更好的方法。</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规则后项的原始归属函数透过将其所有归属度乘以规则前项的真值来调整。</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这种方法</a:t>
            </a:r>
            <a:r>
              <a:rPr lang="zh-CN" altLang="en-US" sz="2000" b="1">
                <a:solidFill>
                  <a:srgbClr val="0000FF"/>
                </a:solidFill>
                <a:latin typeface="微软雅黑" panose="020B0503020204020204" pitchFamily="34" charset="-122"/>
                <a:ea typeface="微软雅黑" panose="020B0503020204020204" pitchFamily="34" charset="-122"/>
              </a:rPr>
              <a:t>损失的信息较少</a:t>
            </a:r>
            <a:r>
              <a:rPr lang="zh-CN" altLang="en-US" sz="2000" b="1">
                <a:latin typeface="微软雅黑" panose="020B0503020204020204" pitchFamily="34" charset="-122"/>
                <a:ea typeface="微软雅黑" panose="020B0503020204020204" pitchFamily="34" charset="-122"/>
              </a:rPr>
              <a:t>，在模糊专家系统中非常有用。</a:t>
            </a: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99971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Mamdani-style </a:t>
            </a:r>
            <a:r>
              <a:rPr lang="zh-CN" altLang="en-US" sz="3200" dirty="0">
                <a:latin typeface="+mn-lt"/>
              </a:rPr>
              <a:t>模糊推理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268760"/>
            <a:ext cx="8056191" cy="5040560"/>
          </a:xfrm>
        </p:spPr>
        <p:txBody>
          <a:bodyPr/>
          <a:lstStyle/>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图</a:t>
            </a:r>
            <a:r>
              <a:rPr lang="en-US" altLang="zh-CN" sz="1800" b="1">
                <a:latin typeface="微软雅黑" panose="020B0503020204020204" pitchFamily="34" charset="-122"/>
                <a:ea typeface="微软雅黑" panose="020B0503020204020204" pitchFamily="34" charset="-122"/>
              </a:rPr>
              <a:t>7</a:t>
            </a:r>
            <a:r>
              <a:rPr lang="zh-CN" altLang="en-US" sz="1800" b="1">
                <a:latin typeface="微软雅黑" panose="020B0503020204020204" pitchFamily="34" charset="-122"/>
                <a:ea typeface="微软雅黑" panose="020B0503020204020204" pitchFamily="34" charset="-122"/>
              </a:rPr>
              <a:t>：剪切和缩放的隶属函数 </a:t>
            </a: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grpSp>
        <p:nvGrpSpPr>
          <p:cNvPr id="5" name="组合 9">
            <a:extLst>
              <a:ext uri="{FF2B5EF4-FFF2-40B4-BE49-F238E27FC236}">
                <a16:creationId xmlns:a16="http://schemas.microsoft.com/office/drawing/2014/main" id="{07F88052-C30F-45F9-80C3-3E6D4DC4E161}"/>
              </a:ext>
            </a:extLst>
          </p:cNvPr>
          <p:cNvGrpSpPr>
            <a:grpSpLocks/>
          </p:cNvGrpSpPr>
          <p:nvPr/>
        </p:nvGrpSpPr>
        <p:grpSpPr bwMode="auto">
          <a:xfrm>
            <a:off x="412141" y="1916832"/>
            <a:ext cx="8455025" cy="2752725"/>
            <a:chOff x="364787" y="1700213"/>
            <a:chExt cx="8455363" cy="2752725"/>
          </a:xfrm>
        </p:grpSpPr>
        <p:pic>
          <p:nvPicPr>
            <p:cNvPr id="7" name="Picture 317" descr="4-12-">
              <a:extLst>
                <a:ext uri="{FF2B5EF4-FFF2-40B4-BE49-F238E27FC236}">
                  <a16:creationId xmlns:a16="http://schemas.microsoft.com/office/drawing/2014/main" id="{0CDB1E81-C6E0-408D-A26F-5C68E795A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700213"/>
              <a:ext cx="8424862"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3">
              <a:extLst>
                <a:ext uri="{FF2B5EF4-FFF2-40B4-BE49-F238E27FC236}">
                  <a16:creationId xmlns:a16="http://schemas.microsoft.com/office/drawing/2014/main" id="{4C592B0A-4DA0-4303-847E-D5DF384ADE69}"/>
                </a:ext>
              </a:extLst>
            </p:cNvPr>
            <p:cNvSpPr txBox="1">
              <a:spLocks noChangeArrowheads="1"/>
            </p:cNvSpPr>
            <p:nvPr/>
          </p:nvSpPr>
          <p:spPr bwMode="auto">
            <a:xfrm>
              <a:off x="2357422" y="4000504"/>
              <a:ext cx="1071570" cy="40011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0"/>
                <a:t>(a)</a:t>
              </a:r>
              <a:r>
                <a:rPr lang="zh-CN" altLang="en-US" sz="2000" b="1" i="0"/>
                <a:t>剪切</a:t>
              </a:r>
            </a:p>
          </p:txBody>
        </p:sp>
        <p:sp>
          <p:nvSpPr>
            <p:cNvPr id="9" name="TextBox 4">
              <a:extLst>
                <a:ext uri="{FF2B5EF4-FFF2-40B4-BE49-F238E27FC236}">
                  <a16:creationId xmlns:a16="http://schemas.microsoft.com/office/drawing/2014/main" id="{D067092A-0739-49E4-9A69-359AA6B29966}"/>
                </a:ext>
              </a:extLst>
            </p:cNvPr>
            <p:cNvSpPr txBox="1">
              <a:spLocks noChangeArrowheads="1"/>
            </p:cNvSpPr>
            <p:nvPr/>
          </p:nvSpPr>
          <p:spPr bwMode="auto">
            <a:xfrm>
              <a:off x="6715140" y="4000504"/>
              <a:ext cx="1071570" cy="40011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i="0"/>
                <a:t>(b)</a:t>
              </a:r>
              <a:r>
                <a:rPr lang="zh-CN" altLang="en-US" sz="2000" b="1" i="0"/>
                <a:t>缩放</a:t>
              </a:r>
            </a:p>
          </p:txBody>
        </p:sp>
        <p:sp>
          <p:nvSpPr>
            <p:cNvPr id="10" name="TextBox 6">
              <a:extLst>
                <a:ext uri="{FF2B5EF4-FFF2-40B4-BE49-F238E27FC236}">
                  <a16:creationId xmlns:a16="http://schemas.microsoft.com/office/drawing/2014/main" id="{56B0E2B6-4C91-4BE1-B672-468858D721DF}"/>
                </a:ext>
              </a:extLst>
            </p:cNvPr>
            <p:cNvSpPr txBox="1">
              <a:spLocks noChangeArrowheads="1"/>
            </p:cNvSpPr>
            <p:nvPr/>
          </p:nvSpPr>
          <p:spPr bwMode="auto">
            <a:xfrm>
              <a:off x="364787" y="2357430"/>
              <a:ext cx="492443" cy="114300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i="0"/>
                <a:t>隶属度</a:t>
              </a:r>
            </a:p>
          </p:txBody>
        </p:sp>
        <p:sp>
          <p:nvSpPr>
            <p:cNvPr id="11" name="TextBox 8">
              <a:extLst>
                <a:ext uri="{FF2B5EF4-FFF2-40B4-BE49-F238E27FC236}">
                  <a16:creationId xmlns:a16="http://schemas.microsoft.com/office/drawing/2014/main" id="{D5A3E8E2-46E9-4FE9-9D80-867E950A29FD}"/>
                </a:ext>
              </a:extLst>
            </p:cNvPr>
            <p:cNvSpPr txBox="1">
              <a:spLocks noChangeArrowheads="1"/>
            </p:cNvSpPr>
            <p:nvPr/>
          </p:nvSpPr>
          <p:spPr bwMode="auto">
            <a:xfrm>
              <a:off x="4579623" y="2357430"/>
              <a:ext cx="492443" cy="114300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i="0"/>
                <a:t>隶属度</a:t>
              </a:r>
            </a:p>
          </p:txBody>
        </p:sp>
      </p:grpSp>
    </p:spTree>
    <p:extLst>
      <p:ext uri="{BB962C8B-B14F-4D97-AF65-F5344CB8AC3E}">
        <p14:creationId xmlns:p14="http://schemas.microsoft.com/office/powerpoint/2010/main" val="25205372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Mamdani-style </a:t>
            </a:r>
            <a:r>
              <a:rPr lang="zh-CN" altLang="en-US" sz="3200" dirty="0">
                <a:latin typeface="+mn-lt"/>
              </a:rPr>
              <a:t>模糊推理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268760"/>
            <a:ext cx="8056191" cy="5040560"/>
          </a:xfrm>
        </p:spPr>
        <p:txBody>
          <a:bodyPr/>
          <a:lstStyle/>
          <a:p>
            <a:pPr eaLnBrk="1" hangingPunct="1">
              <a:buClr>
                <a:srgbClr val="FF0000"/>
              </a:buClr>
              <a:buSzPct val="55000"/>
            </a:pPr>
            <a:r>
              <a:rPr lang="zh-CN" altLang="en-US" sz="2400" b="1" dirty="0">
                <a:solidFill>
                  <a:srgbClr val="0000FF"/>
                </a:solidFill>
                <a:latin typeface="微软雅黑" panose="020B0503020204020204" pitchFamily="34" charset="-122"/>
                <a:ea typeface="微软雅黑" panose="020B0503020204020204" pitchFamily="34" charset="-122"/>
              </a:rPr>
              <a:t>步骤</a:t>
            </a:r>
            <a:r>
              <a:rPr lang="en-US" altLang="zh-CN" sz="2400" b="1" dirty="0">
                <a:solidFill>
                  <a:srgbClr val="0000FF"/>
                </a:solidFill>
                <a:latin typeface="微软雅黑" panose="020B0503020204020204" pitchFamily="34" charset="-122"/>
                <a:ea typeface="微软雅黑" panose="020B0503020204020204" pitchFamily="34" charset="-122"/>
              </a:rPr>
              <a:t>3</a:t>
            </a:r>
            <a:r>
              <a:rPr lang="zh-CN" altLang="en-US" sz="2400" b="1" dirty="0">
                <a:solidFill>
                  <a:srgbClr val="0000FF"/>
                </a:solidFill>
                <a:latin typeface="微软雅黑" panose="020B0503020204020204" pitchFamily="34" charset="-122"/>
                <a:ea typeface="微软雅黑" panose="020B0503020204020204" pitchFamily="34" charset="-122"/>
              </a:rPr>
              <a:t>：聚合规则的输出</a:t>
            </a:r>
            <a:endParaRPr lang="en-US" altLang="zh-CN" sz="2400" b="1" dirty="0">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dirty="0">
                <a:solidFill>
                  <a:srgbClr val="0000FF"/>
                </a:solidFill>
                <a:latin typeface="微软雅黑" panose="020B0503020204020204" pitchFamily="34" charset="-122"/>
                <a:ea typeface="微软雅黑" panose="020B0503020204020204" pitchFamily="34" charset="-122"/>
              </a:rPr>
              <a:t>聚合</a:t>
            </a:r>
            <a:r>
              <a:rPr lang="zh-CN" altLang="en-US" sz="2000" b="1" dirty="0">
                <a:latin typeface="微软雅黑" panose="020B0503020204020204" pitchFamily="34" charset="-122"/>
                <a:ea typeface="微软雅黑" panose="020B0503020204020204" pitchFamily="34" charset="-122"/>
              </a:rPr>
              <a:t>是所有规则输出进行单一化的过程。</a:t>
            </a: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我们取之前经过剪切和缩放的所有</a:t>
            </a:r>
            <a:r>
              <a:rPr lang="zh-CN" altLang="en-US" sz="2000" b="1" dirty="0">
                <a:solidFill>
                  <a:srgbClr val="0000FF"/>
                </a:solidFill>
                <a:latin typeface="微软雅黑" panose="020B0503020204020204" pitchFamily="34" charset="-122"/>
                <a:ea typeface="微软雅黑" panose="020B0503020204020204" pitchFamily="34" charset="-122"/>
              </a:rPr>
              <a:t>规则后项的归属函数</a:t>
            </a:r>
            <a:r>
              <a:rPr lang="zh-CN" altLang="en-US" sz="2000" b="1" dirty="0">
                <a:latin typeface="微软雅黑" panose="020B0503020204020204" pitchFamily="34" charset="-122"/>
                <a:ea typeface="微软雅黑" panose="020B0503020204020204" pitchFamily="34" charset="-122"/>
              </a:rPr>
              <a:t>并将它们合并到一个模糊集中。</a:t>
            </a: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聚合过程的输入是已经过剪切或缩放的后项归属函数的列表，输出是每个输出变量分别有一个模糊集。图</a:t>
            </a:r>
            <a:r>
              <a:rPr lang="en-US" altLang="zh-CN" sz="2000" b="1" dirty="0">
                <a:latin typeface="微软雅黑" panose="020B0503020204020204" pitchFamily="34" charset="-122"/>
                <a:ea typeface="微软雅黑" panose="020B0503020204020204" pitchFamily="34" charset="-122"/>
              </a:rPr>
              <a:t>8 </a:t>
            </a:r>
            <a:r>
              <a:rPr lang="zh-CN" altLang="en-US" sz="2000" b="1" dirty="0">
                <a:latin typeface="微软雅黑" panose="020B0503020204020204" pitchFamily="34" charset="-122"/>
                <a:ea typeface="微软雅黑" panose="020B0503020204020204" pitchFamily="34" charset="-122"/>
              </a:rPr>
              <a:t>显示了每个规则的输出时如何聚合进单一模糊集的。</a:t>
            </a: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dirty="0">
                <a:latin typeface="微软雅黑" panose="020B0503020204020204" pitchFamily="34" charset="-122"/>
                <a:ea typeface="微软雅黑" panose="020B0503020204020204" pitchFamily="34" charset="-122"/>
              </a:rPr>
              <a:t>图</a:t>
            </a:r>
            <a:r>
              <a:rPr lang="en-US" altLang="zh-CN" sz="1800" b="1" dirty="0">
                <a:latin typeface="微软雅黑" panose="020B0503020204020204" pitchFamily="34" charset="-122"/>
                <a:ea typeface="微软雅黑" panose="020B0503020204020204" pitchFamily="34" charset="-122"/>
              </a:rPr>
              <a:t>8</a:t>
            </a:r>
            <a:r>
              <a:rPr lang="zh-CN" altLang="en-US" sz="1800" b="1" dirty="0">
                <a:latin typeface="微软雅黑" panose="020B0503020204020204" pitchFamily="34" charset="-122"/>
                <a:ea typeface="微软雅黑" panose="020B0503020204020204" pitchFamily="34" charset="-122"/>
              </a:rPr>
              <a:t>：规则输出的聚合</a:t>
            </a:r>
          </a:p>
          <a:p>
            <a:pPr eaLnBrk="1" hangingPunct="1">
              <a:buClr>
                <a:srgbClr val="FF0000"/>
              </a:buClr>
              <a:buSzPct val="55000"/>
              <a:buFont typeface="Wingdings" panose="05000000000000000000" pitchFamily="2" charset="2"/>
              <a:buChar char="u"/>
            </a:pPr>
            <a:endParaRPr lang="zh-CN" altLang="en-US"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dirty="0">
              <a:solidFill>
                <a:srgbClr val="0000FF"/>
              </a:solidFill>
              <a:latin typeface="微软雅黑" panose="020B0503020204020204" pitchFamily="34" charset="-122"/>
              <a:ea typeface="微软雅黑" panose="020B0503020204020204" pitchFamily="34" charset="-122"/>
            </a:endParaRPr>
          </a:p>
        </p:txBody>
      </p:sp>
      <p:pic>
        <p:nvPicPr>
          <p:cNvPr id="6" name="Picture 3" descr="Slide05-13">
            <a:extLst>
              <a:ext uri="{FF2B5EF4-FFF2-40B4-BE49-F238E27FC236}">
                <a16:creationId xmlns:a16="http://schemas.microsoft.com/office/drawing/2014/main" id="{2F9C0A3F-6CF8-4373-825C-2F7054F42B51}"/>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269361" y="4365104"/>
            <a:ext cx="6740585" cy="190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7002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Mamdani-style </a:t>
            </a:r>
            <a:r>
              <a:rPr lang="zh-CN" altLang="en-US" sz="3200" dirty="0">
                <a:latin typeface="+mn-lt"/>
              </a:rPr>
              <a:t>模糊推理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268760"/>
            <a:ext cx="8056191" cy="5040560"/>
          </a:xfrm>
        </p:spPr>
        <p:txBody>
          <a:bodyPr/>
          <a:lstStyle/>
          <a:p>
            <a:pPr eaLnBrk="1" hangingPunct="1">
              <a:buClr>
                <a:srgbClr val="FF0000"/>
              </a:buClr>
              <a:buSzPct val="55000"/>
            </a:pPr>
            <a:r>
              <a:rPr lang="zh-CN" altLang="en-US" sz="2400" b="1">
                <a:solidFill>
                  <a:srgbClr val="0000FF"/>
                </a:solidFill>
                <a:latin typeface="微软雅黑" panose="020B0503020204020204" pitchFamily="34" charset="-122"/>
                <a:ea typeface="微软雅黑" panose="020B0503020204020204" pitchFamily="34" charset="-122"/>
              </a:rPr>
              <a:t>步骤</a:t>
            </a:r>
            <a:r>
              <a:rPr lang="en-US" altLang="zh-CN" sz="2400" b="1">
                <a:solidFill>
                  <a:srgbClr val="0000FF"/>
                </a:solidFill>
                <a:latin typeface="微软雅黑" panose="020B0503020204020204" pitchFamily="34" charset="-122"/>
                <a:ea typeface="微软雅黑" panose="020B0503020204020204" pitchFamily="34" charset="-122"/>
              </a:rPr>
              <a:t>4</a:t>
            </a:r>
            <a:r>
              <a:rPr lang="zh-CN" altLang="en-US" sz="2400" b="1">
                <a:solidFill>
                  <a:srgbClr val="0000FF"/>
                </a:solidFill>
                <a:latin typeface="微软雅黑" panose="020B0503020204020204" pitchFamily="34" charset="-122"/>
                <a:ea typeface="微软雅黑" panose="020B0503020204020204" pitchFamily="34" charset="-122"/>
              </a:rPr>
              <a:t>：逆模糊化</a:t>
            </a:r>
            <a:endParaRPr lang="en-US" altLang="zh-CN" sz="2400" b="1">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模糊推理过程的最后一个步骤是</a:t>
            </a:r>
            <a:r>
              <a:rPr lang="zh-CN" altLang="en-US" sz="2000" b="1">
                <a:solidFill>
                  <a:srgbClr val="0000FF"/>
                </a:solidFill>
                <a:latin typeface="微软雅黑" panose="020B0503020204020204" pitchFamily="34" charset="-122"/>
                <a:ea typeface="微软雅黑" panose="020B0503020204020204" pitchFamily="34" charset="-122"/>
              </a:rPr>
              <a:t>逆模糊化</a:t>
            </a:r>
            <a:r>
              <a:rPr lang="zh-CN" altLang="en-US" sz="2000" b="1">
                <a:latin typeface="微软雅黑" panose="020B0503020204020204" pitchFamily="34" charset="-122"/>
                <a:ea typeface="微软雅黑" panose="020B0503020204020204" pitchFamily="34" charset="-122"/>
              </a:rPr>
              <a:t>。</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模糊化可以帮助我们</a:t>
            </a:r>
            <a:r>
              <a:rPr lang="zh-CN" altLang="en-US" sz="2000" b="1">
                <a:solidFill>
                  <a:srgbClr val="0000FF"/>
                </a:solidFill>
                <a:latin typeface="微软雅黑" panose="020B0503020204020204" pitchFamily="34" charset="-122"/>
                <a:ea typeface="微软雅黑" panose="020B0503020204020204" pitchFamily="34" charset="-122"/>
              </a:rPr>
              <a:t>评估规则</a:t>
            </a:r>
            <a:r>
              <a:rPr lang="zh-CN" altLang="en-US" sz="2000" b="1">
                <a:latin typeface="微软雅黑" panose="020B0503020204020204" pitchFamily="34" charset="-122"/>
                <a:ea typeface="微软雅黑" panose="020B0503020204020204" pitchFamily="34" charset="-122"/>
              </a:rPr>
              <a:t>，但是模糊系统的</a:t>
            </a:r>
            <a:r>
              <a:rPr lang="zh-CN" altLang="en-US" sz="2000" b="1">
                <a:solidFill>
                  <a:srgbClr val="0000FF"/>
                </a:solidFill>
                <a:latin typeface="微软雅黑" panose="020B0503020204020204" pitchFamily="34" charset="-122"/>
                <a:ea typeface="微软雅黑" panose="020B0503020204020204" pitchFamily="34" charset="-122"/>
              </a:rPr>
              <a:t>最终输出</a:t>
            </a:r>
            <a:r>
              <a:rPr lang="zh-CN" altLang="en-US" sz="2000" b="1">
                <a:latin typeface="微软雅黑" panose="020B0503020204020204" pitchFamily="34" charset="-122"/>
                <a:ea typeface="微软雅黑" panose="020B0503020204020204" pitchFamily="34" charset="-122"/>
              </a:rPr>
              <a:t>必须是一个</a:t>
            </a:r>
            <a:r>
              <a:rPr lang="zh-CN" altLang="en-US" sz="2000" b="1">
                <a:solidFill>
                  <a:srgbClr val="0000FF"/>
                </a:solidFill>
                <a:latin typeface="微软雅黑" panose="020B0503020204020204" pitchFamily="34" charset="-122"/>
                <a:ea typeface="微软雅黑" panose="020B0503020204020204" pitchFamily="34" charset="-122"/>
              </a:rPr>
              <a:t>清晰的数值</a:t>
            </a:r>
            <a:r>
              <a:rPr lang="zh-CN" altLang="en-US" sz="2000" b="1">
                <a:latin typeface="微软雅黑" panose="020B0503020204020204" pitchFamily="34" charset="-122"/>
                <a:ea typeface="微软雅黑" panose="020B0503020204020204" pitchFamily="34" charset="-122"/>
              </a:rPr>
              <a:t>。</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逆模糊化过程的输入是聚合模糊集的输出，且</a:t>
            </a:r>
            <a:r>
              <a:rPr lang="zh-CN" altLang="en-US" sz="2000" b="1">
                <a:solidFill>
                  <a:srgbClr val="0000FF"/>
                </a:solidFill>
                <a:latin typeface="微软雅黑" panose="020B0503020204020204" pitchFamily="34" charset="-122"/>
                <a:ea typeface="微软雅黑" panose="020B0503020204020204" pitchFamily="34" charset="-122"/>
              </a:rPr>
              <a:t>输出</a:t>
            </a:r>
            <a:r>
              <a:rPr lang="zh-CN" altLang="en-US" sz="2000" b="1">
                <a:latin typeface="微软雅黑" panose="020B0503020204020204" pitchFamily="34" charset="-122"/>
                <a:ea typeface="微软雅黑" panose="020B0503020204020204" pitchFamily="34" charset="-122"/>
              </a:rPr>
              <a:t>是</a:t>
            </a:r>
            <a:r>
              <a:rPr lang="zh-CN" altLang="en-US" sz="2000" b="1">
                <a:solidFill>
                  <a:srgbClr val="0000FF"/>
                </a:solidFill>
                <a:latin typeface="微软雅黑" panose="020B0503020204020204" pitchFamily="34" charset="-122"/>
                <a:ea typeface="微软雅黑" panose="020B0503020204020204" pitchFamily="34" charset="-122"/>
              </a:rPr>
              <a:t>单一的数值</a:t>
            </a:r>
            <a:r>
              <a:rPr lang="zh-CN" altLang="en-US" sz="2000" b="1">
                <a:latin typeface="微软雅黑" panose="020B0503020204020204" pitchFamily="34" charset="-122"/>
                <a:ea typeface="微软雅黑" panose="020B0503020204020204" pitchFamily="34" charset="-122"/>
              </a:rPr>
              <a:t>。</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有几种逆模糊化的方法</a:t>
            </a:r>
            <a:r>
              <a:rPr lang="en-US" altLang="zh-CN" sz="2000" b="1">
                <a:latin typeface="微软雅黑" panose="020B0503020204020204" pitchFamily="34" charset="-122"/>
                <a:ea typeface="微软雅黑" panose="020B0503020204020204" pitchFamily="34" charset="-122"/>
              </a:rPr>
              <a:t>(Cox,1999)</a:t>
            </a:r>
            <a:r>
              <a:rPr lang="zh-CN" altLang="en-US" sz="2000" b="1">
                <a:latin typeface="微软雅黑" panose="020B0503020204020204" pitchFamily="34" charset="-122"/>
                <a:ea typeface="微软雅黑" panose="020B0503020204020204" pitchFamily="34" charset="-122"/>
              </a:rPr>
              <a:t>，但最常用的是</a:t>
            </a:r>
            <a:r>
              <a:rPr lang="zh-CN" altLang="en-US" sz="2000" b="1">
                <a:solidFill>
                  <a:srgbClr val="0000FF"/>
                </a:solidFill>
                <a:latin typeface="微软雅黑" panose="020B0503020204020204" pitchFamily="34" charset="-122"/>
                <a:ea typeface="微软雅黑" panose="020B0503020204020204" pitchFamily="34" charset="-122"/>
              </a:rPr>
              <a:t>质心技术</a:t>
            </a:r>
            <a:r>
              <a:rPr lang="zh-CN" altLang="en-US" sz="2000" b="1">
                <a:latin typeface="微软雅黑" panose="020B0503020204020204" pitchFamily="34" charset="-122"/>
                <a:ea typeface="微软雅黑" panose="020B0503020204020204" pitchFamily="34" charset="-122"/>
              </a:rPr>
              <a:t>。</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这种技术寻找一个点，这个点所在的垂直线能够将聚合集分割成两个相等的部分。</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这个重力的质心</a:t>
            </a:r>
            <a:r>
              <a:rPr lang="en-US" altLang="zh-CN" sz="2000" b="1">
                <a:latin typeface="微软雅黑" panose="020B0503020204020204" pitchFamily="34" charset="-122"/>
                <a:ea typeface="微软雅黑" panose="020B0503020204020204" pitchFamily="34" charset="-122"/>
              </a:rPr>
              <a:t>(COG)</a:t>
            </a:r>
            <a:r>
              <a:rPr lang="zh-CN" altLang="en-US" sz="2000" b="1">
                <a:latin typeface="微软雅黑" panose="020B0503020204020204" pitchFamily="34" charset="-122"/>
                <a:ea typeface="微软雅黑" panose="020B0503020204020204" pitchFamily="34" charset="-122"/>
              </a:rPr>
              <a:t>的数学表示为：</a:t>
            </a: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graphicFrame>
        <p:nvGraphicFramePr>
          <p:cNvPr id="5" name="Object 2">
            <a:extLst>
              <a:ext uri="{FF2B5EF4-FFF2-40B4-BE49-F238E27FC236}">
                <a16:creationId xmlns:a16="http://schemas.microsoft.com/office/drawing/2014/main" id="{8C14EE22-DF01-4D4E-B943-0A1693DA5626}"/>
              </a:ext>
            </a:extLst>
          </p:cNvPr>
          <p:cNvGraphicFramePr>
            <a:graphicFrameLocks noChangeAspect="1"/>
          </p:cNvGraphicFramePr>
          <p:nvPr>
            <p:extLst>
              <p:ext uri="{D42A27DB-BD31-4B8C-83A1-F6EECF244321}">
                <p14:modId xmlns:p14="http://schemas.microsoft.com/office/powerpoint/2010/main" val="1298652733"/>
              </p:ext>
            </p:extLst>
          </p:nvPr>
        </p:nvGraphicFramePr>
        <p:xfrm>
          <a:off x="3178969" y="5027096"/>
          <a:ext cx="2786062" cy="1270000"/>
        </p:xfrm>
        <a:graphic>
          <a:graphicData uri="http://schemas.openxmlformats.org/presentationml/2006/ole">
            <mc:AlternateContent xmlns:mc="http://schemas.openxmlformats.org/markup-compatibility/2006">
              <mc:Choice xmlns:v="urn:schemas-microsoft-com:vml" Requires="v">
                <p:oleObj spid="_x0000_s7311" name="Equation" r:id="rId3" imgW="1002960" imgH="457200" progId="Equation.DSMT4">
                  <p:embed/>
                </p:oleObj>
              </mc:Choice>
              <mc:Fallback>
                <p:oleObj name="Equation" r:id="rId3" imgW="1002960" imgH="457200" progId="Equation.DSMT4">
                  <p:embed/>
                  <p:pic>
                    <p:nvPicPr>
                      <p:cNvPr id="7170" name="Object 2">
                        <a:extLst>
                          <a:ext uri="{FF2B5EF4-FFF2-40B4-BE49-F238E27FC236}">
                            <a16:creationId xmlns:a16="http://schemas.microsoft.com/office/drawing/2014/main" id="{CE5BF84B-EF12-4D59-BA13-3096DAD0F1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8969" y="5027096"/>
                        <a:ext cx="2786062" cy="127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958309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Mamdani-style </a:t>
            </a:r>
            <a:r>
              <a:rPr lang="zh-CN" altLang="en-US" sz="3200" dirty="0">
                <a:latin typeface="+mn-lt"/>
              </a:rPr>
              <a:t>模糊推理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268760"/>
            <a:ext cx="8056191" cy="5040560"/>
          </a:xfrm>
        </p:spPr>
        <p:txBody>
          <a:bodyPr/>
          <a:lstStyle/>
          <a:p>
            <a:pPr eaLnBrk="1" hangingPunct="1">
              <a:buClr>
                <a:srgbClr val="FF0000"/>
              </a:buClr>
              <a:buSzPct val="5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如下图所示，质心逆模糊化方法在</a:t>
            </a:r>
            <a:r>
              <a:rPr lang="en-US" altLang="zh-CN" sz="2000" b="1" dirty="0">
                <a:latin typeface="微软雅黑" panose="020B0503020204020204" pitchFamily="34" charset="-122"/>
                <a:ea typeface="微软雅黑" panose="020B0503020204020204" pitchFamily="34" charset="-122"/>
              </a:rPr>
              <a:t>ab</a:t>
            </a:r>
            <a:r>
              <a:rPr lang="zh-CN" altLang="en-US" sz="2000" b="1" dirty="0">
                <a:latin typeface="微软雅黑" panose="020B0503020204020204" pitchFamily="34" charset="-122"/>
                <a:ea typeface="微软雅黑" panose="020B0503020204020204" pitchFamily="34" charset="-122"/>
              </a:rPr>
              <a:t>区间找到表示模糊集</a:t>
            </a: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的重力质心的点。</a:t>
            </a:r>
          </a:p>
          <a:p>
            <a:pPr eaLnBrk="1" hangingPunct="1">
              <a:buClr>
                <a:srgbClr val="FF0000"/>
              </a:buClr>
              <a:buSzPct val="55000"/>
              <a:buFont typeface="Wingdings" panose="05000000000000000000" pitchFamily="2" charset="2"/>
              <a:buChar char="u"/>
            </a:pP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dirty="0">
              <a:solidFill>
                <a:srgbClr val="0000FF"/>
              </a:solidFill>
              <a:latin typeface="微软雅黑" panose="020B0503020204020204" pitchFamily="34" charset="-122"/>
              <a:ea typeface="微软雅黑" panose="020B0503020204020204" pitchFamily="34" charset="-122"/>
            </a:endParaRPr>
          </a:p>
        </p:txBody>
      </p:sp>
      <p:pic>
        <p:nvPicPr>
          <p:cNvPr id="6" name="Picture 125" descr="Slide05-16">
            <a:extLst>
              <a:ext uri="{FF2B5EF4-FFF2-40B4-BE49-F238E27FC236}">
                <a16:creationId xmlns:a16="http://schemas.microsoft.com/office/drawing/2014/main" id="{35460359-C366-4487-B9E8-998CC1580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766" y="2132856"/>
            <a:ext cx="6581775"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55252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Mamdani-style </a:t>
            </a:r>
            <a:r>
              <a:rPr lang="zh-CN" altLang="en-US" sz="3200" dirty="0">
                <a:latin typeface="+mn-lt"/>
              </a:rPr>
              <a:t>模糊推理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268760"/>
            <a:ext cx="8056191" cy="5040560"/>
          </a:xfrm>
        </p:spPr>
        <p:txBody>
          <a:bodyPr/>
          <a:lstStyle/>
          <a:p>
            <a:pPr eaLnBrk="1" hangingPunct="1">
              <a:buClr>
                <a:srgbClr val="FF0000"/>
              </a:buClr>
              <a:buSzPct val="5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理论上说，</a:t>
            </a:r>
            <a:r>
              <a:rPr lang="en-US" altLang="zh-CN" sz="2000" b="1" dirty="0">
                <a:latin typeface="微软雅黑" panose="020B0503020204020204" pitchFamily="34" charset="-122"/>
                <a:ea typeface="微软雅黑" panose="020B0503020204020204" pitchFamily="34" charset="-122"/>
              </a:rPr>
              <a:t>COG</a:t>
            </a:r>
            <a:r>
              <a:rPr lang="zh-CN" altLang="en-US" sz="2000" b="1" dirty="0">
                <a:latin typeface="微软雅黑" panose="020B0503020204020204" pitchFamily="34" charset="-122"/>
                <a:ea typeface="微软雅黑" panose="020B0503020204020204" pitchFamily="34" charset="-122"/>
              </a:rPr>
              <a:t>是在聚合输出隶属函数的连续空间点上计算的，实际上也可以通过在样本点上计算</a:t>
            </a:r>
            <a:r>
              <a:rPr lang="en-US" altLang="zh-CN" sz="2000" b="1" dirty="0">
                <a:latin typeface="微软雅黑" panose="020B0503020204020204" pitchFamily="34" charset="-122"/>
                <a:ea typeface="微软雅黑" panose="020B0503020204020204" pitchFamily="34" charset="-122"/>
              </a:rPr>
              <a:t>COG</a:t>
            </a:r>
            <a:r>
              <a:rPr lang="zh-CN" altLang="en-US" sz="2000" b="1" dirty="0">
                <a:latin typeface="微软雅黑" panose="020B0503020204020204" pitchFamily="34" charset="-122"/>
                <a:ea typeface="微软雅黑" panose="020B0503020204020204" pitchFamily="34" charset="-122"/>
              </a:rPr>
              <a:t>来得到</a:t>
            </a:r>
            <a:r>
              <a:rPr lang="en-US" altLang="zh-CN" sz="2000" b="1" dirty="0">
                <a:latin typeface="微软雅黑" panose="020B0503020204020204" pitchFamily="34" charset="-122"/>
                <a:ea typeface="微软雅黑" panose="020B0503020204020204" pitchFamily="34" charset="-122"/>
              </a:rPr>
              <a:t>COG</a:t>
            </a:r>
            <a:r>
              <a:rPr lang="zh-CN" altLang="en-US" sz="2000" b="1" dirty="0">
                <a:latin typeface="微软雅黑" panose="020B0503020204020204" pitchFamily="34" charset="-122"/>
                <a:ea typeface="微软雅黑" panose="020B0503020204020204" pitchFamily="34" charset="-122"/>
              </a:rPr>
              <a:t>的合理估值。</a:t>
            </a: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这种情况下，使用下面的公式：</a:t>
            </a: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现在计算本例中的重力质心 </a:t>
            </a:r>
            <a:r>
              <a:rPr lang="en-US" altLang="zh-CN" sz="2000" b="1" dirty="0">
                <a:latin typeface="微软雅黑" panose="020B0503020204020204" pitchFamily="34" charset="-122"/>
                <a:ea typeface="微软雅黑" panose="020B0503020204020204" pitchFamily="34" charset="-122"/>
              </a:rPr>
              <a:t>(COG)</a:t>
            </a:r>
            <a:r>
              <a:rPr lang="zh-CN" altLang="en-US" sz="2000" b="1" dirty="0">
                <a:latin typeface="微软雅黑" panose="020B0503020204020204" pitchFamily="34" charset="-122"/>
                <a:ea typeface="微软雅黑" panose="020B0503020204020204" pitchFamily="34" charset="-122"/>
              </a:rPr>
              <a:t>，方法如下图所示。 </a:t>
            </a:r>
          </a:p>
          <a:p>
            <a:pPr eaLnBrk="1" hangingPunct="1">
              <a:buClr>
                <a:srgbClr val="FF0000"/>
              </a:buClr>
              <a:buSzPct val="55000"/>
              <a:buFont typeface="Wingdings" panose="05000000000000000000" pitchFamily="2" charset="2"/>
              <a:buChar char="u"/>
            </a:pPr>
            <a:endParaRPr lang="zh-CN" altLang="en-US"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dirty="0">
              <a:solidFill>
                <a:srgbClr val="0000FF"/>
              </a:solidFill>
              <a:latin typeface="微软雅黑" panose="020B0503020204020204" pitchFamily="34" charset="-122"/>
              <a:ea typeface="微软雅黑" panose="020B0503020204020204" pitchFamily="34" charset="-122"/>
            </a:endParaRPr>
          </a:p>
        </p:txBody>
      </p:sp>
      <p:graphicFrame>
        <p:nvGraphicFramePr>
          <p:cNvPr id="6" name="Object 3">
            <a:extLst>
              <a:ext uri="{FF2B5EF4-FFF2-40B4-BE49-F238E27FC236}">
                <a16:creationId xmlns:a16="http://schemas.microsoft.com/office/drawing/2014/main" id="{3416B2B1-1DC6-4495-9BD3-48DEE59CF8BE}"/>
              </a:ext>
            </a:extLst>
          </p:cNvPr>
          <p:cNvGraphicFramePr>
            <a:graphicFrameLocks noChangeAspect="1"/>
          </p:cNvGraphicFramePr>
          <p:nvPr>
            <p:extLst>
              <p:ext uri="{D42A27DB-BD31-4B8C-83A1-F6EECF244321}">
                <p14:modId xmlns:p14="http://schemas.microsoft.com/office/powerpoint/2010/main" val="218064437"/>
              </p:ext>
            </p:extLst>
          </p:nvPr>
        </p:nvGraphicFramePr>
        <p:xfrm>
          <a:off x="3178969" y="2276872"/>
          <a:ext cx="2786062" cy="1806575"/>
        </p:xfrm>
        <a:graphic>
          <a:graphicData uri="http://schemas.openxmlformats.org/presentationml/2006/ole">
            <mc:AlternateContent xmlns:mc="http://schemas.openxmlformats.org/markup-compatibility/2006">
              <mc:Choice xmlns:v="urn:schemas-microsoft-com:vml" Requires="v">
                <p:oleObj spid="_x0000_s8333" name="Equation" r:id="rId3" imgW="939600" imgH="609480" progId="Equation.DSMT4">
                  <p:embed/>
                </p:oleObj>
              </mc:Choice>
              <mc:Fallback>
                <p:oleObj name="Equation" r:id="rId3" imgW="939600" imgH="609480" progId="Equation.DSMT4">
                  <p:embed/>
                  <p:pic>
                    <p:nvPicPr>
                      <p:cNvPr id="8194" name="Object 3">
                        <a:extLst>
                          <a:ext uri="{FF2B5EF4-FFF2-40B4-BE49-F238E27FC236}">
                            <a16:creationId xmlns:a16="http://schemas.microsoft.com/office/drawing/2014/main" id="{2EECF79C-3537-4A3A-8D68-66DD63FCE3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8969" y="2276872"/>
                        <a:ext cx="2786062" cy="180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481035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Mamdani-style </a:t>
            </a:r>
            <a:r>
              <a:rPr lang="zh-CN" altLang="en-US" sz="3200" dirty="0">
                <a:latin typeface="+mn-lt"/>
              </a:rPr>
              <a:t>模糊推理</a:t>
            </a:r>
          </a:p>
        </p:txBody>
      </p:sp>
      <mc:AlternateContent xmlns:mc="http://schemas.openxmlformats.org/markup-compatibility/2006" xmlns:a14="http://schemas.microsoft.com/office/drawing/2010/main">
        <mc:Choice Requires="a14">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196752"/>
                <a:ext cx="8056191" cy="5040560"/>
              </a:xfrm>
            </p:spPr>
            <p:txBody>
              <a:bodyPr/>
              <a:lstStyle/>
              <a:p>
                <a:pPr marL="0" indent="0" eaLnBrk="1" hangingPunct="1">
                  <a:buClr>
                    <a:srgbClr val="FF0000"/>
                  </a:buClr>
                  <a:buSzPct val="55000"/>
                  <a:buNone/>
                </a:pPr>
                <a:endParaRPr lang="en-US" altLang="zh-CN" sz="1800" b="1" dirty="0">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r>
                  <a:rPr lang="zh-CN" altLang="en-US" sz="1800" b="1" dirty="0">
                    <a:latin typeface="微软雅黑" panose="020B0503020204020204" pitchFamily="34" charset="-122"/>
                    <a:ea typeface="微软雅黑" panose="020B0503020204020204" pitchFamily="34" charset="-122"/>
                  </a:rPr>
                  <a:t>先从离散的质量图形开始说起</a:t>
                </a: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14:m>
                  <m:oMath xmlns:m="http://schemas.openxmlformats.org/officeDocument/2006/math">
                    <a:fld id="{4EAAE3A1-9C2B-468C-8C67-62DCB5EAB475}" type="mathplaceholder">
                      <a:rPr lang="en-US" altLang="zh-CN" sz="1800" b="1" i="1" smtClean="0">
                        <a:latin typeface="Cambria Math" panose="02040503050406030204" pitchFamily="18" charset="0"/>
                        <a:ea typeface="微软雅黑" panose="020B0503020204020204" pitchFamily="34" charset="-122"/>
                      </a:rPr>
                      <a:t>在此处键入公式。</a:t>
                    </a:fld>
                  </m:oMath>
                </a14:m>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en-US" altLang="zh-CN" sz="1800" b="1" dirty="0">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en-US" altLang="zh-CN" sz="800" b="1" dirty="0">
                  <a:latin typeface="微软雅黑" panose="020B0503020204020204" pitchFamily="34" charset="-122"/>
                  <a:ea typeface="微软雅黑" panose="020B0503020204020204" pitchFamily="34" charset="-122"/>
                </a:endParaRPr>
              </a:p>
            </p:txBody>
          </p:sp>
        </mc:Choice>
        <mc:Fallback xmlns="">
          <p:sp>
            <p:nvSpPr>
              <p:cNvPr id="7171" name="Rectangle 3">
                <a:extLst>
                  <a:ext uri="{FF2B5EF4-FFF2-40B4-BE49-F238E27FC236}">
                    <a16:creationId xmlns:a16="http://schemas.microsoft.com/office/drawing/2014/main" id="{5F69CAA3-4F07-48E6-98BF-27CAD3586981}"/>
                  </a:ext>
                </a:extLst>
              </p:cNvPr>
              <p:cNvSpPr>
                <a:spLocks noGrp="1" noRot="1" noChangeAspect="1" noMove="1" noResize="1" noEditPoints="1" noAdjustHandles="1" noChangeArrowheads="1" noChangeShapeType="1" noTextEdit="1"/>
              </p:cNvSpPr>
              <p:nvPr>
                <p:ph type="body" idx="1"/>
              </p:nvPr>
            </p:nvSpPr>
            <p:spPr>
              <a:xfrm>
                <a:off x="611559" y="1196752"/>
                <a:ext cx="8056191" cy="5040560"/>
              </a:xfrm>
              <a:blipFill>
                <a:blip r:embed="rId3"/>
                <a:stretch>
                  <a:fillRect l="-605"/>
                </a:stretch>
              </a:blipFill>
            </p:spPr>
            <p:txBody>
              <a:bodyPr/>
              <a:lstStyle/>
              <a:p>
                <a:r>
                  <a:rPr lang="zh-HK" altLang="en-US">
                    <a:noFill/>
                  </a:rPr>
                  <a:t> </a:t>
                </a:r>
              </a:p>
            </p:txBody>
          </p:sp>
        </mc:Fallback>
      </mc:AlternateContent>
      <p:pic>
        <p:nvPicPr>
          <p:cNvPr id="7" name="图片 6">
            <a:extLst>
              <a:ext uri="{FF2B5EF4-FFF2-40B4-BE49-F238E27FC236}">
                <a16:creationId xmlns:a16="http://schemas.microsoft.com/office/drawing/2014/main" id="{CDF0EF4B-3352-449A-A6DF-41B6DE938685}"/>
              </a:ext>
            </a:extLst>
          </p:cNvPr>
          <p:cNvPicPr>
            <a:picLocks noChangeAspect="1"/>
          </p:cNvPicPr>
          <p:nvPr/>
        </p:nvPicPr>
        <p:blipFill>
          <a:blip r:embed="rId4"/>
          <a:stretch>
            <a:fillRect/>
          </a:stretch>
        </p:blipFill>
        <p:spPr>
          <a:xfrm>
            <a:off x="524753" y="1945940"/>
            <a:ext cx="5209850" cy="2278142"/>
          </a:xfrm>
          <a:prstGeom prst="rect">
            <a:avLst/>
          </a:prstGeom>
        </p:spPr>
      </p:pic>
      <p:sp>
        <p:nvSpPr>
          <p:cNvPr id="9" name="文本框 8">
            <a:extLst>
              <a:ext uri="{FF2B5EF4-FFF2-40B4-BE49-F238E27FC236}">
                <a16:creationId xmlns:a16="http://schemas.microsoft.com/office/drawing/2014/main" id="{6E77124B-9146-4011-A7ED-01C45109A0AA}"/>
              </a:ext>
            </a:extLst>
          </p:cNvPr>
          <p:cNvSpPr txBox="1"/>
          <p:nvPr/>
        </p:nvSpPr>
        <p:spPr>
          <a:xfrm>
            <a:off x="611559" y="1188874"/>
            <a:ext cx="7056784" cy="400110"/>
          </a:xfrm>
          <a:prstGeom prst="rect">
            <a:avLst/>
          </a:prstGeom>
          <a:noFill/>
        </p:spPr>
        <p:txBody>
          <a:bodyPr wrap="square" rtlCol="0">
            <a:spAutoFit/>
          </a:bodyPr>
          <a:lstStyle/>
          <a:p>
            <a:r>
              <a:rPr lang="zh-CN" altLang="en-US" dirty="0"/>
              <a:t>所谓“质心”就是质量中心，也就是找出质量中心在哪。</a:t>
            </a:r>
            <a:endParaRPr lang="zh-HK" altLang="en-US" dirty="0"/>
          </a:p>
        </p:txBody>
      </p:sp>
      <p:sp>
        <p:nvSpPr>
          <p:cNvPr id="15" name="文本框 14">
            <a:extLst>
              <a:ext uri="{FF2B5EF4-FFF2-40B4-BE49-F238E27FC236}">
                <a16:creationId xmlns:a16="http://schemas.microsoft.com/office/drawing/2014/main" id="{AA013893-D9A6-4C98-B5CC-F475EC2B3B73}"/>
              </a:ext>
            </a:extLst>
          </p:cNvPr>
          <p:cNvSpPr txBox="1"/>
          <p:nvPr/>
        </p:nvSpPr>
        <p:spPr>
          <a:xfrm>
            <a:off x="611559" y="4295296"/>
            <a:ext cx="6336705" cy="707886"/>
          </a:xfrm>
          <a:prstGeom prst="rect">
            <a:avLst/>
          </a:prstGeom>
          <a:noFill/>
        </p:spPr>
        <p:txBody>
          <a:bodyPr wrap="square" rtlCol="0">
            <a:spAutoFit/>
          </a:bodyPr>
          <a:lstStyle/>
          <a:p>
            <a:r>
              <a:rPr lang="zh-CN" altLang="en-US" dirty="0"/>
              <a:t>现再多取几个质量图形</a:t>
            </a:r>
            <a:r>
              <a:rPr lang="en-US" altLang="zh-CN" dirty="0"/>
              <a:t>x3</a:t>
            </a:r>
            <a:r>
              <a:rPr lang="zh-CN" altLang="en-US" dirty="0"/>
              <a:t>，</a:t>
            </a:r>
            <a:r>
              <a:rPr lang="en-US" altLang="zh-CN" dirty="0"/>
              <a:t>…</a:t>
            </a:r>
            <a:r>
              <a:rPr lang="zh-CN" altLang="en-US" dirty="0"/>
              <a:t>，</a:t>
            </a:r>
            <a:r>
              <a:rPr lang="en-US" altLang="zh-CN" dirty="0"/>
              <a:t>xn</a:t>
            </a:r>
            <a:r>
              <a:rPr lang="zh-CN" altLang="en-US" dirty="0"/>
              <a:t>则质心为：</a:t>
            </a:r>
            <a:endParaRPr lang="en-US" altLang="zh-CN" dirty="0"/>
          </a:p>
          <a:p>
            <a:endParaRPr lang="en-US" altLang="zh-HK" dirty="0"/>
          </a:p>
        </p:txBody>
      </p:sp>
      <p:graphicFrame>
        <p:nvGraphicFramePr>
          <p:cNvPr id="14" name="对象 13">
            <a:extLst>
              <a:ext uri="{FF2B5EF4-FFF2-40B4-BE49-F238E27FC236}">
                <a16:creationId xmlns:a16="http://schemas.microsoft.com/office/drawing/2014/main" id="{34BF7425-8208-48FD-A1AD-4632E5D6F749}"/>
              </a:ext>
            </a:extLst>
          </p:cNvPr>
          <p:cNvGraphicFramePr>
            <a:graphicFrameLocks noChangeAspect="1"/>
          </p:cNvGraphicFramePr>
          <p:nvPr>
            <p:extLst>
              <p:ext uri="{D42A27DB-BD31-4B8C-83A1-F6EECF244321}">
                <p14:modId xmlns:p14="http://schemas.microsoft.com/office/powerpoint/2010/main" val="3461419646"/>
              </p:ext>
            </p:extLst>
          </p:nvPr>
        </p:nvGraphicFramePr>
        <p:xfrm>
          <a:off x="1124618" y="4606731"/>
          <a:ext cx="6543725" cy="695271"/>
        </p:xfrm>
        <a:graphic>
          <a:graphicData uri="http://schemas.openxmlformats.org/presentationml/2006/ole">
            <mc:AlternateContent xmlns:mc="http://schemas.openxmlformats.org/markup-compatibility/2006">
              <mc:Choice xmlns:v="urn:schemas-microsoft-com:vml" Requires="v">
                <p:oleObj spid="_x0000_s12403" name="Equation" r:id="rId5" imgW="4063680" imgH="431640" progId="Equation.DSMT4">
                  <p:embed/>
                </p:oleObj>
              </mc:Choice>
              <mc:Fallback>
                <p:oleObj name="Equation" r:id="rId5" imgW="4063680" imgH="431640" progId="Equation.DSMT4">
                  <p:embed/>
                  <p:pic>
                    <p:nvPicPr>
                      <p:cNvPr id="0" name=""/>
                      <p:cNvPicPr/>
                      <p:nvPr/>
                    </p:nvPicPr>
                    <p:blipFill>
                      <a:blip r:embed="rId6"/>
                      <a:stretch>
                        <a:fillRect/>
                      </a:stretch>
                    </p:blipFill>
                    <p:spPr>
                      <a:xfrm>
                        <a:off x="1124618" y="4606731"/>
                        <a:ext cx="6543725" cy="695271"/>
                      </a:xfrm>
                      <a:prstGeom prst="rect">
                        <a:avLst/>
                      </a:prstGeom>
                    </p:spPr>
                  </p:pic>
                </p:oleObj>
              </mc:Fallback>
            </mc:AlternateContent>
          </a:graphicData>
        </a:graphic>
      </p:graphicFrame>
      <p:grpSp>
        <p:nvGrpSpPr>
          <p:cNvPr id="27" name="组合 26">
            <a:extLst>
              <a:ext uri="{FF2B5EF4-FFF2-40B4-BE49-F238E27FC236}">
                <a16:creationId xmlns:a16="http://schemas.microsoft.com/office/drawing/2014/main" id="{344A9BAE-3288-455C-BCA5-C79CC398F1D4}"/>
              </a:ext>
            </a:extLst>
          </p:cNvPr>
          <p:cNvGrpSpPr/>
          <p:nvPr/>
        </p:nvGrpSpPr>
        <p:grpSpPr>
          <a:xfrm>
            <a:off x="5682796" y="1862612"/>
            <a:ext cx="3461204" cy="2246769"/>
            <a:chOff x="5682796" y="1862612"/>
            <a:chExt cx="3461204" cy="2246769"/>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9F97D2F-B09A-4909-A682-3DA39C5A834A}"/>
                    </a:ext>
                  </a:extLst>
                </p:cNvPr>
                <p:cNvSpPr txBox="1"/>
                <p:nvPr/>
              </p:nvSpPr>
              <p:spPr>
                <a:xfrm>
                  <a:off x="5682796" y="1862612"/>
                  <a:ext cx="3461204" cy="2246769"/>
                </a:xfrm>
                <a:prstGeom prst="rect">
                  <a:avLst/>
                </a:prstGeom>
                <a:noFill/>
              </p:spPr>
              <p:txBody>
                <a:bodyPr wrap="square" rtlCol="0">
                  <a:spAutoFit/>
                </a:bodyPr>
                <a:lstStyle/>
                <a:p>
                  <a:r>
                    <a:rPr lang="zh-CN" altLang="en-US" dirty="0"/>
                    <a:t>设有</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zh-CN" altLang="en-US"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a14:m>
                  <a:r>
                    <a:rPr lang="zh-CN" altLang="en-US" dirty="0"/>
                    <a:t>两个有质量的</a:t>
                  </a:r>
                  <a:endParaRPr lang="en-US" altLang="zh-CN" dirty="0"/>
                </a:p>
                <a:p>
                  <a:r>
                    <a:rPr lang="zh-CN" altLang="en-US" dirty="0"/>
                    <a:t>图形（质量分别是</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r>
                        <a:rPr lang="en-US" altLang="zh-CN" i="1">
                          <a:latin typeface="Cambria Math" panose="02040503050406030204" pitchFamily="18" charset="0"/>
                        </a:rPr>
                        <m:t> </m:t>
                      </m:r>
                    </m:oMath>
                  </a14:m>
                  <a:r>
                    <a:rPr lang="zh-CN" altLang="en-US" dirty="0"/>
                    <a:t>，</a:t>
                  </a:r>
                  <a:endParaRPr lang="en-US" altLang="zh-CN" dirty="0"/>
                </a:p>
                <a:p>
                  <a:r>
                    <a:rPr lang="zh-CN" altLang="en-US" dirty="0"/>
                    <a:t>设这两个有质量的图形在此函数中的质心为</a:t>
                  </a:r>
                  <a14:m>
                    <m:oMath xmlns:m="http://schemas.openxmlformats.org/officeDocument/2006/math">
                      <m:acc>
                        <m:accPr>
                          <m:chr m:val="̅"/>
                          <m:ctrlPr>
                            <a:rPr lang="zh-CN" altLang="en-US" i="1" smtClean="0">
                              <a:solidFill>
                                <a:srgbClr val="836967"/>
                              </a:solidFill>
                              <a:latin typeface="Cambria Math" panose="02040503050406030204" pitchFamily="18" charset="0"/>
                            </a:rPr>
                          </m:ctrlPr>
                        </m:accPr>
                        <m:e>
                          <m:r>
                            <a:rPr lang="zh-CN" altLang="en-US" i="1" smtClean="0">
                              <a:latin typeface="Cambria Math" panose="02040503050406030204" pitchFamily="18" charset="0"/>
                            </a:rPr>
                            <m:t>𝑥</m:t>
                          </m:r>
                        </m:e>
                      </m:acc>
                    </m:oMath>
                  </a14:m>
                  <a:r>
                    <a:rPr lang="zh-CN" altLang="en-US" dirty="0"/>
                    <a:t>，由力矩公式有：</a:t>
                  </a:r>
                  <a:endParaRPr lang="en-US" altLang="zh-CN" dirty="0"/>
                </a:p>
                <a:p>
                  <a:r>
                    <a:rPr lang="zh-CN" altLang="en-US" dirty="0"/>
                    <a:t>整理得：</a:t>
                  </a:r>
                  <a:endParaRPr lang="en-US" altLang="zh-CN" dirty="0"/>
                </a:p>
                <a:p>
                  <a:endParaRPr lang="en-US" altLang="zh-HK" dirty="0"/>
                </a:p>
              </p:txBody>
            </p:sp>
          </mc:Choice>
          <mc:Fallback xmlns="">
            <p:sp>
              <p:nvSpPr>
                <p:cNvPr id="8" name="文本框 7">
                  <a:extLst>
                    <a:ext uri="{FF2B5EF4-FFF2-40B4-BE49-F238E27FC236}">
                      <a16:creationId xmlns:a16="http://schemas.microsoft.com/office/drawing/2014/main" id="{89F97D2F-B09A-4909-A682-3DA39C5A834A}"/>
                    </a:ext>
                  </a:extLst>
                </p:cNvPr>
                <p:cNvSpPr txBox="1">
                  <a:spLocks noRot="1" noChangeAspect="1" noMove="1" noResize="1" noEditPoints="1" noAdjustHandles="1" noChangeArrowheads="1" noChangeShapeType="1" noTextEdit="1"/>
                </p:cNvSpPr>
                <p:nvPr/>
              </p:nvSpPr>
              <p:spPr>
                <a:xfrm>
                  <a:off x="5682796" y="1862612"/>
                  <a:ext cx="3461204" cy="2246769"/>
                </a:xfrm>
                <a:prstGeom prst="rect">
                  <a:avLst/>
                </a:prstGeom>
                <a:blipFill>
                  <a:blip r:embed="rId7"/>
                  <a:stretch>
                    <a:fillRect l="-1761" t="-2174" r="-1761"/>
                  </a:stretch>
                </a:blipFill>
              </p:spPr>
              <p:txBody>
                <a:bodyPr/>
                <a:lstStyle/>
                <a:p>
                  <a:r>
                    <a:rPr lang="zh-HK" altLang="en-US">
                      <a:noFill/>
                    </a:rPr>
                    <a:t> </a:t>
                  </a:r>
                </a:p>
              </p:txBody>
            </p:sp>
          </mc:Fallback>
        </mc:AlternateContent>
        <mc:AlternateContent xmlns:mc="http://schemas.openxmlformats.org/markup-compatibility/2006" xmlns:a14="http://schemas.microsoft.com/office/drawing/2010/main">
          <mc:Choice Requires="a14">
            <p:graphicFrame>
              <p:nvGraphicFramePr>
                <p:cNvPr id="10" name="对象 9">
                  <a:extLst>
                    <a:ext uri="{FF2B5EF4-FFF2-40B4-BE49-F238E27FC236}">
                      <a16:creationId xmlns:a16="http://schemas.microsoft.com/office/drawing/2014/main" id="{1917CFD3-14CB-4C00-ABF0-023764AFB770}"/>
                    </a:ext>
                  </a:extLst>
                </p:cNvPr>
                <p:cNvGraphicFramePr>
                  <a:graphicFrameLocks noChangeAspect="1"/>
                </p:cNvGraphicFramePr>
                <p:nvPr>
                  <p:extLst>
                    <p:ext uri="{D42A27DB-BD31-4B8C-83A1-F6EECF244321}">
                      <p14:modId xmlns:p14="http://schemas.microsoft.com/office/powerpoint/2010/main" val="905256189"/>
                    </p:ext>
                  </p:extLst>
                </p:nvPr>
              </p:nvGraphicFramePr>
              <p:xfrm>
                <a:off x="6450032" y="3141945"/>
                <a:ext cx="1858636" cy="312514"/>
              </p:xfrm>
              <a:graphic>
                <a:graphicData uri="http://schemas.openxmlformats.org/presentationml/2006/ole">
                  <mc:AlternateContent>
                    <mc:Choice xmlns:v="urn:schemas-microsoft-com:vml" Requires="v">
                      <p:oleObj spid="_x0000_s12404" name="Equation" r:id="rId8" imgW="1434960" imgH="241200" progId="Equation.DSMT4">
                        <p:embed/>
                      </p:oleObj>
                    </mc:Choice>
                    <mc:Fallback>
                      <p:oleObj name="Equation" r:id="rId8" imgW="1434960" imgH="241200" progId="Equation.DSMT4">
                        <p:embed/>
                        <p:pic>
                          <p:nvPicPr>
                            <p:cNvPr id="0" name=""/>
                            <p:cNvPicPr/>
                            <p:nvPr/>
                          </p:nvPicPr>
                          <p:blipFill>
                            <a:blip r:embed="rId9"/>
                            <a:stretch>
                              <a:fillRect/>
                            </a:stretch>
                          </p:blipFill>
                          <p:spPr>
                            <a:xfrm>
                              <a:off x="6450032" y="3141945"/>
                              <a:ext cx="1858636" cy="312514"/>
                            </a:xfrm>
                            <a:prstGeom prst="rect">
                              <a:avLst/>
                            </a:prstGeom>
                          </p:spPr>
                        </p:pic>
                      </p:oleObj>
                    </mc:Fallback>
                  </mc:AlternateContent>
                </a:graphicData>
              </a:graphic>
            </p:graphicFrame>
          </mc:Choice>
          <mc:Fallback xmlns="">
            <p:graphicFrame>
              <p:nvGraphicFramePr>
                <p:cNvPr id="10" name="对象 9">
                  <a:extLst>
                    <a:ext uri="{FF2B5EF4-FFF2-40B4-BE49-F238E27FC236}">
                      <a16:creationId xmlns:a16="http://schemas.microsoft.com/office/drawing/2014/main" id="{1917CFD3-14CB-4C00-ABF0-023764AFB770}"/>
                    </a:ext>
                  </a:extLst>
                </p:cNvPr>
                <p:cNvGraphicFramePr>
                  <a:graphicFrameLocks noChangeAspect="1"/>
                </p:cNvGraphicFramePr>
                <p:nvPr>
                  <p:extLst>
                    <p:ext uri="{D42A27DB-BD31-4B8C-83A1-F6EECF244321}">
                      <p14:modId xmlns:p14="http://schemas.microsoft.com/office/powerpoint/2010/main" val="905256189"/>
                    </p:ext>
                  </p:extLst>
                </p:nvPr>
              </p:nvGraphicFramePr>
              <p:xfrm>
                <a:off x="6450032" y="3141945"/>
                <a:ext cx="1858636" cy="312514"/>
              </p:xfrm>
              <a:graphic>
                <a:graphicData uri="http://schemas.openxmlformats.org/presentationml/2006/ole">
                  <mc:AlternateContent>
                    <mc:Choice xmlns:v="urn:schemas-microsoft-com:vml" Requires="v">
                      <p:oleObj spid="_x0000_s12344" name="Equation" r:id="rId10" imgW="1434960" imgH="241200" progId="Equation.DSMT4">
                        <p:embed/>
                      </p:oleObj>
                    </mc:Choice>
                    <mc:Fallback>
                      <p:oleObj name="Equation" r:id="rId10" imgW="1434960" imgH="241200" progId="Equation.DSMT4">
                        <p:embed/>
                        <p:pic>
                          <p:nvPicPr>
                            <p:cNvPr id="0" name=""/>
                            <p:cNvPicPr/>
                            <p:nvPr/>
                          </p:nvPicPr>
                          <p:blipFill>
                            <a:blip r:embed="rId11"/>
                            <a:stretch>
                              <a:fillRect/>
                            </a:stretch>
                          </p:blipFill>
                          <p:spPr>
                            <a:xfrm>
                              <a:off x="6450032" y="3141945"/>
                              <a:ext cx="1858636" cy="312514"/>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7" name="对象 16">
                  <a:extLst>
                    <a:ext uri="{FF2B5EF4-FFF2-40B4-BE49-F238E27FC236}">
                      <a16:creationId xmlns:a16="http://schemas.microsoft.com/office/drawing/2014/main" id="{AD72E2C0-04A6-4E5B-8FF2-208BA32130DE}"/>
                    </a:ext>
                  </a:extLst>
                </p:cNvPr>
                <p:cNvGraphicFramePr>
                  <a:graphicFrameLocks noChangeAspect="1"/>
                </p:cNvGraphicFramePr>
                <p:nvPr>
                  <p:extLst>
                    <p:ext uri="{D42A27DB-BD31-4B8C-83A1-F6EECF244321}">
                      <p14:modId xmlns:p14="http://schemas.microsoft.com/office/powerpoint/2010/main" val="2898134408"/>
                    </p:ext>
                  </p:extLst>
                </p:nvPr>
              </p:nvGraphicFramePr>
              <p:xfrm>
                <a:off x="6660232" y="3356634"/>
                <a:ext cx="2219849" cy="567480"/>
              </p:xfrm>
              <a:graphic>
                <a:graphicData uri="http://schemas.openxmlformats.org/presentationml/2006/ole">
                  <mc:AlternateContent>
                    <mc:Choice xmlns:v="urn:schemas-microsoft-com:vml" Requires="v">
                      <p:oleObj spid="_x0000_s12405" name="Equation" r:id="rId12" imgW="1688760" imgH="431640" progId="Equation.DSMT4">
                        <p:embed/>
                      </p:oleObj>
                    </mc:Choice>
                    <mc:Fallback>
                      <p:oleObj name="Equation" r:id="rId12" imgW="1688760" imgH="431640" progId="Equation.DSMT4">
                        <p:embed/>
                        <p:pic>
                          <p:nvPicPr>
                            <p:cNvPr id="0" name=""/>
                            <p:cNvPicPr/>
                            <p:nvPr/>
                          </p:nvPicPr>
                          <p:blipFill>
                            <a:blip r:embed="rId13"/>
                            <a:stretch>
                              <a:fillRect/>
                            </a:stretch>
                          </p:blipFill>
                          <p:spPr>
                            <a:xfrm>
                              <a:off x="6660232" y="3356634"/>
                              <a:ext cx="2219849" cy="567480"/>
                            </a:xfrm>
                            <a:prstGeom prst="rect">
                              <a:avLst/>
                            </a:prstGeom>
                          </p:spPr>
                        </p:pic>
                      </p:oleObj>
                    </mc:Fallback>
                  </mc:AlternateContent>
                </a:graphicData>
              </a:graphic>
            </p:graphicFrame>
          </mc:Choice>
          <mc:Fallback xmlns="">
            <p:graphicFrame>
              <p:nvGraphicFramePr>
                <p:cNvPr id="17" name="对象 16">
                  <a:extLst>
                    <a:ext uri="{FF2B5EF4-FFF2-40B4-BE49-F238E27FC236}">
                      <a16:creationId xmlns:a16="http://schemas.microsoft.com/office/drawing/2014/main" id="{AD72E2C0-04A6-4E5B-8FF2-208BA32130DE}"/>
                    </a:ext>
                  </a:extLst>
                </p:cNvPr>
                <p:cNvGraphicFramePr>
                  <a:graphicFrameLocks noChangeAspect="1"/>
                </p:cNvGraphicFramePr>
                <p:nvPr>
                  <p:extLst>
                    <p:ext uri="{D42A27DB-BD31-4B8C-83A1-F6EECF244321}">
                      <p14:modId xmlns:p14="http://schemas.microsoft.com/office/powerpoint/2010/main" val="2898134408"/>
                    </p:ext>
                  </p:extLst>
                </p:nvPr>
              </p:nvGraphicFramePr>
              <p:xfrm>
                <a:off x="6660232" y="3356634"/>
                <a:ext cx="2219849" cy="567480"/>
              </p:xfrm>
              <a:graphic>
                <a:graphicData uri="http://schemas.openxmlformats.org/presentationml/2006/ole">
                  <mc:AlternateContent>
                    <mc:Choice xmlns:v="urn:schemas-microsoft-com:vml" Requires="v">
                      <p:oleObj spid="_x0000_s12345" name="Equation" r:id="rId14" imgW="1688760" imgH="431640" progId="Equation.DSMT4">
                        <p:embed/>
                      </p:oleObj>
                    </mc:Choice>
                    <mc:Fallback>
                      <p:oleObj name="Equation" r:id="rId14" imgW="1688760" imgH="431640" progId="Equation.DSMT4">
                        <p:embed/>
                        <p:pic>
                          <p:nvPicPr>
                            <p:cNvPr id="0" name=""/>
                            <p:cNvPicPr/>
                            <p:nvPr/>
                          </p:nvPicPr>
                          <p:blipFill>
                            <a:blip r:embed="rId15"/>
                            <a:stretch>
                              <a:fillRect/>
                            </a:stretch>
                          </p:blipFill>
                          <p:spPr>
                            <a:xfrm>
                              <a:off x="6660232" y="3356634"/>
                              <a:ext cx="2219849" cy="567480"/>
                            </a:xfrm>
                            <a:prstGeom prst="rect">
                              <a:avLst/>
                            </a:prstGeom>
                          </p:spPr>
                        </p:pic>
                      </p:oleObj>
                    </mc:Fallback>
                  </mc:AlternateContent>
                </a:graphicData>
              </a:graphic>
            </p:graphicFrame>
          </mc:Fallback>
        </mc:AlternateContent>
      </p:grpSp>
      <p:grpSp>
        <p:nvGrpSpPr>
          <p:cNvPr id="21" name="组合 20">
            <a:extLst>
              <a:ext uri="{FF2B5EF4-FFF2-40B4-BE49-F238E27FC236}">
                <a16:creationId xmlns:a16="http://schemas.microsoft.com/office/drawing/2014/main" id="{3ACD963D-B782-4875-8CCB-90C3A0C96E08}"/>
              </a:ext>
            </a:extLst>
          </p:cNvPr>
          <p:cNvGrpSpPr/>
          <p:nvPr/>
        </p:nvGrpSpPr>
        <p:grpSpPr>
          <a:xfrm>
            <a:off x="595825" y="5301208"/>
            <a:ext cx="5832648" cy="451198"/>
            <a:chOff x="1043608" y="5421117"/>
            <a:chExt cx="5832648" cy="451198"/>
          </a:xfrm>
        </p:grpSpPr>
        <p:sp>
          <p:nvSpPr>
            <p:cNvPr id="18" name="文本框 17">
              <a:extLst>
                <a:ext uri="{FF2B5EF4-FFF2-40B4-BE49-F238E27FC236}">
                  <a16:creationId xmlns:a16="http://schemas.microsoft.com/office/drawing/2014/main" id="{FC7A9A95-301C-48B6-96AC-1A2E4A271D4F}"/>
                </a:ext>
              </a:extLst>
            </p:cNvPr>
            <p:cNvSpPr txBox="1"/>
            <p:nvPr/>
          </p:nvSpPr>
          <p:spPr>
            <a:xfrm>
              <a:off x="1043608" y="5421117"/>
              <a:ext cx="5832648" cy="400110"/>
            </a:xfrm>
            <a:prstGeom prst="rect">
              <a:avLst/>
            </a:prstGeom>
            <a:noFill/>
          </p:spPr>
          <p:txBody>
            <a:bodyPr wrap="square" rtlCol="0">
              <a:spAutoFit/>
            </a:bodyPr>
            <a:lstStyle/>
            <a:p>
              <a:r>
                <a:rPr lang="zh-CN" altLang="en-US" dirty="0"/>
                <a:t>其中</a:t>
              </a:r>
              <a:r>
                <a:rPr lang="en-US" altLang="zh-CN" dirty="0"/>
                <a:t>n</a:t>
              </a:r>
              <a:r>
                <a:rPr lang="zh-CN" altLang="en-US" dirty="0"/>
                <a:t>个质量图形总质量：</a:t>
              </a:r>
              <a:endParaRPr lang="zh-HK" altLang="en-US" dirty="0"/>
            </a:p>
          </p:txBody>
        </p:sp>
        <p:graphicFrame>
          <p:nvGraphicFramePr>
            <p:cNvPr id="20" name="对象 19">
              <a:extLst>
                <a:ext uri="{FF2B5EF4-FFF2-40B4-BE49-F238E27FC236}">
                  <a16:creationId xmlns:a16="http://schemas.microsoft.com/office/drawing/2014/main" id="{C303C69F-369F-471F-96A2-4611ACC46305}"/>
                </a:ext>
              </a:extLst>
            </p:cNvPr>
            <p:cNvGraphicFramePr>
              <a:graphicFrameLocks noChangeAspect="1"/>
            </p:cNvGraphicFramePr>
            <p:nvPr>
              <p:extLst>
                <p:ext uri="{D42A27DB-BD31-4B8C-83A1-F6EECF244321}">
                  <p14:modId xmlns:p14="http://schemas.microsoft.com/office/powerpoint/2010/main" val="1055692646"/>
                </p:ext>
              </p:extLst>
            </p:nvPr>
          </p:nvGraphicFramePr>
          <p:xfrm>
            <a:off x="3903651" y="5421117"/>
            <a:ext cx="2456522" cy="451198"/>
          </p:xfrm>
          <a:graphic>
            <a:graphicData uri="http://schemas.openxmlformats.org/presentationml/2006/ole">
              <mc:AlternateContent xmlns:mc="http://schemas.openxmlformats.org/markup-compatibility/2006">
                <mc:Choice xmlns:v="urn:schemas-microsoft-com:vml" Requires="v">
                  <p:oleObj spid="_x0000_s12406" name="Equation" r:id="rId16" imgW="1244520" imgH="228600" progId="Equation.DSMT4">
                    <p:embed/>
                  </p:oleObj>
                </mc:Choice>
                <mc:Fallback>
                  <p:oleObj name="Equation" r:id="rId16" imgW="1244520" imgH="228600" progId="Equation.DSMT4">
                    <p:embed/>
                    <p:pic>
                      <p:nvPicPr>
                        <p:cNvPr id="0" name=""/>
                        <p:cNvPicPr/>
                        <p:nvPr/>
                      </p:nvPicPr>
                      <p:blipFill>
                        <a:blip r:embed="rId17"/>
                        <a:stretch>
                          <a:fillRect/>
                        </a:stretch>
                      </p:blipFill>
                      <p:spPr>
                        <a:xfrm>
                          <a:off x="3903651" y="5421117"/>
                          <a:ext cx="2456522" cy="451198"/>
                        </a:xfrm>
                        <a:prstGeom prst="rect">
                          <a:avLst/>
                        </a:prstGeom>
                      </p:spPr>
                    </p:pic>
                  </p:oleObj>
                </mc:Fallback>
              </mc:AlternateContent>
            </a:graphicData>
          </a:graphic>
        </p:graphicFrame>
      </p:grpSp>
      <p:graphicFrame>
        <p:nvGraphicFramePr>
          <p:cNvPr id="23" name="对象 22">
            <a:extLst>
              <a:ext uri="{FF2B5EF4-FFF2-40B4-BE49-F238E27FC236}">
                <a16:creationId xmlns:a16="http://schemas.microsoft.com/office/drawing/2014/main" id="{AC6702C7-F275-402B-8674-4DDF57DE7B3B}"/>
              </a:ext>
            </a:extLst>
          </p:cNvPr>
          <p:cNvGraphicFramePr>
            <a:graphicFrameLocks noChangeAspect="1"/>
          </p:cNvGraphicFramePr>
          <p:nvPr>
            <p:extLst>
              <p:ext uri="{D42A27DB-BD31-4B8C-83A1-F6EECF244321}">
                <p14:modId xmlns:p14="http://schemas.microsoft.com/office/powerpoint/2010/main" val="1927345667"/>
              </p:ext>
            </p:extLst>
          </p:nvPr>
        </p:nvGraphicFramePr>
        <p:xfrm>
          <a:off x="1923458" y="5661248"/>
          <a:ext cx="2677033" cy="572331"/>
        </p:xfrm>
        <a:graphic>
          <a:graphicData uri="http://schemas.openxmlformats.org/presentationml/2006/ole">
            <mc:AlternateContent xmlns:mc="http://schemas.openxmlformats.org/markup-compatibility/2006">
              <mc:Choice xmlns:v="urn:schemas-microsoft-com:vml" Requires="v">
                <p:oleObj spid="_x0000_s12407" name="Equation" r:id="rId18" imgW="1841400" imgH="393480" progId="Equation.DSMT4">
                  <p:embed/>
                </p:oleObj>
              </mc:Choice>
              <mc:Fallback>
                <p:oleObj name="Equation" r:id="rId18" imgW="1841400" imgH="393480" progId="Equation.DSMT4">
                  <p:embed/>
                  <p:pic>
                    <p:nvPicPr>
                      <p:cNvPr id="0" name=""/>
                      <p:cNvPicPr/>
                      <p:nvPr/>
                    </p:nvPicPr>
                    <p:blipFill>
                      <a:blip r:embed="rId19"/>
                      <a:stretch>
                        <a:fillRect/>
                      </a:stretch>
                    </p:blipFill>
                    <p:spPr>
                      <a:xfrm>
                        <a:off x="1923458" y="5661248"/>
                        <a:ext cx="2677033" cy="572331"/>
                      </a:xfrm>
                      <a:prstGeom prst="rect">
                        <a:avLst/>
                      </a:prstGeom>
                    </p:spPr>
                  </p:pic>
                </p:oleObj>
              </mc:Fallback>
            </mc:AlternateContent>
          </a:graphicData>
        </a:graphic>
      </p:graphicFrame>
      <p:sp>
        <p:nvSpPr>
          <p:cNvPr id="24" name="文本框 23">
            <a:extLst>
              <a:ext uri="{FF2B5EF4-FFF2-40B4-BE49-F238E27FC236}">
                <a16:creationId xmlns:a16="http://schemas.microsoft.com/office/drawing/2014/main" id="{7C501C16-E48B-4BA4-9D16-60263FD02DAF}"/>
              </a:ext>
            </a:extLst>
          </p:cNvPr>
          <p:cNvSpPr txBox="1"/>
          <p:nvPr/>
        </p:nvSpPr>
        <p:spPr>
          <a:xfrm>
            <a:off x="595825" y="5733256"/>
            <a:ext cx="2088232" cy="412898"/>
          </a:xfrm>
          <a:prstGeom prst="rect">
            <a:avLst/>
          </a:prstGeom>
          <a:noFill/>
        </p:spPr>
        <p:txBody>
          <a:bodyPr wrap="square" rtlCol="0">
            <a:spAutoFit/>
          </a:bodyPr>
          <a:lstStyle/>
          <a:p>
            <a:r>
              <a:rPr lang="zh-CN" altLang="en-US" dirty="0"/>
              <a:t>则质心为：</a:t>
            </a:r>
            <a:endParaRPr lang="zh-HK" altLang="en-US" dirty="0"/>
          </a:p>
        </p:txBody>
      </p:sp>
      <p:sp>
        <p:nvSpPr>
          <p:cNvPr id="26" name="文本框 25">
            <a:extLst>
              <a:ext uri="{FF2B5EF4-FFF2-40B4-BE49-F238E27FC236}">
                <a16:creationId xmlns:a16="http://schemas.microsoft.com/office/drawing/2014/main" id="{AFF1D5D9-9092-49F6-B340-591FD9B32BC3}"/>
              </a:ext>
            </a:extLst>
          </p:cNvPr>
          <p:cNvSpPr txBox="1"/>
          <p:nvPr/>
        </p:nvSpPr>
        <p:spPr>
          <a:xfrm>
            <a:off x="4114800" y="2971800"/>
            <a:ext cx="65" cy="307777"/>
          </a:xfrm>
          <a:prstGeom prst="rect">
            <a:avLst/>
          </a:prstGeom>
          <a:noFill/>
        </p:spPr>
        <p:txBody>
          <a:bodyPr wrap="none" lIns="0" tIns="0" rIns="0" bIns="0" rtlCol="0">
            <a:spAutoFit/>
          </a:bodyPr>
          <a:lstStyle/>
          <a:p>
            <a:endParaRPr lang="zh-HK" altLang="en-US" dirty="0"/>
          </a:p>
        </p:txBody>
      </p:sp>
    </p:spTree>
    <p:extLst>
      <p:ext uri="{BB962C8B-B14F-4D97-AF65-F5344CB8AC3E}">
        <p14:creationId xmlns:p14="http://schemas.microsoft.com/office/powerpoint/2010/main" val="2844171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zh-CN" altLang="en-US" dirty="0">
                <a:latin typeface="+mn-lt"/>
              </a:rPr>
              <a:t> 模糊集基本介绍</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p:txBody>
          <a:bodyPr/>
          <a:lstStyle/>
          <a:p>
            <a:pPr eaLnBrk="1" hangingPunct="1">
              <a:buClr>
                <a:srgbClr val="FF0000"/>
              </a:buClr>
              <a:buSzPct val="55000"/>
            </a:pPr>
            <a:r>
              <a:rPr lang="zh-CN" altLang="en-US" sz="2000" b="1">
                <a:ea typeface="微软雅黑" panose="020B0503020204020204" pitchFamily="34" charset="-122"/>
              </a:rPr>
              <a:t>布尔逻辑表达明显的差别。它迫使我们在成员和非成员之间划出明显的界限。</a:t>
            </a:r>
          </a:p>
          <a:p>
            <a:pPr marL="0" indent="0" eaLnBrk="1" hangingPunct="1">
              <a:buClr>
                <a:srgbClr val="FF0000"/>
              </a:buClr>
              <a:buSzPct val="55000"/>
              <a:buNone/>
            </a:pPr>
            <a:endParaRPr lang="zh-CN" altLang="en-US" sz="800" b="1">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a:latin typeface="微软雅黑" panose="020B0503020204020204" pitchFamily="34" charset="-122"/>
                <a:ea typeface="微软雅黑" panose="020B0503020204020204" pitchFamily="34" charset="-122"/>
              </a:rPr>
              <a:t>例如，我们以</a:t>
            </a:r>
            <a:r>
              <a:rPr lang="en-US" altLang="zh-CN" sz="1800">
                <a:latin typeface="微软雅黑" panose="020B0503020204020204" pitchFamily="34" charset="-122"/>
                <a:ea typeface="微软雅黑" panose="020B0503020204020204" pitchFamily="34" charset="-122"/>
              </a:rPr>
              <a:t>180cm</a:t>
            </a:r>
            <a:r>
              <a:rPr lang="zh-CN" altLang="en-US" sz="1800">
                <a:latin typeface="微软雅黑" panose="020B0503020204020204" pitchFamily="34" charset="-122"/>
                <a:ea typeface="微软雅黑" panose="020B0503020204020204" pitchFamily="34" charset="-122"/>
              </a:rPr>
              <a:t>为界限，那么就可以说</a:t>
            </a:r>
            <a:r>
              <a:rPr lang="en-US" altLang="zh-CN" sz="1800">
                <a:latin typeface="微软雅黑" panose="020B0503020204020204" pitchFamily="34" charset="-122"/>
                <a:ea typeface="微软雅黑" panose="020B0503020204020204" pitchFamily="34" charset="-122"/>
              </a:rPr>
              <a:t>Tom</a:t>
            </a:r>
            <a:r>
              <a:rPr lang="zh-CN" altLang="en-US" sz="1800">
                <a:latin typeface="微软雅黑" panose="020B0503020204020204" pitchFamily="34" charset="-122"/>
                <a:ea typeface="微软雅黑" panose="020B0503020204020204" pitchFamily="34" charset="-122"/>
              </a:rPr>
              <a:t>很高，因为其身高</a:t>
            </a:r>
            <a:r>
              <a:rPr lang="en-US" altLang="zh-CN" sz="1800">
                <a:latin typeface="微软雅黑" panose="020B0503020204020204" pitchFamily="34" charset="-122"/>
                <a:ea typeface="微软雅黑" panose="020B0503020204020204" pitchFamily="34" charset="-122"/>
              </a:rPr>
              <a:t>181cm</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David</a:t>
            </a:r>
            <a:r>
              <a:rPr lang="zh-CN" altLang="en-US" sz="1800">
                <a:latin typeface="微软雅黑" panose="020B0503020204020204" pitchFamily="34" charset="-122"/>
                <a:ea typeface="微软雅黑" panose="020B0503020204020204" pitchFamily="34" charset="-122"/>
              </a:rPr>
              <a:t>很矮，因其身高为</a:t>
            </a:r>
            <a:r>
              <a:rPr lang="en-US" altLang="zh-CN" sz="1800">
                <a:latin typeface="微软雅黑" panose="020B0503020204020204" pitchFamily="34" charset="-122"/>
                <a:ea typeface="微软雅黑" panose="020B0503020204020204" pitchFamily="34" charset="-122"/>
              </a:rPr>
              <a:t>179cm</a:t>
            </a:r>
            <a:r>
              <a:rPr lang="zh-CN" altLang="en-US" sz="1800">
                <a:latin typeface="微软雅黑" panose="020B0503020204020204" pitchFamily="34" charset="-122"/>
                <a:ea typeface="微软雅黑" panose="020B0503020204020204" pitchFamily="34" charset="-122"/>
              </a:rPr>
              <a:t>。但这样的判断合理吗？</a:t>
            </a:r>
            <a:r>
              <a:rPr lang="en-US" altLang="zh-CN" sz="1800">
                <a:latin typeface="微软雅黑" panose="020B0503020204020204" pitchFamily="34" charset="-122"/>
                <a:ea typeface="微软雅黑" panose="020B0503020204020204" pitchFamily="34" charset="-122"/>
              </a:rPr>
              <a:t>David</a:t>
            </a:r>
            <a:r>
              <a:rPr lang="zh-CN" altLang="en-US" sz="1800">
                <a:latin typeface="微软雅黑" panose="020B0503020204020204" pitchFamily="34" charset="-122"/>
                <a:ea typeface="微软雅黑" panose="020B0503020204020204" pitchFamily="34" charset="-122"/>
              </a:rPr>
              <a:t>真的很矮吗？</a:t>
            </a:r>
            <a:endParaRPr lang="en-US" altLang="zh-CN" sz="180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a:solidFill>
                  <a:srgbClr val="0000FF"/>
                </a:solidFill>
                <a:latin typeface="微软雅黑" panose="020B0503020204020204" pitchFamily="34" charset="-122"/>
                <a:ea typeface="微软雅黑" panose="020B0503020204020204" pitchFamily="34" charset="-122"/>
              </a:rPr>
              <a:t>模糊逻辑可以避免这种武断的判断。</a:t>
            </a:r>
            <a:endParaRPr lang="en-US" altLang="zh-CN" sz="2000">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1000">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pPr>
            <a:r>
              <a:rPr lang="zh-CN" altLang="en-US" sz="2000" b="1">
                <a:ea typeface="微软雅黑" panose="020B0503020204020204" pitchFamily="34" charset="-122"/>
              </a:rPr>
              <a:t>模糊逻辑能反映人类是怎样思考的。它尝试模拟人类的语感、决策制订和常识。结果，它导致了新的、更加人性化和智能的系统的产生。</a:t>
            </a:r>
          </a:p>
          <a:p>
            <a:pPr marL="0" indent="0" eaLnBrk="1" hangingPunct="1">
              <a:buClr>
                <a:srgbClr val="FF0000"/>
              </a:buClr>
              <a:buSzPct val="55000"/>
              <a:buNone/>
            </a:pPr>
            <a:endParaRPr lang="zh-CN" altLang="en-US" sz="200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08406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Mamdani-style </a:t>
            </a:r>
            <a:r>
              <a:rPr lang="zh-CN" altLang="en-US" sz="3200" dirty="0">
                <a:latin typeface="+mn-lt"/>
              </a:rPr>
              <a:t>模糊推理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196752"/>
            <a:ext cx="8056191" cy="5040560"/>
          </a:xfrm>
        </p:spPr>
        <p:txBody>
          <a:bodyPr/>
          <a:lstStyle/>
          <a:p>
            <a:pPr marL="0" indent="0" eaLnBrk="1" hangingPunct="1">
              <a:buClr>
                <a:srgbClr val="FF0000"/>
              </a:buClr>
              <a:buSzPct val="55000"/>
              <a:buNone/>
            </a:pPr>
            <a:endParaRPr lang="en-US" altLang="zh-CN" sz="1800" b="1" dirty="0">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en-US" altLang="zh-CN" sz="1800" b="1" dirty="0">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en-US" altLang="zh-CN" sz="8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6E77124B-9146-4011-A7ED-01C45109A0AA}"/>
              </a:ext>
            </a:extLst>
          </p:cNvPr>
          <p:cNvSpPr txBox="1"/>
          <p:nvPr/>
        </p:nvSpPr>
        <p:spPr>
          <a:xfrm>
            <a:off x="641720" y="1311377"/>
            <a:ext cx="7056784" cy="369332"/>
          </a:xfrm>
          <a:prstGeom prst="rect">
            <a:avLst/>
          </a:prstGeom>
          <a:noFill/>
        </p:spPr>
        <p:txBody>
          <a:bodyPr wrap="square" rtlCol="0">
            <a:spAutoFit/>
          </a:bodyPr>
          <a:lstStyle/>
          <a:p>
            <a:r>
              <a:rPr lang="zh-CN" altLang="en-US" sz="1800" b="1" dirty="0">
                <a:latin typeface="微软雅黑" panose="020B0503020204020204" pitchFamily="34" charset="-122"/>
                <a:ea typeface="微软雅黑" panose="020B0503020204020204" pitchFamily="34" charset="-122"/>
              </a:rPr>
              <a:t>下面开始求这个图形的质心</a:t>
            </a:r>
            <a:endParaRPr lang="zh-HK" altLang="en-US" sz="1800" b="1" dirty="0">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3F751DA2-E5B2-4AC3-9F16-1708699A134B}"/>
              </a:ext>
            </a:extLst>
          </p:cNvPr>
          <p:cNvGrpSpPr/>
          <p:nvPr/>
        </p:nvGrpSpPr>
        <p:grpSpPr>
          <a:xfrm>
            <a:off x="5855490" y="1555081"/>
            <a:ext cx="2730051" cy="460848"/>
            <a:chOff x="6156176" y="1945094"/>
            <a:chExt cx="2727599" cy="443629"/>
          </a:xfrm>
        </p:grpSpPr>
        <p:sp>
          <p:nvSpPr>
            <p:cNvPr id="27" name="文本框 26">
              <a:extLst>
                <a:ext uri="{FF2B5EF4-FFF2-40B4-BE49-F238E27FC236}">
                  <a16:creationId xmlns:a16="http://schemas.microsoft.com/office/drawing/2014/main" id="{49403430-22F2-4DE6-9325-B325B800CEB5}"/>
                </a:ext>
              </a:extLst>
            </p:cNvPr>
            <p:cNvSpPr txBox="1"/>
            <p:nvPr/>
          </p:nvSpPr>
          <p:spPr>
            <a:xfrm>
              <a:off x="6156176" y="1945094"/>
              <a:ext cx="2727599" cy="400110"/>
            </a:xfrm>
            <a:prstGeom prst="rect">
              <a:avLst/>
            </a:prstGeom>
            <a:noFill/>
          </p:spPr>
          <p:txBody>
            <a:bodyPr wrap="square" rtlCol="0">
              <a:spAutoFit/>
            </a:bodyPr>
            <a:lstStyle/>
            <a:p>
              <a:r>
                <a:rPr lang="en-US" altLang="zh-CN" dirty="0"/>
                <a:t>2</a:t>
              </a:r>
              <a:r>
                <a:rPr lang="zh-CN" altLang="en-US" dirty="0"/>
                <a:t>、</a:t>
              </a:r>
              <a:endParaRPr lang="zh-HK" altLang="en-US" dirty="0"/>
            </a:p>
          </p:txBody>
        </p:sp>
        <p:graphicFrame>
          <p:nvGraphicFramePr>
            <p:cNvPr id="11" name="对象 10">
              <a:extLst>
                <a:ext uri="{FF2B5EF4-FFF2-40B4-BE49-F238E27FC236}">
                  <a16:creationId xmlns:a16="http://schemas.microsoft.com/office/drawing/2014/main" id="{8CE9C059-68A8-4567-A18E-277D0127EE10}"/>
                </a:ext>
              </a:extLst>
            </p:cNvPr>
            <p:cNvGraphicFramePr>
              <a:graphicFrameLocks noChangeAspect="1"/>
            </p:cNvGraphicFramePr>
            <p:nvPr>
              <p:extLst>
                <p:ext uri="{D42A27DB-BD31-4B8C-83A1-F6EECF244321}">
                  <p14:modId xmlns:p14="http://schemas.microsoft.com/office/powerpoint/2010/main" val="1143697918"/>
                </p:ext>
              </p:extLst>
            </p:nvPr>
          </p:nvGraphicFramePr>
          <p:xfrm>
            <a:off x="6470728" y="2037885"/>
            <a:ext cx="1978025" cy="350838"/>
          </p:xfrm>
          <a:graphic>
            <a:graphicData uri="http://schemas.openxmlformats.org/presentationml/2006/ole">
              <mc:AlternateContent xmlns:mc="http://schemas.openxmlformats.org/markup-compatibility/2006">
                <mc:Choice xmlns:v="urn:schemas-microsoft-com:vml" Requires="v">
                  <p:oleObj spid="_x0000_s13468" name="Equation" r:id="rId3" imgW="1295280" imgH="228600" progId="Equation.DSMT4">
                    <p:embed/>
                  </p:oleObj>
                </mc:Choice>
                <mc:Fallback>
                  <p:oleObj name="Equation" r:id="rId3" imgW="1295280" imgH="228600" progId="Equation.DSMT4">
                    <p:embed/>
                    <p:pic>
                      <p:nvPicPr>
                        <p:cNvPr id="0" name=""/>
                        <p:cNvPicPr/>
                        <p:nvPr/>
                      </p:nvPicPr>
                      <p:blipFill>
                        <a:blip r:embed="rId4"/>
                        <a:stretch>
                          <a:fillRect/>
                        </a:stretch>
                      </p:blipFill>
                      <p:spPr>
                        <a:xfrm>
                          <a:off x="6470728" y="2037885"/>
                          <a:ext cx="1978025" cy="350838"/>
                        </a:xfrm>
                        <a:prstGeom prst="rect">
                          <a:avLst/>
                        </a:prstGeom>
                      </p:spPr>
                    </p:pic>
                  </p:oleObj>
                </mc:Fallback>
              </mc:AlternateContent>
            </a:graphicData>
          </a:graphic>
        </p:graphicFrame>
      </p:grpSp>
      <p:pic>
        <p:nvPicPr>
          <p:cNvPr id="13" name="图片 12">
            <a:extLst>
              <a:ext uri="{FF2B5EF4-FFF2-40B4-BE49-F238E27FC236}">
                <a16:creationId xmlns:a16="http://schemas.microsoft.com/office/drawing/2014/main" id="{4A43E6B9-FEAD-44A9-8D2D-44DD0DA66B83}"/>
              </a:ext>
            </a:extLst>
          </p:cNvPr>
          <p:cNvPicPr>
            <a:picLocks noChangeAspect="1"/>
          </p:cNvPicPr>
          <p:nvPr/>
        </p:nvPicPr>
        <p:blipFill>
          <a:blip r:embed="rId5"/>
          <a:stretch>
            <a:fillRect/>
          </a:stretch>
        </p:blipFill>
        <p:spPr>
          <a:xfrm>
            <a:off x="641720" y="1743436"/>
            <a:ext cx="5183610" cy="2270559"/>
          </a:xfrm>
          <a:prstGeom prst="rect">
            <a:avLst/>
          </a:prstGeom>
        </p:spPr>
      </p:pic>
      <p:grpSp>
        <p:nvGrpSpPr>
          <p:cNvPr id="37" name="组合 36">
            <a:extLst>
              <a:ext uri="{FF2B5EF4-FFF2-40B4-BE49-F238E27FC236}">
                <a16:creationId xmlns:a16="http://schemas.microsoft.com/office/drawing/2014/main" id="{B8C86B68-9A2F-43D5-8724-91E6CBAC1B6E}"/>
              </a:ext>
            </a:extLst>
          </p:cNvPr>
          <p:cNvGrpSpPr/>
          <p:nvPr/>
        </p:nvGrpSpPr>
        <p:grpSpPr>
          <a:xfrm>
            <a:off x="5855490" y="2047517"/>
            <a:ext cx="2730051" cy="416794"/>
            <a:chOff x="6156176" y="2416418"/>
            <a:chExt cx="2727599" cy="400110"/>
          </a:xfrm>
        </p:grpSpPr>
        <p:sp>
          <p:nvSpPr>
            <p:cNvPr id="35" name="文本框 34">
              <a:extLst>
                <a:ext uri="{FF2B5EF4-FFF2-40B4-BE49-F238E27FC236}">
                  <a16:creationId xmlns:a16="http://schemas.microsoft.com/office/drawing/2014/main" id="{F9EE3E11-A557-4198-916B-A00841CA9C51}"/>
                </a:ext>
              </a:extLst>
            </p:cNvPr>
            <p:cNvSpPr txBox="1"/>
            <p:nvPr/>
          </p:nvSpPr>
          <p:spPr>
            <a:xfrm>
              <a:off x="6156176" y="2416418"/>
              <a:ext cx="2727599" cy="400110"/>
            </a:xfrm>
            <a:prstGeom prst="rect">
              <a:avLst/>
            </a:prstGeom>
            <a:noFill/>
          </p:spPr>
          <p:txBody>
            <a:bodyPr wrap="square" rtlCol="0">
              <a:spAutoFit/>
            </a:bodyPr>
            <a:lstStyle/>
            <a:p>
              <a:r>
                <a:rPr lang="en-US" altLang="zh-CN" dirty="0"/>
                <a:t>3</a:t>
              </a:r>
              <a:r>
                <a:rPr lang="zh-CN" altLang="en-US" dirty="0"/>
                <a:t>、</a:t>
              </a:r>
              <a:endParaRPr lang="zh-HK" altLang="en-US" dirty="0"/>
            </a:p>
          </p:txBody>
        </p:sp>
        <p:graphicFrame>
          <p:nvGraphicFramePr>
            <p:cNvPr id="32" name="对象 31">
              <a:extLst>
                <a:ext uri="{FF2B5EF4-FFF2-40B4-BE49-F238E27FC236}">
                  <a16:creationId xmlns:a16="http://schemas.microsoft.com/office/drawing/2014/main" id="{1881E108-6E89-4870-B2DB-E3742440CB1B}"/>
                </a:ext>
              </a:extLst>
            </p:cNvPr>
            <p:cNvGraphicFramePr>
              <a:graphicFrameLocks noChangeAspect="1"/>
            </p:cNvGraphicFramePr>
            <p:nvPr>
              <p:extLst>
                <p:ext uri="{D42A27DB-BD31-4B8C-83A1-F6EECF244321}">
                  <p14:modId xmlns:p14="http://schemas.microsoft.com/office/powerpoint/2010/main" val="5526669"/>
                </p:ext>
              </p:extLst>
            </p:nvPr>
          </p:nvGraphicFramePr>
          <p:xfrm>
            <a:off x="6517193" y="2473869"/>
            <a:ext cx="1296987" cy="328613"/>
          </p:xfrm>
          <a:graphic>
            <a:graphicData uri="http://schemas.openxmlformats.org/presentationml/2006/ole">
              <mc:AlternateContent xmlns:mc="http://schemas.openxmlformats.org/markup-compatibility/2006">
                <mc:Choice xmlns:v="urn:schemas-microsoft-com:vml" Requires="v">
                  <p:oleObj spid="_x0000_s13469" name="Equation" r:id="rId6" imgW="799920" imgH="203040" progId="Equation.DSMT4">
                    <p:embed/>
                  </p:oleObj>
                </mc:Choice>
                <mc:Fallback>
                  <p:oleObj name="Equation" r:id="rId6" imgW="799920" imgH="203040" progId="Equation.DSMT4">
                    <p:embed/>
                    <p:pic>
                      <p:nvPicPr>
                        <p:cNvPr id="0" name=""/>
                        <p:cNvPicPr/>
                        <p:nvPr/>
                      </p:nvPicPr>
                      <p:blipFill>
                        <a:blip r:embed="rId7"/>
                        <a:stretch>
                          <a:fillRect/>
                        </a:stretch>
                      </p:blipFill>
                      <p:spPr>
                        <a:xfrm>
                          <a:off x="6517193" y="2473869"/>
                          <a:ext cx="1296987" cy="328613"/>
                        </a:xfrm>
                        <a:prstGeom prst="rect">
                          <a:avLst/>
                        </a:prstGeom>
                      </p:spPr>
                    </p:pic>
                  </p:oleObj>
                </mc:Fallback>
              </mc:AlternateContent>
            </a:graphicData>
          </a:graphic>
        </p:graphicFrame>
      </p:grpSp>
      <p:grpSp>
        <p:nvGrpSpPr>
          <p:cNvPr id="38" name="组合 37">
            <a:extLst>
              <a:ext uri="{FF2B5EF4-FFF2-40B4-BE49-F238E27FC236}">
                <a16:creationId xmlns:a16="http://schemas.microsoft.com/office/drawing/2014/main" id="{301CF2D3-81A7-4C9C-80EF-DFA13104CEA2}"/>
              </a:ext>
            </a:extLst>
          </p:cNvPr>
          <p:cNvGrpSpPr/>
          <p:nvPr/>
        </p:nvGrpSpPr>
        <p:grpSpPr>
          <a:xfrm>
            <a:off x="5857942" y="1125538"/>
            <a:ext cx="2727599" cy="400110"/>
            <a:chOff x="5876698" y="1604788"/>
            <a:chExt cx="2727599" cy="400110"/>
          </a:xfrm>
        </p:grpSpPr>
        <p:sp>
          <p:nvSpPr>
            <p:cNvPr id="2" name="文本框 1">
              <a:extLst>
                <a:ext uri="{FF2B5EF4-FFF2-40B4-BE49-F238E27FC236}">
                  <a16:creationId xmlns:a16="http://schemas.microsoft.com/office/drawing/2014/main" id="{6D78D318-3D82-40BD-BEB4-6CDCCA49633A}"/>
                </a:ext>
              </a:extLst>
            </p:cNvPr>
            <p:cNvSpPr txBox="1"/>
            <p:nvPr/>
          </p:nvSpPr>
          <p:spPr>
            <a:xfrm>
              <a:off x="5876698" y="1604788"/>
              <a:ext cx="2727599" cy="400110"/>
            </a:xfrm>
            <a:prstGeom prst="rect">
              <a:avLst/>
            </a:prstGeom>
            <a:noFill/>
          </p:spPr>
          <p:txBody>
            <a:bodyPr wrap="square" rtlCol="0">
              <a:spAutoFit/>
            </a:bodyPr>
            <a:lstStyle/>
            <a:p>
              <a:r>
                <a:rPr lang="en-US" altLang="zh-HK" dirty="0"/>
                <a:t>1</a:t>
              </a:r>
              <a:r>
                <a:rPr lang="zh-CN" altLang="en-US" dirty="0"/>
                <a:t>、</a:t>
              </a:r>
              <a:endParaRPr lang="zh-HK" altLang="en-US" dirty="0"/>
            </a:p>
          </p:txBody>
        </p:sp>
        <p:graphicFrame>
          <p:nvGraphicFramePr>
            <p:cNvPr id="33" name="对象 32">
              <a:extLst>
                <a:ext uri="{FF2B5EF4-FFF2-40B4-BE49-F238E27FC236}">
                  <a16:creationId xmlns:a16="http://schemas.microsoft.com/office/drawing/2014/main" id="{3CE8E994-EE54-4D09-B3AD-BE7883808838}"/>
                </a:ext>
              </a:extLst>
            </p:cNvPr>
            <p:cNvGraphicFramePr>
              <a:graphicFrameLocks noChangeAspect="1"/>
            </p:cNvGraphicFramePr>
            <p:nvPr>
              <p:extLst>
                <p:ext uri="{D42A27DB-BD31-4B8C-83A1-F6EECF244321}">
                  <p14:modId xmlns:p14="http://schemas.microsoft.com/office/powerpoint/2010/main" val="1190425400"/>
                </p:ext>
              </p:extLst>
            </p:nvPr>
          </p:nvGraphicFramePr>
          <p:xfrm>
            <a:off x="6219825" y="1660525"/>
            <a:ext cx="1125538" cy="342900"/>
          </p:xfrm>
          <a:graphic>
            <a:graphicData uri="http://schemas.openxmlformats.org/presentationml/2006/ole">
              <mc:AlternateContent xmlns:mc="http://schemas.openxmlformats.org/markup-compatibility/2006">
                <mc:Choice xmlns:v="urn:schemas-microsoft-com:vml" Requires="v">
                  <p:oleObj spid="_x0000_s13470" name="Equation" r:id="rId8" imgW="749160" imgH="228600" progId="Equation.DSMT4">
                    <p:embed/>
                  </p:oleObj>
                </mc:Choice>
                <mc:Fallback>
                  <p:oleObj name="Equation" r:id="rId8" imgW="749160" imgH="228600" progId="Equation.DSMT4">
                    <p:embed/>
                    <p:pic>
                      <p:nvPicPr>
                        <p:cNvPr id="0" name=""/>
                        <p:cNvPicPr/>
                        <p:nvPr/>
                      </p:nvPicPr>
                      <p:blipFill>
                        <a:blip r:embed="rId9"/>
                        <a:stretch>
                          <a:fillRect/>
                        </a:stretch>
                      </p:blipFill>
                      <p:spPr>
                        <a:xfrm>
                          <a:off x="6219825" y="1660525"/>
                          <a:ext cx="1125538" cy="342900"/>
                        </a:xfrm>
                        <a:prstGeom prst="rect">
                          <a:avLst/>
                        </a:prstGeom>
                      </p:spPr>
                    </p:pic>
                  </p:oleObj>
                </mc:Fallback>
              </mc:AlternateContent>
            </a:graphicData>
          </a:graphic>
        </p:graphicFrame>
      </p:grpSp>
      <p:grpSp>
        <p:nvGrpSpPr>
          <p:cNvPr id="42" name="组合 41">
            <a:extLst>
              <a:ext uri="{FF2B5EF4-FFF2-40B4-BE49-F238E27FC236}">
                <a16:creationId xmlns:a16="http://schemas.microsoft.com/office/drawing/2014/main" id="{3CFD4E85-D001-4A73-8E53-BDF3DB15AD35}"/>
              </a:ext>
            </a:extLst>
          </p:cNvPr>
          <p:cNvGrpSpPr/>
          <p:nvPr/>
        </p:nvGrpSpPr>
        <p:grpSpPr>
          <a:xfrm>
            <a:off x="5855488" y="2368234"/>
            <a:ext cx="2676951" cy="832707"/>
            <a:chOff x="5882451" y="2828161"/>
            <a:chExt cx="2727599" cy="799374"/>
          </a:xfrm>
        </p:grpSpPr>
        <p:sp>
          <p:nvSpPr>
            <p:cNvPr id="39" name="文本框 38">
              <a:extLst>
                <a:ext uri="{FF2B5EF4-FFF2-40B4-BE49-F238E27FC236}">
                  <a16:creationId xmlns:a16="http://schemas.microsoft.com/office/drawing/2014/main" id="{ECFED022-8CEF-479E-A8E0-D4D16D493BAC}"/>
                </a:ext>
              </a:extLst>
            </p:cNvPr>
            <p:cNvSpPr txBox="1"/>
            <p:nvPr/>
          </p:nvSpPr>
          <p:spPr>
            <a:xfrm>
              <a:off x="5882451" y="3122276"/>
              <a:ext cx="2727599" cy="400110"/>
            </a:xfrm>
            <a:prstGeom prst="rect">
              <a:avLst/>
            </a:prstGeom>
            <a:noFill/>
          </p:spPr>
          <p:txBody>
            <a:bodyPr wrap="square" rtlCol="0">
              <a:spAutoFit/>
            </a:bodyPr>
            <a:lstStyle/>
            <a:p>
              <a:r>
                <a:rPr lang="en-US" altLang="zh-CN" dirty="0"/>
                <a:t>4</a:t>
              </a:r>
              <a:r>
                <a:rPr lang="zh-CN" altLang="en-US" dirty="0"/>
                <a:t>、</a:t>
              </a:r>
              <a:endParaRPr lang="zh-HK" altLang="en-US" dirty="0"/>
            </a:p>
          </p:txBody>
        </p:sp>
        <p:graphicFrame>
          <p:nvGraphicFramePr>
            <p:cNvPr id="41" name="对象 40">
              <a:extLst>
                <a:ext uri="{FF2B5EF4-FFF2-40B4-BE49-F238E27FC236}">
                  <a16:creationId xmlns:a16="http://schemas.microsoft.com/office/drawing/2014/main" id="{7D1D4A91-BBD1-41F1-AA2A-1959DE8EE492}"/>
                </a:ext>
              </a:extLst>
            </p:cNvPr>
            <p:cNvGraphicFramePr>
              <a:graphicFrameLocks noChangeAspect="1"/>
            </p:cNvGraphicFramePr>
            <p:nvPr>
              <p:extLst>
                <p:ext uri="{D42A27DB-BD31-4B8C-83A1-F6EECF244321}">
                  <p14:modId xmlns:p14="http://schemas.microsoft.com/office/powerpoint/2010/main" val="1143370431"/>
                </p:ext>
              </p:extLst>
            </p:nvPr>
          </p:nvGraphicFramePr>
          <p:xfrm>
            <a:off x="6283025" y="2828161"/>
            <a:ext cx="1765285" cy="799374"/>
          </p:xfrm>
          <a:graphic>
            <a:graphicData uri="http://schemas.openxmlformats.org/presentationml/2006/ole">
              <mc:AlternateContent xmlns:mc="http://schemas.openxmlformats.org/markup-compatibility/2006">
                <mc:Choice xmlns:v="urn:schemas-microsoft-com:vml" Requires="v">
                  <p:oleObj spid="_x0000_s13471" name="Equation" r:id="rId10" imgW="1346040" imgH="609480" progId="Equation.DSMT4">
                    <p:embed/>
                  </p:oleObj>
                </mc:Choice>
                <mc:Fallback>
                  <p:oleObj name="Equation" r:id="rId10" imgW="1346040" imgH="609480" progId="Equation.DSMT4">
                    <p:embed/>
                    <p:pic>
                      <p:nvPicPr>
                        <p:cNvPr id="0" name=""/>
                        <p:cNvPicPr/>
                        <p:nvPr/>
                      </p:nvPicPr>
                      <p:blipFill>
                        <a:blip r:embed="rId11"/>
                        <a:stretch>
                          <a:fillRect/>
                        </a:stretch>
                      </p:blipFill>
                      <p:spPr>
                        <a:xfrm>
                          <a:off x="6283025" y="2828161"/>
                          <a:ext cx="1765285" cy="799374"/>
                        </a:xfrm>
                        <a:prstGeom prst="rect">
                          <a:avLst/>
                        </a:prstGeom>
                      </p:spPr>
                    </p:pic>
                  </p:oleObj>
                </mc:Fallback>
              </mc:AlternateContent>
            </a:graphicData>
          </a:graphic>
        </p:graphicFrame>
      </p:grpSp>
      <p:grpSp>
        <p:nvGrpSpPr>
          <p:cNvPr id="44" name="组合 43">
            <a:extLst>
              <a:ext uri="{FF2B5EF4-FFF2-40B4-BE49-F238E27FC236}">
                <a16:creationId xmlns:a16="http://schemas.microsoft.com/office/drawing/2014/main" id="{A8701899-107D-44E7-8005-484B9F744EBA}"/>
              </a:ext>
            </a:extLst>
          </p:cNvPr>
          <p:cNvGrpSpPr/>
          <p:nvPr/>
        </p:nvGrpSpPr>
        <p:grpSpPr>
          <a:xfrm>
            <a:off x="5852783" y="3123142"/>
            <a:ext cx="2727599" cy="703263"/>
            <a:chOff x="5876698" y="3657600"/>
            <a:chExt cx="2727599" cy="703263"/>
          </a:xfrm>
        </p:grpSpPr>
        <p:sp>
          <p:nvSpPr>
            <p:cNvPr id="49" name="文本框 48">
              <a:extLst>
                <a:ext uri="{FF2B5EF4-FFF2-40B4-BE49-F238E27FC236}">
                  <a16:creationId xmlns:a16="http://schemas.microsoft.com/office/drawing/2014/main" id="{B0D95B52-CA76-48F8-9ABA-3506A9D4C296}"/>
                </a:ext>
              </a:extLst>
            </p:cNvPr>
            <p:cNvSpPr txBox="1"/>
            <p:nvPr/>
          </p:nvSpPr>
          <p:spPr>
            <a:xfrm>
              <a:off x="5876698" y="3869318"/>
              <a:ext cx="2727599" cy="400110"/>
            </a:xfrm>
            <a:prstGeom prst="rect">
              <a:avLst/>
            </a:prstGeom>
            <a:noFill/>
          </p:spPr>
          <p:txBody>
            <a:bodyPr wrap="square" rtlCol="0">
              <a:spAutoFit/>
            </a:bodyPr>
            <a:lstStyle/>
            <a:p>
              <a:r>
                <a:rPr lang="en-US" altLang="zh-CN" dirty="0"/>
                <a:t>5</a:t>
              </a:r>
              <a:r>
                <a:rPr lang="zh-CN" altLang="en-US" dirty="0"/>
                <a:t>、</a:t>
              </a:r>
              <a:endParaRPr lang="zh-HK" altLang="en-US" dirty="0"/>
            </a:p>
          </p:txBody>
        </p:sp>
        <p:graphicFrame>
          <p:nvGraphicFramePr>
            <p:cNvPr id="43" name="对象 42">
              <a:extLst>
                <a:ext uri="{FF2B5EF4-FFF2-40B4-BE49-F238E27FC236}">
                  <a16:creationId xmlns:a16="http://schemas.microsoft.com/office/drawing/2014/main" id="{D15B151A-2AEC-418F-A87A-531ECE295058}"/>
                </a:ext>
              </a:extLst>
            </p:cNvPr>
            <p:cNvGraphicFramePr>
              <a:graphicFrameLocks noChangeAspect="1"/>
            </p:cNvGraphicFramePr>
            <p:nvPr>
              <p:extLst>
                <p:ext uri="{D42A27DB-BD31-4B8C-83A1-F6EECF244321}">
                  <p14:modId xmlns:p14="http://schemas.microsoft.com/office/powerpoint/2010/main" val="407990801"/>
                </p:ext>
              </p:extLst>
            </p:nvPr>
          </p:nvGraphicFramePr>
          <p:xfrm>
            <a:off x="6281738" y="3657600"/>
            <a:ext cx="1563687" cy="703263"/>
          </p:xfrm>
          <a:graphic>
            <a:graphicData uri="http://schemas.openxmlformats.org/presentationml/2006/ole">
              <mc:AlternateContent xmlns:mc="http://schemas.openxmlformats.org/markup-compatibility/2006">
                <mc:Choice xmlns:v="urn:schemas-microsoft-com:vml" Requires="v">
                  <p:oleObj spid="_x0000_s13472" name="Equation" r:id="rId12" imgW="1130040" imgH="507960" progId="Equation.DSMT4">
                    <p:embed/>
                  </p:oleObj>
                </mc:Choice>
                <mc:Fallback>
                  <p:oleObj name="Equation" r:id="rId12" imgW="1130040" imgH="507960" progId="Equation.DSMT4">
                    <p:embed/>
                    <p:pic>
                      <p:nvPicPr>
                        <p:cNvPr id="0" name=""/>
                        <p:cNvPicPr/>
                        <p:nvPr/>
                      </p:nvPicPr>
                      <p:blipFill>
                        <a:blip r:embed="rId13"/>
                        <a:stretch>
                          <a:fillRect/>
                        </a:stretch>
                      </p:blipFill>
                      <p:spPr>
                        <a:xfrm>
                          <a:off x="6281738" y="3657600"/>
                          <a:ext cx="1563687" cy="703263"/>
                        </a:xfrm>
                        <a:prstGeom prst="rect">
                          <a:avLst/>
                        </a:prstGeom>
                      </p:spPr>
                    </p:pic>
                  </p:oleObj>
                </mc:Fallback>
              </mc:AlternateContent>
            </a:graphicData>
          </a:graphic>
        </p:graphicFrame>
      </p:grpSp>
      <p:grpSp>
        <p:nvGrpSpPr>
          <p:cNvPr id="52" name="组合 51">
            <a:extLst>
              <a:ext uri="{FF2B5EF4-FFF2-40B4-BE49-F238E27FC236}">
                <a16:creationId xmlns:a16="http://schemas.microsoft.com/office/drawing/2014/main" id="{B3B79694-1CE6-4F36-ADBC-619D044A5C82}"/>
              </a:ext>
            </a:extLst>
          </p:cNvPr>
          <p:cNvGrpSpPr/>
          <p:nvPr/>
        </p:nvGrpSpPr>
        <p:grpSpPr>
          <a:xfrm>
            <a:off x="5825330" y="3797073"/>
            <a:ext cx="2727599" cy="460375"/>
            <a:chOff x="5876698" y="4474641"/>
            <a:chExt cx="2727599" cy="460375"/>
          </a:xfrm>
        </p:grpSpPr>
        <p:sp>
          <p:nvSpPr>
            <p:cNvPr id="54" name="文本框 53">
              <a:extLst>
                <a:ext uri="{FF2B5EF4-FFF2-40B4-BE49-F238E27FC236}">
                  <a16:creationId xmlns:a16="http://schemas.microsoft.com/office/drawing/2014/main" id="{939B641D-1D41-46A5-81FF-6817CD17D199}"/>
                </a:ext>
              </a:extLst>
            </p:cNvPr>
            <p:cNvSpPr txBox="1"/>
            <p:nvPr/>
          </p:nvSpPr>
          <p:spPr>
            <a:xfrm>
              <a:off x="5876698" y="4522479"/>
              <a:ext cx="2727599" cy="400110"/>
            </a:xfrm>
            <a:prstGeom prst="rect">
              <a:avLst/>
            </a:prstGeom>
            <a:noFill/>
          </p:spPr>
          <p:txBody>
            <a:bodyPr wrap="square" rtlCol="0">
              <a:spAutoFit/>
            </a:bodyPr>
            <a:lstStyle/>
            <a:p>
              <a:r>
                <a:rPr lang="en-US" altLang="zh-CN" dirty="0"/>
                <a:t>6</a:t>
              </a:r>
              <a:r>
                <a:rPr lang="zh-CN" altLang="en-US" dirty="0"/>
                <a:t>、</a:t>
              </a:r>
              <a:endParaRPr lang="zh-HK" altLang="en-US" dirty="0"/>
            </a:p>
          </p:txBody>
        </p:sp>
        <p:graphicFrame>
          <p:nvGraphicFramePr>
            <p:cNvPr id="51" name="对象 50">
              <a:extLst>
                <a:ext uri="{FF2B5EF4-FFF2-40B4-BE49-F238E27FC236}">
                  <a16:creationId xmlns:a16="http://schemas.microsoft.com/office/drawing/2014/main" id="{60A4BE21-DFA7-4B66-BB41-247362306405}"/>
                </a:ext>
              </a:extLst>
            </p:cNvPr>
            <p:cNvGraphicFramePr>
              <a:graphicFrameLocks noChangeAspect="1"/>
            </p:cNvGraphicFramePr>
            <p:nvPr>
              <p:extLst>
                <p:ext uri="{D42A27DB-BD31-4B8C-83A1-F6EECF244321}">
                  <p14:modId xmlns:p14="http://schemas.microsoft.com/office/powerpoint/2010/main" val="3825521900"/>
                </p:ext>
              </p:extLst>
            </p:nvPr>
          </p:nvGraphicFramePr>
          <p:xfrm>
            <a:off x="6256044" y="4474641"/>
            <a:ext cx="1538287" cy="460375"/>
          </p:xfrm>
          <a:graphic>
            <a:graphicData uri="http://schemas.openxmlformats.org/presentationml/2006/ole">
              <mc:AlternateContent xmlns:mc="http://schemas.openxmlformats.org/markup-compatibility/2006">
                <mc:Choice xmlns:v="urn:schemas-microsoft-com:vml" Requires="v">
                  <p:oleObj spid="_x0000_s13473" name="Equation" r:id="rId14" imgW="1104840" imgH="330120" progId="Equation.DSMT4">
                    <p:embed/>
                  </p:oleObj>
                </mc:Choice>
                <mc:Fallback>
                  <p:oleObj name="Equation" r:id="rId14" imgW="1104840" imgH="330120" progId="Equation.DSMT4">
                    <p:embed/>
                    <p:pic>
                      <p:nvPicPr>
                        <p:cNvPr id="0" name=""/>
                        <p:cNvPicPr/>
                        <p:nvPr/>
                      </p:nvPicPr>
                      <p:blipFill>
                        <a:blip r:embed="rId15"/>
                        <a:stretch>
                          <a:fillRect/>
                        </a:stretch>
                      </p:blipFill>
                      <p:spPr>
                        <a:xfrm>
                          <a:off x="6256044" y="4474641"/>
                          <a:ext cx="1538287" cy="460375"/>
                        </a:xfrm>
                        <a:prstGeom prst="rect">
                          <a:avLst/>
                        </a:prstGeom>
                      </p:spPr>
                    </p:pic>
                  </p:oleObj>
                </mc:Fallback>
              </mc:AlternateContent>
            </a:graphicData>
          </a:graphic>
        </p:graphicFrame>
      </p:grpSp>
      <p:sp>
        <p:nvSpPr>
          <p:cNvPr id="56" name="文本框 55">
            <a:extLst>
              <a:ext uri="{FF2B5EF4-FFF2-40B4-BE49-F238E27FC236}">
                <a16:creationId xmlns:a16="http://schemas.microsoft.com/office/drawing/2014/main" id="{78F7D5F6-5993-489B-B9BB-E71ED45C11D5}"/>
              </a:ext>
            </a:extLst>
          </p:cNvPr>
          <p:cNvSpPr txBox="1"/>
          <p:nvPr/>
        </p:nvSpPr>
        <p:spPr>
          <a:xfrm>
            <a:off x="579910" y="4614478"/>
            <a:ext cx="2592289" cy="400110"/>
          </a:xfrm>
          <a:prstGeom prst="rect">
            <a:avLst/>
          </a:prstGeom>
          <a:noFill/>
        </p:spPr>
        <p:txBody>
          <a:bodyPr wrap="square" rtlCol="0">
            <a:spAutoFit/>
          </a:bodyPr>
          <a:lstStyle/>
          <a:p>
            <a:r>
              <a:rPr lang="zh-CN" altLang="en-US" dirty="0"/>
              <a:t>最终得到公式如下：</a:t>
            </a:r>
            <a:endParaRPr lang="zh-HK" altLang="en-US" dirty="0"/>
          </a:p>
        </p:txBody>
      </p:sp>
      <p:graphicFrame>
        <p:nvGraphicFramePr>
          <p:cNvPr id="57" name="对象 56">
            <a:extLst>
              <a:ext uri="{FF2B5EF4-FFF2-40B4-BE49-F238E27FC236}">
                <a16:creationId xmlns:a16="http://schemas.microsoft.com/office/drawing/2014/main" id="{2910DB31-7545-48B2-8007-A6365E5BDCCA}"/>
              </a:ext>
            </a:extLst>
          </p:cNvPr>
          <p:cNvGraphicFramePr>
            <a:graphicFrameLocks noChangeAspect="1"/>
          </p:cNvGraphicFramePr>
          <p:nvPr>
            <p:extLst>
              <p:ext uri="{D42A27DB-BD31-4B8C-83A1-F6EECF244321}">
                <p14:modId xmlns:p14="http://schemas.microsoft.com/office/powerpoint/2010/main" val="343315302"/>
              </p:ext>
            </p:extLst>
          </p:nvPr>
        </p:nvGraphicFramePr>
        <p:xfrm>
          <a:off x="2863951" y="4373208"/>
          <a:ext cx="1697038" cy="1022350"/>
        </p:xfrm>
        <a:graphic>
          <a:graphicData uri="http://schemas.openxmlformats.org/presentationml/2006/ole">
            <mc:AlternateContent xmlns:mc="http://schemas.openxmlformats.org/markup-compatibility/2006">
              <mc:Choice xmlns:v="urn:schemas-microsoft-com:vml" Requires="v">
                <p:oleObj spid="_x0000_s13474" name="Equation" r:id="rId16" imgW="1054080" imgH="634680" progId="Equation.DSMT4">
                  <p:embed/>
                </p:oleObj>
              </mc:Choice>
              <mc:Fallback>
                <p:oleObj name="Equation" r:id="rId16" imgW="1054080" imgH="634680" progId="Equation.DSMT4">
                  <p:embed/>
                  <p:pic>
                    <p:nvPicPr>
                      <p:cNvPr id="0" name=""/>
                      <p:cNvPicPr/>
                      <p:nvPr/>
                    </p:nvPicPr>
                    <p:blipFill>
                      <a:blip r:embed="rId17"/>
                      <a:stretch>
                        <a:fillRect/>
                      </a:stretch>
                    </p:blipFill>
                    <p:spPr>
                      <a:xfrm>
                        <a:off x="2863951" y="4373208"/>
                        <a:ext cx="1697038" cy="1022350"/>
                      </a:xfrm>
                      <a:prstGeom prst="rect">
                        <a:avLst/>
                      </a:prstGeom>
                    </p:spPr>
                  </p:pic>
                </p:oleObj>
              </mc:Fallback>
            </mc:AlternateContent>
          </a:graphicData>
        </a:graphic>
      </p:graphicFrame>
    </p:spTree>
    <p:extLst>
      <p:ext uri="{BB962C8B-B14F-4D97-AF65-F5344CB8AC3E}">
        <p14:creationId xmlns:p14="http://schemas.microsoft.com/office/powerpoint/2010/main" val="18485505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Mamdani-style </a:t>
            </a:r>
            <a:r>
              <a:rPr lang="zh-CN" altLang="en-US" sz="3200" dirty="0">
                <a:latin typeface="+mn-lt"/>
              </a:rPr>
              <a:t>模糊推理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196752"/>
            <a:ext cx="8056191" cy="5040560"/>
          </a:xfrm>
        </p:spPr>
        <p:txBody>
          <a:bodyPr/>
          <a:lstStyle/>
          <a:p>
            <a:pPr eaLnBrk="1" hangingPunct="1">
              <a:buClr>
                <a:srgbClr val="FF0000"/>
              </a:buClr>
              <a:buSzPct val="55000"/>
              <a:buFont typeface="Wingdings" panose="05000000000000000000" pitchFamily="2" charset="2"/>
              <a:buChar char="u"/>
            </a:pPr>
            <a:r>
              <a:rPr lang="zh-CN" altLang="en-US" sz="1800" b="1" dirty="0">
                <a:latin typeface="微软雅黑" panose="020B0503020204020204" pitchFamily="34" charset="-122"/>
                <a:ea typeface="微软雅黑" panose="020B0503020204020204" pitchFamily="34" charset="-122"/>
              </a:rPr>
              <a:t>图</a:t>
            </a:r>
            <a:r>
              <a:rPr lang="en-US" altLang="zh-CN" sz="1800" b="1" dirty="0">
                <a:latin typeface="微软雅黑" panose="020B0503020204020204" pitchFamily="34" charset="-122"/>
                <a:ea typeface="微软雅黑" panose="020B0503020204020204" pitchFamily="34" charset="-122"/>
              </a:rPr>
              <a:t>9</a:t>
            </a:r>
            <a:r>
              <a:rPr lang="zh-CN" altLang="en-US" sz="1800" b="1" dirty="0">
                <a:latin typeface="微软雅黑" panose="020B0503020204020204" pitchFamily="34" charset="-122"/>
                <a:ea typeface="微软雅黑" panose="020B0503020204020204" pitchFamily="34" charset="-122"/>
              </a:rPr>
              <a:t>：变量模糊集的逆模糊化</a:t>
            </a: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dirty="0">
                <a:latin typeface="微软雅黑" panose="020B0503020204020204" pitchFamily="34" charset="-122"/>
                <a:ea typeface="微软雅黑" panose="020B0503020204020204" pitchFamily="34" charset="-122"/>
              </a:rPr>
              <a:t>因此，逆模糊化的结果是，</a:t>
            </a:r>
            <a:r>
              <a:rPr lang="en-US" altLang="zh-CN" sz="1800" b="1" dirty="0">
                <a:latin typeface="微软雅黑" panose="020B0503020204020204" pitchFamily="34" charset="-122"/>
                <a:ea typeface="微软雅黑" panose="020B0503020204020204" pitchFamily="34" charset="-122"/>
              </a:rPr>
              <a:t>z1</a:t>
            </a:r>
            <a:r>
              <a:rPr lang="zh-CN" altLang="en-US" sz="1800" b="1" dirty="0">
                <a:latin typeface="微软雅黑" panose="020B0503020204020204" pitchFamily="34" charset="-122"/>
                <a:ea typeface="微软雅黑" panose="020B0503020204020204" pitchFamily="34" charset="-122"/>
              </a:rPr>
              <a:t>的清晰输入为</a:t>
            </a:r>
            <a:r>
              <a:rPr lang="en-US" altLang="zh-CN" sz="1800" b="1" dirty="0">
                <a:latin typeface="微软雅黑" panose="020B0503020204020204" pitchFamily="34" charset="-122"/>
                <a:ea typeface="微软雅黑" panose="020B0503020204020204" pitchFamily="34" charset="-122"/>
              </a:rPr>
              <a:t>67.4</a:t>
            </a:r>
            <a:r>
              <a:rPr lang="zh-CN" altLang="en-US" sz="1800" b="1" dirty="0">
                <a:latin typeface="微软雅黑" panose="020B0503020204020204" pitchFamily="34" charset="-122"/>
                <a:ea typeface="微软雅黑" panose="020B0503020204020204" pitchFamily="34" charset="-122"/>
              </a:rPr>
              <a:t>意思是该“模糊”项目的风险是</a:t>
            </a:r>
            <a:r>
              <a:rPr lang="en-US" altLang="zh-CN" sz="1800" b="1" dirty="0">
                <a:latin typeface="微软雅黑" panose="020B0503020204020204" pitchFamily="34" charset="-122"/>
                <a:ea typeface="微软雅黑" panose="020B0503020204020204" pitchFamily="34" charset="-122"/>
              </a:rPr>
              <a:t>67.4%</a:t>
            </a:r>
            <a:r>
              <a:rPr lang="zh-CN" altLang="en-US" sz="1800" b="1" dirty="0">
                <a:latin typeface="微软雅黑" panose="020B0503020204020204" pitchFamily="34" charset="-122"/>
                <a:ea typeface="微软雅黑" panose="020B0503020204020204" pitchFamily="34" charset="-122"/>
              </a:rPr>
              <a:t>。</a:t>
            </a: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dirty="0">
              <a:solidFill>
                <a:srgbClr val="0000FF"/>
              </a:solidFill>
              <a:latin typeface="微软雅黑" panose="020B0503020204020204" pitchFamily="34" charset="-122"/>
              <a:ea typeface="微软雅黑" panose="020B0503020204020204" pitchFamily="34" charset="-122"/>
            </a:endParaRPr>
          </a:p>
        </p:txBody>
      </p:sp>
      <p:grpSp>
        <p:nvGrpSpPr>
          <p:cNvPr id="5" name="组合 5">
            <a:extLst>
              <a:ext uri="{FF2B5EF4-FFF2-40B4-BE49-F238E27FC236}">
                <a16:creationId xmlns:a16="http://schemas.microsoft.com/office/drawing/2014/main" id="{A47620D7-F0F5-40D0-A869-621B7C15CB15}"/>
              </a:ext>
            </a:extLst>
          </p:cNvPr>
          <p:cNvGrpSpPr>
            <a:grpSpLocks/>
          </p:cNvGrpSpPr>
          <p:nvPr/>
        </p:nvGrpSpPr>
        <p:grpSpPr bwMode="auto">
          <a:xfrm>
            <a:off x="1715278" y="1628800"/>
            <a:ext cx="6241097" cy="3096344"/>
            <a:chOff x="1071538" y="2500306"/>
            <a:chExt cx="6769125" cy="4046537"/>
          </a:xfrm>
        </p:grpSpPr>
        <p:pic>
          <p:nvPicPr>
            <p:cNvPr id="7" name="Picture 591" descr="4-14-">
              <a:extLst>
                <a:ext uri="{FF2B5EF4-FFF2-40B4-BE49-F238E27FC236}">
                  <a16:creationId xmlns:a16="http://schemas.microsoft.com/office/drawing/2014/main" id="{4B865668-4A8E-4DC4-B29E-612011899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2500306"/>
              <a:ext cx="6769100" cy="404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5EEBDFF9-4D72-4210-8723-C73DAD698B1B}"/>
                </a:ext>
              </a:extLst>
            </p:cNvPr>
            <p:cNvSpPr txBox="1">
              <a:spLocks noChangeArrowheads="1"/>
            </p:cNvSpPr>
            <p:nvPr/>
          </p:nvSpPr>
          <p:spPr bwMode="auto">
            <a:xfrm>
              <a:off x="1071538" y="3214686"/>
              <a:ext cx="492443" cy="114300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i="0"/>
                <a:t>隶属度</a:t>
              </a:r>
            </a:p>
          </p:txBody>
        </p:sp>
      </p:grpSp>
      <p:pic>
        <p:nvPicPr>
          <p:cNvPr id="9" name="Picture 590" descr="p4">
            <a:extLst>
              <a:ext uri="{FF2B5EF4-FFF2-40B4-BE49-F238E27FC236}">
                <a16:creationId xmlns:a16="http://schemas.microsoft.com/office/drawing/2014/main" id="{06FAC9C7-61C6-4FD3-A676-DF9341612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377" y="4797152"/>
            <a:ext cx="7902922" cy="85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99339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80256" y="406400"/>
            <a:ext cx="7696200" cy="719138"/>
          </a:xfrm>
        </p:spPr>
        <p:txBody>
          <a:bodyPr/>
          <a:lstStyle/>
          <a:p>
            <a:pPr eaLnBrk="1" hangingPunct="1">
              <a:defRPr/>
            </a:pPr>
            <a:r>
              <a:rPr lang="en-US" altLang="zh-CN" dirty="0">
                <a:latin typeface="+mn-lt"/>
              </a:rPr>
              <a:t> </a:t>
            </a:r>
            <a:r>
              <a:rPr lang="en-US" altLang="zh-CN" dirty="0" err="1">
                <a:latin typeface="+mn-lt"/>
              </a:rPr>
              <a:t>Sugeno</a:t>
            </a:r>
            <a:r>
              <a:rPr lang="en-US" altLang="zh-CN" dirty="0">
                <a:latin typeface="+mn-lt"/>
              </a:rPr>
              <a:t> </a:t>
            </a:r>
            <a:r>
              <a:rPr lang="zh-CN" altLang="en-US" dirty="0">
                <a:latin typeface="+mn-lt"/>
              </a:rPr>
              <a:t>模糊推理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268760"/>
            <a:ext cx="8056191" cy="5040560"/>
          </a:xfrm>
        </p:spPr>
        <p:txBody>
          <a:bodyPr/>
          <a:lstStyle/>
          <a:p>
            <a:pPr eaLnBrk="1" hangingPunct="1">
              <a:buClr>
                <a:srgbClr val="FF0000"/>
              </a:buClr>
              <a:buSzPct val="55000"/>
            </a:pPr>
            <a:r>
              <a:rPr lang="en-US" altLang="zh-CN" sz="2000" b="1">
                <a:solidFill>
                  <a:srgbClr val="0000FF"/>
                </a:solidFill>
                <a:latin typeface="微软雅黑" panose="020B0503020204020204" pitchFamily="34" charset="-122"/>
                <a:ea typeface="微软雅黑" panose="020B0503020204020204" pitchFamily="34" charset="-122"/>
              </a:rPr>
              <a:t>Mamdani</a:t>
            </a:r>
            <a:r>
              <a:rPr lang="zh-CN" altLang="en-US" sz="2000" b="1">
                <a:solidFill>
                  <a:srgbClr val="0000FF"/>
                </a:solidFill>
                <a:latin typeface="微软雅黑" panose="020B0503020204020204" pitchFamily="34" charset="-122"/>
                <a:ea typeface="微软雅黑" panose="020B0503020204020204" pitchFamily="34" charset="-122"/>
              </a:rPr>
              <a:t>推理</a:t>
            </a:r>
            <a:r>
              <a:rPr lang="zh-CN" altLang="en-US" sz="2000" b="1">
                <a:latin typeface="微软雅黑" panose="020B0503020204020204" pitchFamily="34" charset="-122"/>
                <a:ea typeface="微软雅黑" panose="020B0503020204020204" pitchFamily="34" charset="-122"/>
              </a:rPr>
              <a:t>需要透过整合连续变化的函数找到二维形状的质心，通常这个过程计算的</a:t>
            </a:r>
            <a:r>
              <a:rPr lang="zh-CN" altLang="en-US" sz="2000" b="1">
                <a:solidFill>
                  <a:srgbClr val="0000FF"/>
                </a:solidFill>
                <a:latin typeface="微软雅黑" panose="020B0503020204020204" pitchFamily="34" charset="-122"/>
                <a:ea typeface="微软雅黑" panose="020B0503020204020204" pitchFamily="34" charset="-122"/>
              </a:rPr>
              <a:t>效率不高</a:t>
            </a:r>
            <a:r>
              <a:rPr lang="zh-CN" altLang="en-US" sz="2000" b="1">
                <a:latin typeface="微软雅黑" panose="020B0503020204020204" pitchFamily="34" charset="-122"/>
                <a:ea typeface="微软雅黑" panose="020B0503020204020204" pitchFamily="34" charset="-122"/>
              </a:rPr>
              <a:t>。 </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1000" b="1">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pPr>
            <a:r>
              <a:rPr lang="en-US" altLang="zh-CN" sz="2000" b="1">
                <a:solidFill>
                  <a:srgbClr val="0000FF"/>
                </a:solidFill>
                <a:latin typeface="微软雅黑" panose="020B0503020204020204" pitchFamily="34" charset="-122"/>
                <a:ea typeface="微软雅黑" panose="020B0503020204020204" pitchFamily="34" charset="-122"/>
              </a:rPr>
              <a:t>Sugeno</a:t>
            </a:r>
            <a:r>
              <a:rPr lang="zh-CN" altLang="en-US" sz="2000" b="1">
                <a:solidFill>
                  <a:srgbClr val="0000FF"/>
                </a:solidFill>
                <a:latin typeface="微软雅黑" panose="020B0503020204020204" pitchFamily="34" charset="-122"/>
                <a:ea typeface="微软雅黑" panose="020B0503020204020204" pitchFamily="34" charset="-122"/>
              </a:rPr>
              <a:t>方法</a:t>
            </a:r>
            <a:r>
              <a:rPr lang="zh-CN" altLang="en-US" sz="2000" b="1">
                <a:latin typeface="微软雅黑" panose="020B0503020204020204" pitchFamily="34" charset="-122"/>
                <a:ea typeface="微软雅黑" panose="020B0503020204020204" pitchFamily="34" charset="-122"/>
              </a:rPr>
              <a:t>使用只有一个尖峰的单态函数作为规则后项的归属函数。</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r>
              <a:rPr lang="zh-CN" altLang="en-US" sz="2000" b="1">
                <a:solidFill>
                  <a:srgbClr val="0000FF"/>
                </a:solidFill>
                <a:latin typeface="微软雅黑" panose="020B0503020204020204" pitchFamily="34" charset="-122"/>
                <a:ea typeface="微软雅黑" panose="020B0503020204020204" pitchFamily="34" charset="-122"/>
              </a:rPr>
              <a:t>单态模式</a:t>
            </a:r>
            <a:r>
              <a:rPr lang="zh-CN" altLang="en-US" sz="2000" b="1">
                <a:latin typeface="微软雅黑" panose="020B0503020204020204" pitchFamily="34" charset="-122"/>
                <a:ea typeface="微软雅黑" panose="020B0503020204020204" pitchFamily="34" charset="-122"/>
              </a:rPr>
              <a:t>，更确切地说是模糊单态模式，是</a:t>
            </a:r>
            <a:r>
              <a:rPr lang="zh-CN" altLang="en-US" sz="2000" b="1">
                <a:solidFill>
                  <a:srgbClr val="0000FF"/>
                </a:solidFill>
                <a:latin typeface="微软雅黑" panose="020B0503020204020204" pitchFamily="34" charset="-122"/>
                <a:ea typeface="微软雅黑" panose="020B0503020204020204" pitchFamily="34" charset="-122"/>
              </a:rPr>
              <a:t>带有归属函数的模糊集</a:t>
            </a:r>
            <a:r>
              <a:rPr lang="zh-CN" altLang="en-US" sz="2000" b="1">
                <a:latin typeface="微软雅黑" panose="020B0503020204020204" pitchFamily="34" charset="-122"/>
                <a:ea typeface="微软雅黑" panose="020B0503020204020204" pitchFamily="34" charset="-122"/>
              </a:rPr>
              <a:t>，该归属函数在论域的某个点上为</a:t>
            </a:r>
            <a:r>
              <a:rPr lang="en-US" altLang="zh-CN" sz="2000" b="1">
                <a:latin typeface="微软雅黑" panose="020B0503020204020204" pitchFamily="34" charset="-122"/>
                <a:ea typeface="微软雅黑" panose="020B0503020204020204" pitchFamily="34" charset="-122"/>
              </a:rPr>
              <a:t>1</a:t>
            </a:r>
            <a:r>
              <a:rPr lang="zh-CN" altLang="en-US" sz="2000" b="1">
                <a:latin typeface="微软雅黑" panose="020B0503020204020204" pitchFamily="34" charset="-122"/>
                <a:ea typeface="微软雅黑" panose="020B0503020204020204" pitchFamily="34" charset="-122"/>
              </a:rPr>
              <a:t>，在其他点上为</a:t>
            </a:r>
            <a:r>
              <a:rPr lang="en-US" altLang="zh-CN" sz="2000" b="1">
                <a:latin typeface="微软雅黑" panose="020B0503020204020204" pitchFamily="34" charset="-122"/>
                <a:ea typeface="微软雅黑" panose="020B0503020204020204" pitchFamily="34" charset="-122"/>
              </a:rPr>
              <a:t>0</a:t>
            </a:r>
            <a:r>
              <a:rPr lang="zh-CN" altLang="en-US" sz="2000" b="1">
                <a:latin typeface="微软雅黑" panose="020B0503020204020204" pitchFamily="34" charset="-122"/>
                <a:ea typeface="微软雅黑" panose="020B0503020204020204" pitchFamily="34" charset="-122"/>
              </a:rPr>
              <a:t>。</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1000" b="1">
              <a:latin typeface="微软雅黑" panose="020B0503020204020204" pitchFamily="34" charset="-122"/>
              <a:ea typeface="微软雅黑" panose="020B0503020204020204" pitchFamily="34" charset="-122"/>
            </a:endParaRPr>
          </a:p>
          <a:p>
            <a:pPr eaLnBrk="1" hangingPunct="1">
              <a:buClr>
                <a:srgbClr val="FF0000"/>
              </a:buClr>
              <a:buSzPct val="55000"/>
            </a:pPr>
            <a:r>
              <a:rPr lang="en-US" altLang="zh-CN" sz="2000" b="1">
                <a:latin typeface="微软雅黑" panose="020B0503020204020204" pitchFamily="34" charset="-122"/>
                <a:ea typeface="微软雅黑" panose="020B0503020204020204" pitchFamily="34" charset="-122"/>
              </a:rPr>
              <a:t>Sugeno-style</a:t>
            </a:r>
            <a:r>
              <a:rPr lang="zh-CN" altLang="en-US" sz="2000" b="1">
                <a:latin typeface="微软雅黑" panose="020B0503020204020204" pitchFamily="34" charset="-122"/>
                <a:ea typeface="微软雅黑" panose="020B0503020204020204" pitchFamily="34" charset="-122"/>
              </a:rPr>
              <a:t>模糊推理和</a:t>
            </a:r>
            <a:r>
              <a:rPr lang="en-US" altLang="zh-CN" sz="2000" b="1">
                <a:latin typeface="微软雅黑" panose="020B0503020204020204" pitchFamily="34" charset="-122"/>
                <a:ea typeface="微软雅黑" panose="020B0503020204020204" pitchFamily="34" charset="-122"/>
              </a:rPr>
              <a:t>Mamdani</a:t>
            </a:r>
            <a:r>
              <a:rPr lang="zh-CN" altLang="en-US" sz="2000" b="1">
                <a:latin typeface="微软雅黑" panose="020B0503020204020204" pitchFamily="34" charset="-122"/>
                <a:ea typeface="微软雅黑" panose="020B0503020204020204" pitchFamily="34" charset="-122"/>
              </a:rPr>
              <a:t>方法很相似。</a:t>
            </a:r>
            <a:r>
              <a:rPr lang="en-US" altLang="zh-CN" sz="2000" b="1">
                <a:latin typeface="微软雅黑" panose="020B0503020204020204" pitchFamily="34" charset="-122"/>
                <a:ea typeface="微软雅黑" panose="020B0503020204020204" pitchFamily="34" charset="-122"/>
              </a:rPr>
              <a:t>Sugeno</a:t>
            </a:r>
            <a:r>
              <a:rPr lang="zh-CN" altLang="en-US" sz="2000" b="1">
                <a:latin typeface="微软雅黑" panose="020B0503020204020204" pitchFamily="34" charset="-122"/>
                <a:ea typeface="微软雅黑" panose="020B0503020204020204" pitchFamily="34" charset="-122"/>
              </a:rPr>
              <a:t>仅改变了规则的后项。</a:t>
            </a:r>
          </a:p>
        </p:txBody>
      </p:sp>
    </p:spTree>
    <p:extLst>
      <p:ext uri="{BB962C8B-B14F-4D97-AF65-F5344CB8AC3E}">
        <p14:creationId xmlns:p14="http://schemas.microsoft.com/office/powerpoint/2010/main" val="38244807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80256" y="406400"/>
            <a:ext cx="7696200" cy="719138"/>
          </a:xfrm>
        </p:spPr>
        <p:txBody>
          <a:bodyPr/>
          <a:lstStyle/>
          <a:p>
            <a:pPr eaLnBrk="1" hangingPunct="1">
              <a:defRPr/>
            </a:pPr>
            <a:r>
              <a:rPr lang="en-US" altLang="zh-CN" dirty="0">
                <a:latin typeface="+mn-lt"/>
              </a:rPr>
              <a:t> </a:t>
            </a:r>
            <a:r>
              <a:rPr lang="en-US" altLang="zh-CN" dirty="0" err="1">
                <a:latin typeface="+mn-lt"/>
              </a:rPr>
              <a:t>Sugeno</a:t>
            </a:r>
            <a:r>
              <a:rPr lang="en-US" altLang="zh-CN" dirty="0">
                <a:latin typeface="+mn-lt"/>
              </a:rPr>
              <a:t> </a:t>
            </a:r>
            <a:r>
              <a:rPr lang="zh-CN" altLang="en-US" dirty="0">
                <a:latin typeface="+mn-lt"/>
              </a:rPr>
              <a:t>模糊推理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268760"/>
            <a:ext cx="8056191" cy="5040560"/>
          </a:xfrm>
        </p:spPr>
        <p:txBody>
          <a:bodyPr/>
          <a:lstStyle/>
          <a:p>
            <a:pPr eaLnBrk="1" hangingPunct="1">
              <a:buClr>
                <a:srgbClr val="FF0000"/>
              </a:buClr>
              <a:buSzPct val="55000"/>
            </a:pPr>
            <a:r>
              <a:rPr lang="zh-CN" altLang="en-US" sz="1800" b="1">
                <a:latin typeface="微软雅黑" panose="020B0503020204020204" pitchFamily="34" charset="-122"/>
                <a:ea typeface="微软雅黑" panose="020B0503020204020204" pitchFamily="34" charset="-122"/>
              </a:rPr>
              <a:t>它使用</a:t>
            </a:r>
            <a:r>
              <a:rPr lang="zh-CN" altLang="en-US" sz="1800" b="1">
                <a:solidFill>
                  <a:srgbClr val="0000FF"/>
                </a:solidFill>
                <a:latin typeface="微软雅黑" panose="020B0503020204020204" pitchFamily="34" charset="-122"/>
                <a:ea typeface="微软雅黑" panose="020B0503020204020204" pitchFamily="34" charset="-122"/>
              </a:rPr>
              <a:t>输入变量</a:t>
            </a:r>
            <a:r>
              <a:rPr lang="en-US" altLang="zh-CN" sz="1800" b="1">
                <a:latin typeface="微软雅黑" panose="020B0503020204020204" pitchFamily="34" charset="-122"/>
                <a:ea typeface="微软雅黑" panose="020B0503020204020204" pitchFamily="34" charset="-122"/>
              </a:rPr>
              <a:t>(</a:t>
            </a:r>
            <a:r>
              <a:rPr lang="zh-CN" altLang="en-US" sz="1800" b="1">
                <a:latin typeface="微软雅黑" panose="020B0503020204020204" pitchFamily="34" charset="-122"/>
                <a:ea typeface="微软雅黑" panose="020B0503020204020204" pitchFamily="34" charset="-122"/>
              </a:rPr>
              <a:t>而不是模糊集</a:t>
            </a:r>
            <a:r>
              <a:rPr lang="en-US" altLang="zh-CN" sz="1800" b="1">
                <a:latin typeface="微软雅黑" panose="020B0503020204020204" pitchFamily="34" charset="-122"/>
                <a:ea typeface="微软雅黑" panose="020B0503020204020204" pitchFamily="34" charset="-122"/>
              </a:rPr>
              <a:t>)</a:t>
            </a:r>
            <a:r>
              <a:rPr lang="zh-CN" altLang="en-US" sz="1800" b="1">
                <a:latin typeface="微软雅黑" panose="020B0503020204020204" pitchFamily="34" charset="-122"/>
                <a:ea typeface="微软雅黑" panose="020B0503020204020204" pitchFamily="34" charset="-122"/>
              </a:rPr>
              <a:t>的数学函数。</a:t>
            </a:r>
            <a:r>
              <a:rPr lang="en-US" altLang="zh-CN" sz="1800" b="1">
                <a:latin typeface="微软雅黑" panose="020B0503020204020204" pitchFamily="34" charset="-122"/>
                <a:ea typeface="微软雅黑" panose="020B0503020204020204" pitchFamily="34" charset="-122"/>
              </a:rPr>
              <a:t>Sugeno-style</a:t>
            </a:r>
            <a:r>
              <a:rPr lang="zh-CN" altLang="en-US" sz="1800" b="1">
                <a:latin typeface="微软雅黑" panose="020B0503020204020204" pitchFamily="34" charset="-122"/>
                <a:ea typeface="微软雅黑" panose="020B0503020204020204" pitchFamily="34" charset="-122"/>
              </a:rPr>
              <a:t>模糊规则的格式为：</a:t>
            </a:r>
          </a:p>
          <a:p>
            <a:pPr eaLnBrk="1" hangingPunct="1">
              <a:buClr>
                <a:srgbClr val="FF0000"/>
              </a:buClr>
              <a:buSzPct val="55000"/>
              <a:buFont typeface="Wingdings" panose="05000000000000000000" pitchFamily="2" charset="2"/>
              <a:buChar char="Ø"/>
            </a:pPr>
            <a:r>
              <a:rPr lang="en-US" altLang="zh-CN" sz="1600" b="1">
                <a:solidFill>
                  <a:srgbClr val="00B050"/>
                </a:solidFill>
                <a:latin typeface="微软雅黑" panose="020B0503020204020204" pitchFamily="34" charset="-122"/>
                <a:ea typeface="微软雅黑" panose="020B0503020204020204" pitchFamily="34" charset="-122"/>
              </a:rPr>
              <a:t>IF          x   is   A </a:t>
            </a:r>
          </a:p>
          <a:p>
            <a:pPr eaLnBrk="1" hangingPunct="1">
              <a:buClr>
                <a:srgbClr val="FF0000"/>
              </a:buClr>
              <a:buSzPct val="55000"/>
              <a:buFont typeface="Wingdings" panose="05000000000000000000" pitchFamily="2" charset="2"/>
              <a:buChar char="Ø"/>
            </a:pPr>
            <a:r>
              <a:rPr lang="en-US" altLang="zh-CN" sz="1600" b="1">
                <a:solidFill>
                  <a:srgbClr val="00B050"/>
                </a:solidFill>
                <a:latin typeface="微软雅黑" panose="020B0503020204020204" pitchFamily="34" charset="-122"/>
                <a:ea typeface="微软雅黑" panose="020B0503020204020204" pitchFamily="34" charset="-122"/>
              </a:rPr>
              <a:t>AND     y   is   B</a:t>
            </a:r>
          </a:p>
          <a:p>
            <a:pPr eaLnBrk="1" hangingPunct="1">
              <a:buClr>
                <a:srgbClr val="FF0000"/>
              </a:buClr>
              <a:buSzPct val="55000"/>
              <a:buFont typeface="Wingdings" panose="05000000000000000000" pitchFamily="2" charset="2"/>
              <a:buChar char="Ø"/>
            </a:pPr>
            <a:r>
              <a:rPr lang="en-US" altLang="zh-CN" sz="1600" b="1">
                <a:solidFill>
                  <a:srgbClr val="00B050"/>
                </a:solidFill>
                <a:latin typeface="微软雅黑" panose="020B0503020204020204" pitchFamily="34" charset="-122"/>
                <a:ea typeface="微软雅黑" panose="020B0503020204020204" pitchFamily="34" charset="-122"/>
              </a:rPr>
              <a:t>THEN   z    is  f (x, y) </a:t>
            </a:r>
          </a:p>
          <a:p>
            <a:pPr eaLnBrk="1" hangingPunct="1">
              <a:buClr>
                <a:srgbClr val="FF0000"/>
              </a:buClr>
              <a:buSzPct val="55000"/>
              <a:buFont typeface="Wingdings" panose="05000000000000000000" pitchFamily="2" charset="2"/>
              <a:buChar char="Ø"/>
            </a:pPr>
            <a:endParaRPr lang="en-US" altLang="zh-CN" sz="800" b="1">
              <a:solidFill>
                <a:srgbClr val="00B050"/>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600" b="1">
                <a:latin typeface="微软雅黑" panose="020B0503020204020204" pitchFamily="34" charset="-122"/>
                <a:ea typeface="微软雅黑" panose="020B0503020204020204" pitchFamily="34" charset="-122"/>
              </a:rPr>
              <a:t>其中</a:t>
            </a:r>
            <a:r>
              <a:rPr lang="en-US" altLang="zh-CN" sz="1600" b="1">
                <a:latin typeface="微软雅黑" panose="020B0503020204020204" pitchFamily="34" charset="-122"/>
                <a:ea typeface="微软雅黑" panose="020B0503020204020204" pitchFamily="34" charset="-122"/>
              </a:rPr>
              <a:t>x</a:t>
            </a:r>
            <a:r>
              <a:rPr lang="zh-CN" altLang="en-US" sz="1600" b="1">
                <a:latin typeface="微软雅黑" panose="020B0503020204020204" pitchFamily="34" charset="-122"/>
                <a:ea typeface="微软雅黑" panose="020B0503020204020204" pitchFamily="34" charset="-122"/>
              </a:rPr>
              <a:t>、</a:t>
            </a:r>
            <a:r>
              <a:rPr lang="en-US" altLang="zh-CN" sz="1600" b="1">
                <a:latin typeface="微软雅黑" panose="020B0503020204020204" pitchFamily="34" charset="-122"/>
                <a:ea typeface="微软雅黑" panose="020B0503020204020204" pitchFamily="34" charset="-122"/>
              </a:rPr>
              <a:t>y</a:t>
            </a:r>
            <a:r>
              <a:rPr lang="zh-CN" altLang="en-US" sz="1600" b="1">
                <a:latin typeface="微软雅黑" panose="020B0503020204020204" pitchFamily="34" charset="-122"/>
                <a:ea typeface="微软雅黑" panose="020B0503020204020204" pitchFamily="34" charset="-122"/>
              </a:rPr>
              <a:t>和</a:t>
            </a:r>
            <a:r>
              <a:rPr lang="en-US" altLang="zh-CN" sz="1600" b="1">
                <a:latin typeface="微软雅黑" panose="020B0503020204020204" pitchFamily="34" charset="-122"/>
                <a:ea typeface="微软雅黑" panose="020B0503020204020204" pitchFamily="34" charset="-122"/>
              </a:rPr>
              <a:t>z</a:t>
            </a:r>
            <a:r>
              <a:rPr lang="zh-CN" altLang="en-US" sz="1600" b="1">
                <a:latin typeface="微软雅黑" panose="020B0503020204020204" pitchFamily="34" charset="-122"/>
                <a:ea typeface="微软雅黑" panose="020B0503020204020204" pitchFamily="34" charset="-122"/>
              </a:rPr>
              <a:t>是语言学变量；</a:t>
            </a:r>
            <a:r>
              <a:rPr lang="en-US" altLang="zh-CN" sz="1600" b="1">
                <a:latin typeface="微软雅黑" panose="020B0503020204020204" pitchFamily="34" charset="-122"/>
                <a:ea typeface="微软雅黑" panose="020B0503020204020204" pitchFamily="34" charset="-122"/>
              </a:rPr>
              <a:t>A</a:t>
            </a:r>
            <a:r>
              <a:rPr lang="zh-CN" altLang="en-US" sz="1600" b="1">
                <a:latin typeface="微软雅黑" panose="020B0503020204020204" pitchFamily="34" charset="-122"/>
                <a:ea typeface="微软雅黑" panose="020B0503020204020204" pitchFamily="34" charset="-122"/>
              </a:rPr>
              <a:t>和</a:t>
            </a:r>
            <a:r>
              <a:rPr lang="en-US" altLang="zh-CN" sz="1600" b="1">
                <a:latin typeface="微软雅黑" panose="020B0503020204020204" pitchFamily="34" charset="-122"/>
                <a:ea typeface="微软雅黑" panose="020B0503020204020204" pitchFamily="34" charset="-122"/>
              </a:rPr>
              <a:t>B</a:t>
            </a:r>
            <a:r>
              <a:rPr lang="zh-CN" altLang="en-US" sz="1600" b="1">
                <a:latin typeface="微软雅黑" panose="020B0503020204020204" pitchFamily="34" charset="-122"/>
                <a:ea typeface="微软雅黑" panose="020B0503020204020204" pitchFamily="34" charset="-122"/>
              </a:rPr>
              <a:t>分别是论域</a:t>
            </a:r>
            <a:r>
              <a:rPr lang="en-US" altLang="zh-CN" sz="1600" b="1">
                <a:latin typeface="微软雅黑" panose="020B0503020204020204" pitchFamily="34" charset="-122"/>
                <a:ea typeface="微软雅黑" panose="020B0503020204020204" pitchFamily="34" charset="-122"/>
              </a:rPr>
              <a:t>X</a:t>
            </a:r>
            <a:r>
              <a:rPr lang="zh-CN" altLang="en-US" sz="1600" b="1">
                <a:latin typeface="微软雅黑" panose="020B0503020204020204" pitchFamily="34" charset="-122"/>
                <a:ea typeface="微软雅黑" panose="020B0503020204020204" pitchFamily="34" charset="-122"/>
              </a:rPr>
              <a:t>和</a:t>
            </a:r>
            <a:r>
              <a:rPr lang="en-US" altLang="zh-CN" sz="1600" b="1">
                <a:latin typeface="微软雅黑" panose="020B0503020204020204" pitchFamily="34" charset="-122"/>
                <a:ea typeface="微软雅黑" panose="020B0503020204020204" pitchFamily="34" charset="-122"/>
              </a:rPr>
              <a:t>Y</a:t>
            </a:r>
            <a:r>
              <a:rPr lang="zh-CN" altLang="en-US" sz="1600" b="1">
                <a:latin typeface="微软雅黑" panose="020B0503020204020204" pitchFamily="34" charset="-122"/>
                <a:ea typeface="微软雅黑" panose="020B0503020204020204" pitchFamily="34" charset="-122"/>
              </a:rPr>
              <a:t>上的模糊集；</a:t>
            </a:r>
            <a:r>
              <a:rPr lang="en-US" altLang="zh-CN" sz="1600" b="1">
                <a:latin typeface="微软雅黑" panose="020B0503020204020204" pitchFamily="34" charset="-122"/>
                <a:ea typeface="微软雅黑" panose="020B0503020204020204" pitchFamily="34" charset="-122"/>
              </a:rPr>
              <a:t>f(x,y)</a:t>
            </a:r>
            <a:r>
              <a:rPr lang="zh-CN" altLang="en-US" sz="1600" b="1">
                <a:latin typeface="微软雅黑" panose="020B0503020204020204" pitchFamily="34" charset="-122"/>
                <a:ea typeface="微软雅黑" panose="020B0503020204020204" pitchFamily="34" charset="-122"/>
              </a:rPr>
              <a:t>是数学函数。</a:t>
            </a:r>
            <a:endParaRPr lang="en-US" altLang="zh-CN" sz="16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zh-CN" altLang="en-US" sz="800" b="1">
              <a:latin typeface="微软雅黑" panose="020B0503020204020204" pitchFamily="34" charset="-122"/>
              <a:ea typeface="微软雅黑" panose="020B0503020204020204" pitchFamily="34" charset="-122"/>
            </a:endParaRPr>
          </a:p>
          <a:p>
            <a:pPr eaLnBrk="1" hangingPunct="1">
              <a:buClr>
                <a:srgbClr val="FF0000"/>
              </a:buClr>
              <a:buSzPct val="55000"/>
            </a:pPr>
            <a:r>
              <a:rPr lang="zh-CN" altLang="en-US" sz="1800" b="1">
                <a:latin typeface="微软雅黑" panose="020B0503020204020204" pitchFamily="34" charset="-122"/>
                <a:ea typeface="微软雅黑" panose="020B0503020204020204" pitchFamily="34" charset="-122"/>
              </a:rPr>
              <a:t>最常用的零阶</a:t>
            </a:r>
            <a:r>
              <a:rPr lang="en-US" altLang="zh-CN" sz="1800" b="1">
                <a:latin typeface="微软雅黑" panose="020B0503020204020204" pitchFamily="34" charset="-122"/>
                <a:ea typeface="微软雅黑" panose="020B0503020204020204" pitchFamily="34" charset="-122"/>
              </a:rPr>
              <a:t>Sugeno</a:t>
            </a:r>
            <a:r>
              <a:rPr lang="zh-CN" altLang="en-US" sz="1800" b="1">
                <a:latin typeface="微软雅黑" panose="020B0503020204020204" pitchFamily="34" charset="-122"/>
                <a:ea typeface="微软雅黑" panose="020B0503020204020204" pitchFamily="34" charset="-122"/>
              </a:rPr>
              <a:t>模糊模型应用以下形式的模糊规则：</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1600" b="1">
                <a:solidFill>
                  <a:srgbClr val="00B050"/>
                </a:solidFill>
                <a:latin typeface="微软雅黑" panose="020B0503020204020204" pitchFamily="34" charset="-122"/>
                <a:ea typeface="微软雅黑" panose="020B0503020204020204" pitchFamily="34" charset="-122"/>
              </a:rPr>
              <a:t>IF           x   is   A</a:t>
            </a:r>
          </a:p>
          <a:p>
            <a:pPr eaLnBrk="1" hangingPunct="1">
              <a:buClr>
                <a:srgbClr val="FF0000"/>
              </a:buClr>
              <a:buSzPct val="55000"/>
              <a:buFont typeface="Wingdings" panose="05000000000000000000" pitchFamily="2" charset="2"/>
              <a:buChar char="Ø"/>
            </a:pPr>
            <a:r>
              <a:rPr lang="en-US" altLang="zh-CN" sz="1600" b="1">
                <a:solidFill>
                  <a:srgbClr val="00B050"/>
                </a:solidFill>
                <a:latin typeface="微软雅黑" panose="020B0503020204020204" pitchFamily="34" charset="-122"/>
                <a:ea typeface="微软雅黑" panose="020B0503020204020204" pitchFamily="34" charset="-122"/>
              </a:rPr>
              <a:t>AND      y   is   B</a:t>
            </a:r>
          </a:p>
          <a:p>
            <a:pPr eaLnBrk="1" hangingPunct="1">
              <a:buClr>
                <a:srgbClr val="FF0000"/>
              </a:buClr>
              <a:buSzPct val="55000"/>
              <a:buFont typeface="Wingdings" panose="05000000000000000000" pitchFamily="2" charset="2"/>
              <a:buChar char="Ø"/>
            </a:pPr>
            <a:r>
              <a:rPr lang="en-US" altLang="zh-CN" sz="1600" b="1">
                <a:solidFill>
                  <a:srgbClr val="00B050"/>
                </a:solidFill>
                <a:latin typeface="微软雅黑" panose="020B0503020204020204" pitchFamily="34" charset="-122"/>
                <a:ea typeface="微软雅黑" panose="020B0503020204020204" pitchFamily="34" charset="-122"/>
              </a:rPr>
              <a:t>THEN    z    is   k </a:t>
            </a:r>
          </a:p>
          <a:p>
            <a:pPr eaLnBrk="1" hangingPunct="1">
              <a:buClr>
                <a:srgbClr val="FF0000"/>
              </a:buClr>
              <a:buSzPct val="55000"/>
              <a:buFont typeface="Wingdings" panose="05000000000000000000" pitchFamily="2" charset="2"/>
              <a:buChar char="Ø"/>
            </a:pPr>
            <a:endParaRPr lang="en-US" altLang="zh-CN" sz="800" b="1">
              <a:solidFill>
                <a:srgbClr val="00B050"/>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600" b="1">
                <a:latin typeface="微软雅黑" panose="020B0503020204020204" pitchFamily="34" charset="-122"/>
                <a:ea typeface="微软雅黑" panose="020B0503020204020204" pitchFamily="34" charset="-122"/>
              </a:rPr>
              <a:t>其中</a:t>
            </a:r>
            <a:r>
              <a:rPr lang="en-US" altLang="zh-CN" sz="1600" b="1">
                <a:latin typeface="微软雅黑" panose="020B0503020204020204" pitchFamily="34" charset="-122"/>
                <a:ea typeface="微软雅黑" panose="020B0503020204020204" pitchFamily="34" charset="-122"/>
              </a:rPr>
              <a:t>k</a:t>
            </a:r>
            <a:r>
              <a:rPr lang="zh-CN" altLang="en-US" sz="1600" b="1">
                <a:latin typeface="微软雅黑" panose="020B0503020204020204" pitchFamily="34" charset="-122"/>
                <a:ea typeface="微软雅黑" panose="020B0503020204020204" pitchFamily="34" charset="-122"/>
              </a:rPr>
              <a:t>是常数。 </a:t>
            </a:r>
            <a:endParaRPr lang="en-US" altLang="zh-CN" sz="16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1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1000" b="1">
              <a:latin typeface="微软雅黑" panose="020B0503020204020204" pitchFamily="34" charset="-122"/>
              <a:ea typeface="微软雅黑" panose="020B0503020204020204" pitchFamily="34" charset="-122"/>
            </a:endParaRPr>
          </a:p>
          <a:p>
            <a:pPr eaLnBrk="1" hangingPunct="1">
              <a:buClr>
                <a:srgbClr val="FF0000"/>
              </a:buClr>
              <a:buSzPct val="55000"/>
            </a:pPr>
            <a:r>
              <a:rPr lang="zh-CN" altLang="en-US" sz="1800" b="1">
                <a:latin typeface="微软雅黑" panose="020B0503020204020204" pitchFamily="34" charset="-122"/>
                <a:ea typeface="微软雅黑" panose="020B0503020204020204" pitchFamily="34" charset="-122"/>
              </a:rPr>
              <a:t>在这种情况下，每个模糊规则的输出是</a:t>
            </a:r>
            <a:r>
              <a:rPr lang="zh-CN" altLang="en-US" sz="1800" b="1">
                <a:solidFill>
                  <a:srgbClr val="0000FF"/>
                </a:solidFill>
                <a:latin typeface="微软雅黑" panose="020B0503020204020204" pitchFamily="34" charset="-122"/>
                <a:ea typeface="微软雅黑" panose="020B0503020204020204" pitchFamily="34" charset="-122"/>
              </a:rPr>
              <a:t>常数</a:t>
            </a:r>
            <a:r>
              <a:rPr lang="zh-CN" altLang="en-US" sz="1800" b="1">
                <a:latin typeface="微软雅黑" panose="020B0503020204020204" pitchFamily="34" charset="-122"/>
                <a:ea typeface="微软雅黑" panose="020B0503020204020204" pitchFamily="34" charset="-122"/>
              </a:rPr>
              <a:t>。所有的后项归属函数由单态尖峰来表示。图</a:t>
            </a:r>
            <a:r>
              <a:rPr lang="en-US" altLang="zh-CN" sz="1800" b="1">
                <a:latin typeface="微软雅黑" panose="020B0503020204020204" pitchFamily="34" charset="-122"/>
                <a:ea typeface="微软雅黑" panose="020B0503020204020204" pitchFamily="34" charset="-122"/>
              </a:rPr>
              <a:t>10</a:t>
            </a:r>
            <a:r>
              <a:rPr lang="zh-CN" altLang="en-US" sz="1800" b="1">
                <a:latin typeface="微软雅黑" panose="020B0503020204020204" pitchFamily="34" charset="-122"/>
                <a:ea typeface="微软雅黑" panose="020B0503020204020204" pitchFamily="34" charset="-122"/>
              </a:rPr>
              <a:t>至图</a:t>
            </a:r>
            <a:r>
              <a:rPr lang="en-US" altLang="zh-CN" sz="1800" b="1">
                <a:latin typeface="微软雅黑" panose="020B0503020204020204" pitchFamily="34" charset="-122"/>
                <a:ea typeface="微软雅黑" panose="020B0503020204020204" pitchFamily="34" charset="-122"/>
              </a:rPr>
              <a:t>13</a:t>
            </a:r>
            <a:r>
              <a:rPr lang="zh-CN" altLang="en-US" sz="1800" b="1">
                <a:latin typeface="微软雅黑" panose="020B0503020204020204" pitchFamily="34" charset="-122"/>
                <a:ea typeface="微软雅黑" panose="020B0503020204020204" pitchFamily="34" charset="-122"/>
              </a:rPr>
              <a:t>显示了零阶</a:t>
            </a:r>
            <a:r>
              <a:rPr lang="en-US" altLang="zh-CN" sz="1800" b="1">
                <a:latin typeface="微软雅黑" panose="020B0503020204020204" pitchFamily="34" charset="-122"/>
                <a:ea typeface="微软雅黑" panose="020B0503020204020204" pitchFamily="34" charset="-122"/>
              </a:rPr>
              <a:t>Sugeno</a:t>
            </a:r>
            <a:r>
              <a:rPr lang="zh-CN" altLang="en-US" sz="1800" b="1">
                <a:latin typeface="微软雅黑" panose="020B0503020204020204" pitchFamily="34" charset="-122"/>
                <a:ea typeface="微软雅黑" panose="020B0503020204020204" pitchFamily="34" charset="-122"/>
              </a:rPr>
              <a:t>模型模糊推理的过程。</a:t>
            </a:r>
          </a:p>
          <a:p>
            <a:pPr eaLnBrk="1" hangingPunct="1">
              <a:buClr>
                <a:srgbClr val="FF0000"/>
              </a:buClr>
              <a:buSzPct val="55000"/>
            </a:pPr>
            <a:endParaRPr lang="zh-CN" altLang="en-US" sz="2000"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14705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en-US" altLang="zh-CN" sz="3200" dirty="0" err="1">
                <a:latin typeface="+mn-lt"/>
              </a:rPr>
              <a:t>Sugeno</a:t>
            </a:r>
            <a:r>
              <a:rPr lang="en-US" altLang="zh-CN" sz="3200" dirty="0">
                <a:latin typeface="+mn-lt"/>
              </a:rPr>
              <a:t> </a:t>
            </a:r>
            <a:r>
              <a:rPr lang="zh-CN" altLang="en-US" sz="3200" dirty="0">
                <a:latin typeface="+mn-lt"/>
              </a:rPr>
              <a:t>模糊推理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196752"/>
            <a:ext cx="8056191" cy="5040560"/>
          </a:xfrm>
        </p:spPr>
        <p:txBody>
          <a:bodyPr/>
          <a:lstStyle/>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图</a:t>
            </a:r>
            <a:r>
              <a:rPr lang="en-US" altLang="zh-CN" sz="1800" b="1">
                <a:latin typeface="微软雅黑" panose="020B0503020204020204" pitchFamily="34" charset="-122"/>
                <a:ea typeface="微软雅黑" panose="020B0503020204020204" pitchFamily="34" charset="-122"/>
              </a:rPr>
              <a:t>10</a:t>
            </a:r>
            <a:r>
              <a:rPr lang="zh-CN" altLang="en-US" sz="1800" b="1">
                <a:latin typeface="微软雅黑" panose="020B0503020204020204" pitchFamily="34" charset="-122"/>
                <a:ea typeface="微软雅黑" panose="020B0503020204020204" pitchFamily="34" charset="-122"/>
              </a:rPr>
              <a:t>：步骤</a:t>
            </a:r>
            <a:r>
              <a:rPr lang="en-US" altLang="zh-CN" sz="1800" b="1">
                <a:latin typeface="微软雅黑" panose="020B0503020204020204" pitchFamily="34" charset="-122"/>
                <a:ea typeface="微软雅黑" panose="020B0503020204020204" pitchFamily="34" charset="-122"/>
              </a:rPr>
              <a:t>1: Sugeno-style</a:t>
            </a:r>
            <a:r>
              <a:rPr lang="zh-CN" altLang="en-US" sz="1800" b="1">
                <a:latin typeface="微软雅黑" panose="020B0503020204020204" pitchFamily="34" charset="-122"/>
                <a:ea typeface="微软雅黑" panose="020B0503020204020204" pitchFamily="34" charset="-122"/>
              </a:rPr>
              <a:t>模糊化</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pic>
        <p:nvPicPr>
          <p:cNvPr id="10" name="Picture 471" descr="4-10-">
            <a:extLst>
              <a:ext uri="{FF2B5EF4-FFF2-40B4-BE49-F238E27FC236}">
                <a16:creationId xmlns:a16="http://schemas.microsoft.com/office/drawing/2014/main" id="{140722CD-1D28-476E-863F-EE656244A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2216844"/>
            <a:ext cx="80010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68962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en-US" altLang="zh-CN" sz="3200" dirty="0" err="1">
                <a:latin typeface="+mn-lt"/>
              </a:rPr>
              <a:t>Sugeno</a:t>
            </a:r>
            <a:r>
              <a:rPr lang="en-US" altLang="zh-CN" sz="3200" dirty="0">
                <a:latin typeface="+mn-lt"/>
              </a:rPr>
              <a:t> </a:t>
            </a:r>
            <a:r>
              <a:rPr lang="zh-CN" altLang="en-US" sz="3200" dirty="0">
                <a:latin typeface="+mn-lt"/>
              </a:rPr>
              <a:t>模糊推理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196752"/>
            <a:ext cx="8056191" cy="5040560"/>
          </a:xfrm>
        </p:spPr>
        <p:txBody>
          <a:bodyPr/>
          <a:lstStyle/>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图</a:t>
            </a:r>
            <a:r>
              <a:rPr lang="en-US" altLang="zh-CN" sz="1800" b="1">
                <a:latin typeface="微软雅黑" panose="020B0503020204020204" pitchFamily="34" charset="-122"/>
                <a:ea typeface="微软雅黑" panose="020B0503020204020204" pitchFamily="34" charset="-122"/>
              </a:rPr>
              <a:t>11</a:t>
            </a:r>
            <a:r>
              <a:rPr lang="zh-CN" altLang="en-US" sz="1800" b="1">
                <a:latin typeface="微软雅黑" panose="020B0503020204020204" pitchFamily="34" charset="-122"/>
                <a:ea typeface="微软雅黑" panose="020B0503020204020204" pitchFamily="34" charset="-122"/>
              </a:rPr>
              <a:t>：步骤</a:t>
            </a:r>
            <a:r>
              <a:rPr lang="en-US" altLang="zh-CN" sz="1800" b="1">
                <a:latin typeface="微软雅黑" panose="020B0503020204020204" pitchFamily="34" charset="-122"/>
                <a:ea typeface="微软雅黑" panose="020B0503020204020204" pitchFamily="34" charset="-122"/>
              </a:rPr>
              <a:t>2</a:t>
            </a:r>
            <a:r>
              <a:rPr lang="zh-CN" altLang="en-US" sz="1800" b="1">
                <a:latin typeface="微软雅黑" panose="020B0503020204020204" pitchFamily="34" charset="-122"/>
                <a:ea typeface="微软雅黑" panose="020B0503020204020204" pitchFamily="34" charset="-122"/>
              </a:rPr>
              <a:t>：</a:t>
            </a:r>
            <a:r>
              <a:rPr lang="en-US" altLang="zh-CN" sz="1800" b="1">
                <a:latin typeface="微软雅黑" panose="020B0503020204020204" pitchFamily="34" charset="-122"/>
                <a:ea typeface="微软雅黑" panose="020B0503020204020204" pitchFamily="34" charset="-122"/>
              </a:rPr>
              <a:t>Sugeno-style</a:t>
            </a:r>
            <a:r>
              <a:rPr lang="zh-CN" altLang="en-US" sz="1800" b="1">
                <a:latin typeface="微软雅黑" panose="020B0503020204020204" pitchFamily="34" charset="-122"/>
                <a:ea typeface="微软雅黑" panose="020B0503020204020204" pitchFamily="34" charset="-122"/>
              </a:rPr>
              <a:t>规则评估</a:t>
            </a: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pic>
        <p:nvPicPr>
          <p:cNvPr id="5" name="Picture 2" descr="Slide05-21">
            <a:extLst>
              <a:ext uri="{FF2B5EF4-FFF2-40B4-BE49-F238E27FC236}">
                <a16:creationId xmlns:a16="http://schemas.microsoft.com/office/drawing/2014/main" id="{738A8258-2C5F-4B70-A103-C1FD86F10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181" y="1566520"/>
            <a:ext cx="7334937" cy="467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18843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en-US" altLang="zh-CN" sz="3200" dirty="0" err="1">
                <a:latin typeface="+mn-lt"/>
              </a:rPr>
              <a:t>Sugeno</a:t>
            </a:r>
            <a:r>
              <a:rPr lang="en-US" altLang="zh-CN" sz="3200" dirty="0">
                <a:latin typeface="+mn-lt"/>
              </a:rPr>
              <a:t> </a:t>
            </a:r>
            <a:r>
              <a:rPr lang="zh-CN" altLang="en-US" sz="3200" dirty="0">
                <a:latin typeface="+mn-lt"/>
              </a:rPr>
              <a:t>模糊推理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196752"/>
            <a:ext cx="8056191" cy="5040560"/>
          </a:xfrm>
        </p:spPr>
        <p:txBody>
          <a:bodyPr/>
          <a:lstStyle/>
          <a:p>
            <a:pPr eaLnBrk="1" hangingPunct="1">
              <a:buClr>
                <a:srgbClr val="FF0000"/>
              </a:buClr>
              <a:buSzPct val="55000"/>
              <a:buFont typeface="Wingdings" panose="05000000000000000000" pitchFamily="2" charset="2"/>
              <a:buChar char="u"/>
            </a:pPr>
            <a:r>
              <a:rPr lang="zh-CN" altLang="en-US" sz="1800" b="1" dirty="0">
                <a:latin typeface="微软雅黑" panose="020B0503020204020204" pitchFamily="34" charset="-122"/>
                <a:ea typeface="微软雅黑" panose="020B0503020204020204" pitchFamily="34" charset="-122"/>
              </a:rPr>
              <a:t>图</a:t>
            </a:r>
            <a:r>
              <a:rPr lang="en-US" altLang="zh-CN" sz="1800" b="1" dirty="0">
                <a:latin typeface="微软雅黑" panose="020B0503020204020204" pitchFamily="34" charset="-122"/>
                <a:ea typeface="微软雅黑" panose="020B0503020204020204" pitchFamily="34" charset="-122"/>
              </a:rPr>
              <a:t>12</a:t>
            </a:r>
            <a:r>
              <a:rPr lang="zh-CN" altLang="en-US" sz="1800" b="1" dirty="0">
                <a:latin typeface="微软雅黑" panose="020B0503020204020204" pitchFamily="34" charset="-122"/>
                <a:ea typeface="微软雅黑" panose="020B0503020204020204" pitchFamily="34" charset="-122"/>
              </a:rPr>
              <a:t>：步骤</a:t>
            </a:r>
            <a:r>
              <a:rPr lang="en-US" altLang="zh-CN" sz="1800" b="1" dirty="0">
                <a:latin typeface="微软雅黑" panose="020B0503020204020204" pitchFamily="34" charset="-122"/>
                <a:ea typeface="微软雅黑" panose="020B0503020204020204" pitchFamily="34" charset="-122"/>
              </a:rPr>
              <a:t>3</a:t>
            </a:r>
            <a:r>
              <a:rPr lang="zh-CN" altLang="en-US" sz="1800" b="1" dirty="0">
                <a:latin typeface="微软雅黑" panose="020B0503020204020204" pitchFamily="34" charset="-122"/>
                <a:ea typeface="微软雅黑" panose="020B0503020204020204" pitchFamily="34" charset="-122"/>
              </a:rPr>
              <a:t>：</a:t>
            </a:r>
            <a:r>
              <a:rPr lang="en-US" altLang="zh-CN" sz="1800" b="1" dirty="0" err="1">
                <a:latin typeface="微软雅黑" panose="020B0503020204020204" pitchFamily="34" charset="-122"/>
                <a:ea typeface="微软雅黑" panose="020B0503020204020204" pitchFamily="34" charset="-122"/>
              </a:rPr>
              <a:t>Sugeno</a:t>
            </a:r>
            <a:r>
              <a:rPr lang="en-US" altLang="zh-CN" sz="1800" b="1" dirty="0">
                <a:latin typeface="微软雅黑" panose="020B0503020204020204" pitchFamily="34" charset="-122"/>
                <a:ea typeface="微软雅黑" panose="020B0503020204020204" pitchFamily="34" charset="-122"/>
              </a:rPr>
              <a:t>-style</a:t>
            </a:r>
            <a:r>
              <a:rPr lang="zh-CN" altLang="en-US" sz="1800" b="1" dirty="0">
                <a:latin typeface="微软雅黑" panose="020B0503020204020204" pitchFamily="34" charset="-122"/>
                <a:ea typeface="微软雅黑" panose="020B0503020204020204" pitchFamily="34" charset="-122"/>
              </a:rPr>
              <a:t>规则输出的聚合</a:t>
            </a: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dirty="0">
                <a:latin typeface="微软雅黑" panose="020B0503020204020204" pitchFamily="34" charset="-122"/>
                <a:ea typeface="微软雅黑" panose="020B0503020204020204" pitchFamily="34" charset="-122"/>
              </a:rPr>
              <a:t>图</a:t>
            </a:r>
            <a:r>
              <a:rPr lang="en-US" altLang="zh-CN" sz="1800" b="1" dirty="0">
                <a:latin typeface="微软雅黑" panose="020B0503020204020204" pitchFamily="34" charset="-122"/>
                <a:ea typeface="微软雅黑" panose="020B0503020204020204" pitchFamily="34" charset="-122"/>
              </a:rPr>
              <a:t>13</a:t>
            </a:r>
            <a:r>
              <a:rPr lang="zh-CN" altLang="en-US" sz="1800" b="1" dirty="0">
                <a:latin typeface="微软雅黑" panose="020B0503020204020204" pitchFamily="34" charset="-122"/>
                <a:ea typeface="微软雅黑" panose="020B0503020204020204" pitchFamily="34" charset="-122"/>
              </a:rPr>
              <a:t>：步骤</a:t>
            </a:r>
            <a:r>
              <a:rPr lang="en-US" altLang="zh-CN" sz="1800" b="1" dirty="0">
                <a:latin typeface="微软雅黑" panose="020B0503020204020204" pitchFamily="34" charset="-122"/>
                <a:ea typeface="微软雅黑" panose="020B0503020204020204" pitchFamily="34" charset="-122"/>
              </a:rPr>
              <a:t>4</a:t>
            </a:r>
            <a:r>
              <a:rPr lang="zh-CN" altLang="en-US" sz="1800" b="1" dirty="0">
                <a:latin typeface="微软雅黑" panose="020B0503020204020204" pitchFamily="34" charset="-122"/>
                <a:ea typeface="微软雅黑" panose="020B0503020204020204" pitchFamily="34" charset="-122"/>
              </a:rPr>
              <a:t>：</a:t>
            </a:r>
            <a:r>
              <a:rPr lang="en-US" altLang="zh-CN" sz="1800" b="1" dirty="0" err="1">
                <a:latin typeface="微软雅黑" panose="020B0503020204020204" pitchFamily="34" charset="-122"/>
                <a:ea typeface="微软雅黑" panose="020B0503020204020204" pitchFamily="34" charset="-122"/>
              </a:rPr>
              <a:t>Sugeno</a:t>
            </a:r>
            <a:r>
              <a:rPr lang="en-US" altLang="zh-CN" sz="1800" b="1" dirty="0">
                <a:latin typeface="微软雅黑" panose="020B0503020204020204" pitchFamily="34" charset="-122"/>
                <a:ea typeface="微软雅黑" panose="020B0503020204020204" pitchFamily="34" charset="-122"/>
              </a:rPr>
              <a:t>-style</a:t>
            </a:r>
            <a:r>
              <a:rPr lang="zh-CN" altLang="en-US" sz="1800" b="1" dirty="0">
                <a:latin typeface="微软雅黑" panose="020B0503020204020204" pitchFamily="34" charset="-122"/>
                <a:ea typeface="微软雅黑" panose="020B0503020204020204" pitchFamily="34" charset="-122"/>
              </a:rPr>
              <a:t>逆模糊化</a:t>
            </a: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dirty="0">
              <a:solidFill>
                <a:srgbClr val="0000FF"/>
              </a:solidFill>
              <a:latin typeface="微软雅黑" panose="020B0503020204020204" pitchFamily="34" charset="-122"/>
              <a:ea typeface="微软雅黑" panose="020B0503020204020204" pitchFamily="34" charset="-122"/>
            </a:endParaRPr>
          </a:p>
        </p:txBody>
      </p:sp>
      <p:pic>
        <p:nvPicPr>
          <p:cNvPr id="6" name="Picture 2" descr="Slide05-22">
            <a:extLst>
              <a:ext uri="{FF2B5EF4-FFF2-40B4-BE49-F238E27FC236}">
                <a16:creationId xmlns:a16="http://schemas.microsoft.com/office/drawing/2014/main" id="{585795A1-C5FD-43C8-92A5-93CF0FA0BC7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14745" y="1597764"/>
            <a:ext cx="7314510" cy="2023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4-15-">
            <a:extLst>
              <a:ext uri="{FF2B5EF4-FFF2-40B4-BE49-F238E27FC236}">
                <a16:creationId xmlns:a16="http://schemas.microsoft.com/office/drawing/2014/main" id="{49CA0A2C-1D5A-49F5-98CF-0ABED8CE1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439" y="4213864"/>
            <a:ext cx="3406421" cy="2023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57427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en-US" altLang="zh-CN" sz="3200" dirty="0" err="1">
                <a:latin typeface="+mn-lt"/>
              </a:rPr>
              <a:t>Sugeno</a:t>
            </a:r>
            <a:r>
              <a:rPr lang="en-US" altLang="zh-CN" sz="3200" dirty="0">
                <a:latin typeface="+mn-lt"/>
              </a:rPr>
              <a:t> </a:t>
            </a:r>
            <a:r>
              <a:rPr lang="zh-CN" altLang="en-US" sz="3200" dirty="0">
                <a:latin typeface="+mn-lt"/>
              </a:rPr>
              <a:t>模糊推理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196752"/>
            <a:ext cx="8056191" cy="5040560"/>
          </a:xfrm>
        </p:spPr>
        <p:txBody>
          <a:bodyPr/>
          <a:lstStyle/>
          <a:p>
            <a:pPr eaLnBrk="1" hangingPunct="1">
              <a:buClr>
                <a:srgbClr val="FF0000"/>
              </a:buClr>
              <a:buSzPct val="5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上述过程显示，聚合操作就是将所有的单态模式包含在一起，下面求解这些单态模式的加权平均值</a:t>
            </a:r>
            <a:r>
              <a:rPr lang="en-US" altLang="zh-CN" sz="2000" b="1" dirty="0">
                <a:latin typeface="微软雅黑" panose="020B0503020204020204" pitchFamily="34" charset="-122"/>
                <a:ea typeface="微软雅黑" panose="020B0503020204020204" pitchFamily="34" charset="-122"/>
              </a:rPr>
              <a:t>(Weighted Average, WA)</a:t>
            </a: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至此，就是一个零阶</a:t>
            </a:r>
            <a:r>
              <a:rPr lang="en-US" altLang="zh-CN" sz="2000" b="1" dirty="0" err="1">
                <a:latin typeface="微软雅黑" panose="020B0503020204020204" pitchFamily="34" charset="-122"/>
                <a:ea typeface="微软雅黑" panose="020B0503020204020204" pitchFamily="34" charset="-122"/>
              </a:rPr>
              <a:t>Sugeno</a:t>
            </a:r>
            <a:r>
              <a:rPr lang="zh-CN" altLang="en-US" sz="2000" b="1" dirty="0">
                <a:latin typeface="微软雅黑" panose="020B0503020204020204" pitchFamily="34" charset="-122"/>
                <a:ea typeface="微软雅黑" panose="020B0503020204020204" pitchFamily="34" charset="-122"/>
              </a:rPr>
              <a:t>系统的全部过程。</a:t>
            </a: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dirty="0">
              <a:solidFill>
                <a:srgbClr val="0000FF"/>
              </a:solidFill>
              <a:latin typeface="微软雅黑" panose="020B0503020204020204" pitchFamily="34" charset="-122"/>
              <a:ea typeface="微软雅黑" panose="020B0503020204020204" pitchFamily="34" charset="-122"/>
            </a:endParaRPr>
          </a:p>
        </p:txBody>
      </p:sp>
      <p:pic>
        <p:nvPicPr>
          <p:cNvPr id="8" name="Picture 7" descr="p4">
            <a:extLst>
              <a:ext uri="{FF2B5EF4-FFF2-40B4-BE49-F238E27FC236}">
                <a16:creationId xmlns:a16="http://schemas.microsoft.com/office/drawing/2014/main" id="{B7AE7BDD-3827-45E8-BEAF-80D2D529F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3" y="1988840"/>
            <a:ext cx="7624142" cy="761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59520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en-US" altLang="zh-CN" sz="3200" dirty="0" err="1">
                <a:latin typeface="+mn-lt"/>
              </a:rPr>
              <a:t>Sugeno</a:t>
            </a:r>
            <a:r>
              <a:rPr lang="en-US" altLang="zh-CN" sz="3200" dirty="0">
                <a:latin typeface="+mn-lt"/>
              </a:rPr>
              <a:t> </a:t>
            </a:r>
            <a:r>
              <a:rPr lang="zh-CN" altLang="en-US" sz="3200" dirty="0">
                <a:latin typeface="+mn-lt"/>
              </a:rPr>
              <a:t>模糊推理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196752"/>
            <a:ext cx="8056191" cy="5040560"/>
          </a:xfrm>
        </p:spPr>
        <p:txBody>
          <a:bodyPr/>
          <a:lstStyle/>
          <a:p>
            <a:pPr eaLnBrk="1" hangingPunct="1">
              <a:buClr>
                <a:srgbClr val="FF0000"/>
              </a:buClr>
              <a:buSzPct val="55000"/>
            </a:pPr>
            <a:r>
              <a:rPr lang="zh-CN" altLang="en-US" sz="2400" b="1" dirty="0">
                <a:latin typeface="微软雅黑" panose="020B0503020204020204" pitchFamily="34" charset="-122"/>
                <a:ea typeface="微软雅黑" panose="020B0503020204020204" pitchFamily="34" charset="-122"/>
              </a:rPr>
              <a:t>用</a:t>
            </a:r>
            <a:r>
              <a:rPr lang="en-US" altLang="zh-CN" sz="2400" b="1" dirty="0">
                <a:latin typeface="微软雅黑" panose="020B0503020204020204" pitchFamily="34" charset="-122"/>
                <a:ea typeface="微软雅黑" panose="020B0503020204020204" pitchFamily="34" charset="-122"/>
              </a:rPr>
              <a:t>Mamdani</a:t>
            </a:r>
            <a:r>
              <a:rPr lang="zh-CN" altLang="en-US" sz="2400" b="1" dirty="0">
                <a:latin typeface="微软雅黑" panose="020B0503020204020204" pitchFamily="34" charset="-122"/>
                <a:ea typeface="微软雅黑" panose="020B0503020204020204" pitchFamily="34" charset="-122"/>
              </a:rPr>
              <a:t>法还是</a:t>
            </a:r>
            <a:r>
              <a:rPr lang="en-US" altLang="zh-CN" sz="2400" b="1" dirty="0" err="1">
                <a:latin typeface="微软雅黑" panose="020B0503020204020204" pitchFamily="34" charset="-122"/>
                <a:ea typeface="微软雅黑" panose="020B0503020204020204" pitchFamily="34" charset="-122"/>
              </a:rPr>
              <a:t>Sugeno</a:t>
            </a:r>
            <a:r>
              <a:rPr lang="zh-CN" altLang="en-US" sz="2400" b="1" dirty="0">
                <a:latin typeface="微软雅黑" panose="020B0503020204020204" pitchFamily="34" charset="-122"/>
                <a:ea typeface="微软雅黑" panose="020B0503020204020204" pitchFamily="34" charset="-122"/>
              </a:rPr>
              <a:t>法？怎样做决定</a:t>
            </a:r>
            <a:r>
              <a:rPr lang="en-US" altLang="zh-CN" sz="2400" b="1" dirty="0">
                <a:latin typeface="微软雅黑" panose="020B0503020204020204" pitchFamily="34" charset="-122"/>
                <a:ea typeface="微软雅黑" panose="020B0503020204020204" pitchFamily="34" charset="-122"/>
              </a:rPr>
              <a:t>?</a:t>
            </a: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在</a:t>
            </a:r>
            <a:r>
              <a:rPr lang="zh-CN" altLang="en-US" sz="2000" b="1" dirty="0">
                <a:solidFill>
                  <a:srgbClr val="0000FF"/>
                </a:solidFill>
                <a:latin typeface="微软雅黑" panose="020B0503020204020204" pitchFamily="34" charset="-122"/>
                <a:ea typeface="微软雅黑" panose="020B0503020204020204" pitchFamily="34" charset="-122"/>
              </a:rPr>
              <a:t>获取专家知识时</a:t>
            </a:r>
            <a:r>
              <a:rPr lang="zh-CN" altLang="en-US" sz="2000" b="1" dirty="0">
                <a:latin typeface="微软雅黑" panose="020B0503020204020204" pitchFamily="34" charset="-122"/>
                <a:ea typeface="微软雅黑" panose="020B0503020204020204" pitchFamily="34" charset="-122"/>
              </a:rPr>
              <a:t>常使用</a:t>
            </a:r>
            <a:r>
              <a:rPr lang="en-US" altLang="zh-CN" sz="2000" b="1" dirty="0">
                <a:latin typeface="微软雅黑" panose="020B0503020204020204" pitchFamily="34" charset="-122"/>
                <a:ea typeface="微软雅黑" panose="020B0503020204020204" pitchFamily="34" charset="-122"/>
              </a:rPr>
              <a:t>Mamdani</a:t>
            </a:r>
            <a:r>
              <a:rPr lang="zh-CN" altLang="en-US" sz="2000" b="1" dirty="0">
                <a:latin typeface="微软雅黑" panose="020B0503020204020204" pitchFamily="34" charset="-122"/>
                <a:ea typeface="微软雅黑" panose="020B0503020204020204" pitchFamily="34" charset="-122"/>
              </a:rPr>
              <a:t>方法。</a:t>
            </a: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因为这种方法可以用更直接、更接近人类的方式来描述专家的意见。</a:t>
            </a: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但是，</a:t>
            </a:r>
            <a:r>
              <a:rPr lang="en-US" altLang="zh-CN" sz="2000" b="1" dirty="0">
                <a:latin typeface="微软雅黑" panose="020B0503020204020204" pitchFamily="34" charset="-122"/>
                <a:ea typeface="微软雅黑" panose="020B0503020204020204" pitchFamily="34" charset="-122"/>
              </a:rPr>
              <a:t>Mamdani</a:t>
            </a:r>
            <a:r>
              <a:rPr lang="zh-CN" altLang="en-US" sz="2000" b="1" dirty="0">
                <a:latin typeface="微软雅黑" panose="020B0503020204020204" pitchFamily="34" charset="-122"/>
                <a:ea typeface="微软雅黑" panose="020B0503020204020204" pitchFamily="34" charset="-122"/>
              </a:rPr>
              <a:t>模糊推理的计算量大。 </a:t>
            </a:r>
            <a:endParaRPr lang="en-US" altLang="zh-CN" sz="2000" b="1" dirty="0">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另一方面，</a:t>
            </a:r>
            <a:r>
              <a:rPr lang="en-US" altLang="zh-CN" sz="2000" b="1" dirty="0" err="1">
                <a:latin typeface="微软雅黑" panose="020B0503020204020204" pitchFamily="34" charset="-122"/>
                <a:ea typeface="微软雅黑" panose="020B0503020204020204" pitchFamily="34" charset="-122"/>
              </a:rPr>
              <a:t>Sugeno</a:t>
            </a:r>
            <a:r>
              <a:rPr lang="zh-CN" altLang="en-US" sz="2000" b="1" dirty="0">
                <a:latin typeface="微软雅黑" panose="020B0503020204020204" pitchFamily="34" charset="-122"/>
                <a:ea typeface="微软雅黑" panose="020B0503020204020204" pitchFamily="34" charset="-122"/>
              </a:rPr>
              <a:t>方法的</a:t>
            </a:r>
            <a:r>
              <a:rPr lang="zh-CN" altLang="en-US" sz="2000" b="1" dirty="0">
                <a:solidFill>
                  <a:srgbClr val="0000FF"/>
                </a:solidFill>
                <a:latin typeface="微软雅黑" panose="020B0503020204020204" pitchFamily="34" charset="-122"/>
                <a:ea typeface="微软雅黑" panose="020B0503020204020204" pitchFamily="34" charset="-122"/>
              </a:rPr>
              <a:t>计算效率高</a:t>
            </a:r>
            <a:r>
              <a:rPr lang="zh-CN" altLang="en-US" sz="2000" b="1" dirty="0">
                <a:latin typeface="微软雅黑" panose="020B0503020204020204" pitchFamily="34" charset="-122"/>
                <a:ea typeface="微软雅黑" panose="020B0503020204020204" pitchFamily="34" charset="-122"/>
              </a:rPr>
              <a:t>，并能够与优化算法和自适应技术协同工作，这使得该方法在控制问题，尤其是</a:t>
            </a:r>
            <a:r>
              <a:rPr lang="zh-CN" altLang="en-US" sz="2000" b="1" dirty="0">
                <a:solidFill>
                  <a:srgbClr val="0000FF"/>
                </a:solidFill>
                <a:latin typeface="微软雅黑" panose="020B0503020204020204" pitchFamily="34" charset="-122"/>
                <a:ea typeface="微软雅黑" panose="020B0503020204020204" pitchFamily="34" charset="-122"/>
              </a:rPr>
              <a:t>动态非线性系统中</a:t>
            </a:r>
            <a:r>
              <a:rPr lang="zh-CN" altLang="en-US" sz="2000" b="1" dirty="0">
                <a:latin typeface="微软雅黑" panose="020B0503020204020204" pitchFamily="34" charset="-122"/>
                <a:ea typeface="微软雅黑" panose="020B0503020204020204" pitchFamily="34" charset="-122"/>
              </a:rPr>
              <a:t>很有吸引力。</a:t>
            </a: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25897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34E3595-1375-4655-AB50-92DD9F7478B4}"/>
              </a:ext>
            </a:extLst>
          </p:cNvPr>
          <p:cNvSpPr>
            <a:spLocks noGrp="1" noChangeArrowheads="1"/>
          </p:cNvSpPr>
          <p:nvPr>
            <p:ph type="title"/>
          </p:nvPr>
        </p:nvSpPr>
        <p:spPr>
          <a:xfrm>
            <a:off x="971550" y="406400"/>
            <a:ext cx="7696200" cy="719138"/>
          </a:xfrm>
        </p:spPr>
        <p:txBody>
          <a:bodyPr/>
          <a:lstStyle/>
          <a:p>
            <a:pPr eaLnBrk="1" hangingPunct="1">
              <a:defRPr/>
            </a:pPr>
            <a:r>
              <a:rPr lang="zh-CN" altLang="en-US" b="1" dirty="0">
                <a:solidFill>
                  <a:srgbClr val="0000FF"/>
                </a:solidFill>
                <a:latin typeface="+mn-lt"/>
              </a:rPr>
              <a:t>  模糊聚类</a:t>
            </a:r>
          </a:p>
        </p:txBody>
      </p:sp>
      <p:sp>
        <p:nvSpPr>
          <p:cNvPr id="5123" name="Rectangle 3">
            <a:extLst>
              <a:ext uri="{FF2B5EF4-FFF2-40B4-BE49-F238E27FC236}">
                <a16:creationId xmlns:a16="http://schemas.microsoft.com/office/drawing/2014/main" id="{7D2214F1-AC0D-42B2-9AF8-52B61333EB59}"/>
              </a:ext>
            </a:extLst>
          </p:cNvPr>
          <p:cNvSpPr>
            <a:spLocks noGrp="1" noChangeArrowheads="1"/>
          </p:cNvSpPr>
          <p:nvPr>
            <p:ph type="body" idx="1"/>
          </p:nvPr>
        </p:nvSpPr>
        <p:spPr>
          <a:xfrm>
            <a:off x="723900" y="1412875"/>
            <a:ext cx="7696200" cy="4929188"/>
          </a:xfrm>
        </p:spPr>
        <p:txBody>
          <a:bodyPr/>
          <a:lstStyle/>
          <a:p>
            <a:pPr marL="0" indent="0" eaLnBrk="1" hangingPunct="1">
              <a:buClr>
                <a:srgbClr val="FF0000"/>
              </a:buClr>
              <a:buSzPct val="55000"/>
              <a:buNone/>
            </a:pPr>
            <a:endParaRPr lang="en-US" altLang="zh-CN" sz="2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n"/>
            </a:pPr>
            <a:endParaRPr lang="zh-CN" altLang="en-US" sz="500" b="1" dirty="0">
              <a:solidFill>
                <a:schemeClr val="bg2"/>
              </a:solidFill>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模糊集概述</a:t>
            </a:r>
            <a:endParaRPr lang="en-US" altLang="zh-CN" sz="5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模糊规则</a:t>
            </a:r>
            <a:endParaRPr lang="zh-CN" altLang="en-US" sz="5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模糊推理</a:t>
            </a:r>
            <a:endParaRPr lang="zh-CN" altLang="en-US" sz="5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solidFill>
                  <a:srgbClr val="FF0000"/>
                </a:solidFill>
                <a:latin typeface="微软雅黑" panose="020B0503020204020204" pitchFamily="34" charset="-122"/>
                <a:ea typeface="微软雅黑" panose="020B0503020204020204" pitchFamily="34" charset="-122"/>
              </a:rPr>
              <a:t>建立模糊专家系统</a:t>
            </a:r>
            <a:endParaRPr lang="en-US" altLang="zh-CN" sz="2800" b="1" dirty="0">
              <a:solidFill>
                <a:srgbClr val="FF0000"/>
              </a:solidFill>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模糊聚类</a:t>
            </a:r>
            <a:endParaRPr lang="en-US" altLang="zh-CN" sz="28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a:t>
            </a:r>
            <a:r>
              <a:rPr lang="en-US" altLang="zh-CN" sz="2800" b="1" dirty="0">
                <a:latin typeface="微软雅黑" panose="020B0503020204020204" pitchFamily="34" charset="-122"/>
                <a:ea typeface="微软雅黑" panose="020B0503020204020204" pitchFamily="34" charset="-122"/>
              </a:rPr>
              <a:t>C</a:t>
            </a:r>
            <a:r>
              <a:rPr lang="zh-CN" altLang="en-US" sz="2800" b="1" dirty="0">
                <a:latin typeface="微软雅黑" panose="020B0503020204020204" pitchFamily="34" charset="-122"/>
                <a:ea typeface="微软雅黑" panose="020B0503020204020204" pitchFamily="34" charset="-122"/>
              </a:rPr>
              <a:t>均值聚类</a:t>
            </a:r>
            <a:endParaRPr lang="en-US" altLang="zh-CN" sz="28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endParaRPr lang="zh-CN" altLang="en-US" sz="2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n"/>
            </a:pP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6815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dirty="0">
                <a:latin typeface="+mn-lt"/>
              </a:rPr>
              <a:t> </a:t>
            </a:r>
            <a:r>
              <a:rPr lang="zh-CN" altLang="en-US" dirty="0">
                <a:latin typeface="+mn-lt"/>
              </a:rPr>
              <a:t>模糊逻辑的发展</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p:txBody>
          <a:bodyPr/>
          <a:lstStyle/>
          <a:p>
            <a:pPr eaLnBrk="1" hangingPunct="1">
              <a:buClr>
                <a:srgbClr val="FF0000"/>
              </a:buClr>
              <a:buSzPct val="55000"/>
            </a:pPr>
            <a:r>
              <a:rPr lang="zh-CN" altLang="en-US" sz="2000" b="1">
                <a:ea typeface="微软雅黑" panose="020B0503020204020204" pitchFamily="34" charset="-122"/>
              </a:rPr>
              <a:t>模糊或多值逻辑是波兰逻辑学家、哲学家</a:t>
            </a:r>
            <a:r>
              <a:rPr lang="en-US" altLang="zh-CN" sz="2000" b="1">
                <a:solidFill>
                  <a:srgbClr val="0000FF"/>
                </a:solidFill>
                <a:ea typeface="微软雅黑" panose="020B0503020204020204" pitchFamily="34" charset="-122"/>
              </a:rPr>
              <a:t>Jan Lukasiewicz</a:t>
            </a:r>
            <a:r>
              <a:rPr lang="zh-CN" altLang="en-US" sz="2000" b="1">
                <a:ea typeface="微软雅黑" panose="020B0503020204020204" pitchFamily="34" charset="-122"/>
              </a:rPr>
              <a:t>在</a:t>
            </a:r>
            <a:r>
              <a:rPr lang="en-US" altLang="zh-CN" sz="2000" b="1">
                <a:ea typeface="微软雅黑" panose="020B0503020204020204" pitchFamily="34" charset="-122"/>
              </a:rPr>
              <a:t>20</a:t>
            </a:r>
            <a:r>
              <a:rPr lang="zh-CN" altLang="en-US" sz="2000" b="1">
                <a:ea typeface="微软雅黑" panose="020B0503020204020204" pitchFamily="34" charset="-122"/>
              </a:rPr>
              <a:t>世纪</a:t>
            </a:r>
            <a:r>
              <a:rPr lang="en-US" altLang="zh-CN" sz="2000" b="1">
                <a:ea typeface="微软雅黑" panose="020B0503020204020204" pitchFamily="34" charset="-122"/>
              </a:rPr>
              <a:t>30</a:t>
            </a:r>
            <a:r>
              <a:rPr lang="zh-CN" altLang="en-US" sz="2000" b="1">
                <a:ea typeface="微软雅黑" panose="020B0503020204020204" pitchFamily="34" charset="-122"/>
              </a:rPr>
              <a:t>年代引入的。</a:t>
            </a:r>
          </a:p>
          <a:p>
            <a:pPr marL="0" indent="0" eaLnBrk="1" hangingPunct="1">
              <a:buClr>
                <a:srgbClr val="FF0000"/>
              </a:buClr>
              <a:buSzPct val="55000"/>
              <a:buNone/>
            </a:pPr>
            <a:endParaRPr lang="zh-CN" altLang="en-US" sz="800" b="1">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a:latin typeface="微软雅黑" panose="020B0503020204020204" pitchFamily="34" charset="-122"/>
                <a:ea typeface="微软雅黑" panose="020B0503020204020204" pitchFamily="34" charset="-122"/>
              </a:rPr>
              <a:t>当时经典的逻辑操作仅使用两个值</a:t>
            </a:r>
            <a:r>
              <a:rPr lang="en-US" altLang="zh-CN" sz="1800">
                <a:solidFill>
                  <a:srgbClr val="0000FF"/>
                </a:solidFill>
                <a:latin typeface="微软雅黑" panose="020B0503020204020204" pitchFamily="34" charset="-122"/>
                <a:ea typeface="微软雅黑" panose="020B0503020204020204" pitchFamily="34" charset="-122"/>
              </a:rPr>
              <a:t>1</a:t>
            </a:r>
            <a:r>
              <a:rPr lang="zh-CN" altLang="en-US" sz="1800">
                <a:solidFill>
                  <a:srgbClr val="0000FF"/>
                </a:solidFill>
                <a:latin typeface="微软雅黑" panose="020B0503020204020204" pitchFamily="34" charset="-122"/>
                <a:ea typeface="微软雅黑" panose="020B0503020204020204" pitchFamily="34" charset="-122"/>
              </a:rPr>
              <a:t>（</a:t>
            </a:r>
            <a:r>
              <a:rPr lang="en-US" altLang="zh-CN" sz="1800">
                <a:solidFill>
                  <a:srgbClr val="0000FF"/>
                </a:solidFill>
                <a:latin typeface="微软雅黑" panose="020B0503020204020204" pitchFamily="34" charset="-122"/>
                <a:ea typeface="微软雅黑" panose="020B0503020204020204" pitchFamily="34" charset="-122"/>
              </a:rPr>
              <a:t>true</a:t>
            </a:r>
            <a:r>
              <a:rPr lang="zh-CN" altLang="en-US" sz="1800">
                <a:solidFill>
                  <a:srgbClr val="0000FF"/>
                </a:solidFill>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和 </a:t>
            </a:r>
            <a:r>
              <a:rPr lang="en-US" altLang="zh-CN" sz="1800">
                <a:solidFill>
                  <a:srgbClr val="0000FF"/>
                </a:solidFill>
                <a:latin typeface="微软雅黑" panose="020B0503020204020204" pitchFamily="34" charset="-122"/>
                <a:ea typeface="微软雅黑" panose="020B0503020204020204" pitchFamily="34" charset="-122"/>
              </a:rPr>
              <a:t>0</a:t>
            </a:r>
            <a:r>
              <a:rPr lang="zh-CN" altLang="en-US" sz="1800">
                <a:solidFill>
                  <a:srgbClr val="0000FF"/>
                </a:solidFill>
                <a:latin typeface="微软雅黑" panose="020B0503020204020204" pitchFamily="34" charset="-122"/>
                <a:ea typeface="微软雅黑" panose="020B0503020204020204" pitchFamily="34" charset="-122"/>
              </a:rPr>
              <a:t>（</a:t>
            </a:r>
            <a:r>
              <a:rPr lang="en-US" altLang="zh-CN" sz="1800">
                <a:solidFill>
                  <a:srgbClr val="0000FF"/>
                </a:solidFill>
                <a:latin typeface="微软雅黑" panose="020B0503020204020204" pitchFamily="34" charset="-122"/>
                <a:ea typeface="微软雅黑" panose="020B0503020204020204" pitchFamily="34" charset="-122"/>
              </a:rPr>
              <a:t>false</a:t>
            </a:r>
            <a:r>
              <a:rPr lang="zh-CN" altLang="en-US" sz="1800">
                <a:solidFill>
                  <a:srgbClr val="0000FF"/>
                </a:solidFill>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a:t>
            </a:r>
            <a:endParaRPr lang="en-US" altLang="zh-CN" sz="180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1800">
                <a:latin typeface="微软雅黑" panose="020B0503020204020204" pitchFamily="34" charset="-122"/>
                <a:ea typeface="微软雅黑" panose="020B0503020204020204" pitchFamily="34" charset="-122"/>
              </a:rPr>
              <a:t>Lukasiewicz </a:t>
            </a:r>
            <a:r>
              <a:rPr lang="zh-CN" altLang="en-US" sz="1800">
                <a:latin typeface="微软雅黑" panose="020B0503020204020204" pitchFamily="34" charset="-122"/>
                <a:ea typeface="微软雅黑" panose="020B0503020204020204" pitchFamily="34" charset="-122"/>
              </a:rPr>
              <a:t>引入了将真值</a:t>
            </a:r>
            <a:r>
              <a:rPr lang="zh-CN" altLang="en-US" sz="1800">
                <a:solidFill>
                  <a:srgbClr val="0000FF"/>
                </a:solidFill>
                <a:latin typeface="微软雅黑" panose="020B0503020204020204" pitchFamily="34" charset="-122"/>
                <a:ea typeface="微软雅黑" panose="020B0503020204020204" pitchFamily="34" charset="-122"/>
              </a:rPr>
              <a:t>扩展到 </a:t>
            </a:r>
            <a:r>
              <a:rPr lang="en-US" altLang="zh-CN" sz="1800">
                <a:solidFill>
                  <a:srgbClr val="0000FF"/>
                </a:solidFill>
                <a:latin typeface="微软雅黑" panose="020B0503020204020204" pitchFamily="34" charset="-122"/>
                <a:ea typeface="微软雅黑" panose="020B0503020204020204" pitchFamily="34" charset="-122"/>
              </a:rPr>
              <a:t>0 </a:t>
            </a:r>
            <a:r>
              <a:rPr lang="zh-CN" altLang="en-US" sz="1800">
                <a:solidFill>
                  <a:srgbClr val="0000FF"/>
                </a:solidFill>
                <a:latin typeface="微软雅黑" panose="020B0503020204020204" pitchFamily="34" charset="-122"/>
                <a:ea typeface="微软雅黑" panose="020B0503020204020204" pitchFamily="34" charset="-122"/>
              </a:rPr>
              <a:t>和 </a:t>
            </a:r>
            <a:r>
              <a:rPr lang="en-US" altLang="zh-CN" sz="1800">
                <a:solidFill>
                  <a:srgbClr val="0000FF"/>
                </a:solidFill>
                <a:latin typeface="微软雅黑" panose="020B0503020204020204" pitchFamily="34" charset="-122"/>
                <a:ea typeface="微软雅黑" panose="020B0503020204020204" pitchFamily="34" charset="-122"/>
              </a:rPr>
              <a:t>1 </a:t>
            </a:r>
            <a:r>
              <a:rPr lang="zh-CN" altLang="en-US" sz="1800">
                <a:solidFill>
                  <a:srgbClr val="0000FF"/>
                </a:solidFill>
                <a:latin typeface="微软雅黑" panose="020B0503020204020204" pitchFamily="34" charset="-122"/>
                <a:ea typeface="微软雅黑" panose="020B0503020204020204" pitchFamily="34" charset="-122"/>
              </a:rPr>
              <a:t>之间</a:t>
            </a:r>
            <a:r>
              <a:rPr lang="zh-CN" altLang="en-US" sz="1800">
                <a:latin typeface="微软雅黑" panose="020B0503020204020204" pitchFamily="34" charset="-122"/>
                <a:ea typeface="微软雅黑" panose="020B0503020204020204" pitchFamily="34" charset="-122"/>
              </a:rPr>
              <a:t>所有的实数的逻辑。使用该范围内的一个数值来表示某个命题为真或假的可能性。</a:t>
            </a:r>
            <a:endParaRPr lang="en-US" altLang="zh-CN" sz="180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a:latin typeface="微软雅黑" panose="020B0503020204020204" pitchFamily="34" charset="-122"/>
                <a:ea typeface="微软雅黑" panose="020B0503020204020204" pitchFamily="34" charset="-122"/>
              </a:rPr>
              <a:t>例如，身高</a:t>
            </a:r>
            <a:r>
              <a:rPr lang="en-US" altLang="zh-CN" sz="1800">
                <a:latin typeface="微软雅黑" panose="020B0503020204020204" pitchFamily="34" charset="-122"/>
                <a:ea typeface="微软雅黑" panose="020B0503020204020204" pitchFamily="34" charset="-122"/>
              </a:rPr>
              <a:t>181cm</a:t>
            </a:r>
            <a:r>
              <a:rPr lang="zh-CN" altLang="en-US" sz="1800">
                <a:latin typeface="微软雅黑" panose="020B0503020204020204" pitchFamily="34" charset="-122"/>
                <a:ea typeface="微软雅黑" panose="020B0503020204020204" pitchFamily="34" charset="-122"/>
              </a:rPr>
              <a:t>的男子确实是高的可能性取值为 </a:t>
            </a:r>
            <a:r>
              <a:rPr lang="en-US" altLang="zh-CN" sz="1800">
                <a:latin typeface="微软雅黑" panose="020B0503020204020204" pitchFamily="34" charset="-122"/>
                <a:ea typeface="微软雅黑" panose="020B0503020204020204" pitchFamily="34" charset="-122"/>
              </a:rPr>
              <a:t>0.86. </a:t>
            </a:r>
            <a:endParaRPr lang="en-US" altLang="zh-CN" sz="80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a:latin typeface="微软雅黑" panose="020B0503020204020204" pitchFamily="34" charset="-122"/>
                <a:ea typeface="微软雅黑" panose="020B0503020204020204" pitchFamily="34" charset="-122"/>
              </a:rPr>
              <a:t>这个应该是</a:t>
            </a:r>
            <a:r>
              <a:rPr lang="zh-CN" altLang="en-US" sz="1800">
                <a:solidFill>
                  <a:srgbClr val="0000FF"/>
                </a:solidFill>
                <a:latin typeface="微软雅黑" panose="020B0503020204020204" pitchFamily="34" charset="-122"/>
                <a:ea typeface="微软雅黑" panose="020B0503020204020204" pitchFamily="34" charset="-122"/>
              </a:rPr>
              <a:t>很高</a:t>
            </a:r>
            <a:r>
              <a:rPr lang="zh-CN" altLang="en-US" sz="1800">
                <a:latin typeface="微软雅黑" panose="020B0503020204020204" pitchFamily="34" charset="-122"/>
                <a:ea typeface="微软雅黑" panose="020B0503020204020204" pitchFamily="34" charset="-122"/>
              </a:rPr>
              <a:t>。</a:t>
            </a:r>
            <a:endParaRPr lang="en-US" altLang="zh-CN" sz="180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a:latin typeface="微软雅黑" panose="020B0503020204020204" pitchFamily="34" charset="-122"/>
                <a:ea typeface="微软雅黑" panose="020B0503020204020204" pitchFamily="34" charset="-122"/>
              </a:rPr>
              <a:t>导致不精确推理技术产生的工作通常称为</a:t>
            </a:r>
            <a:r>
              <a:rPr lang="zh-CN" altLang="en-US" sz="1800" b="1">
                <a:solidFill>
                  <a:srgbClr val="0000FF"/>
                </a:solidFill>
                <a:latin typeface="微软雅黑" panose="020B0503020204020204" pitchFamily="34" charset="-122"/>
                <a:ea typeface="微软雅黑" panose="020B0503020204020204" pitchFamily="34" charset="-122"/>
              </a:rPr>
              <a:t>可能性理论</a:t>
            </a:r>
            <a:r>
              <a:rPr lang="zh-CN" altLang="en-US" sz="1800">
                <a:latin typeface="微软雅黑" panose="020B0503020204020204" pitchFamily="34" charset="-122"/>
                <a:ea typeface="微软雅黑" panose="020B0503020204020204" pitchFamily="34" charset="-122"/>
              </a:rPr>
              <a:t>。</a:t>
            </a:r>
            <a:endParaRPr lang="en-US" altLang="zh-CN" sz="2000">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1000">
              <a:solidFill>
                <a:srgbClr val="0000FF"/>
              </a:solidFill>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zh-CN" altLang="en-US" sz="200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81143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196752"/>
            <a:ext cx="8056191" cy="5040560"/>
          </a:xfrm>
        </p:spPr>
        <p:txBody>
          <a:bodyPr/>
          <a:lstStyle/>
          <a:p>
            <a:pPr eaLnBrk="1" hangingPunct="1">
              <a:buClr>
                <a:srgbClr val="FF0000"/>
              </a:buClr>
              <a:buSzPct val="55000"/>
            </a:pPr>
            <a:r>
              <a:rPr lang="zh-CN" altLang="en-US" sz="2400" b="1">
                <a:latin typeface="微软雅黑" panose="020B0503020204020204" pitchFamily="34" charset="-122"/>
                <a:ea typeface="微软雅黑" panose="020B0503020204020204" pitchFamily="34" charset="-122"/>
              </a:rPr>
              <a:t>下面考虑一个备件服务中心的例子（</a:t>
            </a:r>
            <a:r>
              <a:rPr lang="en-US" altLang="zh-CN" sz="2400" b="1">
                <a:latin typeface="微软雅黑" panose="020B0503020204020204" pitchFamily="34" charset="-122"/>
                <a:ea typeface="微软雅黑" panose="020B0503020204020204" pitchFamily="34" charset="-122"/>
              </a:rPr>
              <a:t>Turksen</a:t>
            </a: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1992</a:t>
            </a:r>
            <a:r>
              <a:rPr lang="zh-CN" altLang="en-US" sz="2400" b="1">
                <a:latin typeface="微软雅黑" panose="020B0503020204020204" pitchFamily="34" charset="-122"/>
                <a:ea typeface="微软雅黑" panose="020B0503020204020204" pitchFamily="34" charset="-122"/>
              </a:rPr>
              <a:t>）</a:t>
            </a:r>
          </a:p>
          <a:p>
            <a:pPr marL="0" indent="0" eaLnBrk="1" hangingPunct="1">
              <a:buClr>
                <a:srgbClr val="FF0000"/>
              </a:buClr>
              <a:buSzPct val="55000"/>
              <a:buNone/>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2000" b="1">
                <a:latin typeface="微软雅黑" panose="020B0503020204020204" pitchFamily="34" charset="-122"/>
                <a:ea typeface="微软雅黑" panose="020B0503020204020204" pitchFamily="34" charset="-122"/>
              </a:rPr>
              <a:t>服务中心保存零件备件并修复损坏的零件备件。</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2000" b="1">
                <a:latin typeface="微软雅黑" panose="020B0503020204020204" pitchFamily="34" charset="-122"/>
                <a:ea typeface="微软雅黑" panose="020B0503020204020204" pitchFamily="34" charset="-122"/>
              </a:rPr>
              <a:t>客户拿来一个损坏的零件备件，换走一个相同型号的零件备件。</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800" b="1">
                <a:latin typeface="微软雅黑" panose="020B0503020204020204" pitchFamily="34" charset="-122"/>
                <a:ea typeface="微软雅黑" panose="020B0503020204020204" pitchFamily="34" charset="-122"/>
              </a:rPr>
              <a:t> </a:t>
            </a:r>
          </a:p>
          <a:p>
            <a:pPr eaLnBrk="1" hangingPunct="1">
              <a:buClr>
                <a:srgbClr val="FF0000"/>
              </a:buClr>
              <a:buSzPct val="55000"/>
              <a:buFont typeface="Wingdings" panose="05000000000000000000" pitchFamily="2" charset="2"/>
              <a:buChar char="Ø"/>
            </a:pPr>
            <a:r>
              <a:rPr lang="zh-CN" altLang="en-US" sz="2000" b="1">
                <a:latin typeface="微软雅黑" panose="020B0503020204020204" pitchFamily="34" charset="-122"/>
                <a:ea typeface="微软雅黑" panose="020B0503020204020204" pitchFamily="34" charset="-122"/>
              </a:rPr>
              <a:t>损坏的零件备件被修好后放置在架子上作为零件备件。 </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2000" b="1">
                <a:latin typeface="微软雅黑" panose="020B0503020204020204" pitchFamily="34" charset="-122"/>
                <a:ea typeface="微软雅黑" panose="020B0503020204020204" pitchFamily="34" charset="-122"/>
              </a:rPr>
              <a:t>我们的目标是向零件备件服务中心的经理建议使客户满意的决策方针。</a:t>
            </a: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96631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196752"/>
            <a:ext cx="8056191" cy="5040560"/>
          </a:xfrm>
        </p:spPr>
        <p:txBody>
          <a:bodyPr/>
          <a:lstStyle/>
          <a:p>
            <a:pPr eaLnBrk="1" hangingPunct="1">
              <a:buClr>
                <a:srgbClr val="FF0000"/>
              </a:buClr>
              <a:buSzPct val="55000"/>
            </a:pPr>
            <a:r>
              <a:rPr lang="zh-CN" altLang="en-US" sz="2400" b="1" dirty="0">
                <a:latin typeface="微软雅黑" panose="020B0503020204020204" pitchFamily="34" charset="-122"/>
                <a:ea typeface="微软雅黑" panose="020B0503020204020204" pitchFamily="34" charset="-122"/>
              </a:rPr>
              <a:t>开发模糊专家系统的典型过程的步骤如下：</a:t>
            </a:r>
          </a:p>
          <a:p>
            <a:pPr marL="0" indent="0" eaLnBrk="1" hangingPunct="1">
              <a:buClr>
                <a:srgbClr val="FF0000"/>
              </a:buClr>
              <a:buSzPct val="55000"/>
              <a:buNone/>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指定问题并定义语言变量。</a:t>
            </a: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zh-CN" altLang="en-US"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定义模糊集。</a:t>
            </a: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zh-CN" altLang="en-US"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2000" b="1" dirty="0">
                <a:latin typeface="微软雅黑" panose="020B0503020204020204" pitchFamily="34" charset="-122"/>
                <a:ea typeface="微软雅黑" panose="020B0503020204020204" pitchFamily="34" charset="-122"/>
              </a:rPr>
              <a:t>(3)	</a:t>
            </a:r>
            <a:r>
              <a:rPr lang="zh-CN" altLang="en-US" sz="2000" b="1" dirty="0">
                <a:latin typeface="微软雅黑" panose="020B0503020204020204" pitchFamily="34" charset="-122"/>
                <a:ea typeface="微软雅黑" panose="020B0503020204020204" pitchFamily="34" charset="-122"/>
              </a:rPr>
              <a:t>抽取并构造模糊规则。</a:t>
            </a: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zh-CN" altLang="en-US"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2000" b="1" dirty="0">
                <a:latin typeface="微软雅黑" panose="020B0503020204020204" pitchFamily="34" charset="-122"/>
                <a:ea typeface="微软雅黑" panose="020B0503020204020204" pitchFamily="34" charset="-122"/>
              </a:rPr>
              <a:t>(4)	</a:t>
            </a:r>
            <a:r>
              <a:rPr lang="zh-CN" altLang="en-US" sz="2000" b="1" dirty="0">
                <a:latin typeface="微软雅黑" panose="020B0503020204020204" pitchFamily="34" charset="-122"/>
                <a:ea typeface="微软雅黑" panose="020B0503020204020204" pitchFamily="34" charset="-122"/>
              </a:rPr>
              <a:t>对模糊集、模糊规则和过程进行程序编码以在专家系统中执行模糊推理。</a:t>
            </a:r>
            <a:endParaRPr lang="en-US" altLang="zh-CN"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zh-CN" altLang="en-US"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2000" b="1" dirty="0">
                <a:latin typeface="微软雅黑" panose="020B0503020204020204" pitchFamily="34" charset="-122"/>
                <a:ea typeface="微软雅黑" panose="020B0503020204020204" pitchFamily="34" charset="-122"/>
              </a:rPr>
              <a:t>(5)	</a:t>
            </a:r>
            <a:r>
              <a:rPr lang="zh-CN" altLang="en-US" sz="2000" b="1" dirty="0">
                <a:latin typeface="微软雅黑" panose="020B0503020204020204" pitchFamily="34" charset="-122"/>
                <a:ea typeface="微软雅黑" panose="020B0503020204020204" pitchFamily="34" charset="-122"/>
              </a:rPr>
              <a:t>评估并调整系统。 </a:t>
            </a: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47663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196752"/>
            <a:ext cx="8056191" cy="5040560"/>
          </a:xfrm>
        </p:spPr>
        <p:txBody>
          <a:bodyPr/>
          <a:lstStyle/>
          <a:p>
            <a:pPr eaLnBrk="1" hangingPunct="1">
              <a:buClr>
                <a:srgbClr val="FF0000"/>
              </a:buClr>
              <a:buSzPct val="55000"/>
            </a:pPr>
            <a:r>
              <a:rPr lang="zh-CN" altLang="en-US" sz="2400" b="1">
                <a:solidFill>
                  <a:srgbClr val="0000FF"/>
                </a:solidFill>
                <a:latin typeface="微软雅黑" panose="020B0503020204020204" pitchFamily="34" charset="-122"/>
                <a:ea typeface="微软雅黑" panose="020B0503020204020204" pitchFamily="34" charset="-122"/>
              </a:rPr>
              <a:t>步骤</a:t>
            </a:r>
            <a:r>
              <a:rPr lang="en-US" altLang="zh-CN" sz="2400" b="1">
                <a:solidFill>
                  <a:srgbClr val="0000FF"/>
                </a:solidFill>
                <a:latin typeface="微软雅黑" panose="020B0503020204020204" pitchFamily="34" charset="-122"/>
                <a:ea typeface="微软雅黑" panose="020B0503020204020204" pitchFamily="34" charset="-122"/>
              </a:rPr>
              <a:t>1</a:t>
            </a:r>
            <a:r>
              <a:rPr lang="zh-CN" altLang="en-US" sz="2400" b="1">
                <a:solidFill>
                  <a:srgbClr val="0000FF"/>
                </a:solidFill>
                <a:latin typeface="微软雅黑" panose="020B0503020204020204" pitchFamily="34" charset="-122"/>
                <a:ea typeface="微软雅黑" panose="020B0503020204020204" pitchFamily="34" charset="-122"/>
              </a:rPr>
              <a:t>：指定问题并定义语言变量 </a:t>
            </a: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solidFill>
                  <a:srgbClr val="0000FF"/>
                </a:solidFill>
                <a:latin typeface="微软雅黑" panose="020B0503020204020204" pitchFamily="34" charset="-122"/>
                <a:ea typeface="微软雅黑" panose="020B0503020204020204" pitchFamily="34" charset="-122"/>
              </a:rPr>
              <a:t>指定问题</a:t>
            </a:r>
            <a:r>
              <a:rPr lang="zh-CN" altLang="en-US" sz="2000" b="1">
                <a:latin typeface="微软雅黑" panose="020B0503020204020204" pitchFamily="34" charset="-122"/>
                <a:ea typeface="微软雅黑" panose="020B0503020204020204" pitchFamily="34" charset="-122"/>
              </a:rPr>
              <a:t>是建立专家系统第一个也是最重要的步骤，在此要确定问题的输入和输出变量及范围。</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我们的问题中，有四个主要的语言变量：</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b="1">
                <a:solidFill>
                  <a:srgbClr val="00B0F0"/>
                </a:solidFill>
                <a:latin typeface="微软雅黑" panose="020B0503020204020204" pitchFamily="34" charset="-122"/>
                <a:ea typeface="微软雅黑" panose="020B0503020204020204" pitchFamily="34" charset="-122"/>
              </a:rPr>
              <a:t>平均等待时间</a:t>
            </a:r>
            <a:r>
              <a:rPr lang="en-US" altLang="zh-CN" sz="1800" b="1">
                <a:solidFill>
                  <a:srgbClr val="00B0F0"/>
                </a:solidFill>
                <a:latin typeface="微软雅黑" panose="020B0503020204020204" pitchFamily="34" charset="-122"/>
                <a:ea typeface="微软雅黑" panose="020B0503020204020204" pitchFamily="34" charset="-122"/>
              </a:rPr>
              <a:t>(</a:t>
            </a:r>
            <a:r>
              <a:rPr lang="zh-CN" altLang="en-US" sz="1800" b="1">
                <a:solidFill>
                  <a:srgbClr val="00B0F0"/>
                </a:solidFill>
                <a:latin typeface="微软雅黑" panose="020B0503020204020204" pitchFamily="34" charset="-122"/>
                <a:ea typeface="微软雅黑" panose="020B0503020204020204" pitchFamily="34" charset="-122"/>
              </a:rPr>
              <a:t>平均延迟</a:t>
            </a:r>
            <a:r>
              <a:rPr lang="en-US" altLang="zh-CN" sz="1800" b="1">
                <a:solidFill>
                  <a:srgbClr val="00B0F0"/>
                </a:solidFill>
                <a:latin typeface="微软雅黑" panose="020B0503020204020204" pitchFamily="34" charset="-122"/>
                <a:ea typeface="微软雅黑" panose="020B0503020204020204" pitchFamily="34" charset="-122"/>
              </a:rPr>
              <a:t>)m</a:t>
            </a:r>
          </a:p>
          <a:p>
            <a:pPr eaLnBrk="1" hangingPunct="1">
              <a:buClr>
                <a:srgbClr val="FF0000"/>
              </a:buClr>
              <a:buSzPct val="55000"/>
              <a:buFont typeface="Wingdings" panose="05000000000000000000" pitchFamily="2" charset="2"/>
              <a:buChar char="Ø"/>
            </a:pPr>
            <a:r>
              <a:rPr lang="zh-CN" altLang="en-US" sz="1800" b="1">
                <a:solidFill>
                  <a:srgbClr val="00B0F0"/>
                </a:solidFill>
                <a:latin typeface="微软雅黑" panose="020B0503020204020204" pitchFamily="34" charset="-122"/>
                <a:ea typeface="微软雅黑" panose="020B0503020204020204" pitchFamily="34" charset="-122"/>
              </a:rPr>
              <a:t>服务中心的修理利用因子</a:t>
            </a:r>
            <a:r>
              <a:rPr lang="en-US" altLang="zh-CN" sz="1800" b="1">
                <a:solidFill>
                  <a:srgbClr val="00B0F0"/>
                </a:solidFill>
                <a:latin typeface="微软雅黑" panose="020B0503020204020204" pitchFamily="34" charset="-122"/>
                <a:ea typeface="微软雅黑" panose="020B0503020204020204" pitchFamily="34" charset="-122"/>
              </a:rPr>
              <a:t>ρ</a:t>
            </a:r>
          </a:p>
          <a:p>
            <a:pPr eaLnBrk="1" hangingPunct="1">
              <a:buClr>
                <a:srgbClr val="FF0000"/>
              </a:buClr>
              <a:buSzPct val="55000"/>
              <a:buFont typeface="Wingdings" panose="05000000000000000000" pitchFamily="2" charset="2"/>
              <a:buChar char="Ø"/>
            </a:pPr>
            <a:r>
              <a:rPr lang="zh-CN" altLang="en-US" sz="1800" b="1">
                <a:solidFill>
                  <a:srgbClr val="00B0F0"/>
                </a:solidFill>
                <a:latin typeface="微软雅黑" panose="020B0503020204020204" pitchFamily="34" charset="-122"/>
                <a:ea typeface="微软雅黑" panose="020B0503020204020204" pitchFamily="34" charset="-122"/>
              </a:rPr>
              <a:t>服务员人数</a:t>
            </a:r>
            <a:r>
              <a:rPr lang="en-US" altLang="zh-CN" sz="1800" b="1">
                <a:solidFill>
                  <a:srgbClr val="00B0F0"/>
                </a:solidFill>
                <a:latin typeface="微软雅黑" panose="020B0503020204020204" pitchFamily="34" charset="-122"/>
                <a:ea typeface="微软雅黑" panose="020B0503020204020204" pitchFamily="34" charset="-122"/>
              </a:rPr>
              <a:t>s</a:t>
            </a:r>
          </a:p>
          <a:p>
            <a:pPr eaLnBrk="1" hangingPunct="1">
              <a:buClr>
                <a:srgbClr val="FF0000"/>
              </a:buClr>
              <a:buSzPct val="55000"/>
              <a:buFont typeface="Wingdings" panose="05000000000000000000" pitchFamily="2" charset="2"/>
              <a:buChar char="Ø"/>
            </a:pPr>
            <a:r>
              <a:rPr lang="zh-CN" altLang="en-US" sz="1800" b="1">
                <a:solidFill>
                  <a:srgbClr val="00B0F0"/>
                </a:solidFill>
                <a:latin typeface="微软雅黑" panose="020B0503020204020204" pitchFamily="34" charset="-122"/>
                <a:ea typeface="微软雅黑" panose="020B0503020204020204" pitchFamily="34" charset="-122"/>
              </a:rPr>
              <a:t>初始零件备件数量</a:t>
            </a:r>
            <a:r>
              <a:rPr lang="en-US" altLang="zh-CN" sz="1800" b="1">
                <a:solidFill>
                  <a:srgbClr val="00B0F0"/>
                </a:solidFill>
                <a:latin typeface="微软雅黑" panose="020B0503020204020204" pitchFamily="34" charset="-122"/>
                <a:ea typeface="微软雅黑" panose="020B0503020204020204" pitchFamily="34" charset="-122"/>
              </a:rPr>
              <a:t>n</a:t>
            </a:r>
          </a:p>
          <a:p>
            <a:pPr eaLnBrk="1" hangingPunct="1">
              <a:buClr>
                <a:srgbClr val="FF0000"/>
              </a:buClr>
              <a:buSzPct val="55000"/>
              <a:buFont typeface="Wingdings" panose="05000000000000000000" pitchFamily="2" charset="2"/>
              <a:buChar char="Ø"/>
            </a:pPr>
            <a:endParaRPr lang="zh-CN" altLang="en-US"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首先确定</a:t>
            </a:r>
            <a:r>
              <a:rPr lang="en-US" altLang="zh-CN" sz="2000" b="1">
                <a:latin typeface="微软雅黑" panose="020B0503020204020204" pitchFamily="34" charset="-122"/>
                <a:ea typeface="微软雅黑" panose="020B0503020204020204" pitchFamily="34" charset="-122"/>
              </a:rPr>
              <a:t>n</a:t>
            </a:r>
            <a:r>
              <a:rPr lang="zh-CN" altLang="en-US" sz="2000" b="1">
                <a:latin typeface="微软雅黑" panose="020B0503020204020204" pitchFamily="34" charset="-122"/>
                <a:ea typeface="微软雅黑" panose="020B0503020204020204" pitchFamily="34" charset="-122"/>
              </a:rPr>
              <a:t>，给定</a:t>
            </a:r>
            <a:r>
              <a:rPr lang="en-US" altLang="zh-CN" sz="2000" b="1">
                <a:latin typeface="微软雅黑" panose="020B0503020204020204" pitchFamily="34" charset="-122"/>
                <a:ea typeface="微软雅黑" panose="020B0503020204020204" pitchFamily="34" charset="-122"/>
              </a:rPr>
              <a:t>m</a:t>
            </a:r>
            <a:r>
              <a:rPr lang="zh-CN" altLang="en-US"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s</a:t>
            </a:r>
            <a:r>
              <a:rPr lang="zh-CN" altLang="en-US"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ρ</a:t>
            </a:r>
            <a:r>
              <a:rPr lang="zh-CN" altLang="en-US" sz="2000" b="1">
                <a:latin typeface="微软雅黑" panose="020B0503020204020204" pitchFamily="34" charset="-122"/>
                <a:ea typeface="微软雅黑" panose="020B0503020204020204" pitchFamily="34" charset="-122"/>
              </a:rPr>
              <a:t>。因此，在这里考虑的决策模型中，有</a:t>
            </a:r>
            <a:r>
              <a:rPr lang="en-US" altLang="zh-CN" sz="2000" b="1">
                <a:latin typeface="微软雅黑" panose="020B0503020204020204" pitchFamily="34" charset="-122"/>
                <a:ea typeface="微软雅黑" panose="020B0503020204020204" pitchFamily="34" charset="-122"/>
              </a:rPr>
              <a:t>3</a:t>
            </a:r>
            <a:r>
              <a:rPr lang="zh-CN" altLang="en-US" sz="2000" b="1">
                <a:latin typeface="微软雅黑" panose="020B0503020204020204" pitchFamily="34" charset="-122"/>
                <a:ea typeface="微软雅黑" panose="020B0503020204020204" pitchFamily="34" charset="-122"/>
              </a:rPr>
              <a:t>个输入： </a:t>
            </a:r>
            <a:r>
              <a:rPr lang="en-US" altLang="zh-CN" sz="2000" b="1">
                <a:latin typeface="微软雅黑" panose="020B0503020204020204" pitchFamily="34" charset="-122"/>
                <a:ea typeface="微软雅黑" panose="020B0503020204020204" pitchFamily="34" charset="-122"/>
              </a:rPr>
              <a:t>m</a:t>
            </a:r>
            <a:r>
              <a:rPr lang="zh-CN" altLang="en-US"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s</a:t>
            </a:r>
            <a:r>
              <a:rPr lang="zh-CN" altLang="en-US"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ρ</a:t>
            </a:r>
            <a:r>
              <a:rPr lang="zh-CN" altLang="en-US" sz="2000" b="1">
                <a:latin typeface="微软雅黑" panose="020B0503020204020204" pitchFamily="34" charset="-122"/>
                <a:ea typeface="微软雅黑" panose="020B0503020204020204" pitchFamily="34" charset="-122"/>
              </a:rPr>
              <a:t>，一个输出</a:t>
            </a:r>
            <a:r>
              <a:rPr lang="en-US" altLang="zh-CN" sz="2000" b="1">
                <a:latin typeface="微软雅黑" panose="020B0503020204020204" pitchFamily="34" charset="-122"/>
                <a:ea typeface="微软雅黑" panose="020B0503020204020204" pitchFamily="34" charset="-122"/>
              </a:rPr>
              <a:t>n</a:t>
            </a:r>
            <a:r>
              <a:rPr lang="zh-CN" altLang="en-US" sz="2000" b="1">
                <a:latin typeface="微软雅黑" panose="020B0503020204020204" pitchFamily="34" charset="-122"/>
                <a:ea typeface="微软雅黑" panose="020B0503020204020204" pitchFamily="34" charset="-122"/>
              </a:rPr>
              <a:t>。</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即，经理应该决定在客户可接受范围内维持平均延迟时间所需的配件数量。</a:t>
            </a: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47064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en-US" altLang="zh-CN" sz="3200" dirty="0" err="1">
                <a:latin typeface="+mn-lt"/>
              </a:rPr>
              <a:t>Sugeno</a:t>
            </a:r>
            <a:r>
              <a:rPr lang="en-US" altLang="zh-CN" sz="3200" dirty="0">
                <a:latin typeface="+mn-lt"/>
              </a:rPr>
              <a:t> </a:t>
            </a:r>
            <a:r>
              <a:rPr lang="zh-CN" altLang="en-US" sz="3200" dirty="0">
                <a:latin typeface="+mn-lt"/>
              </a:rPr>
              <a:t>模糊推理</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196752"/>
            <a:ext cx="8056191" cy="5040560"/>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语言变量及其范围 </a:t>
            </a: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1DC03392-FDA0-41D1-A3D6-A0BA10A7454A}"/>
              </a:ext>
            </a:extLst>
          </p:cNvPr>
          <p:cNvPicPr>
            <a:picLocks noChangeAspect="1"/>
          </p:cNvPicPr>
          <p:nvPr/>
        </p:nvPicPr>
        <p:blipFill>
          <a:blip r:embed="rId2"/>
          <a:stretch>
            <a:fillRect/>
          </a:stretch>
        </p:blipFill>
        <p:spPr>
          <a:xfrm>
            <a:off x="1961697" y="1681500"/>
            <a:ext cx="5220605" cy="4527604"/>
          </a:xfrm>
          <a:prstGeom prst="rect">
            <a:avLst/>
          </a:prstGeom>
        </p:spPr>
      </p:pic>
    </p:spTree>
    <p:extLst>
      <p:ext uri="{BB962C8B-B14F-4D97-AF65-F5344CB8AC3E}">
        <p14:creationId xmlns:p14="http://schemas.microsoft.com/office/powerpoint/2010/main" val="27071841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196752"/>
            <a:ext cx="8056191" cy="5040560"/>
          </a:xfrm>
        </p:spPr>
        <p:txBody>
          <a:bodyPr/>
          <a:lstStyle/>
          <a:p>
            <a:pPr eaLnBrk="1" hangingPunct="1">
              <a:buClr>
                <a:srgbClr val="FF0000"/>
              </a:buClr>
              <a:buSzPct val="55000"/>
            </a:pPr>
            <a:r>
              <a:rPr lang="zh-CN" altLang="en-US" sz="2400" b="1">
                <a:solidFill>
                  <a:srgbClr val="0000FF"/>
                </a:solidFill>
                <a:latin typeface="微软雅黑" panose="020B0503020204020204" pitchFamily="34" charset="-122"/>
                <a:ea typeface="微软雅黑" panose="020B0503020204020204" pitchFamily="34" charset="-122"/>
              </a:rPr>
              <a:t>步骤</a:t>
            </a:r>
            <a:r>
              <a:rPr lang="en-US" altLang="zh-CN" sz="2400" b="1">
                <a:solidFill>
                  <a:srgbClr val="0000FF"/>
                </a:solidFill>
                <a:latin typeface="微软雅黑" panose="020B0503020204020204" pitchFamily="34" charset="-122"/>
                <a:ea typeface="微软雅黑" panose="020B0503020204020204" pitchFamily="34" charset="-122"/>
              </a:rPr>
              <a:t>2</a:t>
            </a:r>
            <a:r>
              <a:rPr lang="zh-CN" altLang="en-US" sz="2400" b="1">
                <a:solidFill>
                  <a:srgbClr val="0000FF"/>
                </a:solidFill>
                <a:latin typeface="微软雅黑" panose="020B0503020204020204" pitchFamily="34" charset="-122"/>
                <a:ea typeface="微软雅黑" panose="020B0503020204020204" pitchFamily="34" charset="-122"/>
              </a:rPr>
              <a:t>：确定模糊集 </a:t>
            </a: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模糊集可以有不同的形状。通常三角形或四边形就足以表达专家的知识了，同时也能极大地简化计算的过程</a:t>
            </a:r>
            <a:endParaRPr lang="zh-CN" altLang="en-US"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zh-CN" altLang="en-US"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1800" b="1">
                <a:latin typeface="微软雅黑" panose="020B0503020204020204" pitchFamily="34" charset="-122"/>
                <a:ea typeface="微软雅黑" panose="020B0503020204020204" pitchFamily="34" charset="-122"/>
              </a:rPr>
              <a:t>图</a:t>
            </a:r>
            <a:r>
              <a:rPr lang="en-US" altLang="zh-CN" sz="1800" b="1">
                <a:latin typeface="微软雅黑" panose="020B0503020204020204" pitchFamily="34" charset="-122"/>
                <a:ea typeface="微软雅黑" panose="020B0503020204020204" pitchFamily="34" charset="-122"/>
              </a:rPr>
              <a:t>14</a:t>
            </a:r>
            <a:r>
              <a:rPr lang="zh-CN" altLang="en-US" sz="1800" b="1">
                <a:latin typeface="微软雅黑" panose="020B0503020204020204" pitchFamily="34" charset="-122"/>
                <a:ea typeface="微软雅黑" panose="020B0503020204020204" pitchFamily="34" charset="-122"/>
              </a:rPr>
              <a:t>：平均延迟</a:t>
            </a:r>
            <a:r>
              <a:rPr lang="en-US" altLang="zh-CN" sz="1800" b="1">
                <a:latin typeface="微软雅黑" panose="020B0503020204020204" pitchFamily="34" charset="-122"/>
                <a:ea typeface="微软雅黑" panose="020B0503020204020204" pitchFamily="34" charset="-122"/>
              </a:rPr>
              <a:t>m</a:t>
            </a:r>
            <a:r>
              <a:rPr lang="zh-CN" altLang="en-US" sz="1800" b="1">
                <a:latin typeface="微软雅黑" panose="020B0503020204020204" pitchFamily="34" charset="-122"/>
                <a:ea typeface="微软雅黑" panose="020B0503020204020204" pitchFamily="34" charset="-122"/>
              </a:rPr>
              <a:t>的模糊集</a:t>
            </a: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grpSp>
        <p:nvGrpSpPr>
          <p:cNvPr id="4" name="组合 6">
            <a:extLst>
              <a:ext uri="{FF2B5EF4-FFF2-40B4-BE49-F238E27FC236}">
                <a16:creationId xmlns:a16="http://schemas.microsoft.com/office/drawing/2014/main" id="{8683EE13-C93B-44E4-9590-6752B2DD1E8E}"/>
              </a:ext>
            </a:extLst>
          </p:cNvPr>
          <p:cNvGrpSpPr>
            <a:grpSpLocks/>
          </p:cNvGrpSpPr>
          <p:nvPr/>
        </p:nvGrpSpPr>
        <p:grpSpPr bwMode="auto">
          <a:xfrm>
            <a:off x="1203883" y="3356992"/>
            <a:ext cx="6896509" cy="3094608"/>
            <a:chOff x="500034" y="2786058"/>
            <a:chExt cx="8280400" cy="3949700"/>
          </a:xfrm>
        </p:grpSpPr>
        <p:pic>
          <p:nvPicPr>
            <p:cNvPr id="5" name="Picture 80" descr="4-16-">
              <a:extLst>
                <a:ext uri="{FF2B5EF4-FFF2-40B4-BE49-F238E27FC236}">
                  <a16:creationId xmlns:a16="http://schemas.microsoft.com/office/drawing/2014/main" id="{9E65D88C-CED3-45DB-8AE8-0837EC619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34" y="2786058"/>
              <a:ext cx="8280400"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a:extLst>
                <a:ext uri="{FF2B5EF4-FFF2-40B4-BE49-F238E27FC236}">
                  <a16:creationId xmlns:a16="http://schemas.microsoft.com/office/drawing/2014/main" id="{4A28BA51-79B7-4B83-854D-C4C964C60822}"/>
                </a:ext>
              </a:extLst>
            </p:cNvPr>
            <p:cNvSpPr txBox="1"/>
            <p:nvPr/>
          </p:nvSpPr>
          <p:spPr>
            <a:xfrm>
              <a:off x="3428971" y="6215058"/>
              <a:ext cx="3000375" cy="400050"/>
            </a:xfrm>
            <a:prstGeom prst="rect">
              <a:avLst/>
            </a:prstGeom>
            <a:solidFill>
              <a:schemeClr val="bg2"/>
            </a:solidFill>
            <a:effectLst>
              <a:outerShdw dist="50800" sx="1000" sy="1000" algn="ctr" rotWithShape="0">
                <a:schemeClr val="bg2"/>
              </a:outerShdw>
            </a:effectLst>
          </p:spPr>
          <p:txBody>
            <a:bodyPr>
              <a:spAutoFit/>
            </a:bodyPr>
            <a:lstStyle/>
            <a:p>
              <a:pPr>
                <a:defRPr/>
              </a:pPr>
              <a:r>
                <a:rPr lang="zh-CN" altLang="en-US" sz="2000" b="1" i="0" dirty="0"/>
                <a:t>平均延迟（标准化）</a:t>
              </a:r>
            </a:p>
          </p:txBody>
        </p:sp>
        <p:sp>
          <p:nvSpPr>
            <p:cNvPr id="7" name="TextBox 6">
              <a:extLst>
                <a:ext uri="{FF2B5EF4-FFF2-40B4-BE49-F238E27FC236}">
                  <a16:creationId xmlns:a16="http://schemas.microsoft.com/office/drawing/2014/main" id="{947CD728-B6A9-4C6D-8C90-0B0E13BE2418}"/>
                </a:ext>
              </a:extLst>
            </p:cNvPr>
            <p:cNvSpPr txBox="1">
              <a:spLocks noChangeArrowheads="1"/>
            </p:cNvSpPr>
            <p:nvPr/>
          </p:nvSpPr>
          <p:spPr bwMode="auto">
            <a:xfrm>
              <a:off x="721991" y="3786190"/>
              <a:ext cx="492423" cy="114300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i="0"/>
                <a:t>隶属度</a:t>
              </a:r>
            </a:p>
          </p:txBody>
        </p:sp>
      </p:grpSp>
    </p:spTree>
    <p:extLst>
      <p:ext uri="{BB962C8B-B14F-4D97-AF65-F5344CB8AC3E}">
        <p14:creationId xmlns:p14="http://schemas.microsoft.com/office/powerpoint/2010/main" val="22050649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196752"/>
            <a:ext cx="8056191" cy="5040560"/>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图</a:t>
            </a:r>
            <a:r>
              <a:rPr lang="en-US" altLang="zh-CN" sz="2000" b="1">
                <a:latin typeface="微软雅黑" panose="020B0503020204020204" pitchFamily="34" charset="-122"/>
                <a:ea typeface="微软雅黑" panose="020B0503020204020204" pitchFamily="34" charset="-122"/>
              </a:rPr>
              <a:t>15</a:t>
            </a:r>
            <a:r>
              <a:rPr lang="zh-CN" altLang="en-US" sz="2000" b="1">
                <a:latin typeface="微软雅黑" panose="020B0503020204020204" pitchFamily="34" charset="-122"/>
                <a:ea typeface="微软雅黑" panose="020B0503020204020204" pitchFamily="34" charset="-122"/>
              </a:rPr>
              <a:t>：服务员人数</a:t>
            </a:r>
            <a:r>
              <a:rPr lang="en-US" altLang="zh-CN" sz="2000" b="1">
                <a:latin typeface="微软雅黑" panose="020B0503020204020204" pitchFamily="34" charset="-122"/>
                <a:ea typeface="微软雅黑" panose="020B0503020204020204" pitchFamily="34" charset="-122"/>
              </a:rPr>
              <a:t>s</a:t>
            </a:r>
            <a:r>
              <a:rPr lang="zh-CN" altLang="en-US" sz="2000" b="1">
                <a:latin typeface="微软雅黑" panose="020B0503020204020204" pitchFamily="34" charset="-122"/>
                <a:ea typeface="微软雅黑" panose="020B0503020204020204" pitchFamily="34" charset="-122"/>
              </a:rPr>
              <a:t>的模糊集 </a:t>
            </a: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grpSp>
        <p:nvGrpSpPr>
          <p:cNvPr id="8" name="组合 5">
            <a:extLst>
              <a:ext uri="{FF2B5EF4-FFF2-40B4-BE49-F238E27FC236}">
                <a16:creationId xmlns:a16="http://schemas.microsoft.com/office/drawing/2014/main" id="{01721779-68BF-4F27-9A00-E68BDCE96842}"/>
              </a:ext>
            </a:extLst>
          </p:cNvPr>
          <p:cNvGrpSpPr>
            <a:grpSpLocks/>
          </p:cNvGrpSpPr>
          <p:nvPr/>
        </p:nvGrpSpPr>
        <p:grpSpPr bwMode="auto">
          <a:xfrm>
            <a:off x="543904" y="1823380"/>
            <a:ext cx="8056191" cy="3787304"/>
            <a:chOff x="468313" y="1628775"/>
            <a:chExt cx="8280400" cy="3686175"/>
          </a:xfrm>
        </p:grpSpPr>
        <p:pic>
          <p:nvPicPr>
            <p:cNvPr id="9" name="Picture 1096" descr="4-17-">
              <a:extLst>
                <a:ext uri="{FF2B5EF4-FFF2-40B4-BE49-F238E27FC236}">
                  <a16:creationId xmlns:a16="http://schemas.microsoft.com/office/drawing/2014/main" id="{DE0F2CE8-D258-489C-816A-139505EB5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628775"/>
              <a:ext cx="828040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6">
              <a:extLst>
                <a:ext uri="{FF2B5EF4-FFF2-40B4-BE49-F238E27FC236}">
                  <a16:creationId xmlns:a16="http://schemas.microsoft.com/office/drawing/2014/main" id="{F85B6064-A78D-4A0E-AC75-CB01130D8BA5}"/>
                </a:ext>
              </a:extLst>
            </p:cNvPr>
            <p:cNvSpPr txBox="1">
              <a:spLocks noChangeArrowheads="1"/>
            </p:cNvSpPr>
            <p:nvPr/>
          </p:nvSpPr>
          <p:spPr bwMode="auto">
            <a:xfrm>
              <a:off x="793429" y="2500306"/>
              <a:ext cx="492423" cy="114300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i="0"/>
                <a:t>隶属度</a:t>
              </a:r>
            </a:p>
          </p:txBody>
        </p:sp>
        <p:sp>
          <p:nvSpPr>
            <p:cNvPr id="11" name="TextBox 4">
              <a:extLst>
                <a:ext uri="{FF2B5EF4-FFF2-40B4-BE49-F238E27FC236}">
                  <a16:creationId xmlns:a16="http://schemas.microsoft.com/office/drawing/2014/main" id="{A278567A-9DF1-48A6-9301-573CB57250A0}"/>
                </a:ext>
              </a:extLst>
            </p:cNvPr>
            <p:cNvSpPr txBox="1">
              <a:spLocks noChangeArrowheads="1"/>
            </p:cNvSpPr>
            <p:nvPr/>
          </p:nvSpPr>
          <p:spPr bwMode="auto">
            <a:xfrm>
              <a:off x="3643306" y="4857760"/>
              <a:ext cx="3214710" cy="40011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i="0"/>
                <a:t>服务员的人数</a:t>
              </a:r>
              <a:r>
                <a:rPr lang="en-US" altLang="zh-CN" sz="2000" b="1" i="0"/>
                <a:t>(</a:t>
              </a:r>
              <a:r>
                <a:rPr lang="zh-CN" altLang="en-US" sz="2000" b="1" i="0"/>
                <a:t>标准化</a:t>
              </a:r>
              <a:r>
                <a:rPr lang="en-US" altLang="zh-CN" sz="2000" b="1" i="0"/>
                <a:t>)</a:t>
              </a:r>
              <a:endParaRPr lang="zh-CN" altLang="en-US" sz="2000" b="1" i="0"/>
            </a:p>
          </p:txBody>
        </p:sp>
      </p:grpSp>
    </p:spTree>
    <p:extLst>
      <p:ext uri="{BB962C8B-B14F-4D97-AF65-F5344CB8AC3E}">
        <p14:creationId xmlns:p14="http://schemas.microsoft.com/office/powerpoint/2010/main" val="23404383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196752"/>
            <a:ext cx="8056191" cy="5040560"/>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图</a:t>
            </a:r>
            <a:r>
              <a:rPr lang="en-US" altLang="zh-CN" sz="2000" b="1">
                <a:latin typeface="微软雅黑" panose="020B0503020204020204" pitchFamily="34" charset="-122"/>
                <a:ea typeface="微软雅黑" panose="020B0503020204020204" pitchFamily="34" charset="-122"/>
              </a:rPr>
              <a:t>16</a:t>
            </a:r>
            <a:r>
              <a:rPr lang="zh-CN" altLang="en-US" sz="2000" b="1">
                <a:latin typeface="微软雅黑" panose="020B0503020204020204" pitchFamily="34" charset="-122"/>
                <a:ea typeface="微软雅黑" panose="020B0503020204020204" pitchFamily="34" charset="-122"/>
              </a:rPr>
              <a:t>：修理利用因子</a:t>
            </a:r>
            <a:r>
              <a:rPr lang="el-GR" altLang="zh-CN" sz="2000" b="1">
                <a:latin typeface="微软雅黑" panose="020B0503020204020204" pitchFamily="34" charset="-122"/>
                <a:ea typeface="微软雅黑" panose="020B0503020204020204" pitchFamily="34" charset="-122"/>
              </a:rPr>
              <a:t>ρ</a:t>
            </a:r>
            <a:r>
              <a:rPr lang="zh-CN" altLang="en-US" sz="2000" b="1">
                <a:latin typeface="微软雅黑" panose="020B0503020204020204" pitchFamily="34" charset="-122"/>
                <a:ea typeface="微软雅黑" panose="020B0503020204020204" pitchFamily="34" charset="-122"/>
              </a:rPr>
              <a:t>的模糊集 </a:t>
            </a:r>
          </a:p>
          <a:p>
            <a:pPr eaLnBrk="1" hangingPunct="1">
              <a:buClr>
                <a:srgbClr val="FF0000"/>
              </a:buClr>
              <a:buSzPct val="55000"/>
              <a:buFont typeface="Wingdings" panose="05000000000000000000" pitchFamily="2" charset="2"/>
              <a:buChar char="u"/>
            </a:pPr>
            <a:endParaRPr lang="zh-CN" altLang="en-US"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grpSp>
        <p:nvGrpSpPr>
          <p:cNvPr id="12" name="组合 4">
            <a:extLst>
              <a:ext uri="{FF2B5EF4-FFF2-40B4-BE49-F238E27FC236}">
                <a16:creationId xmlns:a16="http://schemas.microsoft.com/office/drawing/2014/main" id="{509C06FD-0786-46BB-B259-86E3D69B58AA}"/>
              </a:ext>
            </a:extLst>
          </p:cNvPr>
          <p:cNvGrpSpPr>
            <a:grpSpLocks/>
          </p:cNvGrpSpPr>
          <p:nvPr/>
        </p:nvGrpSpPr>
        <p:grpSpPr bwMode="auto">
          <a:xfrm>
            <a:off x="787400" y="1859820"/>
            <a:ext cx="8064500" cy="3709988"/>
            <a:chOff x="611188" y="1628775"/>
            <a:chExt cx="8064500" cy="3709988"/>
          </a:xfrm>
        </p:grpSpPr>
        <p:pic>
          <p:nvPicPr>
            <p:cNvPr id="13" name="Picture 82" descr="4-18-">
              <a:extLst>
                <a:ext uri="{FF2B5EF4-FFF2-40B4-BE49-F238E27FC236}">
                  <a16:creationId xmlns:a16="http://schemas.microsoft.com/office/drawing/2014/main" id="{A6E860E1-409A-43F3-A36D-C0D1070E0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628775"/>
              <a:ext cx="8064500"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6">
              <a:extLst>
                <a:ext uri="{FF2B5EF4-FFF2-40B4-BE49-F238E27FC236}">
                  <a16:creationId xmlns:a16="http://schemas.microsoft.com/office/drawing/2014/main" id="{39B353BD-D81B-47B9-AAB2-80A9DCE6A3EC}"/>
                </a:ext>
              </a:extLst>
            </p:cNvPr>
            <p:cNvSpPr txBox="1">
              <a:spLocks noChangeArrowheads="1"/>
            </p:cNvSpPr>
            <p:nvPr/>
          </p:nvSpPr>
          <p:spPr bwMode="auto">
            <a:xfrm>
              <a:off x="650553" y="2571744"/>
              <a:ext cx="492423" cy="114300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i="0"/>
                <a:t>隶属度</a:t>
              </a:r>
            </a:p>
          </p:txBody>
        </p:sp>
      </p:grpSp>
    </p:spTree>
    <p:extLst>
      <p:ext uri="{BB962C8B-B14F-4D97-AF65-F5344CB8AC3E}">
        <p14:creationId xmlns:p14="http://schemas.microsoft.com/office/powerpoint/2010/main" val="42123034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196752"/>
            <a:ext cx="8056191" cy="5040560"/>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图</a:t>
            </a:r>
            <a:r>
              <a:rPr lang="en-US" altLang="zh-CN" sz="2000" b="1">
                <a:latin typeface="微软雅黑" panose="020B0503020204020204" pitchFamily="34" charset="-122"/>
                <a:ea typeface="微软雅黑" panose="020B0503020204020204" pitchFamily="34" charset="-122"/>
              </a:rPr>
              <a:t>17</a:t>
            </a:r>
            <a:r>
              <a:rPr lang="zh-CN" altLang="en-US" sz="2000" b="1">
                <a:latin typeface="微软雅黑" panose="020B0503020204020204" pitchFamily="34" charset="-122"/>
                <a:ea typeface="微软雅黑" panose="020B0503020204020204" pitchFamily="34" charset="-122"/>
              </a:rPr>
              <a:t>：零件备件数量</a:t>
            </a:r>
            <a:r>
              <a:rPr lang="en-US" altLang="zh-CN" sz="2000" b="1">
                <a:latin typeface="微软雅黑" panose="020B0503020204020204" pitchFamily="34" charset="-122"/>
                <a:ea typeface="微软雅黑" panose="020B0503020204020204" pitchFamily="34" charset="-122"/>
              </a:rPr>
              <a:t>n</a:t>
            </a:r>
            <a:r>
              <a:rPr lang="zh-CN" altLang="en-US" sz="2000" b="1">
                <a:latin typeface="微软雅黑" panose="020B0503020204020204" pitchFamily="34" charset="-122"/>
                <a:ea typeface="微软雅黑" panose="020B0503020204020204" pitchFamily="34" charset="-122"/>
              </a:rPr>
              <a:t>的模糊集</a:t>
            </a:r>
          </a:p>
          <a:p>
            <a:pPr eaLnBrk="1" hangingPunct="1">
              <a:buClr>
                <a:srgbClr val="FF0000"/>
              </a:buClr>
              <a:buSzPct val="55000"/>
              <a:buFont typeface="Wingdings" panose="05000000000000000000" pitchFamily="2" charset="2"/>
              <a:buChar char="u"/>
            </a:pPr>
            <a:endParaRPr lang="zh-CN" altLang="en-US"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pic>
        <p:nvPicPr>
          <p:cNvPr id="7" name="Picture 105" descr="4-19-">
            <a:extLst>
              <a:ext uri="{FF2B5EF4-FFF2-40B4-BE49-F238E27FC236}">
                <a16:creationId xmlns:a16="http://schemas.microsoft.com/office/drawing/2014/main" id="{A0763181-F6D7-4E3B-98AA-56F58E389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1862038"/>
            <a:ext cx="8064500" cy="370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28025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196752"/>
            <a:ext cx="8056191" cy="5040560"/>
          </a:xfrm>
        </p:spPr>
        <p:txBody>
          <a:bodyPr/>
          <a:lstStyle/>
          <a:p>
            <a:pPr eaLnBrk="1" hangingPunct="1">
              <a:buClr>
                <a:srgbClr val="FF0000"/>
              </a:buClr>
              <a:buSzPct val="55000"/>
            </a:pPr>
            <a:r>
              <a:rPr lang="zh-CN" altLang="en-US" sz="2400" b="1">
                <a:solidFill>
                  <a:srgbClr val="0000FF"/>
                </a:solidFill>
                <a:latin typeface="微软雅黑" panose="020B0503020204020204" pitchFamily="34" charset="-122"/>
                <a:ea typeface="微软雅黑" panose="020B0503020204020204" pitchFamily="34" charset="-122"/>
              </a:rPr>
              <a:t>步骤</a:t>
            </a:r>
            <a:r>
              <a:rPr lang="en-US" altLang="zh-CN" sz="2400" b="1">
                <a:solidFill>
                  <a:srgbClr val="0000FF"/>
                </a:solidFill>
                <a:latin typeface="微软雅黑" panose="020B0503020204020204" pitchFamily="34" charset="-122"/>
                <a:ea typeface="微软雅黑" panose="020B0503020204020204" pitchFamily="34" charset="-122"/>
              </a:rPr>
              <a:t>3</a:t>
            </a:r>
            <a:r>
              <a:rPr lang="zh-CN" altLang="en-US" sz="2400" b="1">
                <a:solidFill>
                  <a:srgbClr val="0000FF"/>
                </a:solidFill>
                <a:latin typeface="微软雅黑" panose="020B0503020204020204" pitchFamily="34" charset="-122"/>
                <a:ea typeface="微软雅黑" panose="020B0503020204020204" pitchFamily="34" charset="-122"/>
              </a:rPr>
              <a:t>：抽取并建构模糊规则 </a:t>
            </a: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要完成这个任务，就需要向专家咨询如何使用前面定义过的模糊语言变量来解决问题。</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1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所需要的知识也可以从其他管道搜集得到，这些管道包括书本、计算机数据库、流程图和观察到的人类行为。</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1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在本例中，有</a:t>
            </a:r>
            <a:r>
              <a:rPr lang="en-US" altLang="zh-CN" sz="2000" b="1">
                <a:latin typeface="微软雅黑" panose="020B0503020204020204" pitchFamily="34" charset="-122"/>
                <a:ea typeface="微软雅黑" panose="020B0503020204020204" pitchFamily="34" charset="-122"/>
              </a:rPr>
              <a:t>3</a:t>
            </a:r>
            <a:r>
              <a:rPr lang="zh-CN" altLang="en-US" sz="2000" b="1">
                <a:latin typeface="微软雅黑" panose="020B0503020204020204" pitchFamily="34" charset="-122"/>
                <a:ea typeface="微软雅黑" panose="020B0503020204020204" pitchFamily="34" charset="-122"/>
              </a:rPr>
              <a:t>个输入变量和</a:t>
            </a:r>
            <a:r>
              <a:rPr lang="en-US" altLang="zh-CN" sz="2000" b="1">
                <a:latin typeface="微软雅黑" panose="020B0503020204020204" pitchFamily="34" charset="-122"/>
                <a:ea typeface="微软雅黑" panose="020B0503020204020204" pitchFamily="34" charset="-122"/>
              </a:rPr>
              <a:t>1</a:t>
            </a:r>
            <a:r>
              <a:rPr lang="zh-CN" altLang="en-US" sz="2000" b="1">
                <a:latin typeface="微软雅黑" panose="020B0503020204020204" pitchFamily="34" charset="-122"/>
                <a:ea typeface="微软雅黑" panose="020B0503020204020204" pitchFamily="34" charset="-122"/>
              </a:rPr>
              <a:t>个输出变量，用矩阵形式表示模糊规则通常十分便利。</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在此，用 </a:t>
            </a:r>
            <a:r>
              <a:rPr lang="en-US" altLang="zh-CN" sz="2000" b="1">
                <a:solidFill>
                  <a:srgbClr val="0000FF"/>
                </a:solidFill>
                <a:latin typeface="微软雅黑" panose="020B0503020204020204" pitchFamily="34" charset="-122"/>
                <a:ea typeface="微软雅黑" panose="020B0503020204020204" pitchFamily="34" charset="-122"/>
              </a:rPr>
              <a:t>M*N*K</a:t>
            </a:r>
            <a:r>
              <a:rPr lang="en-US" altLang="zh-CN"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的立方体表示，这种表示方法称为</a:t>
            </a:r>
            <a:r>
              <a:rPr lang="zh-CN" altLang="en-US" sz="2000" b="1">
                <a:solidFill>
                  <a:srgbClr val="0000FF"/>
                </a:solidFill>
                <a:latin typeface="微软雅黑" panose="020B0503020204020204" pitchFamily="34" charset="-122"/>
                <a:ea typeface="微软雅黑" panose="020B0503020204020204" pitchFamily="34" charset="-122"/>
              </a:rPr>
              <a:t>模糊关联记忆（</a:t>
            </a:r>
            <a:r>
              <a:rPr lang="en-US" altLang="zh-CN" sz="2000" b="1">
                <a:solidFill>
                  <a:srgbClr val="0000FF"/>
                </a:solidFill>
                <a:latin typeface="微软雅黑" panose="020B0503020204020204" pitchFamily="34" charset="-122"/>
                <a:ea typeface="微软雅黑" panose="020B0503020204020204" pitchFamily="34" charset="-122"/>
              </a:rPr>
              <a:t>FAM</a:t>
            </a:r>
            <a:r>
              <a:rPr lang="zh-CN" altLang="en-US" sz="2000" b="1">
                <a:solidFill>
                  <a:srgbClr val="0000FF"/>
                </a:solidFill>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。结果如图。</a:t>
            </a: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25206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196752"/>
            <a:ext cx="8056191" cy="5040560"/>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图</a:t>
            </a:r>
            <a:r>
              <a:rPr lang="en-US" altLang="zh-CN" sz="2000" b="1">
                <a:latin typeface="微软雅黑" panose="020B0503020204020204" pitchFamily="34" charset="-122"/>
                <a:ea typeface="微软雅黑" panose="020B0503020204020204" pitchFamily="34" charset="-122"/>
              </a:rPr>
              <a:t>18</a:t>
            </a:r>
            <a:r>
              <a:rPr lang="zh-CN" altLang="en-US" sz="2000" b="1">
                <a:latin typeface="微软雅黑" panose="020B0503020204020204" pitchFamily="34" charset="-122"/>
                <a:ea typeface="微软雅黑" panose="020B0503020204020204" pitchFamily="34" charset="-122"/>
              </a:rPr>
              <a:t>：正方形</a:t>
            </a:r>
            <a:r>
              <a:rPr lang="en-US" altLang="zh-CN" sz="2000" b="1">
                <a:latin typeface="微软雅黑" panose="020B0503020204020204" pitchFamily="34" charset="-122"/>
                <a:ea typeface="微软雅黑" panose="020B0503020204020204" pitchFamily="34" charset="-122"/>
              </a:rPr>
              <a:t>FAM</a:t>
            </a:r>
            <a:r>
              <a:rPr lang="zh-CN" altLang="en-US" sz="2000" b="1">
                <a:latin typeface="微软雅黑" panose="020B0503020204020204" pitchFamily="34" charset="-122"/>
                <a:ea typeface="微软雅黑" panose="020B0503020204020204" pitchFamily="34" charset="-122"/>
              </a:rPr>
              <a:t>表示</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同时，详细分析服务中心的操作（</a:t>
            </a:r>
            <a:r>
              <a:rPr lang="en-US" altLang="zh-CN" sz="2000" b="1">
                <a:latin typeface="微软雅黑" panose="020B0503020204020204" pitchFamily="34" charset="-122"/>
                <a:ea typeface="微软雅黑" panose="020B0503020204020204" pitchFamily="34" charset="-122"/>
              </a:rPr>
              <a:t>Turksen et al.,1992</a:t>
            </a:r>
            <a:r>
              <a:rPr lang="zh-CN" altLang="en-US"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可以导出描述专家系统中使用的所有变量之间复杂的复杂关系的</a:t>
            </a:r>
            <a:r>
              <a:rPr lang="en-US" altLang="zh-CN" sz="2000" b="1">
                <a:latin typeface="微软雅黑" panose="020B0503020204020204" pitchFamily="34" charset="-122"/>
                <a:ea typeface="微软雅黑" panose="020B0503020204020204" pitchFamily="34" charset="-122"/>
              </a:rPr>
              <a:t>27</a:t>
            </a:r>
            <a:r>
              <a:rPr lang="zh-CN" altLang="en-US" sz="2000" b="1">
                <a:latin typeface="微软雅黑" panose="020B0503020204020204" pitchFamily="34" charset="-122"/>
                <a:ea typeface="微软雅黑" panose="020B0503020204020204" pitchFamily="34" charset="-122"/>
              </a:rPr>
              <a:t>条规则，见下表。</a:t>
            </a: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pic>
        <p:nvPicPr>
          <p:cNvPr id="5" name="Picture 2" descr="Slide05-35">
            <a:extLst>
              <a:ext uri="{FF2B5EF4-FFF2-40B4-BE49-F238E27FC236}">
                <a16:creationId xmlns:a16="http://schemas.microsoft.com/office/drawing/2014/main" id="{A42DBA70-4364-4B9C-A462-6095C9B6CE9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690363" y="1628800"/>
            <a:ext cx="3763274" cy="31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207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dirty="0">
                <a:latin typeface="+mn-lt"/>
              </a:rPr>
              <a:t> </a:t>
            </a:r>
            <a:r>
              <a:rPr lang="zh-CN" altLang="en-US" dirty="0">
                <a:latin typeface="+mn-lt"/>
              </a:rPr>
              <a:t>模糊逻辑的发展</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p:txBody>
          <a:bodyPr/>
          <a:lstStyle/>
          <a:p>
            <a:pPr eaLnBrk="1" hangingPunct="1">
              <a:buClr>
                <a:srgbClr val="FF0000"/>
              </a:buClr>
              <a:buSzPct val="55000"/>
            </a:pPr>
            <a:r>
              <a:rPr lang="en-US" altLang="zh-CN" sz="2000" b="1">
                <a:ea typeface="微软雅黑" panose="020B0503020204020204" pitchFamily="34" charset="-122"/>
              </a:rPr>
              <a:t>1937</a:t>
            </a:r>
            <a:r>
              <a:rPr lang="zh-CN" altLang="en-US" sz="2000" b="1">
                <a:ea typeface="微软雅黑" panose="020B0503020204020204" pitchFamily="34" charset="-122"/>
              </a:rPr>
              <a:t>年，哲学家</a:t>
            </a:r>
            <a:r>
              <a:rPr lang="en-US" altLang="zh-CN" sz="2000" b="1">
                <a:ea typeface="微软雅黑" panose="020B0503020204020204" pitchFamily="34" charset="-122"/>
              </a:rPr>
              <a:t>Max Black </a:t>
            </a:r>
            <a:r>
              <a:rPr lang="zh-CN" altLang="en-US" sz="2000" b="1">
                <a:ea typeface="微软雅黑" panose="020B0503020204020204" pitchFamily="34" charset="-122"/>
              </a:rPr>
              <a:t>发表了论文“</a:t>
            </a:r>
            <a:r>
              <a:rPr lang="en-US" altLang="zh-CN" sz="2000" b="1">
                <a:ea typeface="微软雅黑" panose="020B0503020204020204" pitchFamily="34" charset="-122"/>
              </a:rPr>
              <a:t>Vagueness: an exercise in logical analysis”</a:t>
            </a:r>
            <a:r>
              <a:rPr lang="zh-CN" altLang="en-US" sz="2000" b="1">
                <a:ea typeface="微软雅黑" panose="020B0503020204020204" pitchFamily="34" charset="-122"/>
              </a:rPr>
              <a:t>。</a:t>
            </a:r>
            <a:endParaRPr lang="en-US" altLang="zh-CN" sz="2000" b="1">
              <a:ea typeface="微软雅黑" panose="020B0503020204020204" pitchFamily="34" charset="-122"/>
            </a:endParaRPr>
          </a:p>
          <a:p>
            <a:pPr eaLnBrk="1" hangingPunct="1">
              <a:buClr>
                <a:srgbClr val="FF0000"/>
              </a:buClr>
              <a:buSzPct val="55000"/>
            </a:pPr>
            <a:endParaRPr lang="en-US" altLang="zh-CN" sz="1000" b="1">
              <a:ea typeface="微软雅黑" panose="020B0503020204020204" pitchFamily="34" charset="-122"/>
            </a:endParaRPr>
          </a:p>
          <a:p>
            <a:pPr eaLnBrk="1" hangingPunct="1">
              <a:buClr>
                <a:srgbClr val="FF0000"/>
              </a:buClr>
              <a:buSzPct val="55000"/>
            </a:pPr>
            <a:r>
              <a:rPr lang="zh-CN" altLang="en-US" sz="2000" b="1">
                <a:ea typeface="微软雅黑" panose="020B0503020204020204" pitchFamily="34" charset="-122"/>
              </a:rPr>
              <a:t>在论文中，他讨论了</a:t>
            </a:r>
            <a:r>
              <a:rPr lang="zh-CN" altLang="en-US" sz="2000" b="1">
                <a:solidFill>
                  <a:srgbClr val="0000FF"/>
                </a:solidFill>
                <a:ea typeface="微软雅黑" panose="020B0503020204020204" pitchFamily="34" charset="-122"/>
              </a:rPr>
              <a:t>指示程度的连续区</a:t>
            </a:r>
            <a:r>
              <a:rPr lang="zh-CN" altLang="en-US" sz="2000" b="1">
                <a:ea typeface="微软雅黑" panose="020B0503020204020204" pitchFamily="34" charset="-122"/>
              </a:rPr>
              <a:t>。</a:t>
            </a:r>
            <a:endParaRPr lang="en-US" altLang="zh-CN" sz="2000" b="1">
              <a:ea typeface="微软雅黑" panose="020B0503020204020204" pitchFamily="34" charset="-122"/>
            </a:endParaRPr>
          </a:p>
          <a:p>
            <a:pPr eaLnBrk="1" hangingPunct="1">
              <a:buClr>
                <a:srgbClr val="FF0000"/>
              </a:buClr>
              <a:buSzPct val="55000"/>
            </a:pPr>
            <a:endParaRPr lang="en-US" altLang="zh-CN" sz="800" b="1">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a:latin typeface="微软雅黑" panose="020B0503020204020204" pitchFamily="34" charset="-122"/>
                <a:ea typeface="微软雅黑" panose="020B0503020204020204" pitchFamily="34" charset="-122"/>
              </a:rPr>
              <a:t>他说，设想将无数的椅子排成一行。在一端是“齐本德尔式”的椅子，挨着它的是类似“齐本德尔式”的，但看上去和第一把椅子几乎分不出差别。随后的椅子越来越不像椅子，最后是一根圆木。椅子什么时候变成了圆木？</a:t>
            </a:r>
            <a:endParaRPr lang="en-US" altLang="zh-CN" sz="180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1800">
                <a:latin typeface="微软雅黑" panose="020B0503020204020204" pitchFamily="34" charset="-122"/>
                <a:ea typeface="微软雅黑" panose="020B0503020204020204" pitchFamily="34" charset="-122"/>
              </a:rPr>
              <a:t>Max Black </a:t>
            </a:r>
            <a:r>
              <a:rPr lang="zh-CN" altLang="en-US" sz="1800">
                <a:latin typeface="微软雅黑" panose="020B0503020204020204" pitchFamily="34" charset="-122"/>
                <a:ea typeface="微软雅黑" panose="020B0503020204020204" pitchFamily="34" charset="-122"/>
              </a:rPr>
              <a:t>也定义如果连续区是</a:t>
            </a:r>
            <a:r>
              <a:rPr lang="zh-CN" altLang="en-US" sz="1800">
                <a:solidFill>
                  <a:srgbClr val="0000FF"/>
                </a:solidFill>
                <a:latin typeface="微软雅黑" panose="020B0503020204020204" pitchFamily="34" charset="-122"/>
                <a:ea typeface="微软雅黑" panose="020B0503020204020204" pitchFamily="34" charset="-122"/>
              </a:rPr>
              <a:t>离散</a:t>
            </a:r>
            <a:r>
              <a:rPr lang="zh-CN" altLang="en-US" sz="1800">
                <a:latin typeface="微软雅黑" panose="020B0503020204020204" pitchFamily="34" charset="-122"/>
                <a:ea typeface="微软雅黑" panose="020B0503020204020204" pitchFamily="34" charset="-122"/>
              </a:rPr>
              <a:t>的，那么可以为</a:t>
            </a:r>
            <a:r>
              <a:rPr lang="zh-CN" altLang="en-US" sz="1800">
                <a:solidFill>
                  <a:srgbClr val="0000FF"/>
                </a:solidFill>
                <a:latin typeface="微软雅黑" panose="020B0503020204020204" pitchFamily="34" charset="-122"/>
                <a:ea typeface="微软雅黑" panose="020B0503020204020204" pitchFamily="34" charset="-122"/>
              </a:rPr>
              <a:t>每个元素分配一个数值</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Black </a:t>
            </a:r>
            <a:r>
              <a:rPr lang="zh-CN" altLang="en-US" sz="1800">
                <a:latin typeface="微软雅黑" panose="020B0503020204020204" pitchFamily="34" charset="-122"/>
                <a:ea typeface="微软雅黑" panose="020B0503020204020204" pitchFamily="34" charset="-122"/>
              </a:rPr>
              <a:t>用这个数值来显示认为一排“椅子”中的某个元素能够称为椅子的人的百分比，即</a:t>
            </a:r>
            <a:r>
              <a:rPr lang="zh-CN" altLang="en-US" sz="1800" b="1">
                <a:solidFill>
                  <a:srgbClr val="0000FF"/>
                </a:solidFill>
                <a:latin typeface="微软雅黑" panose="020B0503020204020204" pitchFamily="34" charset="-122"/>
                <a:ea typeface="微软雅黑" panose="020B0503020204020204" pitchFamily="34" charset="-122"/>
              </a:rPr>
              <a:t>接受模糊的概率</a:t>
            </a:r>
            <a:r>
              <a:rPr lang="zh-CN" altLang="en-US" sz="1800">
                <a:latin typeface="微软雅黑" panose="020B0503020204020204" pitchFamily="34" charset="-122"/>
                <a:ea typeface="微软雅黑" panose="020B0503020204020204" pitchFamily="34" charset="-122"/>
              </a:rPr>
              <a:t>。</a:t>
            </a:r>
            <a:endParaRPr lang="zh-CN" altLang="en-US" sz="800" b="1">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a:latin typeface="微软雅黑" panose="020B0503020204020204" pitchFamily="34" charset="-122"/>
              <a:ea typeface="微软雅黑" panose="020B0503020204020204" pitchFamily="34" charset="-122"/>
            </a:endParaRPr>
          </a:p>
          <a:p>
            <a:pPr eaLnBrk="1" hangingPunct="1">
              <a:buClr>
                <a:srgbClr val="FF0000"/>
              </a:buClr>
              <a:buSzPct val="55000"/>
            </a:pPr>
            <a:r>
              <a:rPr lang="zh-CN" altLang="en-US" sz="2000" b="1">
                <a:ea typeface="微软雅黑" panose="020B0503020204020204" pitchFamily="34" charset="-122"/>
              </a:rPr>
              <a:t>另外在论文附录中他定义了第一个简单的模糊集，并概述了模糊集操作的基本思想。</a:t>
            </a:r>
            <a:endParaRPr lang="en-US" altLang="zh-CN" sz="2000" b="1">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2000">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1000">
              <a:solidFill>
                <a:srgbClr val="0000FF"/>
              </a:solidFill>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zh-CN" altLang="en-US" sz="200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61351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60" y="1125538"/>
            <a:ext cx="8056191" cy="5040560"/>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规则表</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FDCC2580-6216-4B28-BD3C-82B34D8862BE}"/>
              </a:ext>
            </a:extLst>
          </p:cNvPr>
          <p:cNvGraphicFramePr>
            <a:graphicFrameLocks noGrp="1"/>
          </p:cNvGraphicFramePr>
          <p:nvPr>
            <p:extLst>
              <p:ext uri="{D42A27DB-BD31-4B8C-83A1-F6EECF244321}">
                <p14:modId xmlns:p14="http://schemas.microsoft.com/office/powerpoint/2010/main" val="2196920296"/>
              </p:ext>
            </p:extLst>
          </p:nvPr>
        </p:nvGraphicFramePr>
        <p:xfrm>
          <a:off x="866800" y="1538331"/>
          <a:ext cx="7410400" cy="4631225"/>
        </p:xfrm>
        <a:graphic>
          <a:graphicData uri="http://schemas.openxmlformats.org/drawingml/2006/table">
            <a:tbl>
              <a:tblPr/>
              <a:tblGrid>
                <a:gridCol w="494521">
                  <a:extLst>
                    <a:ext uri="{9D8B030D-6E8A-4147-A177-3AD203B41FA5}">
                      <a16:colId xmlns:a16="http://schemas.microsoft.com/office/drawing/2014/main" val="648679050"/>
                    </a:ext>
                  </a:extLst>
                </a:gridCol>
                <a:gridCol w="493037">
                  <a:extLst>
                    <a:ext uri="{9D8B030D-6E8A-4147-A177-3AD203B41FA5}">
                      <a16:colId xmlns:a16="http://schemas.microsoft.com/office/drawing/2014/main" val="3397043961"/>
                    </a:ext>
                  </a:extLst>
                </a:gridCol>
                <a:gridCol w="494522">
                  <a:extLst>
                    <a:ext uri="{9D8B030D-6E8A-4147-A177-3AD203B41FA5}">
                      <a16:colId xmlns:a16="http://schemas.microsoft.com/office/drawing/2014/main" val="2063121730"/>
                    </a:ext>
                  </a:extLst>
                </a:gridCol>
                <a:gridCol w="494521">
                  <a:extLst>
                    <a:ext uri="{9D8B030D-6E8A-4147-A177-3AD203B41FA5}">
                      <a16:colId xmlns:a16="http://schemas.microsoft.com/office/drawing/2014/main" val="3555768407"/>
                    </a:ext>
                  </a:extLst>
                </a:gridCol>
                <a:gridCol w="448485">
                  <a:extLst>
                    <a:ext uri="{9D8B030D-6E8A-4147-A177-3AD203B41FA5}">
                      <a16:colId xmlns:a16="http://schemas.microsoft.com/office/drawing/2014/main" val="3812815394"/>
                    </a:ext>
                  </a:extLst>
                </a:gridCol>
                <a:gridCol w="539074">
                  <a:extLst>
                    <a:ext uri="{9D8B030D-6E8A-4147-A177-3AD203B41FA5}">
                      <a16:colId xmlns:a16="http://schemas.microsoft.com/office/drawing/2014/main" val="451661388"/>
                    </a:ext>
                  </a:extLst>
                </a:gridCol>
                <a:gridCol w="494521">
                  <a:extLst>
                    <a:ext uri="{9D8B030D-6E8A-4147-A177-3AD203B41FA5}">
                      <a16:colId xmlns:a16="http://schemas.microsoft.com/office/drawing/2014/main" val="2245823751"/>
                    </a:ext>
                  </a:extLst>
                </a:gridCol>
                <a:gridCol w="493037">
                  <a:extLst>
                    <a:ext uri="{9D8B030D-6E8A-4147-A177-3AD203B41FA5}">
                      <a16:colId xmlns:a16="http://schemas.microsoft.com/office/drawing/2014/main" val="748704433"/>
                    </a:ext>
                  </a:extLst>
                </a:gridCol>
                <a:gridCol w="494522">
                  <a:extLst>
                    <a:ext uri="{9D8B030D-6E8A-4147-A177-3AD203B41FA5}">
                      <a16:colId xmlns:a16="http://schemas.microsoft.com/office/drawing/2014/main" val="3058317304"/>
                    </a:ext>
                  </a:extLst>
                </a:gridCol>
                <a:gridCol w="494521">
                  <a:extLst>
                    <a:ext uri="{9D8B030D-6E8A-4147-A177-3AD203B41FA5}">
                      <a16:colId xmlns:a16="http://schemas.microsoft.com/office/drawing/2014/main" val="3756713779"/>
                    </a:ext>
                  </a:extLst>
                </a:gridCol>
                <a:gridCol w="493037">
                  <a:extLst>
                    <a:ext uri="{9D8B030D-6E8A-4147-A177-3AD203B41FA5}">
                      <a16:colId xmlns:a16="http://schemas.microsoft.com/office/drawing/2014/main" val="616723920"/>
                    </a:ext>
                  </a:extLst>
                </a:gridCol>
                <a:gridCol w="494522">
                  <a:extLst>
                    <a:ext uri="{9D8B030D-6E8A-4147-A177-3AD203B41FA5}">
                      <a16:colId xmlns:a16="http://schemas.microsoft.com/office/drawing/2014/main" val="614421082"/>
                    </a:ext>
                  </a:extLst>
                </a:gridCol>
                <a:gridCol w="494521">
                  <a:extLst>
                    <a:ext uri="{9D8B030D-6E8A-4147-A177-3AD203B41FA5}">
                      <a16:colId xmlns:a16="http://schemas.microsoft.com/office/drawing/2014/main" val="323468693"/>
                    </a:ext>
                  </a:extLst>
                </a:gridCol>
                <a:gridCol w="493037">
                  <a:extLst>
                    <a:ext uri="{9D8B030D-6E8A-4147-A177-3AD203B41FA5}">
                      <a16:colId xmlns:a16="http://schemas.microsoft.com/office/drawing/2014/main" val="2433470138"/>
                    </a:ext>
                  </a:extLst>
                </a:gridCol>
                <a:gridCol w="494522">
                  <a:extLst>
                    <a:ext uri="{9D8B030D-6E8A-4147-A177-3AD203B41FA5}">
                      <a16:colId xmlns:a16="http://schemas.microsoft.com/office/drawing/2014/main" val="1098215621"/>
                    </a:ext>
                  </a:extLst>
                </a:gridCol>
              </a:tblGrid>
              <a:tr h="516495">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规则</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m</a:t>
                      </a:r>
                      <a:endPar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s</a:t>
                      </a:r>
                      <a:endPar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ρ</a:t>
                      </a:r>
                      <a:endPar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n</a:t>
                      </a:r>
                      <a:endPar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规则</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m</a:t>
                      </a:r>
                      <a:endPar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s</a:t>
                      </a:r>
                      <a:endPar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ρ</a:t>
                      </a:r>
                      <a:endPar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n</a:t>
                      </a:r>
                      <a:endPar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规则</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m</a:t>
                      </a:r>
                      <a:endPar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s</a:t>
                      </a:r>
                      <a:endPar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ρ</a:t>
                      </a:r>
                      <a:endPar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rPr>
                        <a:t>n</a:t>
                      </a:r>
                      <a:endPar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CCCC"/>
                    </a:solidFill>
                  </a:tcPr>
                </a:tc>
                <a:extLst>
                  <a:ext uri="{0D108BD9-81ED-4DB2-BD59-A6C34878D82A}">
                    <a16:rowId xmlns:a16="http://schemas.microsoft.com/office/drawing/2014/main" val="3084559216"/>
                  </a:ext>
                </a:extLst>
              </a:tr>
              <a:tr h="451650">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337361698"/>
                  </a:ext>
                </a:extLst>
              </a:tr>
              <a:tr h="453065">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195924105"/>
                  </a:ext>
                </a:extLst>
              </a:tr>
              <a:tr h="451650">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67743584"/>
                  </a:ext>
                </a:extLst>
              </a:tr>
              <a:tr h="451650">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284194934"/>
                  </a:ext>
                </a:extLst>
              </a:tr>
              <a:tr h="436075">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905107255"/>
                  </a:ext>
                </a:extLst>
              </a:tr>
              <a:tr h="451650">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7359929"/>
                  </a:ext>
                </a:extLst>
              </a:tr>
              <a:tr h="453065">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103297494"/>
                  </a:ext>
                </a:extLst>
              </a:tr>
              <a:tr h="451650">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17</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086669212"/>
                  </a:ext>
                </a:extLst>
              </a:tr>
              <a:tr h="451650">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VS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18</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27</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tx2"/>
                        </a:buClr>
                        <a:buSzPct val="75000"/>
                        <a:buFont typeface="Wingdings" panose="05000000000000000000" pitchFamily="2" charset="2"/>
                        <a:defRPr sz="2800">
                          <a:solidFill>
                            <a:schemeClr val="tx1"/>
                          </a:solidFill>
                          <a:latin typeface="Times New Roman" panose="02020603050405020304" pitchFamily="18" charset="0"/>
                        </a:defRPr>
                      </a:lvl1pPr>
                      <a:lvl2pPr marL="742950" indent="-285750" eaLnBrk="0" hangingPunct="0">
                        <a:spcBef>
                          <a:spcPct val="20000"/>
                        </a:spcBef>
                        <a:buClr>
                          <a:schemeClr val="tx1"/>
                        </a:buClr>
                        <a:defRPr sz="2400">
                          <a:solidFill>
                            <a:schemeClr val="tx1"/>
                          </a:solidFill>
                          <a:latin typeface="Times New Roman" panose="02020603050405020304" pitchFamily="18" charset="0"/>
                        </a:defRPr>
                      </a:lvl2pPr>
                      <a:lvl3pPr marL="1143000" indent="-228600" eaLnBrk="0" hangingPunct="0">
                        <a:spcBef>
                          <a:spcPct val="20000"/>
                        </a:spcBef>
                        <a:buClr>
                          <a:schemeClr val="tx1"/>
                        </a:buClr>
                        <a:defRPr sz="20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defRPr>
                          <a:solidFill>
                            <a:schemeClr val="tx1"/>
                          </a:solidFill>
                          <a:latin typeface="Times New Roman" panose="02020603050405020304" pitchFamily="18" charset="0"/>
                        </a:defRPr>
                      </a:lvl4pPr>
                      <a:lvl5pPr marL="2057400" indent="-228600" eaLnBrk="0" hangingPunct="0">
                        <a:spcBef>
                          <a:spcPct val="20000"/>
                        </a:spcBef>
                        <a:buClr>
                          <a:schemeClr val="tx1"/>
                        </a:buCl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045180083"/>
                  </a:ext>
                </a:extLst>
              </a:tr>
            </a:tbl>
          </a:graphicData>
        </a:graphic>
      </p:graphicFrame>
    </p:spTree>
    <p:extLst>
      <p:ext uri="{BB962C8B-B14F-4D97-AF65-F5344CB8AC3E}">
        <p14:creationId xmlns:p14="http://schemas.microsoft.com/office/powerpoint/2010/main" val="6538658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60" y="1125538"/>
            <a:ext cx="8056191" cy="5040560"/>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规则库</a:t>
            </a:r>
            <a:r>
              <a:rPr lang="en-US" altLang="zh-CN" sz="2000" b="1">
                <a:latin typeface="微软雅黑" panose="020B0503020204020204" pitchFamily="34" charset="-122"/>
                <a:ea typeface="微软雅黑" panose="020B0503020204020204" pitchFamily="34" charset="-122"/>
              </a:rPr>
              <a:t>2</a:t>
            </a:r>
            <a:r>
              <a:rPr lang="zh-CN" altLang="en-US" sz="2000" b="1">
                <a:latin typeface="微软雅黑" panose="020B0503020204020204" pitchFamily="34" charset="-122"/>
                <a:ea typeface="微软雅黑" panose="020B0503020204020204" pitchFamily="34" charset="-122"/>
              </a:rPr>
              <a:t>的立方体</a:t>
            </a:r>
            <a:r>
              <a:rPr lang="en-US" altLang="zh-CN" sz="2000" b="1">
                <a:latin typeface="微软雅黑" panose="020B0503020204020204" pitchFamily="34" charset="-122"/>
                <a:ea typeface="微软雅黑" panose="020B0503020204020204" pitchFamily="34" charset="-122"/>
              </a:rPr>
              <a:t>FAM </a:t>
            </a: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pic>
        <p:nvPicPr>
          <p:cNvPr id="5" name="Picture 2" descr="Slide05-38">
            <a:extLst>
              <a:ext uri="{FF2B5EF4-FFF2-40B4-BE49-F238E27FC236}">
                <a16:creationId xmlns:a16="http://schemas.microsoft.com/office/drawing/2014/main" id="{0B981F49-41B7-45A5-88EE-8C92A885C832}"/>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636780" y="1556792"/>
            <a:ext cx="5870439" cy="4741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41885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60" y="1125538"/>
            <a:ext cx="8056191" cy="5040560"/>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规则库</a:t>
            </a:r>
            <a:r>
              <a:rPr lang="en-US" altLang="zh-CN" sz="2000" b="1">
                <a:latin typeface="微软雅黑" panose="020B0503020204020204" pitchFamily="34" charset="-122"/>
                <a:ea typeface="微软雅黑" panose="020B0503020204020204" pitchFamily="34" charset="-122"/>
              </a:rPr>
              <a:t>1</a:t>
            </a: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grpSp>
        <p:nvGrpSpPr>
          <p:cNvPr id="6" name="Group 168">
            <a:extLst>
              <a:ext uri="{FF2B5EF4-FFF2-40B4-BE49-F238E27FC236}">
                <a16:creationId xmlns:a16="http://schemas.microsoft.com/office/drawing/2014/main" id="{179E4929-E9F6-4EE7-875F-EF8C8E990793}"/>
              </a:ext>
            </a:extLst>
          </p:cNvPr>
          <p:cNvGrpSpPr>
            <a:grpSpLocks noChangeAspect="1"/>
          </p:cNvGrpSpPr>
          <p:nvPr/>
        </p:nvGrpSpPr>
        <p:grpSpPr bwMode="auto">
          <a:xfrm>
            <a:off x="588720" y="1520949"/>
            <a:ext cx="8680450" cy="4249737"/>
            <a:chOff x="146" y="971"/>
            <a:chExt cx="5468" cy="2677"/>
          </a:xfrm>
        </p:grpSpPr>
        <p:sp>
          <p:nvSpPr>
            <p:cNvPr id="7" name="AutoShape 167">
              <a:extLst>
                <a:ext uri="{FF2B5EF4-FFF2-40B4-BE49-F238E27FC236}">
                  <a16:creationId xmlns:a16="http://schemas.microsoft.com/office/drawing/2014/main" id="{8DF25584-5944-4382-8E72-375154943828}"/>
                </a:ext>
              </a:extLst>
            </p:cNvPr>
            <p:cNvSpPr>
              <a:spLocks noChangeAspect="1" noChangeArrowheads="1" noTextEdit="1"/>
            </p:cNvSpPr>
            <p:nvPr/>
          </p:nvSpPr>
          <p:spPr bwMode="auto">
            <a:xfrm>
              <a:off x="146" y="971"/>
              <a:ext cx="5468" cy="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Rectangle 170">
              <a:extLst>
                <a:ext uri="{FF2B5EF4-FFF2-40B4-BE49-F238E27FC236}">
                  <a16:creationId xmlns:a16="http://schemas.microsoft.com/office/drawing/2014/main" id="{B2BBFD57-0A38-46B0-8B3D-84414A4EB141}"/>
                </a:ext>
              </a:extLst>
            </p:cNvPr>
            <p:cNvSpPr>
              <a:spLocks noChangeArrowheads="1"/>
            </p:cNvSpPr>
            <p:nvPr/>
          </p:nvSpPr>
          <p:spPr bwMode="auto">
            <a:xfrm>
              <a:off x="232" y="1091"/>
              <a:ext cx="36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1.   If</a:t>
              </a:r>
              <a:endParaRPr lang="zh-CN" altLang="zh-CN"/>
            </a:p>
          </p:txBody>
        </p:sp>
        <p:sp>
          <p:nvSpPr>
            <p:cNvPr id="9" name="Rectangle 171">
              <a:extLst>
                <a:ext uri="{FF2B5EF4-FFF2-40B4-BE49-F238E27FC236}">
                  <a16:creationId xmlns:a16="http://schemas.microsoft.com/office/drawing/2014/main" id="{A4345C02-05B8-45C4-8287-453FDDA4832D}"/>
                </a:ext>
              </a:extLst>
            </p:cNvPr>
            <p:cNvSpPr>
              <a:spLocks noChangeArrowheads="1"/>
            </p:cNvSpPr>
            <p:nvPr/>
          </p:nvSpPr>
          <p:spPr bwMode="auto">
            <a:xfrm>
              <a:off x="560" y="1091"/>
              <a:ext cx="10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a:t>
              </a:r>
              <a:endParaRPr lang="zh-CN" altLang="zh-CN"/>
            </a:p>
          </p:txBody>
        </p:sp>
        <p:sp>
          <p:nvSpPr>
            <p:cNvPr id="10" name="Rectangle 172">
              <a:extLst>
                <a:ext uri="{FF2B5EF4-FFF2-40B4-BE49-F238E27FC236}">
                  <a16:creationId xmlns:a16="http://schemas.microsoft.com/office/drawing/2014/main" id="{61AC984B-EF95-41BD-8FF0-8AECC917D789}"/>
                </a:ext>
              </a:extLst>
            </p:cNvPr>
            <p:cNvSpPr>
              <a:spLocks noChangeArrowheads="1"/>
            </p:cNvSpPr>
            <p:nvPr/>
          </p:nvSpPr>
          <p:spPr bwMode="auto">
            <a:xfrm>
              <a:off x="606" y="1091"/>
              <a:ext cx="103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utilisation_factor</a:t>
              </a:r>
              <a:endParaRPr lang="zh-CN" altLang="zh-CN"/>
            </a:p>
          </p:txBody>
        </p:sp>
        <p:sp>
          <p:nvSpPr>
            <p:cNvPr id="11" name="Rectangle 173">
              <a:extLst>
                <a:ext uri="{FF2B5EF4-FFF2-40B4-BE49-F238E27FC236}">
                  <a16:creationId xmlns:a16="http://schemas.microsoft.com/office/drawing/2014/main" id="{50D7A7D2-CD3F-4BFF-9B91-4C0E9975A793}"/>
                </a:ext>
              </a:extLst>
            </p:cNvPr>
            <p:cNvSpPr>
              <a:spLocks noChangeArrowheads="1"/>
            </p:cNvSpPr>
            <p:nvPr/>
          </p:nvSpPr>
          <p:spPr bwMode="auto">
            <a:xfrm>
              <a:off x="1584" y="1091"/>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12" name="Rectangle 174">
              <a:extLst>
                <a:ext uri="{FF2B5EF4-FFF2-40B4-BE49-F238E27FC236}">
                  <a16:creationId xmlns:a16="http://schemas.microsoft.com/office/drawing/2014/main" id="{EB91E2F4-7DA4-437A-A611-12D48FED4285}"/>
                </a:ext>
              </a:extLst>
            </p:cNvPr>
            <p:cNvSpPr>
              <a:spLocks noChangeArrowheads="1"/>
            </p:cNvSpPr>
            <p:nvPr/>
          </p:nvSpPr>
          <p:spPr bwMode="auto">
            <a:xfrm>
              <a:off x="1710" y="1091"/>
              <a:ext cx="1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L)</a:t>
              </a:r>
              <a:endParaRPr lang="zh-CN" altLang="zh-CN"/>
            </a:p>
          </p:txBody>
        </p:sp>
        <p:sp>
          <p:nvSpPr>
            <p:cNvPr id="13" name="Rectangle 175">
              <a:extLst>
                <a:ext uri="{FF2B5EF4-FFF2-40B4-BE49-F238E27FC236}">
                  <a16:creationId xmlns:a16="http://schemas.microsoft.com/office/drawing/2014/main" id="{9B2D08E9-A937-41A0-93EC-9DD183FE4227}"/>
                </a:ext>
              </a:extLst>
            </p:cNvPr>
            <p:cNvSpPr>
              <a:spLocks noChangeArrowheads="1"/>
            </p:cNvSpPr>
            <p:nvPr/>
          </p:nvSpPr>
          <p:spPr bwMode="auto">
            <a:xfrm>
              <a:off x="1876" y="1091"/>
              <a:ext cx="29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then</a:t>
              </a:r>
              <a:endParaRPr lang="zh-CN" altLang="zh-CN"/>
            </a:p>
          </p:txBody>
        </p:sp>
        <p:sp>
          <p:nvSpPr>
            <p:cNvPr id="14" name="Rectangle 176">
              <a:extLst>
                <a:ext uri="{FF2B5EF4-FFF2-40B4-BE49-F238E27FC236}">
                  <a16:creationId xmlns:a16="http://schemas.microsoft.com/office/drawing/2014/main" id="{6A611BAA-5A7E-4F9B-9D54-C7298B79E45C}"/>
                </a:ext>
              </a:extLst>
            </p:cNvPr>
            <p:cNvSpPr>
              <a:spLocks noChangeArrowheads="1"/>
            </p:cNvSpPr>
            <p:nvPr/>
          </p:nvSpPr>
          <p:spPr bwMode="auto">
            <a:xfrm>
              <a:off x="2148" y="1091"/>
              <a:ext cx="17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(n</a:t>
              </a:r>
              <a:endParaRPr lang="zh-CN" altLang="zh-CN"/>
            </a:p>
          </p:txBody>
        </p:sp>
        <p:sp>
          <p:nvSpPr>
            <p:cNvPr id="15" name="Rectangle 177">
              <a:extLst>
                <a:ext uri="{FF2B5EF4-FFF2-40B4-BE49-F238E27FC236}">
                  <a16:creationId xmlns:a16="http://schemas.microsoft.com/office/drawing/2014/main" id="{BA3262EB-BF72-443A-8989-A8B80F25F851}"/>
                </a:ext>
              </a:extLst>
            </p:cNvPr>
            <p:cNvSpPr>
              <a:spLocks noChangeArrowheads="1"/>
            </p:cNvSpPr>
            <p:nvPr/>
          </p:nvSpPr>
          <p:spPr bwMode="auto">
            <a:xfrm>
              <a:off x="2262" y="1091"/>
              <a:ext cx="48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umber_</a:t>
              </a:r>
              <a:endParaRPr lang="zh-CN" altLang="zh-CN"/>
            </a:p>
          </p:txBody>
        </p:sp>
        <p:sp>
          <p:nvSpPr>
            <p:cNvPr id="16" name="Rectangle 178">
              <a:extLst>
                <a:ext uri="{FF2B5EF4-FFF2-40B4-BE49-F238E27FC236}">
                  <a16:creationId xmlns:a16="http://schemas.microsoft.com/office/drawing/2014/main" id="{EFEC92D4-D425-49A9-B234-ABE8DCC69270}"/>
                </a:ext>
              </a:extLst>
            </p:cNvPr>
            <p:cNvSpPr>
              <a:spLocks noChangeArrowheads="1"/>
            </p:cNvSpPr>
            <p:nvPr/>
          </p:nvSpPr>
          <p:spPr bwMode="auto">
            <a:xfrm>
              <a:off x="2684" y="1091"/>
              <a:ext cx="60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of_spares</a:t>
              </a:r>
              <a:endParaRPr lang="zh-CN" altLang="zh-CN"/>
            </a:p>
          </p:txBody>
        </p:sp>
        <p:sp>
          <p:nvSpPr>
            <p:cNvPr id="17" name="Rectangle 179">
              <a:extLst>
                <a:ext uri="{FF2B5EF4-FFF2-40B4-BE49-F238E27FC236}">
                  <a16:creationId xmlns:a16="http://schemas.microsoft.com/office/drawing/2014/main" id="{52D188D8-4486-407F-8B10-7636CFCBCA80}"/>
                </a:ext>
              </a:extLst>
            </p:cNvPr>
            <p:cNvSpPr>
              <a:spLocks noChangeArrowheads="1"/>
            </p:cNvSpPr>
            <p:nvPr/>
          </p:nvSpPr>
          <p:spPr bwMode="auto">
            <a:xfrm>
              <a:off x="3248" y="1091"/>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18" name="Rectangle 180">
              <a:extLst>
                <a:ext uri="{FF2B5EF4-FFF2-40B4-BE49-F238E27FC236}">
                  <a16:creationId xmlns:a16="http://schemas.microsoft.com/office/drawing/2014/main" id="{919D3E40-C596-4819-8198-218B23DA38ED}"/>
                </a:ext>
              </a:extLst>
            </p:cNvPr>
            <p:cNvSpPr>
              <a:spLocks noChangeArrowheads="1"/>
            </p:cNvSpPr>
            <p:nvPr/>
          </p:nvSpPr>
          <p:spPr bwMode="auto">
            <a:xfrm>
              <a:off x="3374" y="1091"/>
              <a:ext cx="1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S)</a:t>
              </a:r>
              <a:endParaRPr lang="zh-CN" altLang="zh-CN"/>
            </a:p>
          </p:txBody>
        </p:sp>
        <p:sp>
          <p:nvSpPr>
            <p:cNvPr id="19" name="Rectangle 181">
              <a:extLst>
                <a:ext uri="{FF2B5EF4-FFF2-40B4-BE49-F238E27FC236}">
                  <a16:creationId xmlns:a16="http://schemas.microsoft.com/office/drawing/2014/main" id="{8C86A061-F507-42EA-BF71-10406825E651}"/>
                </a:ext>
              </a:extLst>
            </p:cNvPr>
            <p:cNvSpPr>
              <a:spLocks noChangeArrowheads="1"/>
            </p:cNvSpPr>
            <p:nvPr/>
          </p:nvSpPr>
          <p:spPr bwMode="auto">
            <a:xfrm>
              <a:off x="232" y="1280"/>
              <a:ext cx="36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2.   If</a:t>
              </a:r>
              <a:endParaRPr lang="zh-CN" altLang="zh-CN"/>
            </a:p>
          </p:txBody>
        </p:sp>
        <p:sp>
          <p:nvSpPr>
            <p:cNvPr id="20" name="Rectangle 182">
              <a:extLst>
                <a:ext uri="{FF2B5EF4-FFF2-40B4-BE49-F238E27FC236}">
                  <a16:creationId xmlns:a16="http://schemas.microsoft.com/office/drawing/2014/main" id="{0D1DCB34-65F9-453D-BFF2-0883F7D44C9D}"/>
                </a:ext>
              </a:extLst>
            </p:cNvPr>
            <p:cNvSpPr>
              <a:spLocks noChangeArrowheads="1"/>
            </p:cNvSpPr>
            <p:nvPr/>
          </p:nvSpPr>
          <p:spPr bwMode="auto">
            <a:xfrm>
              <a:off x="560" y="1280"/>
              <a:ext cx="10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a:t>
              </a:r>
              <a:endParaRPr lang="zh-CN" altLang="zh-CN"/>
            </a:p>
          </p:txBody>
        </p:sp>
        <p:sp>
          <p:nvSpPr>
            <p:cNvPr id="21" name="Rectangle 183">
              <a:extLst>
                <a:ext uri="{FF2B5EF4-FFF2-40B4-BE49-F238E27FC236}">
                  <a16:creationId xmlns:a16="http://schemas.microsoft.com/office/drawing/2014/main" id="{76DB46A8-EAC3-4A3E-8C76-776E7C11DD2D}"/>
                </a:ext>
              </a:extLst>
            </p:cNvPr>
            <p:cNvSpPr>
              <a:spLocks noChangeArrowheads="1"/>
            </p:cNvSpPr>
            <p:nvPr/>
          </p:nvSpPr>
          <p:spPr bwMode="auto">
            <a:xfrm>
              <a:off x="606" y="1280"/>
              <a:ext cx="103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utilisation_factor</a:t>
              </a:r>
              <a:endParaRPr lang="zh-CN" altLang="zh-CN"/>
            </a:p>
          </p:txBody>
        </p:sp>
        <p:sp>
          <p:nvSpPr>
            <p:cNvPr id="22" name="Rectangle 184">
              <a:extLst>
                <a:ext uri="{FF2B5EF4-FFF2-40B4-BE49-F238E27FC236}">
                  <a16:creationId xmlns:a16="http://schemas.microsoft.com/office/drawing/2014/main" id="{9FA55728-A792-4657-9909-2B49799CD33F}"/>
                </a:ext>
              </a:extLst>
            </p:cNvPr>
            <p:cNvSpPr>
              <a:spLocks noChangeArrowheads="1"/>
            </p:cNvSpPr>
            <p:nvPr/>
          </p:nvSpPr>
          <p:spPr bwMode="auto">
            <a:xfrm>
              <a:off x="1584" y="1280"/>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23" name="Rectangle 185">
              <a:extLst>
                <a:ext uri="{FF2B5EF4-FFF2-40B4-BE49-F238E27FC236}">
                  <a16:creationId xmlns:a16="http://schemas.microsoft.com/office/drawing/2014/main" id="{7E329024-51A9-4713-8E10-7D8A1C206049}"/>
                </a:ext>
              </a:extLst>
            </p:cNvPr>
            <p:cNvSpPr>
              <a:spLocks noChangeArrowheads="1"/>
            </p:cNvSpPr>
            <p:nvPr/>
          </p:nvSpPr>
          <p:spPr bwMode="auto">
            <a:xfrm>
              <a:off x="1710" y="1280"/>
              <a:ext cx="23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M)</a:t>
              </a:r>
              <a:endParaRPr lang="zh-CN" altLang="zh-CN"/>
            </a:p>
          </p:txBody>
        </p:sp>
        <p:sp>
          <p:nvSpPr>
            <p:cNvPr id="24" name="Rectangle 186">
              <a:extLst>
                <a:ext uri="{FF2B5EF4-FFF2-40B4-BE49-F238E27FC236}">
                  <a16:creationId xmlns:a16="http://schemas.microsoft.com/office/drawing/2014/main" id="{7E86E556-9F1C-4D11-9BD5-54349688C964}"/>
                </a:ext>
              </a:extLst>
            </p:cNvPr>
            <p:cNvSpPr>
              <a:spLocks noChangeArrowheads="1"/>
            </p:cNvSpPr>
            <p:nvPr/>
          </p:nvSpPr>
          <p:spPr bwMode="auto">
            <a:xfrm>
              <a:off x="1914" y="1280"/>
              <a:ext cx="29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then</a:t>
              </a:r>
              <a:endParaRPr lang="zh-CN" altLang="zh-CN"/>
            </a:p>
          </p:txBody>
        </p:sp>
        <p:sp>
          <p:nvSpPr>
            <p:cNvPr id="25" name="Rectangle 187">
              <a:extLst>
                <a:ext uri="{FF2B5EF4-FFF2-40B4-BE49-F238E27FC236}">
                  <a16:creationId xmlns:a16="http://schemas.microsoft.com/office/drawing/2014/main" id="{B2FB0D47-A0C6-410C-87D3-F91F1FF03A98}"/>
                </a:ext>
              </a:extLst>
            </p:cNvPr>
            <p:cNvSpPr>
              <a:spLocks noChangeArrowheads="1"/>
            </p:cNvSpPr>
            <p:nvPr/>
          </p:nvSpPr>
          <p:spPr bwMode="auto">
            <a:xfrm>
              <a:off x="2186" y="1280"/>
              <a:ext cx="10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a:t>
              </a:r>
              <a:endParaRPr lang="zh-CN" altLang="zh-CN"/>
            </a:p>
          </p:txBody>
        </p:sp>
        <p:sp>
          <p:nvSpPr>
            <p:cNvPr id="26" name="Rectangle 188">
              <a:extLst>
                <a:ext uri="{FF2B5EF4-FFF2-40B4-BE49-F238E27FC236}">
                  <a16:creationId xmlns:a16="http://schemas.microsoft.com/office/drawing/2014/main" id="{CD5C1099-F738-4DBA-8590-9DE2C0B047F5}"/>
                </a:ext>
              </a:extLst>
            </p:cNvPr>
            <p:cNvSpPr>
              <a:spLocks noChangeArrowheads="1"/>
            </p:cNvSpPr>
            <p:nvPr/>
          </p:nvSpPr>
          <p:spPr bwMode="auto">
            <a:xfrm>
              <a:off x="2232" y="1280"/>
              <a:ext cx="110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number_of_spares</a:t>
              </a:r>
              <a:endParaRPr lang="zh-CN" altLang="zh-CN"/>
            </a:p>
          </p:txBody>
        </p:sp>
        <p:sp>
          <p:nvSpPr>
            <p:cNvPr id="27" name="Rectangle 189">
              <a:extLst>
                <a:ext uri="{FF2B5EF4-FFF2-40B4-BE49-F238E27FC236}">
                  <a16:creationId xmlns:a16="http://schemas.microsoft.com/office/drawing/2014/main" id="{2205E51F-3B2D-4491-882B-30C84E842105}"/>
                </a:ext>
              </a:extLst>
            </p:cNvPr>
            <p:cNvSpPr>
              <a:spLocks noChangeArrowheads="1"/>
            </p:cNvSpPr>
            <p:nvPr/>
          </p:nvSpPr>
          <p:spPr bwMode="auto">
            <a:xfrm>
              <a:off x="3286" y="1280"/>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28" name="Rectangle 190">
              <a:extLst>
                <a:ext uri="{FF2B5EF4-FFF2-40B4-BE49-F238E27FC236}">
                  <a16:creationId xmlns:a16="http://schemas.microsoft.com/office/drawing/2014/main" id="{B9E1112F-5ACD-4001-A234-5BA8D752EAC9}"/>
                </a:ext>
              </a:extLst>
            </p:cNvPr>
            <p:cNvSpPr>
              <a:spLocks noChangeArrowheads="1"/>
            </p:cNvSpPr>
            <p:nvPr/>
          </p:nvSpPr>
          <p:spPr bwMode="auto">
            <a:xfrm>
              <a:off x="3412" y="1280"/>
              <a:ext cx="23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M)</a:t>
              </a:r>
              <a:endParaRPr lang="zh-CN" altLang="zh-CN"/>
            </a:p>
          </p:txBody>
        </p:sp>
        <p:sp>
          <p:nvSpPr>
            <p:cNvPr id="29" name="Rectangle 191">
              <a:extLst>
                <a:ext uri="{FF2B5EF4-FFF2-40B4-BE49-F238E27FC236}">
                  <a16:creationId xmlns:a16="http://schemas.microsoft.com/office/drawing/2014/main" id="{3BEB28BD-0F2B-4BC1-9B0A-81AC3C30E18C}"/>
                </a:ext>
              </a:extLst>
            </p:cNvPr>
            <p:cNvSpPr>
              <a:spLocks noChangeArrowheads="1"/>
            </p:cNvSpPr>
            <p:nvPr/>
          </p:nvSpPr>
          <p:spPr bwMode="auto">
            <a:xfrm>
              <a:off x="232" y="1469"/>
              <a:ext cx="36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3.   If</a:t>
              </a:r>
              <a:endParaRPr lang="zh-CN" altLang="zh-CN"/>
            </a:p>
          </p:txBody>
        </p:sp>
        <p:sp>
          <p:nvSpPr>
            <p:cNvPr id="30" name="Rectangle 192">
              <a:extLst>
                <a:ext uri="{FF2B5EF4-FFF2-40B4-BE49-F238E27FC236}">
                  <a16:creationId xmlns:a16="http://schemas.microsoft.com/office/drawing/2014/main" id="{86767EFA-153B-4912-9A7F-E0E7CCC01D82}"/>
                </a:ext>
              </a:extLst>
            </p:cNvPr>
            <p:cNvSpPr>
              <a:spLocks noChangeArrowheads="1"/>
            </p:cNvSpPr>
            <p:nvPr/>
          </p:nvSpPr>
          <p:spPr bwMode="auto">
            <a:xfrm>
              <a:off x="560" y="1469"/>
              <a:ext cx="10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a:t>
              </a:r>
              <a:endParaRPr lang="zh-CN" altLang="zh-CN"/>
            </a:p>
          </p:txBody>
        </p:sp>
        <p:sp>
          <p:nvSpPr>
            <p:cNvPr id="31" name="Rectangle 193">
              <a:extLst>
                <a:ext uri="{FF2B5EF4-FFF2-40B4-BE49-F238E27FC236}">
                  <a16:creationId xmlns:a16="http://schemas.microsoft.com/office/drawing/2014/main" id="{94BF68A5-4512-4614-BB66-BBC28D101984}"/>
                </a:ext>
              </a:extLst>
            </p:cNvPr>
            <p:cNvSpPr>
              <a:spLocks noChangeArrowheads="1"/>
            </p:cNvSpPr>
            <p:nvPr/>
          </p:nvSpPr>
          <p:spPr bwMode="auto">
            <a:xfrm>
              <a:off x="606" y="1469"/>
              <a:ext cx="103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utilisation_factor</a:t>
              </a:r>
              <a:endParaRPr lang="zh-CN" altLang="zh-CN"/>
            </a:p>
          </p:txBody>
        </p:sp>
        <p:sp>
          <p:nvSpPr>
            <p:cNvPr id="32" name="Rectangle 194">
              <a:extLst>
                <a:ext uri="{FF2B5EF4-FFF2-40B4-BE49-F238E27FC236}">
                  <a16:creationId xmlns:a16="http://schemas.microsoft.com/office/drawing/2014/main" id="{D6478849-A4E3-4984-B4EF-585B7E4CBE6F}"/>
                </a:ext>
              </a:extLst>
            </p:cNvPr>
            <p:cNvSpPr>
              <a:spLocks noChangeArrowheads="1"/>
            </p:cNvSpPr>
            <p:nvPr/>
          </p:nvSpPr>
          <p:spPr bwMode="auto">
            <a:xfrm>
              <a:off x="1584" y="1469"/>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33" name="Rectangle 195">
              <a:extLst>
                <a:ext uri="{FF2B5EF4-FFF2-40B4-BE49-F238E27FC236}">
                  <a16:creationId xmlns:a16="http://schemas.microsoft.com/office/drawing/2014/main" id="{0555AAFA-48EF-4984-B80D-3EB3F6EBA23A}"/>
                </a:ext>
              </a:extLst>
            </p:cNvPr>
            <p:cNvSpPr>
              <a:spLocks noChangeArrowheads="1"/>
            </p:cNvSpPr>
            <p:nvPr/>
          </p:nvSpPr>
          <p:spPr bwMode="auto">
            <a:xfrm>
              <a:off x="1710" y="1469"/>
              <a:ext cx="20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H)</a:t>
              </a:r>
              <a:endParaRPr lang="zh-CN" altLang="zh-CN"/>
            </a:p>
          </p:txBody>
        </p:sp>
        <p:sp>
          <p:nvSpPr>
            <p:cNvPr id="34" name="Rectangle 196">
              <a:extLst>
                <a:ext uri="{FF2B5EF4-FFF2-40B4-BE49-F238E27FC236}">
                  <a16:creationId xmlns:a16="http://schemas.microsoft.com/office/drawing/2014/main" id="{D176E0F3-B2F9-4845-9B4B-5784C40FB405}"/>
                </a:ext>
              </a:extLst>
            </p:cNvPr>
            <p:cNvSpPr>
              <a:spLocks noChangeArrowheads="1"/>
            </p:cNvSpPr>
            <p:nvPr/>
          </p:nvSpPr>
          <p:spPr bwMode="auto">
            <a:xfrm>
              <a:off x="1890" y="1469"/>
              <a:ext cx="29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then</a:t>
              </a:r>
              <a:endParaRPr lang="zh-CN" altLang="zh-CN"/>
            </a:p>
          </p:txBody>
        </p:sp>
        <p:sp>
          <p:nvSpPr>
            <p:cNvPr id="35" name="Rectangle 197">
              <a:extLst>
                <a:ext uri="{FF2B5EF4-FFF2-40B4-BE49-F238E27FC236}">
                  <a16:creationId xmlns:a16="http://schemas.microsoft.com/office/drawing/2014/main" id="{CA9E44FE-AC0C-4E75-ADAA-B6D97A902C3C}"/>
                </a:ext>
              </a:extLst>
            </p:cNvPr>
            <p:cNvSpPr>
              <a:spLocks noChangeArrowheads="1"/>
            </p:cNvSpPr>
            <p:nvPr/>
          </p:nvSpPr>
          <p:spPr bwMode="auto">
            <a:xfrm>
              <a:off x="2162" y="1469"/>
              <a:ext cx="10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a:t>
              </a:r>
              <a:endParaRPr lang="zh-CN" altLang="zh-CN"/>
            </a:p>
          </p:txBody>
        </p:sp>
        <p:sp>
          <p:nvSpPr>
            <p:cNvPr id="36" name="Rectangle 198">
              <a:extLst>
                <a:ext uri="{FF2B5EF4-FFF2-40B4-BE49-F238E27FC236}">
                  <a16:creationId xmlns:a16="http://schemas.microsoft.com/office/drawing/2014/main" id="{0F9BD19C-2B0D-4923-8897-AD8F125B051B}"/>
                </a:ext>
              </a:extLst>
            </p:cNvPr>
            <p:cNvSpPr>
              <a:spLocks noChangeArrowheads="1"/>
            </p:cNvSpPr>
            <p:nvPr/>
          </p:nvSpPr>
          <p:spPr bwMode="auto">
            <a:xfrm>
              <a:off x="2208" y="1469"/>
              <a:ext cx="110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number_of_spares</a:t>
              </a:r>
              <a:endParaRPr lang="zh-CN" altLang="zh-CN"/>
            </a:p>
          </p:txBody>
        </p:sp>
        <p:sp>
          <p:nvSpPr>
            <p:cNvPr id="37" name="Rectangle 199">
              <a:extLst>
                <a:ext uri="{FF2B5EF4-FFF2-40B4-BE49-F238E27FC236}">
                  <a16:creationId xmlns:a16="http://schemas.microsoft.com/office/drawing/2014/main" id="{ED95F367-86EE-4640-BEA3-0CF44916331A}"/>
                </a:ext>
              </a:extLst>
            </p:cNvPr>
            <p:cNvSpPr>
              <a:spLocks noChangeArrowheads="1"/>
            </p:cNvSpPr>
            <p:nvPr/>
          </p:nvSpPr>
          <p:spPr bwMode="auto">
            <a:xfrm>
              <a:off x="3262" y="1469"/>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38" name="Rectangle 200">
              <a:extLst>
                <a:ext uri="{FF2B5EF4-FFF2-40B4-BE49-F238E27FC236}">
                  <a16:creationId xmlns:a16="http://schemas.microsoft.com/office/drawing/2014/main" id="{DF9E7346-45A6-423D-871F-D76D75AB8893}"/>
                </a:ext>
              </a:extLst>
            </p:cNvPr>
            <p:cNvSpPr>
              <a:spLocks noChangeArrowheads="1"/>
            </p:cNvSpPr>
            <p:nvPr/>
          </p:nvSpPr>
          <p:spPr bwMode="auto">
            <a:xfrm>
              <a:off x="3388" y="1469"/>
              <a:ext cx="1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L)</a:t>
              </a:r>
              <a:endParaRPr lang="zh-CN" altLang="zh-CN"/>
            </a:p>
          </p:txBody>
        </p:sp>
        <p:sp>
          <p:nvSpPr>
            <p:cNvPr id="39" name="Rectangle 201">
              <a:extLst>
                <a:ext uri="{FF2B5EF4-FFF2-40B4-BE49-F238E27FC236}">
                  <a16:creationId xmlns:a16="http://schemas.microsoft.com/office/drawing/2014/main" id="{7C13B2EC-E837-45F2-909E-39EDED0A9E01}"/>
                </a:ext>
              </a:extLst>
            </p:cNvPr>
            <p:cNvSpPr>
              <a:spLocks noChangeArrowheads="1"/>
            </p:cNvSpPr>
            <p:nvPr/>
          </p:nvSpPr>
          <p:spPr bwMode="auto">
            <a:xfrm>
              <a:off x="232" y="1726"/>
              <a:ext cx="36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4.   If</a:t>
              </a:r>
              <a:endParaRPr lang="zh-CN" altLang="zh-CN"/>
            </a:p>
          </p:txBody>
        </p:sp>
        <p:sp>
          <p:nvSpPr>
            <p:cNvPr id="40" name="Rectangle 202">
              <a:extLst>
                <a:ext uri="{FF2B5EF4-FFF2-40B4-BE49-F238E27FC236}">
                  <a16:creationId xmlns:a16="http://schemas.microsoft.com/office/drawing/2014/main" id="{E510FEA6-F4EC-464B-BC66-F21763AD5731}"/>
                </a:ext>
              </a:extLst>
            </p:cNvPr>
            <p:cNvSpPr>
              <a:spLocks noChangeArrowheads="1"/>
            </p:cNvSpPr>
            <p:nvPr/>
          </p:nvSpPr>
          <p:spPr bwMode="auto">
            <a:xfrm>
              <a:off x="560" y="1726"/>
              <a:ext cx="10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a:t>
              </a:r>
              <a:endParaRPr lang="zh-CN" altLang="zh-CN"/>
            </a:p>
          </p:txBody>
        </p:sp>
        <p:sp>
          <p:nvSpPr>
            <p:cNvPr id="41" name="Rectangle 203">
              <a:extLst>
                <a:ext uri="{FF2B5EF4-FFF2-40B4-BE49-F238E27FC236}">
                  <a16:creationId xmlns:a16="http://schemas.microsoft.com/office/drawing/2014/main" id="{E39F5985-24F6-4DF2-BB1D-27B7DCB5263B}"/>
                </a:ext>
              </a:extLst>
            </p:cNvPr>
            <p:cNvSpPr>
              <a:spLocks noChangeArrowheads="1"/>
            </p:cNvSpPr>
            <p:nvPr/>
          </p:nvSpPr>
          <p:spPr bwMode="auto">
            <a:xfrm>
              <a:off x="606" y="1726"/>
              <a:ext cx="73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mean_delay</a:t>
              </a:r>
              <a:endParaRPr lang="zh-CN" altLang="zh-CN"/>
            </a:p>
          </p:txBody>
        </p:sp>
        <p:sp>
          <p:nvSpPr>
            <p:cNvPr id="42" name="Rectangle 204">
              <a:extLst>
                <a:ext uri="{FF2B5EF4-FFF2-40B4-BE49-F238E27FC236}">
                  <a16:creationId xmlns:a16="http://schemas.microsoft.com/office/drawing/2014/main" id="{CC3B17CC-1541-44A0-8D39-B949E313CC54}"/>
                </a:ext>
              </a:extLst>
            </p:cNvPr>
            <p:cNvSpPr>
              <a:spLocks noChangeArrowheads="1"/>
            </p:cNvSpPr>
            <p:nvPr/>
          </p:nvSpPr>
          <p:spPr bwMode="auto">
            <a:xfrm>
              <a:off x="1308" y="1726"/>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43" name="Rectangle 205">
              <a:extLst>
                <a:ext uri="{FF2B5EF4-FFF2-40B4-BE49-F238E27FC236}">
                  <a16:creationId xmlns:a16="http://schemas.microsoft.com/office/drawing/2014/main" id="{2AB14AAF-259A-46C0-B10A-25470BB1470A}"/>
                </a:ext>
              </a:extLst>
            </p:cNvPr>
            <p:cNvSpPr>
              <a:spLocks noChangeArrowheads="1"/>
            </p:cNvSpPr>
            <p:nvPr/>
          </p:nvSpPr>
          <p:spPr bwMode="auto">
            <a:xfrm>
              <a:off x="1434" y="1726"/>
              <a:ext cx="60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VS) and (</a:t>
              </a:r>
              <a:endParaRPr lang="zh-CN" altLang="zh-CN"/>
            </a:p>
          </p:txBody>
        </p:sp>
        <p:sp>
          <p:nvSpPr>
            <p:cNvPr id="44" name="Rectangle 206">
              <a:extLst>
                <a:ext uri="{FF2B5EF4-FFF2-40B4-BE49-F238E27FC236}">
                  <a16:creationId xmlns:a16="http://schemas.microsoft.com/office/drawing/2014/main" id="{EAC83426-68F2-471F-ABBC-2C94B8194719}"/>
                </a:ext>
              </a:extLst>
            </p:cNvPr>
            <p:cNvSpPr>
              <a:spLocks noChangeArrowheads="1"/>
            </p:cNvSpPr>
            <p:nvPr/>
          </p:nvSpPr>
          <p:spPr bwMode="auto">
            <a:xfrm>
              <a:off x="1970" y="1726"/>
              <a:ext cx="114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number_of_servers</a:t>
              </a:r>
              <a:endParaRPr lang="zh-CN" altLang="zh-CN"/>
            </a:p>
          </p:txBody>
        </p:sp>
        <p:sp>
          <p:nvSpPr>
            <p:cNvPr id="45" name="Rectangle 207">
              <a:extLst>
                <a:ext uri="{FF2B5EF4-FFF2-40B4-BE49-F238E27FC236}">
                  <a16:creationId xmlns:a16="http://schemas.microsoft.com/office/drawing/2014/main" id="{159456C6-73E5-48A4-BD85-14CC04A3726D}"/>
                </a:ext>
              </a:extLst>
            </p:cNvPr>
            <p:cNvSpPr>
              <a:spLocks noChangeArrowheads="1"/>
            </p:cNvSpPr>
            <p:nvPr/>
          </p:nvSpPr>
          <p:spPr bwMode="auto">
            <a:xfrm>
              <a:off x="3070" y="1726"/>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46" name="Rectangle 208">
              <a:extLst>
                <a:ext uri="{FF2B5EF4-FFF2-40B4-BE49-F238E27FC236}">
                  <a16:creationId xmlns:a16="http://schemas.microsoft.com/office/drawing/2014/main" id="{0F69EF5B-8A84-497F-BDC9-FC1AE2DCFC19}"/>
                </a:ext>
              </a:extLst>
            </p:cNvPr>
            <p:cNvSpPr>
              <a:spLocks noChangeArrowheads="1"/>
            </p:cNvSpPr>
            <p:nvPr/>
          </p:nvSpPr>
          <p:spPr bwMode="auto">
            <a:xfrm>
              <a:off x="3198" y="1726"/>
              <a:ext cx="1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S)</a:t>
              </a:r>
              <a:endParaRPr lang="zh-CN" altLang="zh-CN"/>
            </a:p>
          </p:txBody>
        </p:sp>
        <p:sp>
          <p:nvSpPr>
            <p:cNvPr id="47" name="Rectangle 209">
              <a:extLst>
                <a:ext uri="{FF2B5EF4-FFF2-40B4-BE49-F238E27FC236}">
                  <a16:creationId xmlns:a16="http://schemas.microsoft.com/office/drawing/2014/main" id="{4A575012-D44B-4A21-9CA0-98A4286B2696}"/>
                </a:ext>
              </a:extLst>
            </p:cNvPr>
            <p:cNvSpPr>
              <a:spLocks noChangeArrowheads="1"/>
            </p:cNvSpPr>
            <p:nvPr/>
          </p:nvSpPr>
          <p:spPr bwMode="auto">
            <a:xfrm>
              <a:off x="3354" y="1726"/>
              <a:ext cx="29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then</a:t>
              </a:r>
              <a:endParaRPr lang="zh-CN" altLang="zh-CN"/>
            </a:p>
          </p:txBody>
        </p:sp>
        <p:sp>
          <p:nvSpPr>
            <p:cNvPr id="48" name="Rectangle 210">
              <a:extLst>
                <a:ext uri="{FF2B5EF4-FFF2-40B4-BE49-F238E27FC236}">
                  <a16:creationId xmlns:a16="http://schemas.microsoft.com/office/drawing/2014/main" id="{E1A494A0-3E62-4439-828E-AD17F87E2E23}"/>
                </a:ext>
              </a:extLst>
            </p:cNvPr>
            <p:cNvSpPr>
              <a:spLocks noChangeArrowheads="1"/>
            </p:cNvSpPr>
            <p:nvPr/>
          </p:nvSpPr>
          <p:spPr bwMode="auto">
            <a:xfrm>
              <a:off x="3626" y="1726"/>
              <a:ext cx="10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a:t>
              </a:r>
              <a:endParaRPr lang="zh-CN" altLang="zh-CN"/>
            </a:p>
          </p:txBody>
        </p:sp>
        <p:sp>
          <p:nvSpPr>
            <p:cNvPr id="49" name="Rectangle 211">
              <a:extLst>
                <a:ext uri="{FF2B5EF4-FFF2-40B4-BE49-F238E27FC236}">
                  <a16:creationId xmlns:a16="http://schemas.microsoft.com/office/drawing/2014/main" id="{9E40724C-730F-4A68-BD4F-77BFA6B0F3A9}"/>
                </a:ext>
              </a:extLst>
            </p:cNvPr>
            <p:cNvSpPr>
              <a:spLocks noChangeArrowheads="1"/>
            </p:cNvSpPr>
            <p:nvPr/>
          </p:nvSpPr>
          <p:spPr bwMode="auto">
            <a:xfrm>
              <a:off x="3672" y="1726"/>
              <a:ext cx="110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number_of_spares</a:t>
              </a:r>
              <a:endParaRPr lang="zh-CN" altLang="zh-CN"/>
            </a:p>
          </p:txBody>
        </p:sp>
        <p:sp>
          <p:nvSpPr>
            <p:cNvPr id="50" name="Rectangle 212">
              <a:extLst>
                <a:ext uri="{FF2B5EF4-FFF2-40B4-BE49-F238E27FC236}">
                  <a16:creationId xmlns:a16="http://schemas.microsoft.com/office/drawing/2014/main" id="{24E7BFED-DE27-473C-A8BE-8270A1990FD7}"/>
                </a:ext>
              </a:extLst>
            </p:cNvPr>
            <p:cNvSpPr>
              <a:spLocks noChangeArrowheads="1"/>
            </p:cNvSpPr>
            <p:nvPr/>
          </p:nvSpPr>
          <p:spPr bwMode="auto">
            <a:xfrm>
              <a:off x="4726" y="1726"/>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51" name="Rectangle 213">
              <a:extLst>
                <a:ext uri="{FF2B5EF4-FFF2-40B4-BE49-F238E27FC236}">
                  <a16:creationId xmlns:a16="http://schemas.microsoft.com/office/drawing/2014/main" id="{EDDAFE7D-263A-49B7-B12E-3B43B78FE569}"/>
                </a:ext>
              </a:extLst>
            </p:cNvPr>
            <p:cNvSpPr>
              <a:spLocks noChangeArrowheads="1"/>
            </p:cNvSpPr>
            <p:nvPr/>
          </p:nvSpPr>
          <p:spPr bwMode="auto">
            <a:xfrm>
              <a:off x="4852" y="1726"/>
              <a:ext cx="2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VL)</a:t>
              </a:r>
              <a:endParaRPr lang="zh-CN" altLang="zh-CN"/>
            </a:p>
          </p:txBody>
        </p:sp>
        <p:sp>
          <p:nvSpPr>
            <p:cNvPr id="52" name="Rectangle 214">
              <a:extLst>
                <a:ext uri="{FF2B5EF4-FFF2-40B4-BE49-F238E27FC236}">
                  <a16:creationId xmlns:a16="http://schemas.microsoft.com/office/drawing/2014/main" id="{36AD4EE9-038C-40A5-AD27-D1F96B36B45F}"/>
                </a:ext>
              </a:extLst>
            </p:cNvPr>
            <p:cNvSpPr>
              <a:spLocks noChangeArrowheads="1"/>
            </p:cNvSpPr>
            <p:nvPr/>
          </p:nvSpPr>
          <p:spPr bwMode="auto">
            <a:xfrm>
              <a:off x="232" y="1908"/>
              <a:ext cx="36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5.   If</a:t>
              </a:r>
              <a:endParaRPr lang="zh-CN" altLang="zh-CN"/>
            </a:p>
          </p:txBody>
        </p:sp>
        <p:sp>
          <p:nvSpPr>
            <p:cNvPr id="53" name="Rectangle 215">
              <a:extLst>
                <a:ext uri="{FF2B5EF4-FFF2-40B4-BE49-F238E27FC236}">
                  <a16:creationId xmlns:a16="http://schemas.microsoft.com/office/drawing/2014/main" id="{DF82777E-F0B9-4E18-A360-8094A6249DC0}"/>
                </a:ext>
              </a:extLst>
            </p:cNvPr>
            <p:cNvSpPr>
              <a:spLocks noChangeArrowheads="1"/>
            </p:cNvSpPr>
            <p:nvPr/>
          </p:nvSpPr>
          <p:spPr bwMode="auto">
            <a:xfrm>
              <a:off x="560" y="1908"/>
              <a:ext cx="21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(m</a:t>
              </a:r>
              <a:endParaRPr lang="zh-CN" altLang="zh-CN"/>
            </a:p>
          </p:txBody>
        </p:sp>
        <p:sp>
          <p:nvSpPr>
            <p:cNvPr id="54" name="Rectangle 216">
              <a:extLst>
                <a:ext uri="{FF2B5EF4-FFF2-40B4-BE49-F238E27FC236}">
                  <a16:creationId xmlns:a16="http://schemas.microsoft.com/office/drawing/2014/main" id="{EDB28B07-9C5F-424D-BC67-8C514F5C3495}"/>
                </a:ext>
              </a:extLst>
            </p:cNvPr>
            <p:cNvSpPr>
              <a:spLocks noChangeArrowheads="1"/>
            </p:cNvSpPr>
            <p:nvPr/>
          </p:nvSpPr>
          <p:spPr bwMode="auto">
            <a:xfrm>
              <a:off x="714" y="1908"/>
              <a:ext cx="62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ean_delay</a:t>
              </a:r>
              <a:endParaRPr lang="zh-CN" altLang="zh-CN"/>
            </a:p>
          </p:txBody>
        </p:sp>
        <p:sp>
          <p:nvSpPr>
            <p:cNvPr id="55" name="Rectangle 217">
              <a:extLst>
                <a:ext uri="{FF2B5EF4-FFF2-40B4-BE49-F238E27FC236}">
                  <a16:creationId xmlns:a16="http://schemas.microsoft.com/office/drawing/2014/main" id="{7AEE2189-FE00-429A-AC88-C018C274C107}"/>
                </a:ext>
              </a:extLst>
            </p:cNvPr>
            <p:cNvSpPr>
              <a:spLocks noChangeArrowheads="1"/>
            </p:cNvSpPr>
            <p:nvPr/>
          </p:nvSpPr>
          <p:spPr bwMode="auto">
            <a:xfrm>
              <a:off x="1274" y="1908"/>
              <a:ext cx="13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 i</a:t>
              </a:r>
              <a:endParaRPr lang="zh-CN" altLang="zh-CN"/>
            </a:p>
          </p:txBody>
        </p:sp>
        <p:sp>
          <p:nvSpPr>
            <p:cNvPr id="56" name="Rectangle 218">
              <a:extLst>
                <a:ext uri="{FF2B5EF4-FFF2-40B4-BE49-F238E27FC236}">
                  <a16:creationId xmlns:a16="http://schemas.microsoft.com/office/drawing/2014/main" id="{F0462E4B-5CE8-4253-8E7E-256ED4EA4F42}"/>
                </a:ext>
              </a:extLst>
            </p:cNvPr>
            <p:cNvSpPr>
              <a:spLocks noChangeArrowheads="1"/>
            </p:cNvSpPr>
            <p:nvPr/>
          </p:nvSpPr>
          <p:spPr bwMode="auto">
            <a:xfrm>
              <a:off x="1346" y="1908"/>
              <a:ext cx="11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s</a:t>
              </a:r>
              <a:endParaRPr lang="zh-CN" altLang="zh-CN"/>
            </a:p>
          </p:txBody>
        </p:sp>
        <p:sp>
          <p:nvSpPr>
            <p:cNvPr id="57" name="Rectangle 219">
              <a:extLst>
                <a:ext uri="{FF2B5EF4-FFF2-40B4-BE49-F238E27FC236}">
                  <a16:creationId xmlns:a16="http://schemas.microsoft.com/office/drawing/2014/main" id="{433D0461-77C1-4BF7-AD8C-E32BCD49FA90}"/>
                </a:ext>
              </a:extLst>
            </p:cNvPr>
            <p:cNvSpPr>
              <a:spLocks noChangeArrowheads="1"/>
            </p:cNvSpPr>
            <p:nvPr/>
          </p:nvSpPr>
          <p:spPr bwMode="auto">
            <a:xfrm>
              <a:off x="1434" y="1908"/>
              <a:ext cx="1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S)</a:t>
              </a:r>
              <a:endParaRPr lang="zh-CN" altLang="zh-CN"/>
            </a:p>
          </p:txBody>
        </p:sp>
        <p:sp>
          <p:nvSpPr>
            <p:cNvPr id="58" name="Rectangle 220">
              <a:extLst>
                <a:ext uri="{FF2B5EF4-FFF2-40B4-BE49-F238E27FC236}">
                  <a16:creationId xmlns:a16="http://schemas.microsoft.com/office/drawing/2014/main" id="{F2F14A59-6D06-498E-BEFC-8F286B6BAFAD}"/>
                </a:ext>
              </a:extLst>
            </p:cNvPr>
            <p:cNvSpPr>
              <a:spLocks noChangeArrowheads="1"/>
            </p:cNvSpPr>
            <p:nvPr/>
          </p:nvSpPr>
          <p:spPr bwMode="auto">
            <a:xfrm>
              <a:off x="1556" y="1908"/>
              <a:ext cx="15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 a</a:t>
              </a:r>
              <a:endParaRPr lang="zh-CN" altLang="zh-CN"/>
            </a:p>
          </p:txBody>
        </p:sp>
        <p:sp>
          <p:nvSpPr>
            <p:cNvPr id="59" name="Rectangle 221">
              <a:extLst>
                <a:ext uri="{FF2B5EF4-FFF2-40B4-BE49-F238E27FC236}">
                  <a16:creationId xmlns:a16="http://schemas.microsoft.com/office/drawing/2014/main" id="{7CDE5598-D52D-481C-86BB-B5BEECA08C8E}"/>
                </a:ext>
              </a:extLst>
            </p:cNvPr>
            <p:cNvSpPr>
              <a:spLocks noChangeArrowheads="1"/>
            </p:cNvSpPr>
            <p:nvPr/>
          </p:nvSpPr>
          <p:spPr bwMode="auto">
            <a:xfrm>
              <a:off x="1652" y="1908"/>
              <a:ext cx="19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nd</a:t>
              </a:r>
              <a:endParaRPr lang="zh-CN" altLang="zh-CN"/>
            </a:p>
          </p:txBody>
        </p:sp>
        <p:sp>
          <p:nvSpPr>
            <p:cNvPr id="60" name="Rectangle 222">
              <a:extLst>
                <a:ext uri="{FF2B5EF4-FFF2-40B4-BE49-F238E27FC236}">
                  <a16:creationId xmlns:a16="http://schemas.microsoft.com/office/drawing/2014/main" id="{542C5B25-F8BD-4A88-8D6C-B4788C805E65}"/>
                </a:ext>
              </a:extLst>
            </p:cNvPr>
            <p:cNvSpPr>
              <a:spLocks noChangeArrowheads="1"/>
            </p:cNvSpPr>
            <p:nvPr/>
          </p:nvSpPr>
          <p:spPr bwMode="auto">
            <a:xfrm>
              <a:off x="1790" y="1908"/>
              <a:ext cx="1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 (</a:t>
              </a:r>
              <a:endParaRPr lang="zh-CN" altLang="zh-CN"/>
            </a:p>
          </p:txBody>
        </p:sp>
        <p:sp>
          <p:nvSpPr>
            <p:cNvPr id="61" name="Rectangle 223">
              <a:extLst>
                <a:ext uri="{FF2B5EF4-FFF2-40B4-BE49-F238E27FC236}">
                  <a16:creationId xmlns:a16="http://schemas.microsoft.com/office/drawing/2014/main" id="{D345B30B-4E75-4F48-A440-6BD5DE93BAAE}"/>
                </a:ext>
              </a:extLst>
            </p:cNvPr>
            <p:cNvSpPr>
              <a:spLocks noChangeArrowheads="1"/>
            </p:cNvSpPr>
            <p:nvPr/>
          </p:nvSpPr>
          <p:spPr bwMode="auto">
            <a:xfrm>
              <a:off x="1872" y="1908"/>
              <a:ext cx="114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number_of_servers</a:t>
              </a:r>
              <a:endParaRPr lang="zh-CN" altLang="zh-CN"/>
            </a:p>
          </p:txBody>
        </p:sp>
        <p:sp>
          <p:nvSpPr>
            <p:cNvPr id="62" name="Rectangle 224">
              <a:extLst>
                <a:ext uri="{FF2B5EF4-FFF2-40B4-BE49-F238E27FC236}">
                  <a16:creationId xmlns:a16="http://schemas.microsoft.com/office/drawing/2014/main" id="{960F88AC-F395-4ECF-B4B1-4B9507284EC5}"/>
                </a:ext>
              </a:extLst>
            </p:cNvPr>
            <p:cNvSpPr>
              <a:spLocks noChangeArrowheads="1"/>
            </p:cNvSpPr>
            <p:nvPr/>
          </p:nvSpPr>
          <p:spPr bwMode="auto">
            <a:xfrm>
              <a:off x="2970" y="1908"/>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63" name="Rectangle 225">
              <a:extLst>
                <a:ext uri="{FF2B5EF4-FFF2-40B4-BE49-F238E27FC236}">
                  <a16:creationId xmlns:a16="http://schemas.microsoft.com/office/drawing/2014/main" id="{C72FB7F9-DD94-4C67-A584-6023D8F0FF08}"/>
                </a:ext>
              </a:extLst>
            </p:cNvPr>
            <p:cNvSpPr>
              <a:spLocks noChangeArrowheads="1"/>
            </p:cNvSpPr>
            <p:nvPr/>
          </p:nvSpPr>
          <p:spPr bwMode="auto">
            <a:xfrm>
              <a:off x="3098" y="1908"/>
              <a:ext cx="1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S)</a:t>
              </a:r>
              <a:endParaRPr lang="zh-CN" altLang="zh-CN"/>
            </a:p>
          </p:txBody>
        </p:sp>
        <p:sp>
          <p:nvSpPr>
            <p:cNvPr id="64" name="Rectangle 226">
              <a:extLst>
                <a:ext uri="{FF2B5EF4-FFF2-40B4-BE49-F238E27FC236}">
                  <a16:creationId xmlns:a16="http://schemas.microsoft.com/office/drawing/2014/main" id="{AFAEFB0A-D81F-421E-9FA3-902E69FD4F92}"/>
                </a:ext>
              </a:extLst>
            </p:cNvPr>
            <p:cNvSpPr>
              <a:spLocks noChangeArrowheads="1"/>
            </p:cNvSpPr>
            <p:nvPr/>
          </p:nvSpPr>
          <p:spPr bwMode="auto">
            <a:xfrm>
              <a:off x="3254" y="1908"/>
              <a:ext cx="29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then</a:t>
              </a:r>
              <a:endParaRPr lang="zh-CN" altLang="zh-CN"/>
            </a:p>
          </p:txBody>
        </p:sp>
        <p:sp>
          <p:nvSpPr>
            <p:cNvPr id="65" name="Rectangle 227">
              <a:extLst>
                <a:ext uri="{FF2B5EF4-FFF2-40B4-BE49-F238E27FC236}">
                  <a16:creationId xmlns:a16="http://schemas.microsoft.com/office/drawing/2014/main" id="{5A94BA81-395B-44E1-B130-FB3B1C11B695}"/>
                </a:ext>
              </a:extLst>
            </p:cNvPr>
            <p:cNvSpPr>
              <a:spLocks noChangeArrowheads="1"/>
            </p:cNvSpPr>
            <p:nvPr/>
          </p:nvSpPr>
          <p:spPr bwMode="auto">
            <a:xfrm>
              <a:off x="3526" y="1908"/>
              <a:ext cx="10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a:t>
              </a:r>
              <a:endParaRPr lang="zh-CN" altLang="zh-CN"/>
            </a:p>
          </p:txBody>
        </p:sp>
        <p:sp>
          <p:nvSpPr>
            <p:cNvPr id="66" name="Rectangle 228">
              <a:extLst>
                <a:ext uri="{FF2B5EF4-FFF2-40B4-BE49-F238E27FC236}">
                  <a16:creationId xmlns:a16="http://schemas.microsoft.com/office/drawing/2014/main" id="{07316DC4-BEA2-4085-972A-9298D38F34BF}"/>
                </a:ext>
              </a:extLst>
            </p:cNvPr>
            <p:cNvSpPr>
              <a:spLocks noChangeArrowheads="1"/>
            </p:cNvSpPr>
            <p:nvPr/>
          </p:nvSpPr>
          <p:spPr bwMode="auto">
            <a:xfrm>
              <a:off x="3572" y="1908"/>
              <a:ext cx="110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number_of_spares</a:t>
              </a:r>
              <a:endParaRPr lang="zh-CN" altLang="zh-CN"/>
            </a:p>
          </p:txBody>
        </p:sp>
        <p:sp>
          <p:nvSpPr>
            <p:cNvPr id="67" name="Rectangle 229">
              <a:extLst>
                <a:ext uri="{FF2B5EF4-FFF2-40B4-BE49-F238E27FC236}">
                  <a16:creationId xmlns:a16="http://schemas.microsoft.com/office/drawing/2014/main" id="{CFF88417-2165-4941-8A5C-87081E431C90}"/>
                </a:ext>
              </a:extLst>
            </p:cNvPr>
            <p:cNvSpPr>
              <a:spLocks noChangeArrowheads="1"/>
            </p:cNvSpPr>
            <p:nvPr/>
          </p:nvSpPr>
          <p:spPr bwMode="auto">
            <a:xfrm>
              <a:off x="4626" y="1908"/>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68" name="Rectangle 230">
              <a:extLst>
                <a:ext uri="{FF2B5EF4-FFF2-40B4-BE49-F238E27FC236}">
                  <a16:creationId xmlns:a16="http://schemas.microsoft.com/office/drawing/2014/main" id="{AE50B014-E282-4843-BB60-9F62663D0822}"/>
                </a:ext>
              </a:extLst>
            </p:cNvPr>
            <p:cNvSpPr>
              <a:spLocks noChangeArrowheads="1"/>
            </p:cNvSpPr>
            <p:nvPr/>
          </p:nvSpPr>
          <p:spPr bwMode="auto">
            <a:xfrm>
              <a:off x="4754" y="1908"/>
              <a:ext cx="1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L)</a:t>
              </a:r>
              <a:endParaRPr lang="zh-CN" altLang="zh-CN"/>
            </a:p>
          </p:txBody>
        </p:sp>
        <p:sp>
          <p:nvSpPr>
            <p:cNvPr id="69" name="Rectangle 231">
              <a:extLst>
                <a:ext uri="{FF2B5EF4-FFF2-40B4-BE49-F238E27FC236}">
                  <a16:creationId xmlns:a16="http://schemas.microsoft.com/office/drawing/2014/main" id="{4897F12A-2314-42AC-8C9C-2EEBA376ABCE}"/>
                </a:ext>
              </a:extLst>
            </p:cNvPr>
            <p:cNvSpPr>
              <a:spLocks noChangeArrowheads="1"/>
            </p:cNvSpPr>
            <p:nvPr/>
          </p:nvSpPr>
          <p:spPr bwMode="auto">
            <a:xfrm>
              <a:off x="232" y="2097"/>
              <a:ext cx="36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6.   If</a:t>
              </a:r>
              <a:endParaRPr lang="zh-CN" altLang="zh-CN"/>
            </a:p>
          </p:txBody>
        </p:sp>
        <p:sp>
          <p:nvSpPr>
            <p:cNvPr id="70" name="Rectangle 232">
              <a:extLst>
                <a:ext uri="{FF2B5EF4-FFF2-40B4-BE49-F238E27FC236}">
                  <a16:creationId xmlns:a16="http://schemas.microsoft.com/office/drawing/2014/main" id="{E488952C-5308-4597-9476-83A3069533FA}"/>
                </a:ext>
              </a:extLst>
            </p:cNvPr>
            <p:cNvSpPr>
              <a:spLocks noChangeArrowheads="1"/>
            </p:cNvSpPr>
            <p:nvPr/>
          </p:nvSpPr>
          <p:spPr bwMode="auto">
            <a:xfrm>
              <a:off x="560" y="2097"/>
              <a:ext cx="10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a:t>
              </a:r>
              <a:endParaRPr lang="zh-CN" altLang="zh-CN"/>
            </a:p>
          </p:txBody>
        </p:sp>
        <p:sp>
          <p:nvSpPr>
            <p:cNvPr id="71" name="Rectangle 233">
              <a:extLst>
                <a:ext uri="{FF2B5EF4-FFF2-40B4-BE49-F238E27FC236}">
                  <a16:creationId xmlns:a16="http://schemas.microsoft.com/office/drawing/2014/main" id="{DAA4D427-9584-4C92-999C-31F1029576DB}"/>
                </a:ext>
              </a:extLst>
            </p:cNvPr>
            <p:cNvSpPr>
              <a:spLocks noChangeArrowheads="1"/>
            </p:cNvSpPr>
            <p:nvPr/>
          </p:nvSpPr>
          <p:spPr bwMode="auto">
            <a:xfrm>
              <a:off x="606" y="2097"/>
              <a:ext cx="73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mean_delay</a:t>
              </a:r>
              <a:endParaRPr lang="zh-CN" altLang="zh-CN"/>
            </a:p>
          </p:txBody>
        </p:sp>
        <p:sp>
          <p:nvSpPr>
            <p:cNvPr id="72" name="Rectangle 234">
              <a:extLst>
                <a:ext uri="{FF2B5EF4-FFF2-40B4-BE49-F238E27FC236}">
                  <a16:creationId xmlns:a16="http://schemas.microsoft.com/office/drawing/2014/main" id="{68C10622-AD19-4AAF-B43F-59657A99A96F}"/>
                </a:ext>
              </a:extLst>
            </p:cNvPr>
            <p:cNvSpPr>
              <a:spLocks noChangeArrowheads="1"/>
            </p:cNvSpPr>
            <p:nvPr/>
          </p:nvSpPr>
          <p:spPr bwMode="auto">
            <a:xfrm>
              <a:off x="1308" y="2097"/>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73" name="Rectangle 235">
              <a:extLst>
                <a:ext uri="{FF2B5EF4-FFF2-40B4-BE49-F238E27FC236}">
                  <a16:creationId xmlns:a16="http://schemas.microsoft.com/office/drawing/2014/main" id="{F8F44707-216F-4533-A4E4-4BD9A3F7F375}"/>
                </a:ext>
              </a:extLst>
            </p:cNvPr>
            <p:cNvSpPr>
              <a:spLocks noChangeArrowheads="1"/>
            </p:cNvSpPr>
            <p:nvPr/>
          </p:nvSpPr>
          <p:spPr bwMode="auto">
            <a:xfrm>
              <a:off x="1434" y="2097"/>
              <a:ext cx="23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M)</a:t>
              </a:r>
              <a:endParaRPr lang="zh-CN" altLang="zh-CN"/>
            </a:p>
          </p:txBody>
        </p:sp>
        <p:sp>
          <p:nvSpPr>
            <p:cNvPr id="74" name="Rectangle 236">
              <a:extLst>
                <a:ext uri="{FF2B5EF4-FFF2-40B4-BE49-F238E27FC236}">
                  <a16:creationId xmlns:a16="http://schemas.microsoft.com/office/drawing/2014/main" id="{2D05FE0E-40DC-40EF-9FCF-4E9B33512806}"/>
                </a:ext>
              </a:extLst>
            </p:cNvPr>
            <p:cNvSpPr>
              <a:spLocks noChangeArrowheads="1"/>
            </p:cNvSpPr>
            <p:nvPr/>
          </p:nvSpPr>
          <p:spPr bwMode="auto">
            <a:xfrm>
              <a:off x="1638" y="2097"/>
              <a:ext cx="26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and</a:t>
              </a:r>
              <a:endParaRPr lang="zh-CN" altLang="zh-CN"/>
            </a:p>
          </p:txBody>
        </p:sp>
        <p:sp>
          <p:nvSpPr>
            <p:cNvPr id="75" name="Rectangle 237">
              <a:extLst>
                <a:ext uri="{FF2B5EF4-FFF2-40B4-BE49-F238E27FC236}">
                  <a16:creationId xmlns:a16="http://schemas.microsoft.com/office/drawing/2014/main" id="{EDB0A3C4-4FAF-4DE9-8747-A91A5CC553F6}"/>
                </a:ext>
              </a:extLst>
            </p:cNvPr>
            <p:cNvSpPr>
              <a:spLocks noChangeArrowheads="1"/>
            </p:cNvSpPr>
            <p:nvPr/>
          </p:nvSpPr>
          <p:spPr bwMode="auto">
            <a:xfrm>
              <a:off x="1836" y="2097"/>
              <a:ext cx="1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 (</a:t>
              </a:r>
              <a:endParaRPr lang="zh-CN" altLang="zh-CN"/>
            </a:p>
          </p:txBody>
        </p:sp>
        <p:sp>
          <p:nvSpPr>
            <p:cNvPr id="76" name="Rectangle 238">
              <a:extLst>
                <a:ext uri="{FF2B5EF4-FFF2-40B4-BE49-F238E27FC236}">
                  <a16:creationId xmlns:a16="http://schemas.microsoft.com/office/drawing/2014/main" id="{F7D7DD71-6846-4405-9D56-77CD671DA373}"/>
                </a:ext>
              </a:extLst>
            </p:cNvPr>
            <p:cNvSpPr>
              <a:spLocks noChangeArrowheads="1"/>
            </p:cNvSpPr>
            <p:nvPr/>
          </p:nvSpPr>
          <p:spPr bwMode="auto">
            <a:xfrm>
              <a:off x="1918" y="2097"/>
              <a:ext cx="114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number_of_servers</a:t>
              </a:r>
              <a:endParaRPr lang="zh-CN" altLang="zh-CN"/>
            </a:p>
          </p:txBody>
        </p:sp>
        <p:sp>
          <p:nvSpPr>
            <p:cNvPr id="77" name="Rectangle 239">
              <a:extLst>
                <a:ext uri="{FF2B5EF4-FFF2-40B4-BE49-F238E27FC236}">
                  <a16:creationId xmlns:a16="http://schemas.microsoft.com/office/drawing/2014/main" id="{39073927-83B0-496A-8BC6-39BA6FE96FC9}"/>
                </a:ext>
              </a:extLst>
            </p:cNvPr>
            <p:cNvSpPr>
              <a:spLocks noChangeArrowheads="1"/>
            </p:cNvSpPr>
            <p:nvPr/>
          </p:nvSpPr>
          <p:spPr bwMode="auto">
            <a:xfrm>
              <a:off x="3016" y="2097"/>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78" name="Rectangle 240">
              <a:extLst>
                <a:ext uri="{FF2B5EF4-FFF2-40B4-BE49-F238E27FC236}">
                  <a16:creationId xmlns:a16="http://schemas.microsoft.com/office/drawing/2014/main" id="{6E8664F5-0E04-46C5-8DBF-A74FF30F3CB8}"/>
                </a:ext>
              </a:extLst>
            </p:cNvPr>
            <p:cNvSpPr>
              <a:spLocks noChangeArrowheads="1"/>
            </p:cNvSpPr>
            <p:nvPr/>
          </p:nvSpPr>
          <p:spPr bwMode="auto">
            <a:xfrm>
              <a:off x="3144" y="2097"/>
              <a:ext cx="1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S)</a:t>
              </a:r>
              <a:endParaRPr lang="zh-CN" altLang="zh-CN"/>
            </a:p>
          </p:txBody>
        </p:sp>
        <p:sp>
          <p:nvSpPr>
            <p:cNvPr id="79" name="Rectangle 241">
              <a:extLst>
                <a:ext uri="{FF2B5EF4-FFF2-40B4-BE49-F238E27FC236}">
                  <a16:creationId xmlns:a16="http://schemas.microsoft.com/office/drawing/2014/main" id="{B57AD1CE-1F2D-42BB-9019-595ACE621C6B}"/>
                </a:ext>
              </a:extLst>
            </p:cNvPr>
            <p:cNvSpPr>
              <a:spLocks noChangeArrowheads="1"/>
            </p:cNvSpPr>
            <p:nvPr/>
          </p:nvSpPr>
          <p:spPr bwMode="auto">
            <a:xfrm>
              <a:off x="3300" y="2097"/>
              <a:ext cx="29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then</a:t>
              </a:r>
              <a:endParaRPr lang="zh-CN" altLang="zh-CN"/>
            </a:p>
          </p:txBody>
        </p:sp>
        <p:sp>
          <p:nvSpPr>
            <p:cNvPr id="80" name="Rectangle 242">
              <a:extLst>
                <a:ext uri="{FF2B5EF4-FFF2-40B4-BE49-F238E27FC236}">
                  <a16:creationId xmlns:a16="http://schemas.microsoft.com/office/drawing/2014/main" id="{B189C3BB-7309-4537-85C7-154E3250AD4D}"/>
                </a:ext>
              </a:extLst>
            </p:cNvPr>
            <p:cNvSpPr>
              <a:spLocks noChangeArrowheads="1"/>
            </p:cNvSpPr>
            <p:nvPr/>
          </p:nvSpPr>
          <p:spPr bwMode="auto">
            <a:xfrm>
              <a:off x="3572" y="2097"/>
              <a:ext cx="10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a:t>
              </a:r>
              <a:endParaRPr lang="zh-CN" altLang="zh-CN"/>
            </a:p>
          </p:txBody>
        </p:sp>
        <p:sp>
          <p:nvSpPr>
            <p:cNvPr id="81" name="Rectangle 243">
              <a:extLst>
                <a:ext uri="{FF2B5EF4-FFF2-40B4-BE49-F238E27FC236}">
                  <a16:creationId xmlns:a16="http://schemas.microsoft.com/office/drawing/2014/main" id="{2860C15C-FD0F-45DC-BD41-95F95B903041}"/>
                </a:ext>
              </a:extLst>
            </p:cNvPr>
            <p:cNvSpPr>
              <a:spLocks noChangeArrowheads="1"/>
            </p:cNvSpPr>
            <p:nvPr/>
          </p:nvSpPr>
          <p:spPr bwMode="auto">
            <a:xfrm>
              <a:off x="3618" y="2097"/>
              <a:ext cx="110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number_of_spares</a:t>
              </a:r>
              <a:endParaRPr lang="zh-CN" altLang="zh-CN"/>
            </a:p>
          </p:txBody>
        </p:sp>
        <p:sp>
          <p:nvSpPr>
            <p:cNvPr id="82" name="Rectangle 244">
              <a:extLst>
                <a:ext uri="{FF2B5EF4-FFF2-40B4-BE49-F238E27FC236}">
                  <a16:creationId xmlns:a16="http://schemas.microsoft.com/office/drawing/2014/main" id="{EC800CF5-D076-4742-88C3-500909F3D10A}"/>
                </a:ext>
              </a:extLst>
            </p:cNvPr>
            <p:cNvSpPr>
              <a:spLocks noChangeArrowheads="1"/>
            </p:cNvSpPr>
            <p:nvPr/>
          </p:nvSpPr>
          <p:spPr bwMode="auto">
            <a:xfrm>
              <a:off x="4672" y="2097"/>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83" name="Rectangle 245">
              <a:extLst>
                <a:ext uri="{FF2B5EF4-FFF2-40B4-BE49-F238E27FC236}">
                  <a16:creationId xmlns:a16="http://schemas.microsoft.com/office/drawing/2014/main" id="{285CE710-A87C-477A-BB20-1AC8A11E1082}"/>
                </a:ext>
              </a:extLst>
            </p:cNvPr>
            <p:cNvSpPr>
              <a:spLocks noChangeArrowheads="1"/>
            </p:cNvSpPr>
            <p:nvPr/>
          </p:nvSpPr>
          <p:spPr bwMode="auto">
            <a:xfrm>
              <a:off x="4800" y="2097"/>
              <a:ext cx="23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M)</a:t>
              </a:r>
              <a:endParaRPr lang="zh-CN" altLang="zh-CN"/>
            </a:p>
          </p:txBody>
        </p:sp>
        <p:sp>
          <p:nvSpPr>
            <p:cNvPr id="84" name="Rectangle 246">
              <a:extLst>
                <a:ext uri="{FF2B5EF4-FFF2-40B4-BE49-F238E27FC236}">
                  <a16:creationId xmlns:a16="http://schemas.microsoft.com/office/drawing/2014/main" id="{38FE7C7C-AA9E-4C60-A195-44150BE58578}"/>
                </a:ext>
              </a:extLst>
            </p:cNvPr>
            <p:cNvSpPr>
              <a:spLocks noChangeArrowheads="1"/>
            </p:cNvSpPr>
            <p:nvPr/>
          </p:nvSpPr>
          <p:spPr bwMode="auto">
            <a:xfrm>
              <a:off x="232" y="2354"/>
              <a:ext cx="36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7.   If</a:t>
              </a:r>
              <a:endParaRPr lang="zh-CN" altLang="zh-CN"/>
            </a:p>
          </p:txBody>
        </p:sp>
        <p:sp>
          <p:nvSpPr>
            <p:cNvPr id="85" name="Rectangle 247">
              <a:extLst>
                <a:ext uri="{FF2B5EF4-FFF2-40B4-BE49-F238E27FC236}">
                  <a16:creationId xmlns:a16="http://schemas.microsoft.com/office/drawing/2014/main" id="{461D8712-7B62-4835-A9F5-92DB35AB011E}"/>
                </a:ext>
              </a:extLst>
            </p:cNvPr>
            <p:cNvSpPr>
              <a:spLocks noChangeArrowheads="1"/>
            </p:cNvSpPr>
            <p:nvPr/>
          </p:nvSpPr>
          <p:spPr bwMode="auto">
            <a:xfrm>
              <a:off x="560" y="2354"/>
              <a:ext cx="10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a:t>
              </a:r>
              <a:endParaRPr lang="zh-CN" altLang="zh-CN"/>
            </a:p>
          </p:txBody>
        </p:sp>
        <p:sp>
          <p:nvSpPr>
            <p:cNvPr id="86" name="Rectangle 248">
              <a:extLst>
                <a:ext uri="{FF2B5EF4-FFF2-40B4-BE49-F238E27FC236}">
                  <a16:creationId xmlns:a16="http://schemas.microsoft.com/office/drawing/2014/main" id="{50EBE8A3-165A-4E17-B4F4-CAEB3052D7DE}"/>
                </a:ext>
              </a:extLst>
            </p:cNvPr>
            <p:cNvSpPr>
              <a:spLocks noChangeArrowheads="1"/>
            </p:cNvSpPr>
            <p:nvPr/>
          </p:nvSpPr>
          <p:spPr bwMode="auto">
            <a:xfrm>
              <a:off x="606" y="2354"/>
              <a:ext cx="73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mean_delay</a:t>
              </a:r>
              <a:endParaRPr lang="zh-CN" altLang="zh-CN"/>
            </a:p>
          </p:txBody>
        </p:sp>
        <p:sp>
          <p:nvSpPr>
            <p:cNvPr id="87" name="Rectangle 249">
              <a:extLst>
                <a:ext uri="{FF2B5EF4-FFF2-40B4-BE49-F238E27FC236}">
                  <a16:creationId xmlns:a16="http://schemas.microsoft.com/office/drawing/2014/main" id="{B08BF94C-2FD4-451D-8AC1-00BA68105BF3}"/>
                </a:ext>
              </a:extLst>
            </p:cNvPr>
            <p:cNvSpPr>
              <a:spLocks noChangeArrowheads="1"/>
            </p:cNvSpPr>
            <p:nvPr/>
          </p:nvSpPr>
          <p:spPr bwMode="auto">
            <a:xfrm>
              <a:off x="1308" y="2354"/>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88" name="Rectangle 250">
              <a:extLst>
                <a:ext uri="{FF2B5EF4-FFF2-40B4-BE49-F238E27FC236}">
                  <a16:creationId xmlns:a16="http://schemas.microsoft.com/office/drawing/2014/main" id="{14363BEC-2101-457B-A76C-6F414F4A3F02}"/>
                </a:ext>
              </a:extLst>
            </p:cNvPr>
            <p:cNvSpPr>
              <a:spLocks noChangeArrowheads="1"/>
            </p:cNvSpPr>
            <p:nvPr/>
          </p:nvSpPr>
          <p:spPr bwMode="auto">
            <a:xfrm>
              <a:off x="1434" y="2354"/>
              <a:ext cx="170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VS) and (number_of_servers</a:t>
              </a:r>
              <a:endParaRPr lang="zh-CN" altLang="zh-CN"/>
            </a:p>
          </p:txBody>
        </p:sp>
        <p:sp>
          <p:nvSpPr>
            <p:cNvPr id="89" name="Rectangle 251">
              <a:extLst>
                <a:ext uri="{FF2B5EF4-FFF2-40B4-BE49-F238E27FC236}">
                  <a16:creationId xmlns:a16="http://schemas.microsoft.com/office/drawing/2014/main" id="{FDE03C7A-E462-4DBD-B35E-CFA939704768}"/>
                </a:ext>
              </a:extLst>
            </p:cNvPr>
            <p:cNvSpPr>
              <a:spLocks noChangeArrowheads="1"/>
            </p:cNvSpPr>
            <p:nvPr/>
          </p:nvSpPr>
          <p:spPr bwMode="auto">
            <a:xfrm>
              <a:off x="3070" y="2354"/>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90" name="Rectangle 252">
              <a:extLst>
                <a:ext uri="{FF2B5EF4-FFF2-40B4-BE49-F238E27FC236}">
                  <a16:creationId xmlns:a16="http://schemas.microsoft.com/office/drawing/2014/main" id="{EE319964-5EFD-49A0-9A10-70B88FA08487}"/>
                </a:ext>
              </a:extLst>
            </p:cNvPr>
            <p:cNvSpPr>
              <a:spLocks noChangeArrowheads="1"/>
            </p:cNvSpPr>
            <p:nvPr/>
          </p:nvSpPr>
          <p:spPr bwMode="auto">
            <a:xfrm>
              <a:off x="3198" y="2354"/>
              <a:ext cx="23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M)</a:t>
              </a:r>
              <a:endParaRPr lang="zh-CN" altLang="zh-CN"/>
            </a:p>
          </p:txBody>
        </p:sp>
        <p:sp>
          <p:nvSpPr>
            <p:cNvPr id="91" name="Rectangle 253">
              <a:extLst>
                <a:ext uri="{FF2B5EF4-FFF2-40B4-BE49-F238E27FC236}">
                  <a16:creationId xmlns:a16="http://schemas.microsoft.com/office/drawing/2014/main" id="{0998AC4A-61A9-47CE-BD5F-CA4C3F398C09}"/>
                </a:ext>
              </a:extLst>
            </p:cNvPr>
            <p:cNvSpPr>
              <a:spLocks noChangeArrowheads="1"/>
            </p:cNvSpPr>
            <p:nvPr/>
          </p:nvSpPr>
          <p:spPr bwMode="auto">
            <a:xfrm>
              <a:off x="3400" y="2354"/>
              <a:ext cx="29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then</a:t>
              </a:r>
              <a:endParaRPr lang="zh-CN" altLang="zh-CN"/>
            </a:p>
          </p:txBody>
        </p:sp>
        <p:sp>
          <p:nvSpPr>
            <p:cNvPr id="92" name="Rectangle 254">
              <a:extLst>
                <a:ext uri="{FF2B5EF4-FFF2-40B4-BE49-F238E27FC236}">
                  <a16:creationId xmlns:a16="http://schemas.microsoft.com/office/drawing/2014/main" id="{E3CAAF4A-C832-4F3C-976E-3C814DAD39A1}"/>
                </a:ext>
              </a:extLst>
            </p:cNvPr>
            <p:cNvSpPr>
              <a:spLocks noChangeArrowheads="1"/>
            </p:cNvSpPr>
            <p:nvPr/>
          </p:nvSpPr>
          <p:spPr bwMode="auto">
            <a:xfrm>
              <a:off x="3672" y="2354"/>
              <a:ext cx="10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a:t>
              </a:r>
              <a:endParaRPr lang="zh-CN" altLang="zh-CN"/>
            </a:p>
          </p:txBody>
        </p:sp>
        <p:sp>
          <p:nvSpPr>
            <p:cNvPr id="93" name="Rectangle 255">
              <a:extLst>
                <a:ext uri="{FF2B5EF4-FFF2-40B4-BE49-F238E27FC236}">
                  <a16:creationId xmlns:a16="http://schemas.microsoft.com/office/drawing/2014/main" id="{EACF75AA-2A06-4BF5-9C57-5D143619E31D}"/>
                </a:ext>
              </a:extLst>
            </p:cNvPr>
            <p:cNvSpPr>
              <a:spLocks noChangeArrowheads="1"/>
            </p:cNvSpPr>
            <p:nvPr/>
          </p:nvSpPr>
          <p:spPr bwMode="auto">
            <a:xfrm>
              <a:off x="3718" y="2354"/>
              <a:ext cx="110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number_of_spares</a:t>
              </a:r>
              <a:endParaRPr lang="zh-CN" altLang="zh-CN"/>
            </a:p>
          </p:txBody>
        </p:sp>
        <p:sp>
          <p:nvSpPr>
            <p:cNvPr id="94" name="Rectangle 256">
              <a:extLst>
                <a:ext uri="{FF2B5EF4-FFF2-40B4-BE49-F238E27FC236}">
                  <a16:creationId xmlns:a16="http://schemas.microsoft.com/office/drawing/2014/main" id="{499F6926-43E5-47BD-AB7C-2902A75547A0}"/>
                </a:ext>
              </a:extLst>
            </p:cNvPr>
            <p:cNvSpPr>
              <a:spLocks noChangeArrowheads="1"/>
            </p:cNvSpPr>
            <p:nvPr/>
          </p:nvSpPr>
          <p:spPr bwMode="auto">
            <a:xfrm>
              <a:off x="4772" y="2354"/>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95" name="Rectangle 257">
              <a:extLst>
                <a:ext uri="{FF2B5EF4-FFF2-40B4-BE49-F238E27FC236}">
                  <a16:creationId xmlns:a16="http://schemas.microsoft.com/office/drawing/2014/main" id="{C5825B65-202E-4587-A2A9-56AAF78B378B}"/>
                </a:ext>
              </a:extLst>
            </p:cNvPr>
            <p:cNvSpPr>
              <a:spLocks noChangeArrowheads="1"/>
            </p:cNvSpPr>
            <p:nvPr/>
          </p:nvSpPr>
          <p:spPr bwMode="auto">
            <a:xfrm>
              <a:off x="4898" y="2354"/>
              <a:ext cx="28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RL)</a:t>
              </a:r>
              <a:endParaRPr lang="zh-CN" altLang="zh-CN"/>
            </a:p>
          </p:txBody>
        </p:sp>
        <p:sp>
          <p:nvSpPr>
            <p:cNvPr id="96" name="Rectangle 258">
              <a:extLst>
                <a:ext uri="{FF2B5EF4-FFF2-40B4-BE49-F238E27FC236}">
                  <a16:creationId xmlns:a16="http://schemas.microsoft.com/office/drawing/2014/main" id="{50F713E4-0B62-409A-BBC6-7C5641DA92E9}"/>
                </a:ext>
              </a:extLst>
            </p:cNvPr>
            <p:cNvSpPr>
              <a:spLocks noChangeArrowheads="1"/>
            </p:cNvSpPr>
            <p:nvPr/>
          </p:nvSpPr>
          <p:spPr bwMode="auto">
            <a:xfrm>
              <a:off x="232" y="2543"/>
              <a:ext cx="36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8.   If</a:t>
              </a:r>
              <a:endParaRPr lang="zh-CN" altLang="zh-CN"/>
            </a:p>
          </p:txBody>
        </p:sp>
        <p:sp>
          <p:nvSpPr>
            <p:cNvPr id="97" name="Rectangle 259">
              <a:extLst>
                <a:ext uri="{FF2B5EF4-FFF2-40B4-BE49-F238E27FC236}">
                  <a16:creationId xmlns:a16="http://schemas.microsoft.com/office/drawing/2014/main" id="{D3384B6A-A53C-4236-A066-5146D7568EF1}"/>
                </a:ext>
              </a:extLst>
            </p:cNvPr>
            <p:cNvSpPr>
              <a:spLocks noChangeArrowheads="1"/>
            </p:cNvSpPr>
            <p:nvPr/>
          </p:nvSpPr>
          <p:spPr bwMode="auto">
            <a:xfrm>
              <a:off x="560" y="2543"/>
              <a:ext cx="21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(m</a:t>
              </a:r>
              <a:endParaRPr lang="zh-CN" altLang="zh-CN"/>
            </a:p>
          </p:txBody>
        </p:sp>
        <p:sp>
          <p:nvSpPr>
            <p:cNvPr id="98" name="Rectangle 260">
              <a:extLst>
                <a:ext uri="{FF2B5EF4-FFF2-40B4-BE49-F238E27FC236}">
                  <a16:creationId xmlns:a16="http://schemas.microsoft.com/office/drawing/2014/main" id="{8D575121-6A73-44E0-9DF3-FB01C0F8A89D}"/>
                </a:ext>
              </a:extLst>
            </p:cNvPr>
            <p:cNvSpPr>
              <a:spLocks noChangeArrowheads="1"/>
            </p:cNvSpPr>
            <p:nvPr/>
          </p:nvSpPr>
          <p:spPr bwMode="auto">
            <a:xfrm>
              <a:off x="714" y="2543"/>
              <a:ext cx="62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ean_delay</a:t>
              </a:r>
              <a:endParaRPr lang="zh-CN" altLang="zh-CN"/>
            </a:p>
          </p:txBody>
        </p:sp>
        <p:sp>
          <p:nvSpPr>
            <p:cNvPr id="99" name="Rectangle 261">
              <a:extLst>
                <a:ext uri="{FF2B5EF4-FFF2-40B4-BE49-F238E27FC236}">
                  <a16:creationId xmlns:a16="http://schemas.microsoft.com/office/drawing/2014/main" id="{FCBC884D-67B6-46ED-89C8-5640BE7A249B}"/>
                </a:ext>
              </a:extLst>
            </p:cNvPr>
            <p:cNvSpPr>
              <a:spLocks noChangeArrowheads="1"/>
            </p:cNvSpPr>
            <p:nvPr/>
          </p:nvSpPr>
          <p:spPr bwMode="auto">
            <a:xfrm>
              <a:off x="1274" y="2543"/>
              <a:ext cx="13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 i</a:t>
              </a:r>
              <a:endParaRPr lang="zh-CN" altLang="zh-CN"/>
            </a:p>
          </p:txBody>
        </p:sp>
        <p:sp>
          <p:nvSpPr>
            <p:cNvPr id="100" name="Rectangle 262">
              <a:extLst>
                <a:ext uri="{FF2B5EF4-FFF2-40B4-BE49-F238E27FC236}">
                  <a16:creationId xmlns:a16="http://schemas.microsoft.com/office/drawing/2014/main" id="{920A4265-16E8-49C2-A692-761F71DAC31C}"/>
                </a:ext>
              </a:extLst>
            </p:cNvPr>
            <p:cNvSpPr>
              <a:spLocks noChangeArrowheads="1"/>
            </p:cNvSpPr>
            <p:nvPr/>
          </p:nvSpPr>
          <p:spPr bwMode="auto">
            <a:xfrm>
              <a:off x="1346" y="2543"/>
              <a:ext cx="11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s</a:t>
              </a:r>
              <a:endParaRPr lang="zh-CN" altLang="zh-CN"/>
            </a:p>
          </p:txBody>
        </p:sp>
        <p:sp>
          <p:nvSpPr>
            <p:cNvPr id="101" name="Rectangle 263">
              <a:extLst>
                <a:ext uri="{FF2B5EF4-FFF2-40B4-BE49-F238E27FC236}">
                  <a16:creationId xmlns:a16="http://schemas.microsoft.com/office/drawing/2014/main" id="{F4F9C17D-9732-450C-A3EE-BB953FC18B06}"/>
                </a:ext>
              </a:extLst>
            </p:cNvPr>
            <p:cNvSpPr>
              <a:spLocks noChangeArrowheads="1"/>
            </p:cNvSpPr>
            <p:nvPr/>
          </p:nvSpPr>
          <p:spPr bwMode="auto">
            <a:xfrm>
              <a:off x="1434" y="2543"/>
              <a:ext cx="1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S)</a:t>
              </a:r>
              <a:endParaRPr lang="zh-CN" altLang="zh-CN"/>
            </a:p>
          </p:txBody>
        </p:sp>
        <p:sp>
          <p:nvSpPr>
            <p:cNvPr id="102" name="Rectangle 264">
              <a:extLst>
                <a:ext uri="{FF2B5EF4-FFF2-40B4-BE49-F238E27FC236}">
                  <a16:creationId xmlns:a16="http://schemas.microsoft.com/office/drawing/2014/main" id="{28E989E3-3C56-4F8A-9D3E-ED41AFC6FCF6}"/>
                </a:ext>
              </a:extLst>
            </p:cNvPr>
            <p:cNvSpPr>
              <a:spLocks noChangeArrowheads="1"/>
            </p:cNvSpPr>
            <p:nvPr/>
          </p:nvSpPr>
          <p:spPr bwMode="auto">
            <a:xfrm>
              <a:off x="1556" y="2543"/>
              <a:ext cx="15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 a</a:t>
              </a:r>
              <a:endParaRPr lang="zh-CN" altLang="zh-CN"/>
            </a:p>
          </p:txBody>
        </p:sp>
        <p:sp>
          <p:nvSpPr>
            <p:cNvPr id="103" name="Rectangle 265">
              <a:extLst>
                <a:ext uri="{FF2B5EF4-FFF2-40B4-BE49-F238E27FC236}">
                  <a16:creationId xmlns:a16="http://schemas.microsoft.com/office/drawing/2014/main" id="{9A93F305-1F13-4CA0-A806-B4D3F98EB4F0}"/>
                </a:ext>
              </a:extLst>
            </p:cNvPr>
            <p:cNvSpPr>
              <a:spLocks noChangeArrowheads="1"/>
            </p:cNvSpPr>
            <p:nvPr/>
          </p:nvSpPr>
          <p:spPr bwMode="auto">
            <a:xfrm>
              <a:off x="1652" y="2543"/>
              <a:ext cx="19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nd</a:t>
              </a:r>
              <a:endParaRPr lang="zh-CN" altLang="zh-CN"/>
            </a:p>
          </p:txBody>
        </p:sp>
        <p:sp>
          <p:nvSpPr>
            <p:cNvPr id="104" name="Rectangle 266">
              <a:extLst>
                <a:ext uri="{FF2B5EF4-FFF2-40B4-BE49-F238E27FC236}">
                  <a16:creationId xmlns:a16="http://schemas.microsoft.com/office/drawing/2014/main" id="{CC4FC1B9-46E3-41FF-A12A-9385729CAA18}"/>
                </a:ext>
              </a:extLst>
            </p:cNvPr>
            <p:cNvSpPr>
              <a:spLocks noChangeArrowheads="1"/>
            </p:cNvSpPr>
            <p:nvPr/>
          </p:nvSpPr>
          <p:spPr bwMode="auto">
            <a:xfrm>
              <a:off x="1790" y="2543"/>
              <a:ext cx="1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 (</a:t>
              </a:r>
              <a:endParaRPr lang="zh-CN" altLang="zh-CN"/>
            </a:p>
          </p:txBody>
        </p:sp>
        <p:sp>
          <p:nvSpPr>
            <p:cNvPr id="105" name="Rectangle 267">
              <a:extLst>
                <a:ext uri="{FF2B5EF4-FFF2-40B4-BE49-F238E27FC236}">
                  <a16:creationId xmlns:a16="http://schemas.microsoft.com/office/drawing/2014/main" id="{805CF4ED-B3C1-4B30-A3AC-3909217B12B1}"/>
                </a:ext>
              </a:extLst>
            </p:cNvPr>
            <p:cNvSpPr>
              <a:spLocks noChangeArrowheads="1"/>
            </p:cNvSpPr>
            <p:nvPr/>
          </p:nvSpPr>
          <p:spPr bwMode="auto">
            <a:xfrm>
              <a:off x="1872" y="2543"/>
              <a:ext cx="114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number_of_servers</a:t>
              </a:r>
              <a:endParaRPr lang="zh-CN" altLang="zh-CN"/>
            </a:p>
          </p:txBody>
        </p:sp>
        <p:sp>
          <p:nvSpPr>
            <p:cNvPr id="106" name="Rectangle 268">
              <a:extLst>
                <a:ext uri="{FF2B5EF4-FFF2-40B4-BE49-F238E27FC236}">
                  <a16:creationId xmlns:a16="http://schemas.microsoft.com/office/drawing/2014/main" id="{1BC5E5C0-7DF3-4713-914F-2D6C8EFC3DD6}"/>
                </a:ext>
              </a:extLst>
            </p:cNvPr>
            <p:cNvSpPr>
              <a:spLocks noChangeArrowheads="1"/>
            </p:cNvSpPr>
            <p:nvPr/>
          </p:nvSpPr>
          <p:spPr bwMode="auto">
            <a:xfrm>
              <a:off x="2970" y="2543"/>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107" name="Rectangle 269">
              <a:extLst>
                <a:ext uri="{FF2B5EF4-FFF2-40B4-BE49-F238E27FC236}">
                  <a16:creationId xmlns:a16="http://schemas.microsoft.com/office/drawing/2014/main" id="{3A063D4C-A5F7-42D7-99A4-28AA3803E72A}"/>
                </a:ext>
              </a:extLst>
            </p:cNvPr>
            <p:cNvSpPr>
              <a:spLocks noChangeArrowheads="1"/>
            </p:cNvSpPr>
            <p:nvPr/>
          </p:nvSpPr>
          <p:spPr bwMode="auto">
            <a:xfrm>
              <a:off x="3098" y="2543"/>
              <a:ext cx="23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M)</a:t>
              </a:r>
              <a:endParaRPr lang="zh-CN" altLang="zh-CN"/>
            </a:p>
          </p:txBody>
        </p:sp>
        <p:sp>
          <p:nvSpPr>
            <p:cNvPr id="108" name="Rectangle 270">
              <a:extLst>
                <a:ext uri="{FF2B5EF4-FFF2-40B4-BE49-F238E27FC236}">
                  <a16:creationId xmlns:a16="http://schemas.microsoft.com/office/drawing/2014/main" id="{67671CF5-8E56-4027-AF11-560656004379}"/>
                </a:ext>
              </a:extLst>
            </p:cNvPr>
            <p:cNvSpPr>
              <a:spLocks noChangeArrowheads="1"/>
            </p:cNvSpPr>
            <p:nvPr/>
          </p:nvSpPr>
          <p:spPr bwMode="auto">
            <a:xfrm>
              <a:off x="3300" y="2543"/>
              <a:ext cx="29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then</a:t>
              </a:r>
              <a:endParaRPr lang="zh-CN" altLang="zh-CN"/>
            </a:p>
          </p:txBody>
        </p:sp>
        <p:sp>
          <p:nvSpPr>
            <p:cNvPr id="109" name="Rectangle 271">
              <a:extLst>
                <a:ext uri="{FF2B5EF4-FFF2-40B4-BE49-F238E27FC236}">
                  <a16:creationId xmlns:a16="http://schemas.microsoft.com/office/drawing/2014/main" id="{A9C0BE14-9841-4D67-BF86-236441F02CDC}"/>
                </a:ext>
              </a:extLst>
            </p:cNvPr>
            <p:cNvSpPr>
              <a:spLocks noChangeArrowheads="1"/>
            </p:cNvSpPr>
            <p:nvPr/>
          </p:nvSpPr>
          <p:spPr bwMode="auto">
            <a:xfrm>
              <a:off x="3572" y="2543"/>
              <a:ext cx="10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a:t>
              </a:r>
              <a:endParaRPr lang="zh-CN" altLang="zh-CN"/>
            </a:p>
          </p:txBody>
        </p:sp>
        <p:sp>
          <p:nvSpPr>
            <p:cNvPr id="110" name="Rectangle 272">
              <a:extLst>
                <a:ext uri="{FF2B5EF4-FFF2-40B4-BE49-F238E27FC236}">
                  <a16:creationId xmlns:a16="http://schemas.microsoft.com/office/drawing/2014/main" id="{2533C603-A174-4562-976D-729097919088}"/>
                </a:ext>
              </a:extLst>
            </p:cNvPr>
            <p:cNvSpPr>
              <a:spLocks noChangeArrowheads="1"/>
            </p:cNvSpPr>
            <p:nvPr/>
          </p:nvSpPr>
          <p:spPr bwMode="auto">
            <a:xfrm>
              <a:off x="3618" y="2543"/>
              <a:ext cx="110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number_of_spares</a:t>
              </a:r>
              <a:endParaRPr lang="zh-CN" altLang="zh-CN"/>
            </a:p>
          </p:txBody>
        </p:sp>
        <p:sp>
          <p:nvSpPr>
            <p:cNvPr id="111" name="Rectangle 273">
              <a:extLst>
                <a:ext uri="{FF2B5EF4-FFF2-40B4-BE49-F238E27FC236}">
                  <a16:creationId xmlns:a16="http://schemas.microsoft.com/office/drawing/2014/main" id="{889B8BA5-7C4D-46F4-893A-249507A0E978}"/>
                </a:ext>
              </a:extLst>
            </p:cNvPr>
            <p:cNvSpPr>
              <a:spLocks noChangeArrowheads="1"/>
            </p:cNvSpPr>
            <p:nvPr/>
          </p:nvSpPr>
          <p:spPr bwMode="auto">
            <a:xfrm>
              <a:off x="4672" y="2543"/>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112" name="Rectangle 274">
              <a:extLst>
                <a:ext uri="{FF2B5EF4-FFF2-40B4-BE49-F238E27FC236}">
                  <a16:creationId xmlns:a16="http://schemas.microsoft.com/office/drawing/2014/main" id="{8A0F6A65-2A09-45A8-87E1-A891D9BF818C}"/>
                </a:ext>
              </a:extLst>
            </p:cNvPr>
            <p:cNvSpPr>
              <a:spLocks noChangeArrowheads="1"/>
            </p:cNvSpPr>
            <p:nvPr/>
          </p:nvSpPr>
          <p:spPr bwMode="auto">
            <a:xfrm>
              <a:off x="4800" y="2543"/>
              <a:ext cx="27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RS)</a:t>
              </a:r>
              <a:endParaRPr lang="zh-CN" altLang="zh-CN"/>
            </a:p>
          </p:txBody>
        </p:sp>
        <p:sp>
          <p:nvSpPr>
            <p:cNvPr id="113" name="Rectangle 275">
              <a:extLst>
                <a:ext uri="{FF2B5EF4-FFF2-40B4-BE49-F238E27FC236}">
                  <a16:creationId xmlns:a16="http://schemas.microsoft.com/office/drawing/2014/main" id="{4471BD4B-E8CC-4198-AA68-BB9BDB02610E}"/>
                </a:ext>
              </a:extLst>
            </p:cNvPr>
            <p:cNvSpPr>
              <a:spLocks noChangeArrowheads="1"/>
            </p:cNvSpPr>
            <p:nvPr/>
          </p:nvSpPr>
          <p:spPr bwMode="auto">
            <a:xfrm>
              <a:off x="232" y="2732"/>
              <a:ext cx="36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9.   If</a:t>
              </a:r>
              <a:endParaRPr lang="zh-CN" altLang="zh-CN"/>
            </a:p>
          </p:txBody>
        </p:sp>
        <p:sp>
          <p:nvSpPr>
            <p:cNvPr id="114" name="Rectangle 276">
              <a:extLst>
                <a:ext uri="{FF2B5EF4-FFF2-40B4-BE49-F238E27FC236}">
                  <a16:creationId xmlns:a16="http://schemas.microsoft.com/office/drawing/2014/main" id="{EB1F14CC-9642-442F-9C6C-49C0CA5958CF}"/>
                </a:ext>
              </a:extLst>
            </p:cNvPr>
            <p:cNvSpPr>
              <a:spLocks noChangeArrowheads="1"/>
            </p:cNvSpPr>
            <p:nvPr/>
          </p:nvSpPr>
          <p:spPr bwMode="auto">
            <a:xfrm>
              <a:off x="560" y="2732"/>
              <a:ext cx="10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a:t>
              </a:r>
              <a:endParaRPr lang="zh-CN" altLang="zh-CN"/>
            </a:p>
          </p:txBody>
        </p:sp>
        <p:sp>
          <p:nvSpPr>
            <p:cNvPr id="115" name="Rectangle 277">
              <a:extLst>
                <a:ext uri="{FF2B5EF4-FFF2-40B4-BE49-F238E27FC236}">
                  <a16:creationId xmlns:a16="http://schemas.microsoft.com/office/drawing/2014/main" id="{AD4AC22F-0B81-4F50-ADEF-DB9CE0C224C0}"/>
                </a:ext>
              </a:extLst>
            </p:cNvPr>
            <p:cNvSpPr>
              <a:spLocks noChangeArrowheads="1"/>
            </p:cNvSpPr>
            <p:nvPr/>
          </p:nvSpPr>
          <p:spPr bwMode="auto">
            <a:xfrm>
              <a:off x="606" y="2732"/>
              <a:ext cx="73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mean_delay</a:t>
              </a:r>
              <a:endParaRPr lang="zh-CN" altLang="zh-CN"/>
            </a:p>
          </p:txBody>
        </p:sp>
        <p:sp>
          <p:nvSpPr>
            <p:cNvPr id="116" name="Rectangle 278">
              <a:extLst>
                <a:ext uri="{FF2B5EF4-FFF2-40B4-BE49-F238E27FC236}">
                  <a16:creationId xmlns:a16="http://schemas.microsoft.com/office/drawing/2014/main" id="{AD24B529-1988-497B-B6FA-591DAA94BB7B}"/>
                </a:ext>
              </a:extLst>
            </p:cNvPr>
            <p:cNvSpPr>
              <a:spLocks noChangeArrowheads="1"/>
            </p:cNvSpPr>
            <p:nvPr/>
          </p:nvSpPr>
          <p:spPr bwMode="auto">
            <a:xfrm>
              <a:off x="1308" y="2732"/>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117" name="Rectangle 279">
              <a:extLst>
                <a:ext uri="{FF2B5EF4-FFF2-40B4-BE49-F238E27FC236}">
                  <a16:creationId xmlns:a16="http://schemas.microsoft.com/office/drawing/2014/main" id="{E23E6390-E7DC-4496-8D53-6807B223CE2B}"/>
                </a:ext>
              </a:extLst>
            </p:cNvPr>
            <p:cNvSpPr>
              <a:spLocks noChangeArrowheads="1"/>
            </p:cNvSpPr>
            <p:nvPr/>
          </p:nvSpPr>
          <p:spPr bwMode="auto">
            <a:xfrm>
              <a:off x="1434" y="2732"/>
              <a:ext cx="23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M)</a:t>
              </a:r>
              <a:endParaRPr lang="zh-CN" altLang="zh-CN"/>
            </a:p>
          </p:txBody>
        </p:sp>
        <p:sp>
          <p:nvSpPr>
            <p:cNvPr id="118" name="Rectangle 280">
              <a:extLst>
                <a:ext uri="{FF2B5EF4-FFF2-40B4-BE49-F238E27FC236}">
                  <a16:creationId xmlns:a16="http://schemas.microsoft.com/office/drawing/2014/main" id="{E9BECD35-474B-47E9-84B0-9CA1C71FD520}"/>
                </a:ext>
              </a:extLst>
            </p:cNvPr>
            <p:cNvSpPr>
              <a:spLocks noChangeArrowheads="1"/>
            </p:cNvSpPr>
            <p:nvPr/>
          </p:nvSpPr>
          <p:spPr bwMode="auto">
            <a:xfrm>
              <a:off x="1638" y="2732"/>
              <a:ext cx="26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and</a:t>
              </a:r>
              <a:endParaRPr lang="zh-CN" altLang="zh-CN"/>
            </a:p>
          </p:txBody>
        </p:sp>
        <p:sp>
          <p:nvSpPr>
            <p:cNvPr id="119" name="Rectangle 281">
              <a:extLst>
                <a:ext uri="{FF2B5EF4-FFF2-40B4-BE49-F238E27FC236}">
                  <a16:creationId xmlns:a16="http://schemas.microsoft.com/office/drawing/2014/main" id="{B5369895-3CDF-4A8E-8755-49B34EA7438A}"/>
                </a:ext>
              </a:extLst>
            </p:cNvPr>
            <p:cNvSpPr>
              <a:spLocks noChangeArrowheads="1"/>
            </p:cNvSpPr>
            <p:nvPr/>
          </p:nvSpPr>
          <p:spPr bwMode="auto">
            <a:xfrm>
              <a:off x="1836" y="2732"/>
              <a:ext cx="1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 (</a:t>
              </a:r>
              <a:endParaRPr lang="zh-CN" altLang="zh-CN"/>
            </a:p>
          </p:txBody>
        </p:sp>
        <p:sp>
          <p:nvSpPr>
            <p:cNvPr id="120" name="Rectangle 282">
              <a:extLst>
                <a:ext uri="{FF2B5EF4-FFF2-40B4-BE49-F238E27FC236}">
                  <a16:creationId xmlns:a16="http://schemas.microsoft.com/office/drawing/2014/main" id="{8297BBA8-60FD-4854-ACA9-D9886E4991AE}"/>
                </a:ext>
              </a:extLst>
            </p:cNvPr>
            <p:cNvSpPr>
              <a:spLocks noChangeArrowheads="1"/>
            </p:cNvSpPr>
            <p:nvPr/>
          </p:nvSpPr>
          <p:spPr bwMode="auto">
            <a:xfrm>
              <a:off x="1918" y="2732"/>
              <a:ext cx="114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number_of_servers</a:t>
              </a:r>
              <a:endParaRPr lang="zh-CN" altLang="zh-CN"/>
            </a:p>
          </p:txBody>
        </p:sp>
        <p:sp>
          <p:nvSpPr>
            <p:cNvPr id="121" name="Rectangle 283">
              <a:extLst>
                <a:ext uri="{FF2B5EF4-FFF2-40B4-BE49-F238E27FC236}">
                  <a16:creationId xmlns:a16="http://schemas.microsoft.com/office/drawing/2014/main" id="{57236BA3-4065-4592-BA1D-93F2E9986872}"/>
                </a:ext>
              </a:extLst>
            </p:cNvPr>
            <p:cNvSpPr>
              <a:spLocks noChangeArrowheads="1"/>
            </p:cNvSpPr>
            <p:nvPr/>
          </p:nvSpPr>
          <p:spPr bwMode="auto">
            <a:xfrm>
              <a:off x="3016" y="2732"/>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122" name="Rectangle 284">
              <a:extLst>
                <a:ext uri="{FF2B5EF4-FFF2-40B4-BE49-F238E27FC236}">
                  <a16:creationId xmlns:a16="http://schemas.microsoft.com/office/drawing/2014/main" id="{E0C6B0A8-C62E-488B-8D6C-8FAF42543D17}"/>
                </a:ext>
              </a:extLst>
            </p:cNvPr>
            <p:cNvSpPr>
              <a:spLocks noChangeArrowheads="1"/>
            </p:cNvSpPr>
            <p:nvPr/>
          </p:nvSpPr>
          <p:spPr bwMode="auto">
            <a:xfrm>
              <a:off x="3144" y="2732"/>
              <a:ext cx="23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M)</a:t>
              </a:r>
              <a:endParaRPr lang="zh-CN" altLang="zh-CN"/>
            </a:p>
          </p:txBody>
        </p:sp>
        <p:sp>
          <p:nvSpPr>
            <p:cNvPr id="123" name="Rectangle 285">
              <a:extLst>
                <a:ext uri="{FF2B5EF4-FFF2-40B4-BE49-F238E27FC236}">
                  <a16:creationId xmlns:a16="http://schemas.microsoft.com/office/drawing/2014/main" id="{40DA19B8-6004-4280-A3F7-883A929BCE3E}"/>
                </a:ext>
              </a:extLst>
            </p:cNvPr>
            <p:cNvSpPr>
              <a:spLocks noChangeArrowheads="1"/>
            </p:cNvSpPr>
            <p:nvPr/>
          </p:nvSpPr>
          <p:spPr bwMode="auto">
            <a:xfrm>
              <a:off x="3346" y="2732"/>
              <a:ext cx="29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then</a:t>
              </a:r>
              <a:endParaRPr lang="zh-CN" altLang="zh-CN"/>
            </a:p>
          </p:txBody>
        </p:sp>
        <p:sp>
          <p:nvSpPr>
            <p:cNvPr id="124" name="Rectangle 286">
              <a:extLst>
                <a:ext uri="{FF2B5EF4-FFF2-40B4-BE49-F238E27FC236}">
                  <a16:creationId xmlns:a16="http://schemas.microsoft.com/office/drawing/2014/main" id="{A21CCFDE-0353-425C-B2C0-067C258F72DF}"/>
                </a:ext>
              </a:extLst>
            </p:cNvPr>
            <p:cNvSpPr>
              <a:spLocks noChangeArrowheads="1"/>
            </p:cNvSpPr>
            <p:nvPr/>
          </p:nvSpPr>
          <p:spPr bwMode="auto">
            <a:xfrm>
              <a:off x="3618" y="2732"/>
              <a:ext cx="17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(n</a:t>
              </a:r>
              <a:endParaRPr lang="zh-CN" altLang="zh-CN"/>
            </a:p>
          </p:txBody>
        </p:sp>
        <p:sp>
          <p:nvSpPr>
            <p:cNvPr id="125" name="Rectangle 287">
              <a:extLst>
                <a:ext uri="{FF2B5EF4-FFF2-40B4-BE49-F238E27FC236}">
                  <a16:creationId xmlns:a16="http://schemas.microsoft.com/office/drawing/2014/main" id="{530AD5A6-ABF8-4BC3-86CB-2231FB76D703}"/>
                </a:ext>
              </a:extLst>
            </p:cNvPr>
            <p:cNvSpPr>
              <a:spLocks noChangeArrowheads="1"/>
            </p:cNvSpPr>
            <p:nvPr/>
          </p:nvSpPr>
          <p:spPr bwMode="auto">
            <a:xfrm>
              <a:off x="3734" y="2732"/>
              <a:ext cx="80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umber_of_sp</a:t>
              </a:r>
              <a:endParaRPr lang="zh-CN" altLang="zh-CN"/>
            </a:p>
          </p:txBody>
        </p:sp>
        <p:sp>
          <p:nvSpPr>
            <p:cNvPr id="126" name="Rectangle 288">
              <a:extLst>
                <a:ext uri="{FF2B5EF4-FFF2-40B4-BE49-F238E27FC236}">
                  <a16:creationId xmlns:a16="http://schemas.microsoft.com/office/drawing/2014/main" id="{6A68D990-B732-46E3-8E9B-239230570C7F}"/>
                </a:ext>
              </a:extLst>
            </p:cNvPr>
            <p:cNvSpPr>
              <a:spLocks noChangeArrowheads="1"/>
            </p:cNvSpPr>
            <p:nvPr/>
          </p:nvSpPr>
          <p:spPr bwMode="auto">
            <a:xfrm>
              <a:off x="4462" y="2732"/>
              <a:ext cx="28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ares</a:t>
              </a:r>
              <a:endParaRPr lang="zh-CN" altLang="zh-CN"/>
            </a:p>
          </p:txBody>
        </p:sp>
        <p:sp>
          <p:nvSpPr>
            <p:cNvPr id="127" name="Rectangle 289">
              <a:extLst>
                <a:ext uri="{FF2B5EF4-FFF2-40B4-BE49-F238E27FC236}">
                  <a16:creationId xmlns:a16="http://schemas.microsoft.com/office/drawing/2014/main" id="{FF7C7AF2-498E-4638-BD15-19DD40F9489F}"/>
                </a:ext>
              </a:extLst>
            </p:cNvPr>
            <p:cNvSpPr>
              <a:spLocks noChangeArrowheads="1"/>
            </p:cNvSpPr>
            <p:nvPr/>
          </p:nvSpPr>
          <p:spPr bwMode="auto">
            <a:xfrm>
              <a:off x="4718" y="2732"/>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128" name="Rectangle 290">
              <a:extLst>
                <a:ext uri="{FF2B5EF4-FFF2-40B4-BE49-F238E27FC236}">
                  <a16:creationId xmlns:a16="http://schemas.microsoft.com/office/drawing/2014/main" id="{C9E5D485-94DA-4FA7-838E-7A6D00DDA543}"/>
                </a:ext>
              </a:extLst>
            </p:cNvPr>
            <p:cNvSpPr>
              <a:spLocks noChangeArrowheads="1"/>
            </p:cNvSpPr>
            <p:nvPr/>
          </p:nvSpPr>
          <p:spPr bwMode="auto">
            <a:xfrm>
              <a:off x="4810" y="2732"/>
              <a:ext cx="17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 S</a:t>
              </a:r>
              <a:endParaRPr lang="zh-CN" altLang="zh-CN"/>
            </a:p>
          </p:txBody>
        </p:sp>
        <p:sp>
          <p:nvSpPr>
            <p:cNvPr id="129" name="Rectangle 291">
              <a:extLst>
                <a:ext uri="{FF2B5EF4-FFF2-40B4-BE49-F238E27FC236}">
                  <a16:creationId xmlns:a16="http://schemas.microsoft.com/office/drawing/2014/main" id="{5408061B-00AB-4476-803F-A8EEB8C9635D}"/>
                </a:ext>
              </a:extLst>
            </p:cNvPr>
            <p:cNvSpPr>
              <a:spLocks noChangeArrowheads="1"/>
            </p:cNvSpPr>
            <p:nvPr/>
          </p:nvSpPr>
          <p:spPr bwMode="auto">
            <a:xfrm>
              <a:off x="4922" y="2732"/>
              <a:ext cx="10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a:t>
              </a:r>
              <a:endParaRPr lang="zh-CN" altLang="zh-CN"/>
            </a:p>
          </p:txBody>
        </p:sp>
        <p:sp>
          <p:nvSpPr>
            <p:cNvPr id="130" name="Rectangle 292">
              <a:extLst>
                <a:ext uri="{FF2B5EF4-FFF2-40B4-BE49-F238E27FC236}">
                  <a16:creationId xmlns:a16="http://schemas.microsoft.com/office/drawing/2014/main" id="{6F1EB0FB-900A-43B6-8839-E659C867FBD0}"/>
                </a:ext>
              </a:extLst>
            </p:cNvPr>
            <p:cNvSpPr>
              <a:spLocks noChangeArrowheads="1"/>
            </p:cNvSpPr>
            <p:nvPr/>
          </p:nvSpPr>
          <p:spPr bwMode="auto">
            <a:xfrm>
              <a:off x="232" y="2989"/>
              <a:ext cx="23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10.</a:t>
              </a:r>
              <a:endParaRPr lang="zh-CN" altLang="zh-CN"/>
            </a:p>
          </p:txBody>
        </p:sp>
        <p:sp>
          <p:nvSpPr>
            <p:cNvPr id="131" name="Rectangle 293">
              <a:extLst>
                <a:ext uri="{FF2B5EF4-FFF2-40B4-BE49-F238E27FC236}">
                  <a16:creationId xmlns:a16="http://schemas.microsoft.com/office/drawing/2014/main" id="{7DD84D1C-AC45-4D76-AC21-D4750EA41CC7}"/>
                </a:ext>
              </a:extLst>
            </p:cNvPr>
            <p:cNvSpPr>
              <a:spLocks noChangeArrowheads="1"/>
            </p:cNvSpPr>
            <p:nvPr/>
          </p:nvSpPr>
          <p:spPr bwMode="auto">
            <a:xfrm>
              <a:off x="434" y="2989"/>
              <a:ext cx="15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If</a:t>
              </a:r>
              <a:endParaRPr lang="zh-CN" altLang="zh-CN"/>
            </a:p>
          </p:txBody>
        </p:sp>
        <p:sp>
          <p:nvSpPr>
            <p:cNvPr id="132" name="Rectangle 294">
              <a:extLst>
                <a:ext uri="{FF2B5EF4-FFF2-40B4-BE49-F238E27FC236}">
                  <a16:creationId xmlns:a16="http://schemas.microsoft.com/office/drawing/2014/main" id="{C1DE30F8-1EC1-43AF-9AA3-3AC0E03AA785}"/>
                </a:ext>
              </a:extLst>
            </p:cNvPr>
            <p:cNvSpPr>
              <a:spLocks noChangeArrowheads="1"/>
            </p:cNvSpPr>
            <p:nvPr/>
          </p:nvSpPr>
          <p:spPr bwMode="auto">
            <a:xfrm>
              <a:off x="560" y="2989"/>
              <a:ext cx="10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a:t>
              </a:r>
              <a:endParaRPr lang="zh-CN" altLang="zh-CN"/>
            </a:p>
          </p:txBody>
        </p:sp>
        <p:sp>
          <p:nvSpPr>
            <p:cNvPr id="133" name="Rectangle 295">
              <a:extLst>
                <a:ext uri="{FF2B5EF4-FFF2-40B4-BE49-F238E27FC236}">
                  <a16:creationId xmlns:a16="http://schemas.microsoft.com/office/drawing/2014/main" id="{F0AF777B-A4CB-45F7-ACE7-B7FF985A4FD5}"/>
                </a:ext>
              </a:extLst>
            </p:cNvPr>
            <p:cNvSpPr>
              <a:spLocks noChangeArrowheads="1"/>
            </p:cNvSpPr>
            <p:nvPr/>
          </p:nvSpPr>
          <p:spPr bwMode="auto">
            <a:xfrm>
              <a:off x="606" y="2989"/>
              <a:ext cx="73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mean_delay</a:t>
              </a:r>
              <a:endParaRPr lang="zh-CN" altLang="zh-CN"/>
            </a:p>
          </p:txBody>
        </p:sp>
        <p:sp>
          <p:nvSpPr>
            <p:cNvPr id="134" name="Rectangle 296">
              <a:extLst>
                <a:ext uri="{FF2B5EF4-FFF2-40B4-BE49-F238E27FC236}">
                  <a16:creationId xmlns:a16="http://schemas.microsoft.com/office/drawing/2014/main" id="{3E776419-BE46-46C0-9EEF-6CA5676D3EB9}"/>
                </a:ext>
              </a:extLst>
            </p:cNvPr>
            <p:cNvSpPr>
              <a:spLocks noChangeArrowheads="1"/>
            </p:cNvSpPr>
            <p:nvPr/>
          </p:nvSpPr>
          <p:spPr bwMode="auto">
            <a:xfrm>
              <a:off x="1308" y="2989"/>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135" name="Rectangle 297">
              <a:extLst>
                <a:ext uri="{FF2B5EF4-FFF2-40B4-BE49-F238E27FC236}">
                  <a16:creationId xmlns:a16="http://schemas.microsoft.com/office/drawing/2014/main" id="{4F2377E8-84E2-4F34-A989-4B21D42E9AA4}"/>
                </a:ext>
              </a:extLst>
            </p:cNvPr>
            <p:cNvSpPr>
              <a:spLocks noChangeArrowheads="1"/>
            </p:cNvSpPr>
            <p:nvPr/>
          </p:nvSpPr>
          <p:spPr bwMode="auto">
            <a:xfrm>
              <a:off x="1434" y="2989"/>
              <a:ext cx="236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VS) and (number_of_servers is L) then (</a:t>
              </a:r>
              <a:endParaRPr lang="zh-CN" altLang="zh-CN"/>
            </a:p>
          </p:txBody>
        </p:sp>
        <p:sp>
          <p:nvSpPr>
            <p:cNvPr id="136" name="Rectangle 298">
              <a:extLst>
                <a:ext uri="{FF2B5EF4-FFF2-40B4-BE49-F238E27FC236}">
                  <a16:creationId xmlns:a16="http://schemas.microsoft.com/office/drawing/2014/main" id="{1C3ACEE7-61CE-4FB4-9321-46260BD3A37E}"/>
                </a:ext>
              </a:extLst>
            </p:cNvPr>
            <p:cNvSpPr>
              <a:spLocks noChangeArrowheads="1"/>
            </p:cNvSpPr>
            <p:nvPr/>
          </p:nvSpPr>
          <p:spPr bwMode="auto">
            <a:xfrm>
              <a:off x="3680" y="2989"/>
              <a:ext cx="110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dirty="0">
                  <a:solidFill>
                    <a:srgbClr val="000000"/>
                  </a:solidFill>
                </a:rPr>
                <a:t>number_of_spares</a:t>
              </a:r>
              <a:endParaRPr lang="zh-CN" altLang="zh-CN" dirty="0"/>
            </a:p>
          </p:txBody>
        </p:sp>
        <p:sp>
          <p:nvSpPr>
            <p:cNvPr id="137" name="Rectangle 299">
              <a:extLst>
                <a:ext uri="{FF2B5EF4-FFF2-40B4-BE49-F238E27FC236}">
                  <a16:creationId xmlns:a16="http://schemas.microsoft.com/office/drawing/2014/main" id="{99637431-21B7-4C82-B996-9FB0C4D1FA6C}"/>
                </a:ext>
              </a:extLst>
            </p:cNvPr>
            <p:cNvSpPr>
              <a:spLocks noChangeArrowheads="1"/>
            </p:cNvSpPr>
            <p:nvPr/>
          </p:nvSpPr>
          <p:spPr bwMode="auto">
            <a:xfrm>
              <a:off x="4734" y="2989"/>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138" name="Rectangle 300">
              <a:extLst>
                <a:ext uri="{FF2B5EF4-FFF2-40B4-BE49-F238E27FC236}">
                  <a16:creationId xmlns:a16="http://schemas.microsoft.com/office/drawing/2014/main" id="{47C2E1CA-6CAE-43F9-AF63-A84E3631E978}"/>
                </a:ext>
              </a:extLst>
            </p:cNvPr>
            <p:cNvSpPr>
              <a:spLocks noChangeArrowheads="1"/>
            </p:cNvSpPr>
            <p:nvPr/>
          </p:nvSpPr>
          <p:spPr bwMode="auto">
            <a:xfrm>
              <a:off x="4860" y="2989"/>
              <a:ext cx="23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M)</a:t>
              </a:r>
              <a:endParaRPr lang="zh-CN" altLang="zh-CN"/>
            </a:p>
          </p:txBody>
        </p:sp>
        <p:sp>
          <p:nvSpPr>
            <p:cNvPr id="139" name="Rectangle 301">
              <a:extLst>
                <a:ext uri="{FF2B5EF4-FFF2-40B4-BE49-F238E27FC236}">
                  <a16:creationId xmlns:a16="http://schemas.microsoft.com/office/drawing/2014/main" id="{543E97AD-3E5D-4CEB-BDD1-9D6F5A0C1E44}"/>
                </a:ext>
              </a:extLst>
            </p:cNvPr>
            <p:cNvSpPr>
              <a:spLocks noChangeArrowheads="1"/>
            </p:cNvSpPr>
            <p:nvPr/>
          </p:nvSpPr>
          <p:spPr bwMode="auto">
            <a:xfrm>
              <a:off x="232" y="3178"/>
              <a:ext cx="23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11.</a:t>
              </a:r>
              <a:endParaRPr lang="zh-CN" altLang="zh-CN"/>
            </a:p>
          </p:txBody>
        </p:sp>
        <p:sp>
          <p:nvSpPr>
            <p:cNvPr id="140" name="Rectangle 302">
              <a:extLst>
                <a:ext uri="{FF2B5EF4-FFF2-40B4-BE49-F238E27FC236}">
                  <a16:creationId xmlns:a16="http://schemas.microsoft.com/office/drawing/2014/main" id="{89B1380D-FE81-4167-8DE0-092AEBF6F178}"/>
                </a:ext>
              </a:extLst>
            </p:cNvPr>
            <p:cNvSpPr>
              <a:spLocks noChangeArrowheads="1"/>
            </p:cNvSpPr>
            <p:nvPr/>
          </p:nvSpPr>
          <p:spPr bwMode="auto">
            <a:xfrm>
              <a:off x="434" y="3178"/>
              <a:ext cx="15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If</a:t>
              </a:r>
              <a:endParaRPr lang="zh-CN" altLang="zh-CN"/>
            </a:p>
          </p:txBody>
        </p:sp>
        <p:sp>
          <p:nvSpPr>
            <p:cNvPr id="141" name="Rectangle 303">
              <a:extLst>
                <a:ext uri="{FF2B5EF4-FFF2-40B4-BE49-F238E27FC236}">
                  <a16:creationId xmlns:a16="http://schemas.microsoft.com/office/drawing/2014/main" id="{FE747540-096C-497B-82F6-AE3A0D765937}"/>
                </a:ext>
              </a:extLst>
            </p:cNvPr>
            <p:cNvSpPr>
              <a:spLocks noChangeArrowheads="1"/>
            </p:cNvSpPr>
            <p:nvPr/>
          </p:nvSpPr>
          <p:spPr bwMode="auto">
            <a:xfrm>
              <a:off x="560" y="3178"/>
              <a:ext cx="21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(m</a:t>
              </a:r>
              <a:endParaRPr lang="zh-CN" altLang="zh-CN"/>
            </a:p>
          </p:txBody>
        </p:sp>
        <p:sp>
          <p:nvSpPr>
            <p:cNvPr id="142" name="Rectangle 304">
              <a:extLst>
                <a:ext uri="{FF2B5EF4-FFF2-40B4-BE49-F238E27FC236}">
                  <a16:creationId xmlns:a16="http://schemas.microsoft.com/office/drawing/2014/main" id="{C69C7975-D7A0-428F-908C-106F378B4270}"/>
                </a:ext>
              </a:extLst>
            </p:cNvPr>
            <p:cNvSpPr>
              <a:spLocks noChangeArrowheads="1"/>
            </p:cNvSpPr>
            <p:nvPr/>
          </p:nvSpPr>
          <p:spPr bwMode="auto">
            <a:xfrm>
              <a:off x="714" y="3178"/>
              <a:ext cx="62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ean_delay</a:t>
              </a:r>
              <a:endParaRPr lang="zh-CN" altLang="zh-CN"/>
            </a:p>
          </p:txBody>
        </p:sp>
        <p:sp>
          <p:nvSpPr>
            <p:cNvPr id="143" name="Rectangle 305">
              <a:extLst>
                <a:ext uri="{FF2B5EF4-FFF2-40B4-BE49-F238E27FC236}">
                  <a16:creationId xmlns:a16="http://schemas.microsoft.com/office/drawing/2014/main" id="{EDB361E5-91F2-4EFF-9600-5534F41C9F0A}"/>
                </a:ext>
              </a:extLst>
            </p:cNvPr>
            <p:cNvSpPr>
              <a:spLocks noChangeArrowheads="1"/>
            </p:cNvSpPr>
            <p:nvPr/>
          </p:nvSpPr>
          <p:spPr bwMode="auto">
            <a:xfrm>
              <a:off x="1274" y="3178"/>
              <a:ext cx="13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 i</a:t>
              </a:r>
              <a:endParaRPr lang="zh-CN" altLang="zh-CN"/>
            </a:p>
          </p:txBody>
        </p:sp>
        <p:sp>
          <p:nvSpPr>
            <p:cNvPr id="144" name="Rectangle 306">
              <a:extLst>
                <a:ext uri="{FF2B5EF4-FFF2-40B4-BE49-F238E27FC236}">
                  <a16:creationId xmlns:a16="http://schemas.microsoft.com/office/drawing/2014/main" id="{CA8423C4-01CD-4CBA-8852-6F389503B3A6}"/>
                </a:ext>
              </a:extLst>
            </p:cNvPr>
            <p:cNvSpPr>
              <a:spLocks noChangeArrowheads="1"/>
            </p:cNvSpPr>
            <p:nvPr/>
          </p:nvSpPr>
          <p:spPr bwMode="auto">
            <a:xfrm>
              <a:off x="1346" y="3178"/>
              <a:ext cx="11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s</a:t>
              </a:r>
              <a:endParaRPr lang="zh-CN" altLang="zh-CN"/>
            </a:p>
          </p:txBody>
        </p:sp>
        <p:sp>
          <p:nvSpPr>
            <p:cNvPr id="145" name="Rectangle 307">
              <a:extLst>
                <a:ext uri="{FF2B5EF4-FFF2-40B4-BE49-F238E27FC236}">
                  <a16:creationId xmlns:a16="http://schemas.microsoft.com/office/drawing/2014/main" id="{1263B668-4EEC-42C1-9F31-FFAF6E016A83}"/>
                </a:ext>
              </a:extLst>
            </p:cNvPr>
            <p:cNvSpPr>
              <a:spLocks noChangeArrowheads="1"/>
            </p:cNvSpPr>
            <p:nvPr/>
          </p:nvSpPr>
          <p:spPr bwMode="auto">
            <a:xfrm>
              <a:off x="1434" y="3178"/>
              <a:ext cx="1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S)</a:t>
              </a:r>
              <a:endParaRPr lang="zh-CN" altLang="zh-CN"/>
            </a:p>
          </p:txBody>
        </p:sp>
        <p:sp>
          <p:nvSpPr>
            <p:cNvPr id="146" name="Rectangle 308">
              <a:extLst>
                <a:ext uri="{FF2B5EF4-FFF2-40B4-BE49-F238E27FC236}">
                  <a16:creationId xmlns:a16="http://schemas.microsoft.com/office/drawing/2014/main" id="{8105D884-C4EA-4E55-A4BD-3EE60A6BE6F1}"/>
                </a:ext>
              </a:extLst>
            </p:cNvPr>
            <p:cNvSpPr>
              <a:spLocks noChangeArrowheads="1"/>
            </p:cNvSpPr>
            <p:nvPr/>
          </p:nvSpPr>
          <p:spPr bwMode="auto">
            <a:xfrm>
              <a:off x="1556" y="3178"/>
              <a:ext cx="15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 a</a:t>
              </a:r>
              <a:endParaRPr lang="zh-CN" altLang="zh-CN"/>
            </a:p>
          </p:txBody>
        </p:sp>
        <p:sp>
          <p:nvSpPr>
            <p:cNvPr id="147" name="Rectangle 309">
              <a:extLst>
                <a:ext uri="{FF2B5EF4-FFF2-40B4-BE49-F238E27FC236}">
                  <a16:creationId xmlns:a16="http://schemas.microsoft.com/office/drawing/2014/main" id="{F1FB901E-8D98-468D-962B-30F1931DFECD}"/>
                </a:ext>
              </a:extLst>
            </p:cNvPr>
            <p:cNvSpPr>
              <a:spLocks noChangeArrowheads="1"/>
            </p:cNvSpPr>
            <p:nvPr/>
          </p:nvSpPr>
          <p:spPr bwMode="auto">
            <a:xfrm>
              <a:off x="1652" y="3178"/>
              <a:ext cx="19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nd</a:t>
              </a:r>
              <a:endParaRPr lang="zh-CN" altLang="zh-CN"/>
            </a:p>
          </p:txBody>
        </p:sp>
        <p:sp>
          <p:nvSpPr>
            <p:cNvPr id="148" name="Rectangle 310">
              <a:extLst>
                <a:ext uri="{FF2B5EF4-FFF2-40B4-BE49-F238E27FC236}">
                  <a16:creationId xmlns:a16="http://schemas.microsoft.com/office/drawing/2014/main" id="{4C9E60FE-84C8-4922-A07E-1FC37F3CE585}"/>
                </a:ext>
              </a:extLst>
            </p:cNvPr>
            <p:cNvSpPr>
              <a:spLocks noChangeArrowheads="1"/>
            </p:cNvSpPr>
            <p:nvPr/>
          </p:nvSpPr>
          <p:spPr bwMode="auto">
            <a:xfrm>
              <a:off x="1790" y="3178"/>
              <a:ext cx="1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 (</a:t>
              </a:r>
              <a:endParaRPr lang="zh-CN" altLang="zh-CN"/>
            </a:p>
          </p:txBody>
        </p:sp>
        <p:sp>
          <p:nvSpPr>
            <p:cNvPr id="149" name="Rectangle 311">
              <a:extLst>
                <a:ext uri="{FF2B5EF4-FFF2-40B4-BE49-F238E27FC236}">
                  <a16:creationId xmlns:a16="http://schemas.microsoft.com/office/drawing/2014/main" id="{F19BD84C-9C20-41DF-BD85-A98DA95878FA}"/>
                </a:ext>
              </a:extLst>
            </p:cNvPr>
            <p:cNvSpPr>
              <a:spLocks noChangeArrowheads="1"/>
            </p:cNvSpPr>
            <p:nvPr/>
          </p:nvSpPr>
          <p:spPr bwMode="auto">
            <a:xfrm>
              <a:off x="1872" y="3178"/>
              <a:ext cx="181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number_of_servers is L) then (</a:t>
              </a:r>
              <a:endParaRPr lang="zh-CN" altLang="zh-CN"/>
            </a:p>
          </p:txBody>
        </p:sp>
        <p:sp>
          <p:nvSpPr>
            <p:cNvPr id="150" name="Rectangle 312">
              <a:extLst>
                <a:ext uri="{FF2B5EF4-FFF2-40B4-BE49-F238E27FC236}">
                  <a16:creationId xmlns:a16="http://schemas.microsoft.com/office/drawing/2014/main" id="{E60EA799-4A3F-4202-968F-F4C9D9961AAB}"/>
                </a:ext>
              </a:extLst>
            </p:cNvPr>
            <p:cNvSpPr>
              <a:spLocks noChangeArrowheads="1"/>
            </p:cNvSpPr>
            <p:nvPr/>
          </p:nvSpPr>
          <p:spPr bwMode="auto">
            <a:xfrm>
              <a:off x="3580" y="3178"/>
              <a:ext cx="110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number_of_spares</a:t>
              </a:r>
              <a:endParaRPr lang="zh-CN" altLang="zh-CN"/>
            </a:p>
          </p:txBody>
        </p:sp>
        <p:sp>
          <p:nvSpPr>
            <p:cNvPr id="151" name="Rectangle 313">
              <a:extLst>
                <a:ext uri="{FF2B5EF4-FFF2-40B4-BE49-F238E27FC236}">
                  <a16:creationId xmlns:a16="http://schemas.microsoft.com/office/drawing/2014/main" id="{D18B0C86-68E1-4EA3-9003-D5C22658723E}"/>
                </a:ext>
              </a:extLst>
            </p:cNvPr>
            <p:cNvSpPr>
              <a:spLocks noChangeArrowheads="1"/>
            </p:cNvSpPr>
            <p:nvPr/>
          </p:nvSpPr>
          <p:spPr bwMode="auto">
            <a:xfrm>
              <a:off x="4634" y="3178"/>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152" name="Rectangle 314">
              <a:extLst>
                <a:ext uri="{FF2B5EF4-FFF2-40B4-BE49-F238E27FC236}">
                  <a16:creationId xmlns:a16="http://schemas.microsoft.com/office/drawing/2014/main" id="{06360919-7945-4E89-916A-64B4F8054187}"/>
                </a:ext>
              </a:extLst>
            </p:cNvPr>
            <p:cNvSpPr>
              <a:spLocks noChangeArrowheads="1"/>
            </p:cNvSpPr>
            <p:nvPr/>
          </p:nvSpPr>
          <p:spPr bwMode="auto">
            <a:xfrm>
              <a:off x="4726" y="3178"/>
              <a:ext cx="17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 S</a:t>
              </a:r>
              <a:endParaRPr lang="zh-CN" altLang="zh-CN"/>
            </a:p>
          </p:txBody>
        </p:sp>
        <p:sp>
          <p:nvSpPr>
            <p:cNvPr id="153" name="Rectangle 315">
              <a:extLst>
                <a:ext uri="{FF2B5EF4-FFF2-40B4-BE49-F238E27FC236}">
                  <a16:creationId xmlns:a16="http://schemas.microsoft.com/office/drawing/2014/main" id="{4F18ED6A-D28D-4BE0-81AB-126446D1F4EE}"/>
                </a:ext>
              </a:extLst>
            </p:cNvPr>
            <p:cNvSpPr>
              <a:spLocks noChangeArrowheads="1"/>
            </p:cNvSpPr>
            <p:nvPr/>
          </p:nvSpPr>
          <p:spPr bwMode="auto">
            <a:xfrm>
              <a:off x="4838" y="3178"/>
              <a:ext cx="10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a:t>
              </a:r>
              <a:endParaRPr lang="zh-CN" altLang="zh-CN"/>
            </a:p>
          </p:txBody>
        </p:sp>
        <p:sp>
          <p:nvSpPr>
            <p:cNvPr id="154" name="Rectangle 316">
              <a:extLst>
                <a:ext uri="{FF2B5EF4-FFF2-40B4-BE49-F238E27FC236}">
                  <a16:creationId xmlns:a16="http://schemas.microsoft.com/office/drawing/2014/main" id="{7A2F5ECE-FA18-403C-89ED-56D1DB7BFD61}"/>
                </a:ext>
              </a:extLst>
            </p:cNvPr>
            <p:cNvSpPr>
              <a:spLocks noChangeArrowheads="1"/>
            </p:cNvSpPr>
            <p:nvPr/>
          </p:nvSpPr>
          <p:spPr bwMode="auto">
            <a:xfrm>
              <a:off x="232" y="3360"/>
              <a:ext cx="23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12.</a:t>
              </a:r>
              <a:endParaRPr lang="zh-CN" altLang="zh-CN"/>
            </a:p>
          </p:txBody>
        </p:sp>
        <p:sp>
          <p:nvSpPr>
            <p:cNvPr id="155" name="Rectangle 317">
              <a:extLst>
                <a:ext uri="{FF2B5EF4-FFF2-40B4-BE49-F238E27FC236}">
                  <a16:creationId xmlns:a16="http://schemas.microsoft.com/office/drawing/2014/main" id="{F8D51D88-D9F8-429E-8414-19EA66E4179B}"/>
                </a:ext>
              </a:extLst>
            </p:cNvPr>
            <p:cNvSpPr>
              <a:spLocks noChangeArrowheads="1"/>
            </p:cNvSpPr>
            <p:nvPr/>
          </p:nvSpPr>
          <p:spPr bwMode="auto">
            <a:xfrm>
              <a:off x="434" y="3360"/>
              <a:ext cx="15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If</a:t>
              </a:r>
              <a:endParaRPr lang="zh-CN" altLang="zh-CN"/>
            </a:p>
          </p:txBody>
        </p:sp>
        <p:sp>
          <p:nvSpPr>
            <p:cNvPr id="156" name="Rectangle 318">
              <a:extLst>
                <a:ext uri="{FF2B5EF4-FFF2-40B4-BE49-F238E27FC236}">
                  <a16:creationId xmlns:a16="http://schemas.microsoft.com/office/drawing/2014/main" id="{CA6FE8E9-85D6-4603-B434-BF3FBA1733CE}"/>
                </a:ext>
              </a:extLst>
            </p:cNvPr>
            <p:cNvSpPr>
              <a:spLocks noChangeArrowheads="1"/>
            </p:cNvSpPr>
            <p:nvPr/>
          </p:nvSpPr>
          <p:spPr bwMode="auto">
            <a:xfrm>
              <a:off x="560" y="3360"/>
              <a:ext cx="10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a:t>
              </a:r>
              <a:endParaRPr lang="zh-CN" altLang="zh-CN"/>
            </a:p>
          </p:txBody>
        </p:sp>
        <p:sp>
          <p:nvSpPr>
            <p:cNvPr id="157" name="Rectangle 319">
              <a:extLst>
                <a:ext uri="{FF2B5EF4-FFF2-40B4-BE49-F238E27FC236}">
                  <a16:creationId xmlns:a16="http://schemas.microsoft.com/office/drawing/2014/main" id="{19A189E2-A7A6-426E-B74C-5A6DFD6736D7}"/>
                </a:ext>
              </a:extLst>
            </p:cNvPr>
            <p:cNvSpPr>
              <a:spLocks noChangeArrowheads="1"/>
            </p:cNvSpPr>
            <p:nvPr/>
          </p:nvSpPr>
          <p:spPr bwMode="auto">
            <a:xfrm>
              <a:off x="606" y="3360"/>
              <a:ext cx="73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mean_delay</a:t>
              </a:r>
              <a:endParaRPr lang="zh-CN" altLang="zh-CN"/>
            </a:p>
          </p:txBody>
        </p:sp>
        <p:sp>
          <p:nvSpPr>
            <p:cNvPr id="158" name="Rectangle 320">
              <a:extLst>
                <a:ext uri="{FF2B5EF4-FFF2-40B4-BE49-F238E27FC236}">
                  <a16:creationId xmlns:a16="http://schemas.microsoft.com/office/drawing/2014/main" id="{8DE2A0C0-677F-49F1-8995-5FBD9BAF333E}"/>
                </a:ext>
              </a:extLst>
            </p:cNvPr>
            <p:cNvSpPr>
              <a:spLocks noChangeArrowheads="1"/>
            </p:cNvSpPr>
            <p:nvPr/>
          </p:nvSpPr>
          <p:spPr bwMode="auto">
            <a:xfrm>
              <a:off x="1308" y="3360"/>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159" name="Rectangle 321">
              <a:extLst>
                <a:ext uri="{FF2B5EF4-FFF2-40B4-BE49-F238E27FC236}">
                  <a16:creationId xmlns:a16="http://schemas.microsoft.com/office/drawing/2014/main" id="{DDB0AE76-F8CC-4F85-A1D0-74FBF840E4EA}"/>
                </a:ext>
              </a:extLst>
            </p:cNvPr>
            <p:cNvSpPr>
              <a:spLocks noChangeArrowheads="1"/>
            </p:cNvSpPr>
            <p:nvPr/>
          </p:nvSpPr>
          <p:spPr bwMode="auto">
            <a:xfrm>
              <a:off x="1434" y="3360"/>
              <a:ext cx="23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M)</a:t>
              </a:r>
              <a:endParaRPr lang="zh-CN" altLang="zh-CN"/>
            </a:p>
          </p:txBody>
        </p:sp>
        <p:sp>
          <p:nvSpPr>
            <p:cNvPr id="160" name="Rectangle 322">
              <a:extLst>
                <a:ext uri="{FF2B5EF4-FFF2-40B4-BE49-F238E27FC236}">
                  <a16:creationId xmlns:a16="http://schemas.microsoft.com/office/drawing/2014/main" id="{FD5BFFA8-F896-4729-901D-F59D1462D91E}"/>
                </a:ext>
              </a:extLst>
            </p:cNvPr>
            <p:cNvSpPr>
              <a:spLocks noChangeArrowheads="1"/>
            </p:cNvSpPr>
            <p:nvPr/>
          </p:nvSpPr>
          <p:spPr bwMode="auto">
            <a:xfrm>
              <a:off x="1638" y="3360"/>
              <a:ext cx="26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and</a:t>
              </a:r>
              <a:endParaRPr lang="zh-CN" altLang="zh-CN"/>
            </a:p>
          </p:txBody>
        </p:sp>
        <p:sp>
          <p:nvSpPr>
            <p:cNvPr id="161" name="Rectangle 323">
              <a:extLst>
                <a:ext uri="{FF2B5EF4-FFF2-40B4-BE49-F238E27FC236}">
                  <a16:creationId xmlns:a16="http://schemas.microsoft.com/office/drawing/2014/main" id="{59CCA8DE-82D3-4462-ADC3-2568D6E3E30A}"/>
                </a:ext>
              </a:extLst>
            </p:cNvPr>
            <p:cNvSpPr>
              <a:spLocks noChangeArrowheads="1"/>
            </p:cNvSpPr>
            <p:nvPr/>
          </p:nvSpPr>
          <p:spPr bwMode="auto">
            <a:xfrm>
              <a:off x="1836" y="3360"/>
              <a:ext cx="14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 (</a:t>
              </a:r>
              <a:endParaRPr lang="zh-CN" altLang="zh-CN"/>
            </a:p>
          </p:txBody>
        </p:sp>
        <p:sp>
          <p:nvSpPr>
            <p:cNvPr id="162" name="Rectangle 324">
              <a:extLst>
                <a:ext uri="{FF2B5EF4-FFF2-40B4-BE49-F238E27FC236}">
                  <a16:creationId xmlns:a16="http://schemas.microsoft.com/office/drawing/2014/main" id="{780399A5-7FA0-4E10-A9C5-F7E27AD0BBD7}"/>
                </a:ext>
              </a:extLst>
            </p:cNvPr>
            <p:cNvSpPr>
              <a:spLocks noChangeArrowheads="1"/>
            </p:cNvSpPr>
            <p:nvPr/>
          </p:nvSpPr>
          <p:spPr bwMode="auto">
            <a:xfrm>
              <a:off x="1918" y="3360"/>
              <a:ext cx="181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number_of_servers is L) then (</a:t>
              </a:r>
              <a:endParaRPr lang="zh-CN" altLang="zh-CN"/>
            </a:p>
          </p:txBody>
        </p:sp>
        <p:sp>
          <p:nvSpPr>
            <p:cNvPr id="163" name="Rectangle 325">
              <a:extLst>
                <a:ext uri="{FF2B5EF4-FFF2-40B4-BE49-F238E27FC236}">
                  <a16:creationId xmlns:a16="http://schemas.microsoft.com/office/drawing/2014/main" id="{ED224B2D-1604-42B8-8A40-49EA6C99B7B6}"/>
                </a:ext>
              </a:extLst>
            </p:cNvPr>
            <p:cNvSpPr>
              <a:spLocks noChangeArrowheads="1"/>
            </p:cNvSpPr>
            <p:nvPr/>
          </p:nvSpPr>
          <p:spPr bwMode="auto">
            <a:xfrm>
              <a:off x="3626" y="3360"/>
              <a:ext cx="110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number_of_spares</a:t>
              </a:r>
              <a:endParaRPr lang="zh-CN" altLang="zh-CN"/>
            </a:p>
          </p:txBody>
        </p:sp>
        <p:sp>
          <p:nvSpPr>
            <p:cNvPr id="164" name="Rectangle 326">
              <a:extLst>
                <a:ext uri="{FF2B5EF4-FFF2-40B4-BE49-F238E27FC236}">
                  <a16:creationId xmlns:a16="http://schemas.microsoft.com/office/drawing/2014/main" id="{95B0FB5B-5DBE-4BB3-A483-502FA23A635D}"/>
                </a:ext>
              </a:extLst>
            </p:cNvPr>
            <p:cNvSpPr>
              <a:spLocks noChangeArrowheads="1"/>
            </p:cNvSpPr>
            <p:nvPr/>
          </p:nvSpPr>
          <p:spPr bwMode="auto">
            <a:xfrm>
              <a:off x="4770" y="3375"/>
              <a:ext cx="1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is</a:t>
              </a:r>
              <a:endParaRPr lang="zh-CN" altLang="zh-CN"/>
            </a:p>
          </p:txBody>
        </p:sp>
        <p:sp>
          <p:nvSpPr>
            <p:cNvPr id="165" name="Rectangle 327">
              <a:extLst>
                <a:ext uri="{FF2B5EF4-FFF2-40B4-BE49-F238E27FC236}">
                  <a16:creationId xmlns:a16="http://schemas.microsoft.com/office/drawing/2014/main" id="{9B5C5456-5CAE-4D4B-9FC8-D749BD20FBC2}"/>
                </a:ext>
              </a:extLst>
            </p:cNvPr>
            <p:cNvSpPr>
              <a:spLocks noChangeArrowheads="1"/>
            </p:cNvSpPr>
            <p:nvPr/>
          </p:nvSpPr>
          <p:spPr bwMode="auto">
            <a:xfrm>
              <a:off x="4905" y="3375"/>
              <a:ext cx="28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900" i="0">
                  <a:solidFill>
                    <a:srgbClr val="000000"/>
                  </a:solidFill>
                </a:rPr>
                <a:t>VS)</a:t>
              </a:r>
              <a:endParaRPr lang="zh-CN" altLang="zh-CN"/>
            </a:p>
          </p:txBody>
        </p:sp>
      </p:grpSp>
    </p:spTree>
    <p:extLst>
      <p:ext uri="{BB962C8B-B14F-4D97-AF65-F5344CB8AC3E}">
        <p14:creationId xmlns:p14="http://schemas.microsoft.com/office/powerpoint/2010/main" val="18728772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196752"/>
            <a:ext cx="8056191" cy="5040560"/>
          </a:xfrm>
        </p:spPr>
        <p:txBody>
          <a:bodyPr/>
          <a:lstStyle/>
          <a:p>
            <a:pPr eaLnBrk="1" hangingPunct="1">
              <a:buClr>
                <a:srgbClr val="FF0000"/>
              </a:buClr>
              <a:buSzPct val="55000"/>
            </a:pPr>
            <a:r>
              <a:rPr lang="zh-CN" altLang="en-US" sz="2400" b="1">
                <a:solidFill>
                  <a:srgbClr val="0000FF"/>
                </a:solidFill>
                <a:latin typeface="微软雅黑" panose="020B0503020204020204" pitchFamily="34" charset="-122"/>
                <a:ea typeface="微软雅黑" panose="020B0503020204020204" pitchFamily="34" charset="-122"/>
              </a:rPr>
              <a:t>步骤</a:t>
            </a:r>
            <a:r>
              <a:rPr lang="en-US" altLang="zh-CN" sz="2400" b="1">
                <a:solidFill>
                  <a:srgbClr val="0000FF"/>
                </a:solidFill>
                <a:latin typeface="微软雅黑" panose="020B0503020204020204" pitchFamily="34" charset="-122"/>
                <a:ea typeface="微软雅黑" panose="020B0503020204020204" pitchFamily="34" charset="-122"/>
              </a:rPr>
              <a:t>4</a:t>
            </a:r>
            <a:r>
              <a:rPr lang="zh-CN" altLang="en-US" sz="2400" b="1">
                <a:solidFill>
                  <a:srgbClr val="0000FF"/>
                </a:solidFill>
                <a:latin typeface="微软雅黑" panose="020B0503020204020204" pitchFamily="34" charset="-122"/>
                <a:ea typeface="微软雅黑" panose="020B0503020204020204" pitchFamily="34" charset="-122"/>
              </a:rPr>
              <a:t>：对模糊集、模糊规则和流程进行程序编码以便在专家系统中执行模糊推理 </a:t>
            </a: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为了达到这个目标，有两个选择：</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2000" b="1">
                <a:latin typeface="微软雅黑" panose="020B0503020204020204" pitchFamily="34" charset="-122"/>
                <a:ea typeface="微软雅黑" panose="020B0503020204020204" pitchFamily="34" charset="-122"/>
              </a:rPr>
              <a:t>用</a:t>
            </a:r>
            <a:r>
              <a:rPr lang="en-US" altLang="zh-CN" sz="2000" b="1">
                <a:latin typeface="微软雅黑" panose="020B0503020204020204" pitchFamily="34" charset="-122"/>
                <a:ea typeface="微软雅黑" panose="020B0503020204020204" pitchFamily="34" charset="-122"/>
              </a:rPr>
              <a:t>C/C++ </a:t>
            </a:r>
            <a:r>
              <a:rPr lang="zh-CN" altLang="en-US" sz="2000" b="1">
                <a:latin typeface="微软雅黑" panose="020B0503020204020204" pitchFamily="34" charset="-122"/>
                <a:ea typeface="微软雅黑" panose="020B0503020204020204" pitchFamily="34" charset="-122"/>
              </a:rPr>
              <a:t>或</a:t>
            </a:r>
            <a:r>
              <a:rPr lang="en-US" altLang="zh-CN" sz="2000" b="1">
                <a:latin typeface="微软雅黑" panose="020B0503020204020204" pitchFamily="34" charset="-122"/>
                <a:ea typeface="微软雅黑" panose="020B0503020204020204" pitchFamily="34" charset="-122"/>
              </a:rPr>
              <a:t>Pascal</a:t>
            </a:r>
            <a:r>
              <a:rPr lang="zh-CN" altLang="en-US" sz="2000" b="1">
                <a:latin typeface="微软雅黑" panose="020B0503020204020204" pitchFamily="34" charset="-122"/>
                <a:ea typeface="微软雅黑" panose="020B0503020204020204" pitchFamily="34" charset="-122"/>
              </a:rPr>
              <a:t>这样的</a:t>
            </a:r>
            <a:r>
              <a:rPr lang="zh-CN" altLang="en-US" sz="2000" b="1">
                <a:solidFill>
                  <a:srgbClr val="0000FF"/>
                </a:solidFill>
                <a:latin typeface="微软雅黑" panose="020B0503020204020204" pitchFamily="34" charset="-122"/>
                <a:ea typeface="微软雅黑" panose="020B0503020204020204" pitchFamily="34" charset="-122"/>
              </a:rPr>
              <a:t>程序语言</a:t>
            </a:r>
            <a:r>
              <a:rPr lang="zh-CN" altLang="en-US" sz="2000" b="1">
                <a:latin typeface="微软雅黑" panose="020B0503020204020204" pitchFamily="34" charset="-122"/>
                <a:ea typeface="微软雅黑" panose="020B0503020204020204" pitchFamily="34" charset="-122"/>
              </a:rPr>
              <a:t>来建立系统，</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2000" b="1">
                <a:latin typeface="微软雅黑" panose="020B0503020204020204" pitchFamily="34" charset="-122"/>
                <a:ea typeface="微软雅黑" panose="020B0503020204020204" pitchFamily="34" charset="-122"/>
              </a:rPr>
              <a:t>或者用</a:t>
            </a:r>
            <a:r>
              <a:rPr lang="en-US" altLang="zh-CN" sz="2000" b="1">
                <a:latin typeface="微软雅黑" panose="020B0503020204020204" pitchFamily="34" charset="-122"/>
                <a:ea typeface="微软雅黑" panose="020B0503020204020204" pitchFamily="34" charset="-122"/>
              </a:rPr>
              <a:t>MathWorks</a:t>
            </a:r>
            <a:r>
              <a:rPr lang="zh-CN" altLang="en-US" sz="2000" b="1">
                <a:latin typeface="微软雅黑" panose="020B0503020204020204" pitchFamily="34" charset="-122"/>
                <a:ea typeface="微软雅黑" panose="020B0503020204020204" pitchFamily="34" charset="-122"/>
              </a:rPr>
              <a:t>的</a:t>
            </a:r>
            <a:r>
              <a:rPr lang="en-US" altLang="zh-CN" sz="2000" b="1">
                <a:latin typeface="微软雅黑" panose="020B0503020204020204" pitchFamily="34" charset="-122"/>
                <a:ea typeface="微软雅黑" panose="020B0503020204020204" pitchFamily="34" charset="-122"/>
              </a:rPr>
              <a:t>MATLAB Fuzzy Logic Toolbox</a:t>
            </a:r>
            <a:r>
              <a:rPr lang="zh-CN" altLang="en-US" sz="2000" b="1">
                <a:latin typeface="微软雅黑" panose="020B0503020204020204" pitchFamily="34" charset="-122"/>
                <a:ea typeface="微软雅黑" panose="020B0503020204020204" pitchFamily="34" charset="-122"/>
              </a:rPr>
              <a:t>或</a:t>
            </a:r>
            <a:r>
              <a:rPr lang="en-US" altLang="zh-CN" sz="2000" b="1">
                <a:latin typeface="微软雅黑" panose="020B0503020204020204" pitchFamily="34" charset="-122"/>
                <a:ea typeface="微软雅黑" panose="020B0503020204020204" pitchFamily="34" charset="-122"/>
              </a:rPr>
              <a:t>Fuzzy Systems Engineering</a:t>
            </a:r>
            <a:r>
              <a:rPr lang="zh-CN" altLang="en-US" sz="2000" b="1">
                <a:latin typeface="微软雅黑" panose="020B0503020204020204" pitchFamily="34" charset="-122"/>
                <a:ea typeface="微软雅黑" panose="020B0503020204020204" pitchFamily="34" charset="-122"/>
              </a:rPr>
              <a:t>的</a:t>
            </a:r>
            <a:r>
              <a:rPr lang="en-US" altLang="zh-CN" sz="2000" b="1">
                <a:latin typeface="微软雅黑" panose="020B0503020204020204" pitchFamily="34" charset="-122"/>
                <a:ea typeface="微软雅黑" panose="020B0503020204020204" pitchFamily="34" charset="-122"/>
              </a:rPr>
              <a:t>Fuzzy Knowledge Builder</a:t>
            </a:r>
            <a:r>
              <a:rPr lang="zh-CN" altLang="en-US" sz="2000" b="1">
                <a:latin typeface="微软雅黑" panose="020B0503020204020204" pitchFamily="34" charset="-122"/>
                <a:ea typeface="微软雅黑" panose="020B0503020204020204" pitchFamily="34" charset="-122"/>
              </a:rPr>
              <a:t>这样的</a:t>
            </a:r>
            <a:r>
              <a:rPr lang="zh-CN" altLang="en-US" sz="2000" b="1">
                <a:solidFill>
                  <a:srgbClr val="0000FF"/>
                </a:solidFill>
                <a:latin typeface="微软雅黑" panose="020B0503020204020204" pitchFamily="34" charset="-122"/>
                <a:ea typeface="微软雅黑" panose="020B0503020204020204" pitchFamily="34" charset="-122"/>
              </a:rPr>
              <a:t>模糊逻辑开发工具</a:t>
            </a:r>
            <a:r>
              <a:rPr lang="zh-CN" altLang="en-US" sz="2000" b="1">
                <a:latin typeface="微软雅黑" panose="020B0503020204020204" pitchFamily="34" charset="-122"/>
                <a:ea typeface="微软雅黑" panose="020B0503020204020204" pitchFamily="34" charset="-122"/>
              </a:rPr>
              <a:t>来建立系统。</a:t>
            </a: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79996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59" y="1196752"/>
            <a:ext cx="8056191" cy="5040560"/>
          </a:xfrm>
        </p:spPr>
        <p:txBody>
          <a:bodyPr/>
          <a:lstStyle/>
          <a:p>
            <a:pPr eaLnBrk="1" hangingPunct="1">
              <a:buClr>
                <a:srgbClr val="FF0000"/>
              </a:buClr>
              <a:buSzPct val="55000"/>
            </a:pPr>
            <a:r>
              <a:rPr lang="zh-CN" altLang="en-US" sz="2400" b="1">
                <a:solidFill>
                  <a:srgbClr val="0000FF"/>
                </a:solidFill>
                <a:latin typeface="微软雅黑" panose="020B0503020204020204" pitchFamily="34" charset="-122"/>
                <a:ea typeface="微软雅黑" panose="020B0503020204020204" pitchFamily="34" charset="-122"/>
              </a:rPr>
              <a:t>步骤</a:t>
            </a:r>
            <a:r>
              <a:rPr lang="en-US" altLang="zh-CN" sz="2400" b="1">
                <a:solidFill>
                  <a:srgbClr val="0000FF"/>
                </a:solidFill>
                <a:latin typeface="微软雅黑" panose="020B0503020204020204" pitchFamily="34" charset="-122"/>
                <a:ea typeface="微软雅黑" panose="020B0503020204020204" pitchFamily="34" charset="-122"/>
              </a:rPr>
              <a:t>5</a:t>
            </a:r>
            <a:r>
              <a:rPr lang="zh-CN" altLang="en-US" sz="2400" b="1">
                <a:solidFill>
                  <a:srgbClr val="0000FF"/>
                </a:solidFill>
                <a:latin typeface="微软雅黑" panose="020B0503020204020204" pitchFamily="34" charset="-122"/>
                <a:ea typeface="微软雅黑" panose="020B0503020204020204" pitchFamily="34" charset="-122"/>
              </a:rPr>
              <a:t>：评估并调整系统 </a:t>
            </a: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最后也是最艰苦的工作是</a:t>
            </a:r>
            <a:r>
              <a:rPr lang="zh-CN" altLang="en-US" sz="2000" b="1">
                <a:solidFill>
                  <a:srgbClr val="0000FF"/>
                </a:solidFill>
                <a:latin typeface="微软雅黑" panose="020B0503020204020204" pitchFamily="34" charset="-122"/>
                <a:ea typeface="微软雅黑" panose="020B0503020204020204" pitchFamily="34" charset="-122"/>
              </a:rPr>
              <a:t>评估和调整系统</a:t>
            </a:r>
            <a:r>
              <a:rPr lang="zh-CN" altLang="en-US" sz="2000" b="1">
                <a:latin typeface="微软雅黑" panose="020B0503020204020204" pitchFamily="34" charset="-122"/>
                <a:ea typeface="微软雅黑" panose="020B0503020204020204" pitchFamily="34" charset="-122"/>
              </a:rPr>
              <a:t>。</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我们要看模糊系统是否满足开始时指定的需求。</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1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一些测试情形取决于</a:t>
            </a:r>
            <a:r>
              <a:rPr lang="zh-CN" altLang="en-US" sz="2000" b="1">
                <a:solidFill>
                  <a:srgbClr val="0000FF"/>
                </a:solidFill>
                <a:latin typeface="微软雅黑" panose="020B0503020204020204" pitchFamily="34" charset="-122"/>
                <a:ea typeface="微软雅黑" panose="020B0503020204020204" pitchFamily="34" charset="-122"/>
              </a:rPr>
              <a:t>平均延迟</a:t>
            </a:r>
            <a:r>
              <a:rPr lang="zh-CN" altLang="en-US" sz="2000" b="1">
                <a:latin typeface="微软雅黑" panose="020B0503020204020204" pitchFamily="34" charset="-122"/>
                <a:ea typeface="微软雅黑" panose="020B0503020204020204" pitchFamily="34" charset="-122"/>
              </a:rPr>
              <a:t>、</a:t>
            </a:r>
            <a:r>
              <a:rPr lang="zh-CN" altLang="en-US" sz="2000" b="1">
                <a:solidFill>
                  <a:srgbClr val="0000FF"/>
                </a:solidFill>
                <a:latin typeface="微软雅黑" panose="020B0503020204020204" pitchFamily="34" charset="-122"/>
                <a:ea typeface="微软雅黑" panose="020B0503020204020204" pitchFamily="34" charset="-122"/>
              </a:rPr>
              <a:t>服务员的人数</a:t>
            </a:r>
            <a:r>
              <a:rPr lang="zh-CN" altLang="en-US" sz="2000" b="1">
                <a:latin typeface="微软雅黑" panose="020B0503020204020204" pitchFamily="34" charset="-122"/>
                <a:ea typeface="微软雅黑" panose="020B0503020204020204" pitchFamily="34" charset="-122"/>
              </a:rPr>
              <a:t>和</a:t>
            </a:r>
            <a:r>
              <a:rPr lang="zh-CN" altLang="en-US" sz="2000" b="1">
                <a:solidFill>
                  <a:srgbClr val="0000FF"/>
                </a:solidFill>
                <a:latin typeface="微软雅黑" panose="020B0503020204020204" pitchFamily="34" charset="-122"/>
                <a:ea typeface="微软雅黑" panose="020B0503020204020204" pitchFamily="34" charset="-122"/>
              </a:rPr>
              <a:t>修理利用因子</a:t>
            </a:r>
            <a:r>
              <a:rPr lang="zh-CN" altLang="en-US" sz="2000" b="1">
                <a:latin typeface="微软雅黑" panose="020B0503020204020204" pitchFamily="34" charset="-122"/>
                <a:ea typeface="微软雅黑" panose="020B0503020204020204" pitchFamily="34" charset="-122"/>
              </a:rPr>
              <a:t>。</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1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通常，调试模糊专家系统花费的时间和精力远远超过决定模糊集合构建模糊规则所花的时间和精力，通常包括调试现有的模糊集合和模糊规则。</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1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en-US" altLang="zh-CN" sz="2000" b="1">
                <a:latin typeface="微软雅黑" panose="020B0503020204020204" pitchFamily="34" charset="-122"/>
                <a:ea typeface="微软雅黑" panose="020B0503020204020204" pitchFamily="34" charset="-122"/>
              </a:rPr>
              <a:t>Fuzzy Logic Toolbox </a:t>
            </a:r>
            <a:r>
              <a:rPr lang="zh-CN" altLang="en-US" sz="2000" b="1">
                <a:latin typeface="微软雅黑" panose="020B0503020204020204" pitchFamily="34" charset="-122"/>
                <a:ea typeface="微软雅黑" panose="020B0503020204020204" pitchFamily="34" charset="-122"/>
              </a:rPr>
              <a:t>可以产生图面来帮助我们分析系统的性能。</a:t>
            </a: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77596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60" y="1125538"/>
            <a:ext cx="8056191" cy="5040560"/>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规则库</a:t>
            </a:r>
            <a:r>
              <a:rPr lang="en-US" altLang="zh-CN" sz="2000" b="1">
                <a:latin typeface="微软雅黑" panose="020B0503020204020204" pitchFamily="34" charset="-122"/>
                <a:ea typeface="微软雅黑" panose="020B0503020204020204" pitchFamily="34" charset="-122"/>
              </a:rPr>
              <a:t>1</a:t>
            </a:r>
            <a:r>
              <a:rPr lang="zh-CN" altLang="en-US" sz="2000" b="1">
                <a:latin typeface="微软雅黑" panose="020B0503020204020204" pitchFamily="34" charset="-122"/>
                <a:ea typeface="微软雅黑" panose="020B0503020204020204" pitchFamily="34" charset="-122"/>
              </a:rPr>
              <a:t>的三维图</a:t>
            </a: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pic>
        <p:nvPicPr>
          <p:cNvPr id="6" name="Picture 2" descr="Slide05-41">
            <a:extLst>
              <a:ext uri="{FF2B5EF4-FFF2-40B4-BE49-F238E27FC236}">
                <a16:creationId xmlns:a16="http://schemas.microsoft.com/office/drawing/2014/main" id="{0F90B8B3-5F0E-4980-9B43-74FDAEED903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403623" y="1556792"/>
            <a:ext cx="6336754" cy="46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06933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60" y="1125538"/>
            <a:ext cx="8056191" cy="5040560"/>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规则库</a:t>
            </a:r>
            <a:r>
              <a:rPr lang="en-US" altLang="zh-CN" sz="2000" b="1">
                <a:latin typeface="微软雅黑" panose="020B0503020204020204" pitchFamily="34" charset="-122"/>
                <a:ea typeface="微软雅黑" panose="020B0503020204020204" pitchFamily="34" charset="-122"/>
              </a:rPr>
              <a:t>1</a:t>
            </a:r>
            <a:r>
              <a:rPr lang="zh-CN" altLang="en-US" sz="2000" b="1">
                <a:latin typeface="微软雅黑" panose="020B0503020204020204" pitchFamily="34" charset="-122"/>
                <a:ea typeface="微软雅黑" panose="020B0503020204020204" pitchFamily="34" charset="-122"/>
              </a:rPr>
              <a:t>的三维图</a:t>
            </a: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pic>
        <p:nvPicPr>
          <p:cNvPr id="5" name="Picture 4" descr="Slide05-42">
            <a:extLst>
              <a:ext uri="{FF2B5EF4-FFF2-40B4-BE49-F238E27FC236}">
                <a16:creationId xmlns:a16="http://schemas.microsoft.com/office/drawing/2014/main" id="{170BDE07-4B56-4EA8-A5BB-9FE550CF6E3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375988" y="1531014"/>
            <a:ext cx="6392023" cy="470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51497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60" y="1125538"/>
            <a:ext cx="8056191" cy="5040560"/>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规则库</a:t>
            </a:r>
            <a:r>
              <a:rPr lang="en-US" altLang="zh-CN" sz="2000" b="1">
                <a:latin typeface="微软雅黑" panose="020B0503020204020204" pitchFamily="34" charset="-122"/>
                <a:ea typeface="微软雅黑" panose="020B0503020204020204" pitchFamily="34" charset="-122"/>
              </a:rPr>
              <a:t>2</a:t>
            </a:r>
            <a:r>
              <a:rPr lang="zh-CN" altLang="en-US" sz="2000" b="1">
                <a:latin typeface="微软雅黑" panose="020B0503020204020204" pitchFamily="34" charset="-122"/>
                <a:ea typeface="微软雅黑" panose="020B0503020204020204" pitchFamily="34" charset="-122"/>
              </a:rPr>
              <a:t>的三维图</a:t>
            </a: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pic>
        <p:nvPicPr>
          <p:cNvPr id="6" name="Picture 2" descr="Slide05-43">
            <a:extLst>
              <a:ext uri="{FF2B5EF4-FFF2-40B4-BE49-F238E27FC236}">
                <a16:creationId xmlns:a16="http://schemas.microsoft.com/office/drawing/2014/main" id="{0BCDBE89-8A74-47BE-A3FB-305814C4C706}"/>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413573" y="1546176"/>
            <a:ext cx="6316854" cy="465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53448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60" y="1125538"/>
            <a:ext cx="8056191" cy="5040560"/>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规则库</a:t>
            </a:r>
            <a:r>
              <a:rPr lang="en-US" altLang="zh-CN" sz="2000" b="1">
                <a:latin typeface="微软雅黑" panose="020B0503020204020204" pitchFamily="34" charset="-122"/>
                <a:ea typeface="微软雅黑" panose="020B0503020204020204" pitchFamily="34" charset="-122"/>
              </a:rPr>
              <a:t>2</a:t>
            </a:r>
            <a:r>
              <a:rPr lang="zh-CN" altLang="en-US" sz="2000" b="1">
                <a:latin typeface="微软雅黑" panose="020B0503020204020204" pitchFamily="34" charset="-122"/>
                <a:ea typeface="微软雅黑" panose="020B0503020204020204" pitchFamily="34" charset="-122"/>
              </a:rPr>
              <a:t>的三维图</a:t>
            </a: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pic>
        <p:nvPicPr>
          <p:cNvPr id="5" name="Picture 2" descr="Slide05-44">
            <a:extLst>
              <a:ext uri="{FF2B5EF4-FFF2-40B4-BE49-F238E27FC236}">
                <a16:creationId xmlns:a16="http://schemas.microsoft.com/office/drawing/2014/main" id="{5FAA2988-4D1D-4CFA-9E78-3F7A3E91B368}"/>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414984" y="1487549"/>
            <a:ext cx="6449342" cy="47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72379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60" y="1125538"/>
            <a:ext cx="8056191" cy="5040560"/>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规则库</a:t>
            </a:r>
            <a:r>
              <a:rPr lang="en-US" altLang="zh-CN" sz="2000" b="1">
                <a:latin typeface="微软雅黑" panose="020B0503020204020204" pitchFamily="34" charset="-122"/>
                <a:ea typeface="微软雅黑" panose="020B0503020204020204" pitchFamily="34" charset="-122"/>
              </a:rPr>
              <a:t>2</a:t>
            </a:r>
            <a:r>
              <a:rPr lang="zh-CN" altLang="en-US" sz="2000" b="1">
                <a:latin typeface="微软雅黑" panose="020B0503020204020204" pitchFamily="34" charset="-122"/>
                <a:ea typeface="微软雅黑" panose="020B0503020204020204" pitchFamily="34" charset="-122"/>
              </a:rPr>
              <a:t>的三维图</a:t>
            </a: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pic>
        <p:nvPicPr>
          <p:cNvPr id="6" name="Picture 2" descr="Slide05-43">
            <a:extLst>
              <a:ext uri="{FF2B5EF4-FFF2-40B4-BE49-F238E27FC236}">
                <a16:creationId xmlns:a16="http://schemas.microsoft.com/office/drawing/2014/main" id="{EDDC63C1-C282-4ECE-ABBB-5DD8A4EB3326}"/>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358057" y="1502857"/>
            <a:ext cx="6427886" cy="4734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9790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dirty="0">
                <a:latin typeface="+mn-lt"/>
              </a:rPr>
              <a:t> </a:t>
            </a:r>
            <a:r>
              <a:rPr lang="zh-CN" altLang="en-US" dirty="0">
                <a:latin typeface="+mn-lt"/>
              </a:rPr>
              <a:t>模糊逻辑的发展</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83568" y="1268760"/>
            <a:ext cx="7696200" cy="4929187"/>
          </a:xfrm>
        </p:spPr>
        <p:txBody>
          <a:bodyPr/>
          <a:lstStyle/>
          <a:p>
            <a:pPr eaLnBrk="1" hangingPunct="1">
              <a:buClr>
                <a:srgbClr val="FF0000"/>
              </a:buClr>
              <a:buSzPct val="55000"/>
            </a:pPr>
            <a:r>
              <a:rPr lang="zh-CN" altLang="en-US" sz="2000" b="1">
                <a:ea typeface="微软雅黑" panose="020B0503020204020204" pitchFamily="34" charset="-122"/>
              </a:rPr>
              <a:t> </a:t>
            </a:r>
            <a:r>
              <a:rPr lang="en-US" altLang="zh-CN" sz="2000" b="1">
                <a:ea typeface="微软雅黑" panose="020B0503020204020204" pitchFamily="34" charset="-122"/>
              </a:rPr>
              <a:t>1965</a:t>
            </a:r>
            <a:r>
              <a:rPr lang="zh-CN" altLang="en-US" sz="2000" b="1">
                <a:ea typeface="微软雅黑" panose="020B0503020204020204" pitchFamily="34" charset="-122"/>
              </a:rPr>
              <a:t>年，</a:t>
            </a:r>
            <a:r>
              <a:rPr lang="en-US" altLang="zh-CN" sz="2000" b="1">
                <a:ea typeface="微软雅黑" panose="020B0503020204020204" pitchFamily="34" charset="-122"/>
              </a:rPr>
              <a:t>Lotfi Zadeh</a:t>
            </a:r>
            <a:r>
              <a:rPr lang="zh-CN" altLang="en-US" sz="2000" b="1">
                <a:ea typeface="微软雅黑" panose="020B0503020204020204" pitchFamily="34" charset="-122"/>
              </a:rPr>
              <a:t>教授发表了著名的论文“</a:t>
            </a:r>
            <a:r>
              <a:rPr lang="en-US" altLang="zh-CN" sz="2000" b="1">
                <a:ea typeface="微软雅黑" panose="020B0503020204020204" pitchFamily="34" charset="-122"/>
              </a:rPr>
              <a:t>Fuzzy sets”</a:t>
            </a:r>
            <a:r>
              <a:rPr lang="zh-CN" altLang="en-US" sz="2000" b="1">
                <a:ea typeface="微软雅黑" panose="020B0503020204020204" pitchFamily="34" charset="-122"/>
              </a:rPr>
              <a:t>。</a:t>
            </a:r>
            <a:endParaRPr lang="en-US" altLang="zh-CN" sz="2000" b="1">
              <a:ea typeface="微软雅黑" panose="020B0503020204020204" pitchFamily="34" charset="-122"/>
            </a:endParaRPr>
          </a:p>
          <a:p>
            <a:pPr eaLnBrk="1" hangingPunct="1">
              <a:buClr>
                <a:srgbClr val="FF0000"/>
              </a:buClr>
              <a:buSzPct val="55000"/>
            </a:pPr>
            <a:endParaRPr lang="en-US" altLang="zh-CN" sz="2000" b="1">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1800">
                <a:ea typeface="微软雅黑" panose="020B0503020204020204" pitchFamily="34" charset="-122"/>
              </a:rPr>
              <a:t>Zadeh </a:t>
            </a:r>
            <a:r>
              <a:rPr lang="zh-CN" altLang="en-US" sz="1800">
                <a:ea typeface="微软雅黑" panose="020B0503020204020204" pitchFamily="34" charset="-122"/>
              </a:rPr>
              <a:t>将可能性理论扩展到数学逻辑的形式系统中，更重要的是，他引入了新概念以应用自然语言的术语。</a:t>
            </a:r>
            <a:endParaRPr lang="en-US" altLang="zh-CN" sz="1800">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1800">
                <a:ea typeface="微软雅黑" panose="020B0503020204020204" pitchFamily="34" charset="-122"/>
              </a:rPr>
              <a:t>这种表达和操作模糊术语的新逻辑称为</a:t>
            </a:r>
            <a:r>
              <a:rPr lang="zh-CN" altLang="en-US" sz="1800" b="1">
                <a:solidFill>
                  <a:srgbClr val="0000FF"/>
                </a:solidFill>
                <a:ea typeface="微软雅黑" panose="020B0503020204020204" pitchFamily="34" charset="-122"/>
              </a:rPr>
              <a:t>模糊逻辑</a:t>
            </a:r>
            <a:r>
              <a:rPr lang="zh-CN" altLang="en-US" sz="1800">
                <a:ea typeface="微软雅黑" panose="020B0503020204020204" pitchFamily="34" charset="-122"/>
              </a:rPr>
              <a:t>，</a:t>
            </a:r>
            <a:r>
              <a:rPr lang="en-US" altLang="zh-CN" sz="1800">
                <a:ea typeface="微软雅黑" panose="020B0503020204020204" pitchFamily="34" charset="-122"/>
              </a:rPr>
              <a:t>Zadeh </a:t>
            </a:r>
            <a:r>
              <a:rPr lang="zh-CN" altLang="en-US" sz="1800">
                <a:ea typeface="微软雅黑" panose="020B0503020204020204" pitchFamily="34" charset="-122"/>
              </a:rPr>
              <a:t>也成为“模糊逻辑之父”。 </a:t>
            </a:r>
          </a:p>
          <a:p>
            <a:pPr marL="0" indent="0" eaLnBrk="1" hangingPunct="1">
              <a:buClr>
                <a:srgbClr val="FF0000"/>
              </a:buClr>
              <a:buSzPct val="55000"/>
              <a:buNone/>
            </a:pPr>
            <a:endParaRPr lang="en-US" altLang="zh-CN" sz="2000">
              <a:solidFill>
                <a:srgbClr val="0000FF"/>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1000">
              <a:solidFill>
                <a:srgbClr val="0000FF"/>
              </a:solidFill>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zh-CN" altLang="en-US" sz="200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41908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60" y="1125538"/>
            <a:ext cx="8056191" cy="5040560"/>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即使是这样，专家可能对系统的性能还是不满意。</a:t>
            </a: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为了提高性能，专家可能建议在服务员人数的论域上增加附加的集合</a:t>
            </a:r>
            <a:r>
              <a:rPr lang="en-US" altLang="zh-CN" sz="2000" b="1">
                <a:latin typeface="微软雅黑" panose="020B0503020204020204" pitchFamily="34" charset="-122"/>
                <a:ea typeface="微软雅黑" panose="020B0503020204020204" pitchFamily="34" charset="-122"/>
              </a:rPr>
              <a:t>Rather Small</a:t>
            </a:r>
            <a:r>
              <a:rPr lang="zh-CN" altLang="en-US" sz="2000" b="1">
                <a:latin typeface="微软雅黑" panose="020B0503020204020204" pitchFamily="34" charset="-122"/>
                <a:ea typeface="微软雅黑" panose="020B0503020204020204" pitchFamily="34" charset="-122"/>
              </a:rPr>
              <a:t>和</a:t>
            </a:r>
            <a:r>
              <a:rPr lang="en-US" altLang="zh-CN" sz="2000" b="1">
                <a:latin typeface="微软雅黑" panose="020B0503020204020204" pitchFamily="34" charset="-122"/>
                <a:ea typeface="微软雅黑" panose="020B0503020204020204" pitchFamily="34" charset="-122"/>
              </a:rPr>
              <a:t>Rather Large--</a:t>
            </a:r>
            <a:r>
              <a:rPr lang="zh-CN" altLang="en-US" sz="2000" b="1">
                <a:latin typeface="微软雅黑" panose="020B0503020204020204" pitchFamily="34" charset="-122"/>
                <a:ea typeface="微软雅黑" panose="020B0503020204020204" pitchFamily="34" charset="-122"/>
              </a:rPr>
              <a:t>来改进系统的性能</a:t>
            </a:r>
            <a:r>
              <a:rPr lang="en-US" altLang="zh-CN" sz="2000" b="1">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如下图所示</a:t>
            </a:r>
            <a:r>
              <a:rPr lang="en-US" altLang="zh-CN" sz="2000" b="1">
                <a:latin typeface="微软雅黑" panose="020B0503020204020204" pitchFamily="34" charset="-122"/>
                <a:ea typeface="微软雅黑" panose="020B0503020204020204" pitchFamily="34" charset="-122"/>
              </a:rPr>
              <a:t>)</a:t>
            </a: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并依照图“规则库</a:t>
            </a:r>
            <a:r>
              <a:rPr lang="en-US" altLang="zh-CN" sz="2000" b="1">
                <a:latin typeface="微软雅黑" panose="020B0503020204020204" pitchFamily="34" charset="-122"/>
                <a:ea typeface="微软雅黑" panose="020B0503020204020204" pitchFamily="34" charset="-122"/>
              </a:rPr>
              <a:t>3</a:t>
            </a:r>
            <a:r>
              <a:rPr lang="zh-CN" altLang="en-US" sz="2000" b="1">
                <a:latin typeface="微软雅黑" panose="020B0503020204020204" pitchFamily="34" charset="-122"/>
                <a:ea typeface="微软雅黑" panose="020B0503020204020204" pitchFamily="34" charset="-122"/>
              </a:rPr>
              <a:t>的立方体</a:t>
            </a:r>
            <a:r>
              <a:rPr lang="en-US" altLang="zh-CN" sz="2000" b="1">
                <a:latin typeface="微软雅黑" panose="020B0503020204020204" pitchFamily="34" charset="-122"/>
                <a:ea typeface="微软雅黑" panose="020B0503020204020204" pitchFamily="34" charset="-122"/>
              </a:rPr>
              <a:t>FAM</a:t>
            </a:r>
            <a:r>
              <a:rPr lang="zh-CN" altLang="en-US" sz="2000" b="1">
                <a:latin typeface="微软雅黑" panose="020B0503020204020204" pitchFamily="34" charset="-122"/>
                <a:ea typeface="微软雅黑" panose="020B0503020204020204" pitchFamily="34" charset="-122"/>
              </a:rPr>
              <a:t>”（图见下页）所示的</a:t>
            </a:r>
            <a:r>
              <a:rPr lang="en-US" altLang="zh-CN" sz="2000" b="1">
                <a:latin typeface="微软雅黑" panose="020B0503020204020204" pitchFamily="34" charset="-122"/>
                <a:ea typeface="微软雅黑" panose="020B0503020204020204" pitchFamily="34" charset="-122"/>
              </a:rPr>
              <a:t>FAM</a:t>
            </a:r>
            <a:r>
              <a:rPr lang="zh-CN" altLang="en-US" sz="2000" b="1">
                <a:latin typeface="微软雅黑" panose="020B0503020204020204" pitchFamily="34" charset="-122"/>
                <a:ea typeface="微软雅黑" panose="020B0503020204020204" pitchFamily="34" charset="-122"/>
              </a:rPr>
              <a:t>扩展规则库。</a:t>
            </a: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grpSp>
        <p:nvGrpSpPr>
          <p:cNvPr id="10" name="组合 6">
            <a:extLst>
              <a:ext uri="{FF2B5EF4-FFF2-40B4-BE49-F238E27FC236}">
                <a16:creationId xmlns:a16="http://schemas.microsoft.com/office/drawing/2014/main" id="{594FE6E0-8BE3-46FA-B95A-49A4F840D361}"/>
              </a:ext>
            </a:extLst>
          </p:cNvPr>
          <p:cNvGrpSpPr>
            <a:grpSpLocks/>
          </p:cNvGrpSpPr>
          <p:nvPr/>
        </p:nvGrpSpPr>
        <p:grpSpPr bwMode="auto">
          <a:xfrm>
            <a:off x="1353706" y="2309028"/>
            <a:ext cx="6190366" cy="2848164"/>
            <a:chOff x="1353677" y="2956728"/>
            <a:chExt cx="6190366" cy="2848164"/>
          </a:xfrm>
        </p:grpSpPr>
        <p:pic>
          <p:nvPicPr>
            <p:cNvPr id="11" name="Picture 2" descr="4-24-">
              <a:extLst>
                <a:ext uri="{FF2B5EF4-FFF2-40B4-BE49-F238E27FC236}">
                  <a16:creationId xmlns:a16="http://schemas.microsoft.com/office/drawing/2014/main" id="{3E3AC210-86C8-42CE-8BFD-2AA434D12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9898" y="2956728"/>
              <a:ext cx="5944145" cy="2734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4">
              <a:extLst>
                <a:ext uri="{FF2B5EF4-FFF2-40B4-BE49-F238E27FC236}">
                  <a16:creationId xmlns:a16="http://schemas.microsoft.com/office/drawing/2014/main" id="{2A425D93-6D76-4392-8682-7219319CD211}"/>
                </a:ext>
              </a:extLst>
            </p:cNvPr>
            <p:cNvSpPr txBox="1">
              <a:spLocks noChangeArrowheads="1"/>
            </p:cNvSpPr>
            <p:nvPr/>
          </p:nvSpPr>
          <p:spPr bwMode="auto">
            <a:xfrm>
              <a:off x="1353677" y="3500636"/>
              <a:ext cx="553998" cy="100013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i="0"/>
                <a:t>隶属度</a:t>
              </a:r>
            </a:p>
          </p:txBody>
        </p:sp>
        <p:sp>
          <p:nvSpPr>
            <p:cNvPr id="13" name="TextBox 5">
              <a:extLst>
                <a:ext uri="{FF2B5EF4-FFF2-40B4-BE49-F238E27FC236}">
                  <a16:creationId xmlns:a16="http://schemas.microsoft.com/office/drawing/2014/main" id="{7DC963B5-BB05-4036-BC22-1E59E2CCD985}"/>
                </a:ext>
              </a:extLst>
            </p:cNvPr>
            <p:cNvSpPr txBox="1">
              <a:spLocks noChangeArrowheads="1"/>
            </p:cNvSpPr>
            <p:nvPr/>
          </p:nvSpPr>
          <p:spPr bwMode="auto">
            <a:xfrm>
              <a:off x="2835558" y="5345449"/>
              <a:ext cx="3824645" cy="45944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i="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i="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i="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i="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i="0"/>
                <a:t>服务人员的人数（标准化）</a:t>
              </a:r>
            </a:p>
          </p:txBody>
        </p:sp>
      </p:grpSp>
    </p:spTree>
    <p:extLst>
      <p:ext uri="{BB962C8B-B14F-4D97-AF65-F5344CB8AC3E}">
        <p14:creationId xmlns:p14="http://schemas.microsoft.com/office/powerpoint/2010/main" val="35034749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60" y="1125538"/>
            <a:ext cx="8056191" cy="5040560"/>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规则库</a:t>
            </a:r>
            <a:r>
              <a:rPr lang="en-US" altLang="zh-CN" sz="2000" b="1">
                <a:latin typeface="微软雅黑" panose="020B0503020204020204" pitchFamily="34" charset="-122"/>
                <a:ea typeface="微软雅黑" panose="020B0503020204020204" pitchFamily="34" charset="-122"/>
              </a:rPr>
              <a:t>3</a:t>
            </a:r>
            <a:r>
              <a:rPr lang="zh-CN" altLang="en-US" sz="2000" b="1">
                <a:latin typeface="微软雅黑" panose="020B0503020204020204" pitchFamily="34" charset="-122"/>
                <a:ea typeface="微软雅黑" panose="020B0503020204020204" pitchFamily="34" charset="-122"/>
              </a:rPr>
              <a:t>的立方体</a:t>
            </a:r>
            <a:r>
              <a:rPr lang="en-US" altLang="zh-CN" sz="2000" b="1">
                <a:latin typeface="微软雅黑" panose="020B0503020204020204" pitchFamily="34" charset="-122"/>
                <a:ea typeface="微软雅黑" panose="020B0503020204020204" pitchFamily="34" charset="-122"/>
              </a:rPr>
              <a:t>FAM</a:t>
            </a: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pic>
        <p:nvPicPr>
          <p:cNvPr id="5" name="Picture 2" descr="Slide05-47">
            <a:extLst>
              <a:ext uri="{FF2B5EF4-FFF2-40B4-BE49-F238E27FC236}">
                <a16:creationId xmlns:a16="http://schemas.microsoft.com/office/drawing/2014/main" id="{99BEAB9A-C8B7-455A-B4FD-884FADAC43A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855099" y="1427400"/>
            <a:ext cx="5569111" cy="493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95264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60" y="1125538"/>
            <a:ext cx="8056191" cy="5040560"/>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规则库</a:t>
            </a:r>
            <a:r>
              <a:rPr lang="en-US" altLang="zh-CN" sz="2000" b="1">
                <a:latin typeface="微软雅黑" panose="020B0503020204020204" pitchFamily="34" charset="-122"/>
                <a:ea typeface="微软雅黑" panose="020B0503020204020204" pitchFamily="34" charset="-122"/>
              </a:rPr>
              <a:t>3</a:t>
            </a:r>
            <a:r>
              <a:rPr lang="zh-CN" altLang="en-US" sz="2000" b="1">
                <a:latin typeface="微软雅黑" panose="020B0503020204020204" pitchFamily="34" charset="-122"/>
                <a:ea typeface="微软雅黑" panose="020B0503020204020204" pitchFamily="34" charset="-122"/>
              </a:rPr>
              <a:t>的三维图</a:t>
            </a: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pic>
        <p:nvPicPr>
          <p:cNvPr id="6" name="Picture 2" descr="Slide05-48">
            <a:extLst>
              <a:ext uri="{FF2B5EF4-FFF2-40B4-BE49-F238E27FC236}">
                <a16:creationId xmlns:a16="http://schemas.microsoft.com/office/drawing/2014/main" id="{60019AE4-781E-496F-AA5F-9A76A60BD7ED}"/>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619672" y="1522250"/>
            <a:ext cx="6403565" cy="471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96159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60" y="1125538"/>
            <a:ext cx="8056191" cy="5040560"/>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规则库</a:t>
            </a:r>
            <a:r>
              <a:rPr lang="en-US" altLang="zh-CN" sz="2000" b="1">
                <a:latin typeface="微软雅黑" panose="020B0503020204020204" pitchFamily="34" charset="-122"/>
                <a:ea typeface="微软雅黑" panose="020B0503020204020204" pitchFamily="34" charset="-122"/>
              </a:rPr>
              <a:t>3</a:t>
            </a:r>
            <a:r>
              <a:rPr lang="zh-CN" altLang="en-US" sz="2000" b="1">
                <a:latin typeface="微软雅黑" panose="020B0503020204020204" pitchFamily="34" charset="-122"/>
                <a:ea typeface="微软雅黑" panose="020B0503020204020204" pitchFamily="34" charset="-122"/>
              </a:rPr>
              <a:t>的三维图</a:t>
            </a: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pic>
        <p:nvPicPr>
          <p:cNvPr id="5" name="Picture 2" descr="Slide05-49">
            <a:extLst>
              <a:ext uri="{FF2B5EF4-FFF2-40B4-BE49-F238E27FC236}">
                <a16:creationId xmlns:a16="http://schemas.microsoft.com/office/drawing/2014/main" id="{D8E79EE7-6ECA-4E68-B098-6293D525133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362972" y="1556792"/>
            <a:ext cx="6418056" cy="4725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03982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60" y="1125538"/>
            <a:ext cx="8056191" cy="5040560"/>
          </a:xfrm>
        </p:spPr>
        <p:txBody>
          <a:bodyPr/>
          <a:lstStyle/>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规则库</a:t>
            </a:r>
            <a:r>
              <a:rPr lang="en-US" altLang="zh-CN" sz="2000" b="1">
                <a:latin typeface="微软雅黑" panose="020B0503020204020204" pitchFamily="34" charset="-122"/>
                <a:ea typeface="微软雅黑" panose="020B0503020204020204" pitchFamily="34" charset="-122"/>
              </a:rPr>
              <a:t>3</a:t>
            </a:r>
            <a:r>
              <a:rPr lang="zh-CN" altLang="en-US" sz="2000" b="1">
                <a:latin typeface="微软雅黑" panose="020B0503020204020204" pitchFamily="34" charset="-122"/>
                <a:ea typeface="微软雅黑" panose="020B0503020204020204" pitchFamily="34" charset="-122"/>
              </a:rPr>
              <a:t>的三维图</a:t>
            </a: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pic>
        <p:nvPicPr>
          <p:cNvPr id="6" name="Picture 2" descr="Slide05-43">
            <a:extLst>
              <a:ext uri="{FF2B5EF4-FFF2-40B4-BE49-F238E27FC236}">
                <a16:creationId xmlns:a16="http://schemas.microsoft.com/office/drawing/2014/main" id="{05897357-C4DC-437E-9D9B-2D46825EBFA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391884" y="1552689"/>
            <a:ext cx="6360231" cy="4684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45797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60" y="1196752"/>
            <a:ext cx="8056191" cy="5040560"/>
          </a:xfrm>
        </p:spPr>
        <p:txBody>
          <a:bodyPr/>
          <a:lstStyle/>
          <a:p>
            <a:pPr eaLnBrk="1" hangingPunct="1">
              <a:buClr>
                <a:srgbClr val="FF0000"/>
              </a:buClr>
              <a:buSzPct val="55000"/>
            </a:pPr>
            <a:r>
              <a:rPr lang="zh-CN" altLang="en-US" sz="2400" b="1">
                <a:latin typeface="微软雅黑" panose="020B0503020204020204" pitchFamily="34" charset="-122"/>
                <a:ea typeface="微软雅黑" panose="020B0503020204020204" pitchFamily="34" charset="-122"/>
              </a:rPr>
              <a:t>调整模糊专家系统</a:t>
            </a:r>
            <a:endParaRPr lang="en-US" altLang="zh-CN" sz="24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2000" b="1">
                <a:latin typeface="微软雅黑" panose="020B0503020204020204" pitchFamily="34" charset="-122"/>
                <a:ea typeface="微软雅黑" panose="020B0503020204020204" pitchFamily="34" charset="-122"/>
              </a:rPr>
              <a:t>1. </a:t>
            </a:r>
            <a:r>
              <a:rPr lang="zh-CN" altLang="en-US" sz="2000" b="1">
                <a:latin typeface="微软雅黑" panose="020B0503020204020204" pitchFamily="34" charset="-122"/>
                <a:ea typeface="微软雅黑" panose="020B0503020204020204" pitchFamily="34" charset="-122"/>
              </a:rPr>
              <a:t>回顾模型的输入变量和输出变量，如果有必要要重新定义变量的范围。  </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zh-CN" altLang="en-US"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2000" b="1">
                <a:latin typeface="微软雅黑" panose="020B0503020204020204" pitchFamily="34" charset="-122"/>
                <a:ea typeface="微软雅黑" panose="020B0503020204020204" pitchFamily="34" charset="-122"/>
              </a:rPr>
              <a:t>2. </a:t>
            </a:r>
            <a:r>
              <a:rPr lang="zh-CN" altLang="en-US" sz="2000" b="1">
                <a:latin typeface="微软雅黑" panose="020B0503020204020204" pitchFamily="34" charset="-122"/>
                <a:ea typeface="微软雅黑" panose="020B0503020204020204" pitchFamily="34" charset="-122"/>
              </a:rPr>
              <a:t>回顾模糊集，如果必要的话可以在论域上定义附加的集合。使用更广泛的模糊集可能会导致模糊系统粗略执行。 </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zh-CN" altLang="en-US"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2000" b="1">
                <a:latin typeface="微软雅黑" panose="020B0503020204020204" pitchFamily="34" charset="-122"/>
                <a:ea typeface="微软雅黑" panose="020B0503020204020204" pitchFamily="34" charset="-122"/>
              </a:rPr>
              <a:t>3. </a:t>
            </a:r>
            <a:r>
              <a:rPr lang="zh-CN" altLang="en-US" sz="2000" b="1">
                <a:latin typeface="微软雅黑" panose="020B0503020204020204" pitchFamily="34" charset="-122"/>
                <a:ea typeface="微软雅黑" panose="020B0503020204020204" pitchFamily="34" charset="-122"/>
              </a:rPr>
              <a:t>相邻集合之间要有足够的重迭。</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zh-CN" altLang="en-US" sz="2000" b="1">
                <a:latin typeface="微软雅黑" panose="020B0503020204020204" pitchFamily="34" charset="-122"/>
                <a:ea typeface="微软雅黑" panose="020B0503020204020204" pitchFamily="34" charset="-122"/>
              </a:rPr>
              <a:t>虽然没有精确的方法确定合适的重迭的程度，但这里建议三角形对三角形和四边形对三角形的模糊系统应该有</a:t>
            </a:r>
            <a:r>
              <a:rPr lang="en-US" altLang="zh-CN" sz="2000" b="1">
                <a:latin typeface="微软雅黑" panose="020B0503020204020204" pitchFamily="34" charset="-122"/>
                <a:ea typeface="微软雅黑" panose="020B0503020204020204" pitchFamily="34" charset="-122"/>
              </a:rPr>
              <a:t>25%</a:t>
            </a:r>
            <a:r>
              <a:rPr lang="zh-CN" altLang="en-US"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50%</a:t>
            </a:r>
            <a:r>
              <a:rPr lang="zh-CN" altLang="en-US" sz="2000" b="1">
                <a:latin typeface="微软雅黑" panose="020B0503020204020204" pitchFamily="34" charset="-122"/>
                <a:ea typeface="微软雅黑" panose="020B0503020204020204" pitchFamily="34" charset="-122"/>
              </a:rPr>
              <a:t>的重迭。</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2000" b="1">
                <a:latin typeface="微软雅黑" panose="020B0503020204020204" pitchFamily="34" charset="-122"/>
                <a:ea typeface="微软雅黑" panose="020B0503020204020204" pitchFamily="34" charset="-122"/>
              </a:rPr>
              <a:t>4. </a:t>
            </a:r>
            <a:r>
              <a:rPr lang="zh-CN" altLang="en-US" sz="2000" b="1">
                <a:latin typeface="微软雅黑" panose="020B0503020204020204" pitchFamily="34" charset="-122"/>
                <a:ea typeface="微软雅黑" panose="020B0503020204020204" pitchFamily="34" charset="-122"/>
              </a:rPr>
              <a:t>回顾现有的规则，如果有必要则在规则库中加入新的规则 </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zh-CN" altLang="en-US"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2000" b="1">
                <a:latin typeface="微软雅黑" panose="020B0503020204020204" pitchFamily="34" charset="-122"/>
                <a:ea typeface="微软雅黑" panose="020B0503020204020204" pitchFamily="34" charset="-122"/>
              </a:rPr>
              <a:t>5. </a:t>
            </a:r>
            <a:r>
              <a:rPr lang="zh-CN" altLang="en-US" sz="2000" b="1">
                <a:latin typeface="微软雅黑" panose="020B0503020204020204" pitchFamily="34" charset="-122"/>
                <a:ea typeface="微软雅黑" panose="020B0503020204020204" pitchFamily="34" charset="-122"/>
              </a:rPr>
              <a:t>检查规则库以便有写规则限制语来捕捉系统的不正常行为机会。</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zh-CN" altLang="en-US" sz="24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88580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889C3C9-44E9-4C07-9AC4-5050D95455FC}"/>
              </a:ext>
            </a:extLst>
          </p:cNvPr>
          <p:cNvSpPr>
            <a:spLocks noGrp="1" noChangeArrowheads="1"/>
          </p:cNvSpPr>
          <p:nvPr>
            <p:ph type="title"/>
          </p:nvPr>
        </p:nvSpPr>
        <p:spPr>
          <a:xfrm>
            <a:off x="971550" y="406400"/>
            <a:ext cx="7696200" cy="719138"/>
          </a:xfrm>
        </p:spPr>
        <p:txBody>
          <a:bodyPr/>
          <a:lstStyle/>
          <a:p>
            <a:pPr eaLnBrk="1" hangingPunct="1">
              <a:defRPr/>
            </a:pPr>
            <a:r>
              <a:rPr lang="en-US" altLang="zh-CN" sz="3200" dirty="0">
                <a:latin typeface="+mn-lt"/>
              </a:rPr>
              <a:t> </a:t>
            </a:r>
            <a:r>
              <a:rPr lang="zh-CN" altLang="en-US" sz="3200" dirty="0">
                <a:latin typeface="+mn-lt"/>
              </a:rPr>
              <a:t>建立模糊专家系统实例</a:t>
            </a:r>
          </a:p>
        </p:txBody>
      </p:sp>
      <p:sp>
        <p:nvSpPr>
          <p:cNvPr id="7171" name="Rectangle 3">
            <a:extLst>
              <a:ext uri="{FF2B5EF4-FFF2-40B4-BE49-F238E27FC236}">
                <a16:creationId xmlns:a16="http://schemas.microsoft.com/office/drawing/2014/main" id="{5F69CAA3-4F07-48E6-98BF-27CAD3586981}"/>
              </a:ext>
            </a:extLst>
          </p:cNvPr>
          <p:cNvSpPr>
            <a:spLocks noGrp="1" noChangeArrowheads="1"/>
          </p:cNvSpPr>
          <p:nvPr>
            <p:ph type="body" idx="1"/>
          </p:nvPr>
        </p:nvSpPr>
        <p:spPr>
          <a:xfrm>
            <a:off x="611560" y="1196752"/>
            <a:ext cx="8056191" cy="5040560"/>
          </a:xfrm>
        </p:spPr>
        <p:txBody>
          <a:bodyPr/>
          <a:lstStyle/>
          <a:p>
            <a:pPr eaLnBrk="1" hangingPunct="1">
              <a:buClr>
                <a:srgbClr val="FF0000"/>
              </a:buClr>
              <a:buSzPct val="55000"/>
            </a:pPr>
            <a:r>
              <a:rPr lang="zh-CN" altLang="en-US" sz="2400" b="1">
                <a:latin typeface="微软雅黑" panose="020B0503020204020204" pitchFamily="34" charset="-122"/>
                <a:ea typeface="微软雅黑" panose="020B0503020204020204" pitchFamily="34" charset="-122"/>
              </a:rPr>
              <a:t>调整模糊专家系统</a:t>
            </a:r>
            <a:endParaRPr lang="en-US" altLang="zh-CN" sz="24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2000" b="1">
                <a:latin typeface="微软雅黑" panose="020B0503020204020204" pitchFamily="34" charset="-122"/>
                <a:ea typeface="微软雅黑" panose="020B0503020204020204" pitchFamily="34" charset="-122"/>
              </a:rPr>
              <a:t>6. </a:t>
            </a:r>
            <a:r>
              <a:rPr lang="zh-CN" altLang="en-US" sz="2000" b="1">
                <a:latin typeface="微软雅黑" panose="020B0503020204020204" pitchFamily="34" charset="-122"/>
                <a:ea typeface="微软雅黑" panose="020B0503020204020204" pitchFamily="34" charset="-122"/>
              </a:rPr>
              <a:t>调节规则执行的权重。大多数模糊逻辑工具允许透过改变权重乘数来控制规则的重要性。 </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zh-CN" altLang="en-US"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r>
              <a:rPr lang="en-US" altLang="zh-CN" sz="2000" b="1">
                <a:latin typeface="微软雅黑" panose="020B0503020204020204" pitchFamily="34" charset="-122"/>
                <a:ea typeface="微软雅黑" panose="020B0503020204020204" pitchFamily="34" charset="-122"/>
              </a:rPr>
              <a:t>7. </a:t>
            </a:r>
            <a:r>
              <a:rPr lang="zh-CN" altLang="en-US" sz="2000" b="1">
                <a:latin typeface="微软雅黑" panose="020B0503020204020204" pitchFamily="34" charset="-122"/>
                <a:ea typeface="微软雅黑" panose="020B0503020204020204" pitchFamily="34" charset="-122"/>
              </a:rPr>
              <a:t>修订模糊集的形状。在大多数情况下，模糊系统对形状近似是高度宽容的。</a:t>
            </a: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r>
              <a:rPr lang="zh-CN" altLang="en-US" sz="2000" b="1">
                <a:latin typeface="微软雅黑" panose="020B0503020204020204" pitchFamily="34" charset="-122"/>
                <a:ea typeface="微软雅黑" panose="020B0503020204020204" pitchFamily="34" charset="-122"/>
              </a:rPr>
              <a:t>由上可见，建立模糊系统是一个</a:t>
            </a:r>
            <a:r>
              <a:rPr lang="zh-CN" altLang="en-US" sz="2000" b="1">
                <a:solidFill>
                  <a:srgbClr val="0000FF"/>
                </a:solidFill>
                <a:latin typeface="微软雅黑" panose="020B0503020204020204" pitchFamily="34" charset="-122"/>
                <a:ea typeface="微软雅黑" panose="020B0503020204020204" pitchFamily="34" charset="-122"/>
              </a:rPr>
              <a:t>迭代</a:t>
            </a:r>
            <a:r>
              <a:rPr lang="zh-CN" altLang="en-US" sz="2000" b="1">
                <a:latin typeface="微软雅黑" panose="020B0503020204020204" pitchFamily="34" charset="-122"/>
                <a:ea typeface="微软雅黑" panose="020B0503020204020204" pitchFamily="34" charset="-122"/>
              </a:rPr>
              <a:t>的过程，只有这样才能适应具体的需求。</a:t>
            </a:r>
          </a:p>
          <a:p>
            <a:pPr eaLnBrk="1" hangingPunct="1">
              <a:buClr>
                <a:srgbClr val="FF0000"/>
              </a:buClr>
              <a:buSzPct val="55000"/>
              <a:buFont typeface="Wingdings" panose="05000000000000000000" pitchFamily="2" charset="2"/>
              <a:buChar char="Ø"/>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400" b="1">
              <a:latin typeface="微软雅黑" panose="020B0503020204020204" pitchFamily="34" charset="-122"/>
              <a:ea typeface="微软雅黑" panose="020B0503020204020204" pitchFamily="34" charset="-122"/>
            </a:endParaRPr>
          </a:p>
          <a:p>
            <a:pPr eaLnBrk="1" hangingPunct="1">
              <a:buClr>
                <a:srgbClr val="FF0000"/>
              </a:buClr>
              <a:buSzPct val="55000"/>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2000" b="1">
              <a:latin typeface="微软雅黑" panose="020B0503020204020204" pitchFamily="34" charset="-122"/>
              <a:ea typeface="微软雅黑" panose="020B0503020204020204" pitchFamily="34" charset="-122"/>
            </a:endParaRPr>
          </a:p>
          <a:p>
            <a:pPr marL="0" indent="0" eaLnBrk="1" hangingPunct="1">
              <a:buClr>
                <a:srgbClr val="FF0000"/>
              </a:buClr>
              <a:buSzPct val="55000"/>
              <a:buNone/>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1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en-US" altLang="zh-CN" sz="8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u"/>
            </a:pPr>
            <a:endParaRPr lang="zh-CN" altLang="en-US" sz="2000" b="1">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Ø"/>
            </a:pPr>
            <a:endParaRPr lang="en-US" altLang="zh-CN" sz="800" b="1">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19948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34E3595-1375-4655-AB50-92DD9F7478B4}"/>
              </a:ext>
            </a:extLst>
          </p:cNvPr>
          <p:cNvSpPr>
            <a:spLocks noGrp="1" noChangeArrowheads="1"/>
          </p:cNvSpPr>
          <p:nvPr>
            <p:ph type="title"/>
          </p:nvPr>
        </p:nvSpPr>
        <p:spPr>
          <a:xfrm>
            <a:off x="971550" y="406400"/>
            <a:ext cx="7696200" cy="719138"/>
          </a:xfrm>
        </p:spPr>
        <p:txBody>
          <a:bodyPr/>
          <a:lstStyle/>
          <a:p>
            <a:pPr eaLnBrk="1" hangingPunct="1">
              <a:defRPr/>
            </a:pPr>
            <a:r>
              <a:rPr lang="zh-CN" altLang="en-US" b="1" dirty="0">
                <a:solidFill>
                  <a:srgbClr val="0000FF"/>
                </a:solidFill>
                <a:latin typeface="+mn-lt"/>
              </a:rPr>
              <a:t>  模糊聚类</a:t>
            </a:r>
          </a:p>
        </p:txBody>
      </p:sp>
      <p:sp>
        <p:nvSpPr>
          <p:cNvPr id="5123" name="Rectangle 3">
            <a:extLst>
              <a:ext uri="{FF2B5EF4-FFF2-40B4-BE49-F238E27FC236}">
                <a16:creationId xmlns:a16="http://schemas.microsoft.com/office/drawing/2014/main" id="{7D2214F1-AC0D-42B2-9AF8-52B61333EB59}"/>
              </a:ext>
            </a:extLst>
          </p:cNvPr>
          <p:cNvSpPr>
            <a:spLocks noGrp="1" noChangeArrowheads="1"/>
          </p:cNvSpPr>
          <p:nvPr>
            <p:ph type="body" idx="1"/>
          </p:nvPr>
        </p:nvSpPr>
        <p:spPr>
          <a:xfrm>
            <a:off x="723900" y="1412875"/>
            <a:ext cx="7696200" cy="4929188"/>
          </a:xfrm>
        </p:spPr>
        <p:txBody>
          <a:bodyPr/>
          <a:lstStyle/>
          <a:p>
            <a:pPr marL="0" indent="0" eaLnBrk="1" hangingPunct="1">
              <a:buClr>
                <a:srgbClr val="FF0000"/>
              </a:buClr>
              <a:buSzPct val="55000"/>
              <a:buNone/>
            </a:pPr>
            <a:endParaRPr lang="en-US" altLang="zh-CN" sz="2800" b="1" dirty="0">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n"/>
            </a:pPr>
            <a:endParaRPr lang="zh-CN" altLang="en-US" sz="500" b="1" dirty="0">
              <a:solidFill>
                <a:schemeClr val="bg2"/>
              </a:solidFill>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模糊集概述</a:t>
            </a:r>
            <a:endParaRPr lang="en-US" altLang="zh-CN" sz="5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模糊规则</a:t>
            </a:r>
            <a:endParaRPr lang="zh-CN" altLang="en-US" sz="5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模糊推理</a:t>
            </a:r>
            <a:endParaRPr lang="zh-CN" altLang="en-US" sz="5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建立模糊专家系统</a:t>
            </a:r>
            <a:endParaRPr lang="en-US" altLang="zh-CN" sz="28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solidFill>
                  <a:srgbClr val="FF0000"/>
                </a:solidFill>
                <a:latin typeface="微软雅黑" panose="020B0503020204020204" pitchFamily="34" charset="-122"/>
                <a:ea typeface="微软雅黑" panose="020B0503020204020204" pitchFamily="34" charset="-122"/>
              </a:rPr>
              <a:t>模糊聚类</a:t>
            </a:r>
            <a:endParaRPr lang="en-US" altLang="zh-CN" sz="2800" b="1" dirty="0">
              <a:solidFill>
                <a:srgbClr val="FF0000"/>
              </a:solidFill>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模糊</a:t>
            </a:r>
            <a:r>
              <a:rPr lang="en-US" altLang="zh-CN" sz="2800" b="1" dirty="0">
                <a:latin typeface="微软雅黑" panose="020B0503020204020204" pitchFamily="34" charset="-122"/>
                <a:ea typeface="微软雅黑" panose="020B0503020204020204" pitchFamily="34" charset="-122"/>
              </a:rPr>
              <a:t>C</a:t>
            </a:r>
            <a:r>
              <a:rPr lang="zh-CN" altLang="en-US" sz="2800" b="1" dirty="0">
                <a:latin typeface="微软雅黑" panose="020B0503020204020204" pitchFamily="34" charset="-122"/>
                <a:ea typeface="微软雅黑" panose="020B0503020204020204" pitchFamily="34" charset="-122"/>
              </a:rPr>
              <a:t>均值聚类</a:t>
            </a:r>
            <a:endParaRPr lang="en-US" altLang="zh-CN" sz="2800" b="1" dirty="0">
              <a:latin typeface="微软雅黑" panose="020B0503020204020204" pitchFamily="34" charset="-122"/>
              <a:ea typeface="微软雅黑" panose="020B0503020204020204" pitchFamily="34" charset="-122"/>
            </a:endParaRPr>
          </a:p>
          <a:p>
            <a:pPr eaLnBrk="1" hangingPunct="1">
              <a:spcBef>
                <a:spcPts val="570"/>
              </a:spcBef>
              <a:buClr>
                <a:srgbClr val="FF0000"/>
              </a:buClr>
              <a:buSzPct val="55000"/>
              <a:buFont typeface="Wingdings" panose="05000000000000000000" pitchFamily="2" charset="2"/>
              <a:buChar char="n"/>
            </a:pPr>
            <a:endParaRPr lang="zh-CN" altLang="en-US" sz="2800" b="1" dirty="0">
              <a:solidFill>
                <a:srgbClr val="FF0000"/>
              </a:solidFill>
              <a:latin typeface="微软雅黑" panose="020B0503020204020204" pitchFamily="34" charset="-122"/>
              <a:ea typeface="微软雅黑" panose="020B0503020204020204" pitchFamily="34" charset="-122"/>
            </a:endParaRPr>
          </a:p>
          <a:p>
            <a:pPr eaLnBrk="1" hangingPunct="1">
              <a:buClr>
                <a:srgbClr val="FF0000"/>
              </a:buClr>
              <a:buSzPct val="55000"/>
              <a:buFont typeface="Wingdings" panose="05000000000000000000" pitchFamily="2" charset="2"/>
              <a:buChar char="n"/>
            </a:pP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71474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文本框 59402"/>
          <p:cNvSpPr txBox="1">
            <a:spLocks noChangeArrowheads="1"/>
          </p:cNvSpPr>
          <p:nvPr/>
        </p:nvSpPr>
        <p:spPr bwMode="auto">
          <a:xfrm>
            <a:off x="1043608" y="404664"/>
            <a:ext cx="8210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spcBef>
                <a:spcPct val="50000"/>
              </a:spcBef>
              <a:defRPr sz="3600" b="1">
                <a:solidFill>
                  <a:schemeClr val="accent1">
                    <a:lumMod val="50000"/>
                  </a:schemeClr>
                </a:solidFill>
                <a:latin typeface="Verdana" pitchFamily="34" charset="0"/>
              </a:defRPr>
            </a:lvl1pPr>
            <a:lvl2pPr marL="742950" indent="-285750">
              <a:defRPr sz="1400" b="1">
                <a:latin typeface="Arial" charset="0"/>
              </a:defRPr>
            </a:lvl2pPr>
            <a:lvl3pPr marL="1143000" indent="-228600">
              <a:defRPr sz="1400" b="1">
                <a:latin typeface="Arial" charset="0"/>
              </a:defRPr>
            </a:lvl3pPr>
            <a:lvl4pPr marL="1600200" indent="-228600">
              <a:defRPr sz="1400" b="1">
                <a:latin typeface="Arial" charset="0"/>
              </a:defRPr>
            </a:lvl4pPr>
            <a:lvl5pPr marL="2057400" indent="-228600">
              <a:defRPr sz="1400" b="1">
                <a:latin typeface="Arial" charset="0"/>
              </a:defRPr>
            </a:lvl5pPr>
            <a:lvl6pPr marL="2514600" indent="-228600" eaLnBrk="0" fontAlgn="base" hangingPunct="0">
              <a:spcBef>
                <a:spcPct val="0"/>
              </a:spcBef>
              <a:spcAft>
                <a:spcPct val="0"/>
              </a:spcAft>
              <a:buFont typeface="Arial" charset="0"/>
              <a:defRPr sz="1400" b="1">
                <a:latin typeface="Arial" charset="0"/>
              </a:defRPr>
            </a:lvl6pPr>
            <a:lvl7pPr marL="2971800" indent="-228600" eaLnBrk="0" fontAlgn="base" hangingPunct="0">
              <a:spcBef>
                <a:spcPct val="0"/>
              </a:spcBef>
              <a:spcAft>
                <a:spcPct val="0"/>
              </a:spcAft>
              <a:buFont typeface="Arial" charset="0"/>
              <a:defRPr sz="1400" b="1">
                <a:latin typeface="Arial" charset="0"/>
              </a:defRPr>
            </a:lvl7pPr>
            <a:lvl8pPr marL="3429000" indent="-228600" eaLnBrk="0" fontAlgn="base" hangingPunct="0">
              <a:spcBef>
                <a:spcPct val="0"/>
              </a:spcBef>
              <a:spcAft>
                <a:spcPct val="0"/>
              </a:spcAft>
              <a:buFont typeface="Arial" charset="0"/>
              <a:defRPr sz="1400" b="1">
                <a:latin typeface="Arial" charset="0"/>
              </a:defRPr>
            </a:lvl8pPr>
            <a:lvl9pPr marL="3886200" indent="-228600" eaLnBrk="0" fontAlgn="base" hangingPunct="0">
              <a:spcBef>
                <a:spcPct val="0"/>
              </a:spcBef>
              <a:spcAft>
                <a:spcPct val="0"/>
              </a:spcAft>
              <a:buFont typeface="Arial" charset="0"/>
              <a:defRPr sz="1400" b="1">
                <a:latin typeface="Arial" charset="0"/>
              </a:defRPr>
            </a:lvl9pPr>
          </a:lstStyle>
          <a:p>
            <a:r>
              <a:rPr lang="zh-CN" altLang="en-US" dirty="0"/>
              <a:t> 模糊聚类应用背景</a:t>
            </a:r>
          </a:p>
        </p:txBody>
      </p:sp>
      <p:sp>
        <p:nvSpPr>
          <p:cNvPr id="3" name="矩形 2"/>
          <p:cNvSpPr/>
          <p:nvPr/>
        </p:nvSpPr>
        <p:spPr>
          <a:xfrm>
            <a:off x="559495" y="1700808"/>
            <a:ext cx="8025010" cy="4192943"/>
          </a:xfrm>
          <a:prstGeom prst="rect">
            <a:avLst/>
          </a:prstGeom>
        </p:spPr>
        <p:txBody>
          <a:bodyPr wrap="square">
            <a:spAutoFit/>
          </a:bodyPr>
          <a:lstStyle/>
          <a:p>
            <a:pPr indent="457200" algn="just">
              <a:lnSpc>
                <a:spcPct val="150000"/>
              </a:lnSpc>
            </a:pPr>
            <a:r>
              <a:rPr lang="zh-CN" altLang="en-US" sz="2000" b="0" dirty="0">
                <a:solidFill>
                  <a:srgbClr val="FF0000"/>
                </a:solidFill>
                <a:latin typeface="微软雅黑" pitchFamily="34" charset="-122"/>
                <a:ea typeface="微软雅黑" pitchFamily="34" charset="-122"/>
              </a:rPr>
              <a:t>模式识别</a:t>
            </a:r>
            <a:r>
              <a:rPr lang="zh-CN" altLang="en-US" sz="2000" b="0" dirty="0">
                <a:latin typeface="微软雅黑" pitchFamily="34" charset="-122"/>
                <a:ea typeface="微软雅黑" pitchFamily="34" charset="-122"/>
              </a:rPr>
              <a:t>是一门研究</a:t>
            </a:r>
            <a:r>
              <a:rPr lang="zh-CN" altLang="en-US" sz="2000" b="0" dirty="0">
                <a:solidFill>
                  <a:srgbClr val="0000FF"/>
                </a:solidFill>
                <a:latin typeface="微软雅黑" pitchFamily="34" charset="-122"/>
                <a:ea typeface="微软雅黑" pitchFamily="34" charset="-122"/>
              </a:rPr>
              <a:t>对象描述</a:t>
            </a:r>
            <a:r>
              <a:rPr lang="zh-CN" altLang="en-US" sz="2000" b="0" dirty="0">
                <a:latin typeface="微软雅黑" pitchFamily="34" charset="-122"/>
                <a:ea typeface="微软雅黑" pitchFamily="34" charset="-122"/>
              </a:rPr>
              <a:t>和</a:t>
            </a:r>
            <a:r>
              <a:rPr lang="zh-CN" altLang="en-US" dirty="0">
                <a:solidFill>
                  <a:srgbClr val="0000FF"/>
                </a:solidFill>
                <a:latin typeface="微软雅黑" pitchFamily="34" charset="-122"/>
                <a:ea typeface="微软雅黑" pitchFamily="34" charset="-122"/>
              </a:rPr>
              <a:t>分类方法</a:t>
            </a:r>
            <a:r>
              <a:rPr lang="zh-CN" altLang="en-US" sz="2000" b="0" dirty="0">
                <a:latin typeface="微软雅黑" pitchFamily="34" charset="-122"/>
                <a:ea typeface="微软雅黑" pitchFamily="34" charset="-122"/>
              </a:rPr>
              <a:t>的科学。但在实际应用中，由于</a:t>
            </a:r>
            <a:r>
              <a:rPr lang="zh-CN" altLang="en-US" sz="2000" b="0" dirty="0">
                <a:solidFill>
                  <a:srgbClr val="FF0000"/>
                </a:solidFill>
                <a:latin typeface="微软雅黑" pitchFamily="34" charset="-122"/>
                <a:ea typeface="微软雅黑" pitchFamily="34" charset="-122"/>
              </a:rPr>
              <a:t>数据分布性质不好</a:t>
            </a:r>
            <a:r>
              <a:rPr lang="zh-CN" altLang="en-US" sz="2000" b="0" dirty="0">
                <a:latin typeface="微软雅黑" pitchFamily="34" charset="-122"/>
                <a:ea typeface="微软雅黑" pitchFamily="34" charset="-122"/>
              </a:rPr>
              <a:t>，致使模式分类时</a:t>
            </a:r>
            <a:r>
              <a:rPr lang="zh-CN" altLang="en-US" sz="2000" b="0" dirty="0">
                <a:solidFill>
                  <a:srgbClr val="0000FF"/>
                </a:solidFill>
                <a:latin typeface="微软雅黑" pitchFamily="34" charset="-122"/>
                <a:ea typeface="微软雅黑" pitchFamily="34" charset="-122"/>
              </a:rPr>
              <a:t>无法精确</a:t>
            </a:r>
            <a:r>
              <a:rPr lang="zh-CN" altLang="en-US" sz="2000" b="0" dirty="0">
                <a:latin typeface="微软雅黑" pitchFamily="34" charset="-122"/>
                <a:ea typeface="微软雅黑" pitchFamily="34" charset="-122"/>
              </a:rPr>
              <a:t>地</a:t>
            </a:r>
            <a:r>
              <a:rPr lang="zh-CN" altLang="en-US" sz="2000" b="0" dirty="0">
                <a:solidFill>
                  <a:srgbClr val="FF0000"/>
                </a:solidFill>
                <a:latin typeface="微软雅黑" pitchFamily="34" charset="-122"/>
                <a:ea typeface="微软雅黑" pitchFamily="34" charset="-122"/>
              </a:rPr>
              <a:t>定义“规律”或“结构”</a:t>
            </a:r>
            <a:r>
              <a:rPr lang="zh-CN" altLang="en-US" sz="2000" b="0" dirty="0">
                <a:latin typeface="微软雅黑" pitchFamily="34" charset="-122"/>
                <a:ea typeface="微软雅黑" pitchFamily="34" charset="-122"/>
              </a:rPr>
              <a:t>，而“</a:t>
            </a:r>
            <a:r>
              <a:rPr lang="zh-CN" altLang="en-US" sz="2000" b="0" dirty="0">
                <a:solidFill>
                  <a:srgbClr val="FF0000"/>
                </a:solidFill>
                <a:latin typeface="微软雅黑" pitchFamily="34" charset="-122"/>
                <a:ea typeface="微软雅黑" pitchFamily="34" charset="-122"/>
              </a:rPr>
              <a:t>模糊</a:t>
            </a:r>
            <a:r>
              <a:rPr lang="zh-CN" altLang="en-US" sz="2000" b="0" dirty="0">
                <a:latin typeface="微软雅黑" pitchFamily="34" charset="-122"/>
                <a:ea typeface="微软雅黑" pitchFamily="34" charset="-122"/>
              </a:rPr>
              <a:t>”的性质对解决该问题</a:t>
            </a:r>
            <a:r>
              <a:rPr lang="zh-CN" altLang="en-US" sz="2000" b="0" dirty="0">
                <a:solidFill>
                  <a:srgbClr val="FF0000"/>
                </a:solidFill>
                <a:latin typeface="微软雅黑" pitchFamily="34" charset="-122"/>
                <a:ea typeface="微软雅黑" pitchFamily="34" charset="-122"/>
              </a:rPr>
              <a:t>提供了思路</a:t>
            </a:r>
            <a:r>
              <a:rPr lang="zh-CN" altLang="en-US" sz="2000" b="0" dirty="0">
                <a:latin typeface="微软雅黑" pitchFamily="34" charset="-122"/>
                <a:ea typeface="微软雅黑" pitchFamily="34" charset="-122"/>
              </a:rPr>
              <a:t>。</a:t>
            </a:r>
            <a:endParaRPr lang="en-US" altLang="zh-CN" sz="2000" b="0" dirty="0">
              <a:latin typeface="微软雅黑" pitchFamily="34" charset="-122"/>
              <a:ea typeface="微软雅黑" pitchFamily="34" charset="-122"/>
            </a:endParaRPr>
          </a:p>
          <a:p>
            <a:pPr indent="457200" algn="just">
              <a:lnSpc>
                <a:spcPct val="150000"/>
              </a:lnSpc>
            </a:pPr>
            <a:endParaRPr lang="en-US" altLang="zh-CN" sz="2000" b="0" dirty="0">
              <a:latin typeface="微软雅黑" pitchFamily="34" charset="-122"/>
              <a:ea typeface="微软雅黑" pitchFamily="34" charset="-122"/>
            </a:endParaRPr>
          </a:p>
          <a:p>
            <a:pPr indent="457200" algn="just">
              <a:lnSpc>
                <a:spcPct val="150000"/>
              </a:lnSpc>
            </a:pPr>
            <a:r>
              <a:rPr lang="zh-CN" altLang="en-US" sz="2000" b="0" dirty="0">
                <a:latin typeface="微软雅黑" pitchFamily="34" charset="-122"/>
                <a:ea typeface="微软雅黑" pitchFamily="34" charset="-122"/>
              </a:rPr>
              <a:t>聚类分析是数理统计中的一种多元分析方法，它是用数学方法定量地确定样本的亲疏关系，从而客观地划分类型。事物之间的界限，有些是确切的，有些则是模糊的。例如人群中的面貌相像程度之间的界限是模糊的，天气阴、晴之间的界限也是模糊的。</a:t>
            </a:r>
          </a:p>
          <a:p>
            <a:pPr indent="457200" algn="just">
              <a:lnSpc>
                <a:spcPct val="150000"/>
              </a:lnSpc>
            </a:pPr>
            <a:endParaRPr lang="zh-CN" altLang="en-US" sz="2000" b="0" dirty="0">
              <a:latin typeface="微软雅黑" pitchFamily="34" charset="-122"/>
              <a:ea typeface="微软雅黑" pitchFamily="34"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文本框 59402"/>
          <p:cNvSpPr txBox="1">
            <a:spLocks noChangeArrowheads="1"/>
          </p:cNvSpPr>
          <p:nvPr/>
        </p:nvSpPr>
        <p:spPr bwMode="auto">
          <a:xfrm>
            <a:off x="1043608" y="476672"/>
            <a:ext cx="8210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spcBef>
                <a:spcPct val="50000"/>
              </a:spcBef>
              <a:defRPr sz="3600" b="1">
                <a:solidFill>
                  <a:schemeClr val="accent1">
                    <a:lumMod val="50000"/>
                  </a:schemeClr>
                </a:solidFill>
                <a:latin typeface="Verdana" pitchFamily="34" charset="0"/>
              </a:defRPr>
            </a:lvl1pPr>
            <a:lvl2pPr marL="742950" indent="-285750">
              <a:defRPr sz="1400" b="1">
                <a:latin typeface="Arial" charset="0"/>
              </a:defRPr>
            </a:lvl2pPr>
            <a:lvl3pPr marL="1143000" indent="-228600">
              <a:defRPr sz="1400" b="1">
                <a:latin typeface="Arial" charset="0"/>
              </a:defRPr>
            </a:lvl3pPr>
            <a:lvl4pPr marL="1600200" indent="-228600">
              <a:defRPr sz="1400" b="1">
                <a:latin typeface="Arial" charset="0"/>
              </a:defRPr>
            </a:lvl4pPr>
            <a:lvl5pPr marL="2057400" indent="-228600">
              <a:defRPr sz="1400" b="1">
                <a:latin typeface="Arial" charset="0"/>
              </a:defRPr>
            </a:lvl5pPr>
            <a:lvl6pPr marL="2514600" indent="-228600" eaLnBrk="0" fontAlgn="base" hangingPunct="0">
              <a:spcBef>
                <a:spcPct val="0"/>
              </a:spcBef>
              <a:spcAft>
                <a:spcPct val="0"/>
              </a:spcAft>
              <a:buFont typeface="Arial" charset="0"/>
              <a:defRPr sz="1400" b="1">
                <a:latin typeface="Arial" charset="0"/>
              </a:defRPr>
            </a:lvl6pPr>
            <a:lvl7pPr marL="2971800" indent="-228600" eaLnBrk="0" fontAlgn="base" hangingPunct="0">
              <a:spcBef>
                <a:spcPct val="0"/>
              </a:spcBef>
              <a:spcAft>
                <a:spcPct val="0"/>
              </a:spcAft>
              <a:buFont typeface="Arial" charset="0"/>
              <a:defRPr sz="1400" b="1">
                <a:latin typeface="Arial" charset="0"/>
              </a:defRPr>
            </a:lvl7pPr>
            <a:lvl8pPr marL="3429000" indent="-228600" eaLnBrk="0" fontAlgn="base" hangingPunct="0">
              <a:spcBef>
                <a:spcPct val="0"/>
              </a:spcBef>
              <a:spcAft>
                <a:spcPct val="0"/>
              </a:spcAft>
              <a:buFont typeface="Arial" charset="0"/>
              <a:defRPr sz="1400" b="1">
                <a:latin typeface="Arial" charset="0"/>
              </a:defRPr>
            </a:lvl8pPr>
            <a:lvl9pPr marL="3886200" indent="-228600" eaLnBrk="0" fontAlgn="base" hangingPunct="0">
              <a:spcBef>
                <a:spcPct val="0"/>
              </a:spcBef>
              <a:spcAft>
                <a:spcPct val="0"/>
              </a:spcAft>
              <a:buFont typeface="Arial" charset="0"/>
              <a:defRPr sz="1400" b="1">
                <a:latin typeface="Arial" charset="0"/>
              </a:defRPr>
            </a:lvl9pPr>
          </a:lstStyle>
          <a:p>
            <a:r>
              <a:rPr lang="en-US" altLang="zh-CN" dirty="0"/>
              <a:t> </a:t>
            </a:r>
            <a:r>
              <a:rPr lang="zh-CN" altLang="en-US" dirty="0"/>
              <a:t>模糊聚类原理</a:t>
            </a:r>
          </a:p>
        </p:txBody>
      </p:sp>
      <p:sp>
        <p:nvSpPr>
          <p:cNvPr id="3" name="矩形 2"/>
          <p:cNvSpPr/>
          <p:nvPr/>
        </p:nvSpPr>
        <p:spPr>
          <a:xfrm>
            <a:off x="604838" y="1700808"/>
            <a:ext cx="7999610" cy="553998"/>
          </a:xfrm>
          <a:prstGeom prst="rect">
            <a:avLst/>
          </a:prstGeom>
        </p:spPr>
        <p:txBody>
          <a:bodyPr wrap="square">
            <a:spAutoFit/>
          </a:bodyPr>
          <a:lstStyle/>
          <a:p>
            <a:pPr indent="457200" algn="just">
              <a:lnSpc>
                <a:spcPct val="150000"/>
              </a:lnSpc>
            </a:pPr>
            <a:r>
              <a:rPr lang="zh-CN" altLang="en-US" sz="2000" b="0" dirty="0">
                <a:latin typeface="微软雅黑" pitchFamily="34" charset="-122"/>
                <a:ea typeface="微软雅黑" pitchFamily="34" charset="-122"/>
              </a:rPr>
              <a:t>　　</a:t>
            </a:r>
          </a:p>
        </p:txBody>
      </p:sp>
      <p:sp>
        <p:nvSpPr>
          <p:cNvPr id="2" name="矩形 1"/>
          <p:cNvSpPr/>
          <p:nvPr/>
        </p:nvSpPr>
        <p:spPr>
          <a:xfrm>
            <a:off x="592138" y="1556792"/>
            <a:ext cx="8025010" cy="4893647"/>
          </a:xfrm>
          <a:prstGeom prst="rect">
            <a:avLst/>
          </a:prstGeom>
        </p:spPr>
        <p:txBody>
          <a:bodyPr wrap="square">
            <a:spAutoFit/>
          </a:bodyPr>
          <a:lstStyle/>
          <a:p>
            <a:pPr marL="342900" indent="-342900">
              <a:buClr>
                <a:srgbClr val="FF0000"/>
              </a:buClr>
              <a:buFont typeface="Wingdings" pitchFamily="2" charset="2"/>
              <a:buChar char="l"/>
            </a:pPr>
            <a:r>
              <a:rPr lang="en-US" altLang="zh-CN" sz="2400" b="0" dirty="0">
                <a:solidFill>
                  <a:schemeClr val="tx1">
                    <a:lumMod val="95000"/>
                    <a:lumOff val="5000"/>
                  </a:schemeClr>
                </a:solidFill>
                <a:latin typeface="微软雅黑" pitchFamily="34" charset="-122"/>
                <a:ea typeface="微软雅黑" pitchFamily="34" charset="-122"/>
              </a:rPr>
              <a:t>1.</a:t>
            </a:r>
            <a:r>
              <a:rPr lang="zh-CN" altLang="en-US" sz="2400" b="0" dirty="0">
                <a:solidFill>
                  <a:schemeClr val="tx1">
                    <a:lumMod val="95000"/>
                    <a:lumOff val="5000"/>
                  </a:schemeClr>
                </a:solidFill>
                <a:latin typeface="微软雅黑" pitchFamily="34" charset="-122"/>
                <a:ea typeface="微软雅黑" pitchFamily="34" charset="-122"/>
              </a:rPr>
              <a:t>模糊集概念</a:t>
            </a:r>
            <a:endParaRPr lang="en-US" altLang="zh-CN" sz="2400" b="0" dirty="0">
              <a:solidFill>
                <a:schemeClr val="tx1">
                  <a:lumMod val="95000"/>
                  <a:lumOff val="5000"/>
                </a:schemeClr>
              </a:solidFill>
              <a:latin typeface="微软雅黑" pitchFamily="34" charset="-122"/>
              <a:ea typeface="微软雅黑" pitchFamily="34" charset="-122"/>
            </a:endParaRPr>
          </a:p>
          <a:p>
            <a:pPr indent="457200" algn="just">
              <a:lnSpc>
                <a:spcPct val="150000"/>
              </a:lnSpc>
            </a:pPr>
            <a:endParaRPr lang="en-US" altLang="zh-CN" sz="2000" b="0" dirty="0">
              <a:latin typeface="微软雅黑" pitchFamily="34" charset="-122"/>
              <a:ea typeface="微软雅黑" pitchFamily="34" charset="-122"/>
            </a:endParaRPr>
          </a:p>
          <a:p>
            <a:pPr indent="457200" algn="just">
              <a:lnSpc>
                <a:spcPct val="150000"/>
              </a:lnSpc>
            </a:pPr>
            <a:r>
              <a:rPr lang="zh-CN" altLang="en-US" sz="2000" b="0" dirty="0">
                <a:solidFill>
                  <a:srgbClr val="FF0000"/>
                </a:solidFill>
                <a:latin typeface="微软雅黑" pitchFamily="34" charset="-122"/>
                <a:ea typeface="微软雅黑" pitchFamily="34" charset="-122"/>
              </a:rPr>
              <a:t>模糊集合论</a:t>
            </a:r>
            <a:r>
              <a:rPr lang="zh-CN" altLang="en-US" sz="2000" b="0" dirty="0">
                <a:latin typeface="微软雅黑" pitchFamily="34" charset="-122"/>
                <a:ea typeface="微软雅黑" pitchFamily="34" charset="-122"/>
              </a:rPr>
              <a:t>是一门用</a:t>
            </a:r>
            <a:r>
              <a:rPr lang="zh-CN" altLang="en-US" sz="2000" b="0" dirty="0">
                <a:solidFill>
                  <a:srgbClr val="0000FF"/>
                </a:solidFill>
                <a:latin typeface="微软雅黑" pitchFamily="34" charset="-122"/>
                <a:ea typeface="微软雅黑" pitchFamily="34" charset="-122"/>
              </a:rPr>
              <a:t>清晰的数学方法</a:t>
            </a:r>
            <a:r>
              <a:rPr lang="zh-CN" altLang="en-US" sz="2000" b="0" dirty="0">
                <a:latin typeface="微软雅黑" pitchFamily="34" charset="-122"/>
                <a:ea typeface="微软雅黑" pitchFamily="34" charset="-122"/>
              </a:rPr>
              <a:t>描述</a:t>
            </a:r>
            <a:r>
              <a:rPr lang="zh-CN" altLang="en-US" sz="2000" b="0" dirty="0">
                <a:solidFill>
                  <a:srgbClr val="0000FF"/>
                </a:solidFill>
                <a:latin typeface="微软雅黑" pitchFamily="34" charset="-122"/>
                <a:ea typeface="微软雅黑" pitchFamily="34" charset="-122"/>
              </a:rPr>
              <a:t>边界不清</a:t>
            </a:r>
            <a:r>
              <a:rPr lang="zh-CN" altLang="en-US" sz="2000" b="0" dirty="0">
                <a:latin typeface="微软雅黑" pitchFamily="34" charset="-122"/>
                <a:ea typeface="微软雅黑" pitchFamily="34" charset="-122"/>
              </a:rPr>
              <a:t>的事物的</a:t>
            </a:r>
            <a:r>
              <a:rPr lang="zh-CN" altLang="en-US" sz="2000" b="0" dirty="0">
                <a:solidFill>
                  <a:srgbClr val="FF0000"/>
                </a:solidFill>
                <a:latin typeface="微软雅黑" pitchFamily="34" charset="-122"/>
                <a:ea typeface="微软雅黑" pitchFamily="34" charset="-122"/>
              </a:rPr>
              <a:t>数学理论</a:t>
            </a:r>
            <a:r>
              <a:rPr lang="zh-CN" altLang="en-US" sz="2000" b="0" dirty="0">
                <a:latin typeface="微软雅黑" pitchFamily="34" charset="-122"/>
                <a:ea typeface="微软雅黑" pitchFamily="34" charset="-122"/>
              </a:rPr>
              <a:t>。</a:t>
            </a:r>
            <a:endParaRPr lang="en-US" altLang="zh-CN" sz="2000" b="0" dirty="0">
              <a:latin typeface="微软雅黑" pitchFamily="34" charset="-122"/>
              <a:ea typeface="微软雅黑" pitchFamily="34" charset="-122"/>
            </a:endParaRPr>
          </a:p>
          <a:p>
            <a:pPr indent="457200" algn="just">
              <a:lnSpc>
                <a:spcPct val="150000"/>
              </a:lnSpc>
            </a:pPr>
            <a:r>
              <a:rPr lang="zh-CN" altLang="en-US" sz="2000" b="0" dirty="0">
                <a:solidFill>
                  <a:srgbClr val="0000FF"/>
                </a:solidFill>
                <a:latin typeface="微软雅黑" pitchFamily="34" charset="-122"/>
                <a:ea typeface="微软雅黑" pitchFamily="34" charset="-122"/>
              </a:rPr>
              <a:t>模糊集理论</a:t>
            </a:r>
            <a:r>
              <a:rPr lang="zh-CN" altLang="en-US" sz="2000" b="0" dirty="0">
                <a:latin typeface="微软雅黑" pitchFamily="34" charset="-122"/>
                <a:ea typeface="微软雅黑" pitchFamily="34" charset="-122"/>
              </a:rPr>
              <a:t>是对</a:t>
            </a:r>
            <a:r>
              <a:rPr lang="zh-CN" altLang="en-US" sz="2000" b="0" dirty="0">
                <a:solidFill>
                  <a:srgbClr val="0000FF"/>
                </a:solidFill>
                <a:latin typeface="微软雅黑" pitchFamily="34" charset="-122"/>
                <a:ea typeface="微软雅黑" pitchFamily="34" charset="-122"/>
              </a:rPr>
              <a:t>传统集合理论</a:t>
            </a:r>
            <a:r>
              <a:rPr lang="zh-CN" altLang="en-US" sz="2000" b="0" dirty="0">
                <a:latin typeface="微软雅黑" pitchFamily="34" charset="-122"/>
                <a:ea typeface="微软雅黑" pitchFamily="34" charset="-122"/>
              </a:rPr>
              <a:t>的一种</a:t>
            </a:r>
            <a:r>
              <a:rPr lang="zh-CN" altLang="en-US" sz="2000" b="0" dirty="0">
                <a:solidFill>
                  <a:srgbClr val="FF0000"/>
                </a:solidFill>
                <a:latin typeface="微软雅黑" pitchFamily="34" charset="-122"/>
                <a:ea typeface="微软雅黑" pitchFamily="34" charset="-122"/>
              </a:rPr>
              <a:t>推广</a:t>
            </a:r>
            <a:r>
              <a:rPr lang="zh-CN" altLang="en-US" sz="2000" b="0" dirty="0">
                <a:latin typeface="微软雅黑" pitchFamily="34" charset="-122"/>
                <a:ea typeface="微软雅黑" pitchFamily="34" charset="-122"/>
              </a:rPr>
              <a:t>，在传统集合理论中，一个元素或者属于一个集合，或者不属于一个集合，而对模糊集来说，每一个元素都是以一定的程度属于某个集合，也可以同时以不同的程度属于几个集合。</a:t>
            </a:r>
            <a:endParaRPr lang="en-US" altLang="zh-CN" sz="2000" b="0" dirty="0">
              <a:latin typeface="微软雅黑" pitchFamily="34" charset="-122"/>
              <a:ea typeface="微软雅黑" pitchFamily="34" charset="-122"/>
            </a:endParaRPr>
          </a:p>
          <a:p>
            <a:pPr indent="457200" algn="just">
              <a:lnSpc>
                <a:spcPct val="150000"/>
              </a:lnSpc>
            </a:pPr>
            <a:endParaRPr lang="zh-CN" altLang="en-US" sz="2000" b="0" dirty="0">
              <a:latin typeface="微软雅黑" pitchFamily="34" charset="-122"/>
              <a:ea typeface="微软雅黑" pitchFamily="34" charset="-122"/>
            </a:endParaRPr>
          </a:p>
          <a:p>
            <a:endParaRPr lang="en-US" altLang="zh-CN" sz="2400" b="0" dirty="0">
              <a:solidFill>
                <a:schemeClr val="accent6"/>
              </a:solidFill>
              <a:latin typeface="微软雅黑" pitchFamily="34" charset="-122"/>
              <a:ea typeface="微软雅黑" pitchFamily="34" charset="-122"/>
            </a:endParaRPr>
          </a:p>
          <a:p>
            <a:endParaRPr lang="zh-CN" altLang="en-US" sz="2400" b="0" dirty="0">
              <a:solidFill>
                <a:schemeClr val="accent6"/>
              </a:solidFill>
              <a:latin typeface="微软雅黑" pitchFamily="34" charset="-122"/>
              <a:ea typeface="微软雅黑" pitchFamily="34" charset="-122"/>
            </a:endParaRPr>
          </a:p>
        </p:txBody>
      </p:sp>
    </p:spTree>
    <p:extLst>
      <p:ext uri="{BB962C8B-B14F-4D97-AF65-F5344CB8AC3E}">
        <p14:creationId xmlns:p14="http://schemas.microsoft.com/office/powerpoint/2010/main" val="3175334864"/>
      </p:ext>
    </p:extLst>
  </p:cSld>
  <p:clrMapOvr>
    <a:masterClrMapping/>
  </p:clrMapOvr>
</p:sld>
</file>

<file path=ppt/theme/theme1.xml><?xml version="1.0" encoding="utf-8"?>
<a:theme xmlns:a="http://schemas.openxmlformats.org/drawingml/2006/main" name="1_Studio">
  <a:themeElements>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1_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1_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1_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1_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1_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1_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1_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1_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1_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1_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6581</TotalTime>
  <Pages>0</Pages>
  <Words>10253</Words>
  <Characters>0</Characters>
  <Application>Microsoft Office PowerPoint</Application>
  <DocSecurity>0</DocSecurity>
  <PresentationFormat>全屏显示(4:3)</PresentationFormat>
  <Lines>0</Lines>
  <Paragraphs>2283</Paragraphs>
  <Slides>132</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132</vt:i4>
      </vt:variant>
    </vt:vector>
  </HeadingPairs>
  <TitlesOfParts>
    <vt:vector size="148" baseType="lpstr">
      <vt:lpstr>新細明體</vt:lpstr>
      <vt:lpstr>SymbolPS</vt:lpstr>
      <vt:lpstr>SimHei</vt:lpstr>
      <vt:lpstr>宋体</vt:lpstr>
      <vt:lpstr>微软雅黑</vt:lpstr>
      <vt:lpstr>Arial</vt:lpstr>
      <vt:lpstr>Arial Black</vt:lpstr>
      <vt:lpstr>Cambria Math</vt:lpstr>
      <vt:lpstr>Symbol</vt:lpstr>
      <vt:lpstr>Times</vt:lpstr>
      <vt:lpstr>Times New Roman</vt:lpstr>
      <vt:lpstr>Verdana</vt:lpstr>
      <vt:lpstr>Wingdings</vt:lpstr>
      <vt:lpstr>1_Studio</vt:lpstr>
      <vt:lpstr>Equation</vt:lpstr>
      <vt:lpstr>公式</vt:lpstr>
      <vt:lpstr>第五章 模糊聚类</vt:lpstr>
      <vt:lpstr>  模糊聚类</vt:lpstr>
      <vt:lpstr>  模糊聚类</vt:lpstr>
      <vt:lpstr> 模糊集基本介绍</vt:lpstr>
      <vt:lpstr> 模糊集基本介绍</vt:lpstr>
      <vt:lpstr> 模糊集基本介绍</vt:lpstr>
      <vt:lpstr> 模糊逻辑的发展</vt:lpstr>
      <vt:lpstr> 模糊逻辑的发展</vt:lpstr>
      <vt:lpstr> 模糊逻辑的发展</vt:lpstr>
      <vt:lpstr> 模糊逻辑的定义</vt:lpstr>
      <vt:lpstr> 模糊逻辑的定义</vt:lpstr>
      <vt:lpstr> 模糊逻辑的定义</vt:lpstr>
      <vt:lpstr> 模糊集介绍</vt:lpstr>
      <vt:lpstr> 模糊集介绍</vt:lpstr>
      <vt:lpstr> 模糊集介绍</vt:lpstr>
      <vt:lpstr> 模糊集介绍</vt:lpstr>
      <vt:lpstr> 模糊集介绍</vt:lpstr>
      <vt:lpstr> 模糊集介绍</vt:lpstr>
      <vt:lpstr> 模糊集在计算机中的表达</vt:lpstr>
      <vt:lpstr> 模糊集在计算机中的表达</vt:lpstr>
      <vt:lpstr> 模糊集在计算机中的表达</vt:lpstr>
      <vt:lpstr> 模糊集在计算机中的表达</vt:lpstr>
      <vt:lpstr> 模糊集的基本操作</vt:lpstr>
      <vt:lpstr> 模糊集的基本操作</vt:lpstr>
      <vt:lpstr> 模糊集的基本操作</vt:lpstr>
      <vt:lpstr> 模糊集的基本操作</vt:lpstr>
      <vt:lpstr> 模糊集的基本操作</vt:lpstr>
      <vt:lpstr> 模糊集的基本操作</vt:lpstr>
      <vt:lpstr> 模糊集的性质</vt:lpstr>
      <vt:lpstr> 语言变量</vt:lpstr>
      <vt:lpstr> 语言变量</vt:lpstr>
      <vt:lpstr> 模糊限制语</vt:lpstr>
      <vt:lpstr> 模糊限制语</vt:lpstr>
      <vt:lpstr> 模糊限制语</vt:lpstr>
      <vt:lpstr> 模糊限制语</vt:lpstr>
      <vt:lpstr>  模糊聚类</vt:lpstr>
      <vt:lpstr> 模糊规则介绍</vt:lpstr>
      <vt:lpstr> 模糊规则介绍</vt:lpstr>
      <vt:lpstr> 模糊规则介绍</vt:lpstr>
      <vt:lpstr> 使用模糊规则进行推理</vt:lpstr>
      <vt:lpstr> 使用模糊规则进行推理</vt:lpstr>
      <vt:lpstr> 使用模糊规则进行推理</vt:lpstr>
      <vt:lpstr> 使用模糊规则进行推理</vt:lpstr>
      <vt:lpstr> 使用模糊规则进行推理</vt:lpstr>
      <vt:lpstr>  模糊聚类</vt:lpstr>
      <vt:lpstr> 模糊推理的定义</vt:lpstr>
      <vt:lpstr> Mamdani-style 模糊推理</vt:lpstr>
      <vt:lpstr> Mamdani-style 模糊推理</vt:lpstr>
      <vt:lpstr> Mamdani-style 模糊推理</vt:lpstr>
      <vt:lpstr> Mamdani-style 模糊推理</vt:lpstr>
      <vt:lpstr> Mamdani-style 模糊推理</vt:lpstr>
      <vt:lpstr> Mamdani-style 模糊推理</vt:lpstr>
      <vt:lpstr> Mamdani-style 模糊推理</vt:lpstr>
      <vt:lpstr> Mamdani-style 模糊推理</vt:lpstr>
      <vt:lpstr> Mamdani-style 模糊推理</vt:lpstr>
      <vt:lpstr> Mamdani-style 模糊推理</vt:lpstr>
      <vt:lpstr> Mamdani-style 模糊推理</vt:lpstr>
      <vt:lpstr> Mamdani-style 模糊推理</vt:lpstr>
      <vt:lpstr> Mamdani-style 模糊推理</vt:lpstr>
      <vt:lpstr> Mamdani-style 模糊推理</vt:lpstr>
      <vt:lpstr> Mamdani-style 模糊推理</vt:lpstr>
      <vt:lpstr> Sugeno 模糊推理</vt:lpstr>
      <vt:lpstr> Sugeno 模糊推理</vt:lpstr>
      <vt:lpstr> Sugeno 模糊推理</vt:lpstr>
      <vt:lpstr> Sugeno 模糊推理</vt:lpstr>
      <vt:lpstr> Sugeno 模糊推理</vt:lpstr>
      <vt:lpstr> Sugeno 模糊推理</vt:lpstr>
      <vt:lpstr> Sugeno 模糊推理</vt:lpstr>
      <vt:lpstr>  模糊聚类</vt:lpstr>
      <vt:lpstr> 建立模糊专家系统实例</vt:lpstr>
      <vt:lpstr> 建立模糊专家系统实例</vt:lpstr>
      <vt:lpstr> 建立模糊专家系统实例</vt:lpstr>
      <vt:lpstr> Sugeno 模糊推理</vt:lpstr>
      <vt:lpstr> 建立模糊专家系统实例</vt:lpstr>
      <vt:lpstr> 建立模糊专家系统实例</vt:lpstr>
      <vt:lpstr> 建立模糊专家系统实例</vt:lpstr>
      <vt:lpstr> 建立模糊专家系统实例</vt:lpstr>
      <vt:lpstr> 建立模糊专家系统实例</vt:lpstr>
      <vt:lpstr> 建立模糊专家系统实例</vt:lpstr>
      <vt:lpstr> 建立模糊专家系统实例</vt:lpstr>
      <vt:lpstr> 建立模糊专家系统实例</vt:lpstr>
      <vt:lpstr> 建立模糊专家系统实例</vt:lpstr>
      <vt:lpstr> 建立模糊专家系统实例</vt:lpstr>
      <vt:lpstr> 建立模糊专家系统实例</vt:lpstr>
      <vt:lpstr> 建立模糊专家系统实例</vt:lpstr>
      <vt:lpstr> 建立模糊专家系统实例</vt:lpstr>
      <vt:lpstr> 建立模糊专家系统实例</vt:lpstr>
      <vt:lpstr> 建立模糊专家系统实例</vt:lpstr>
      <vt:lpstr> 建立模糊专家系统实例</vt:lpstr>
      <vt:lpstr> 建立模糊专家系统实例</vt:lpstr>
      <vt:lpstr> 建立模糊专家系统实例</vt:lpstr>
      <vt:lpstr> 建立模糊专家系统实例</vt:lpstr>
      <vt:lpstr> 建立模糊专家系统实例</vt:lpstr>
      <vt:lpstr> 建立模糊专家系统实例</vt:lpstr>
      <vt:lpstr> 建立模糊专家系统实例</vt:lpstr>
      <vt:lpstr> 建立模糊专家系统实例</vt:lpstr>
      <vt:lpstr>  模糊聚类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本章小结</vt:lpstr>
      <vt:lpstr>  模糊聚类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模糊聚类</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zx</dc:creator>
  <cp:keywords/>
  <dc:description/>
  <cp:lastModifiedBy>Administrator</cp:lastModifiedBy>
  <cp:revision>1903</cp:revision>
  <dcterms:created xsi:type="dcterms:W3CDTF">2003-04-14T14:59:42Z</dcterms:created>
  <dcterms:modified xsi:type="dcterms:W3CDTF">2024-11-14T13:51:19Z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LCID">
    <vt:r8>2052</vt:r8>
  </property>
  <property fmtid="{D5CDD505-2E9C-101B-9397-08002B2CF9AE}" pid="4" name="KSOProductBuildVer">
    <vt:lpwstr>2052-9.1.0.4715</vt:lpwstr>
  </property>
</Properties>
</file>