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15"/>
    <a:srgbClr val="15413F"/>
    <a:srgbClr val="FFCE3D"/>
    <a:srgbClr val="3774A7"/>
    <a:srgbClr val="161928"/>
    <a:srgbClr val="3774A6"/>
    <a:srgbClr val="FFD646"/>
    <a:srgbClr val="12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2172" y="12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FBD4D-4F95-41EC-9BAE-10ED5A7513C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2478-1891-4C5B-B9F7-1D5F8B4BF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93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6EC2-183A-4EB4-80D3-AC799B919DEB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8E48-52C8-4329-B3DA-088B7A71930C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6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277E-F5A1-40D7-807F-C99290C42DA0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3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1C0-D081-4998-8CA4-5CF3FB9D1456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27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B3D0-51DC-4ED2-934A-47B3386290A9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5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E1CC-66C7-4072-B851-33D6EA92310A}" type="datetime1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1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F0B6-CD58-4AA8-A121-9BFD03612588}" type="datetime1">
              <a:rPr lang="pt-BR" smtClean="0"/>
              <a:t>10/05/2024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5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5DF-0F02-47C3-B4CC-8590B4D7FF27}" type="datetime1">
              <a:rPr lang="pt-BR" smtClean="0"/>
              <a:t>10/05/2024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87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E44E-7028-45D3-B51B-0E2D47BE9E4F}" type="datetime1">
              <a:rPr lang="pt-BR" smtClean="0"/>
              <a:t>10/05/2024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12A-53C9-4070-ABBC-ABE7E3F4EE20}" type="datetime1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6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F67F-B827-4740-BE07-0452C63AA56F}" type="datetime1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1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24A4-2230-4943-9BE6-86520DF9C478}" type="datetime1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23C5-3FFD-4064-8D83-5AF2C1BF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06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LGRuggeri/Projeto_ebook_DIO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553E73C6-9592-FCF9-EF07-7B3BAB67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1</a:t>
            </a:fld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E8F1F5AB-C0B1-134F-75DA-B7F493DD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8" name="Fundo">
            <a:extLst>
              <a:ext uri="{FF2B5EF4-FFF2-40B4-BE49-F238E27FC236}">
                <a16:creationId xmlns:a16="http://schemas.microsoft.com/office/drawing/2014/main" id="{31FA85A8-EE7C-6B58-2CF6-C905714BF44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Cajado">
            <a:extLst>
              <a:ext uri="{FF2B5EF4-FFF2-40B4-BE49-F238E27FC236}">
                <a16:creationId xmlns:a16="http://schemas.microsoft.com/office/drawing/2014/main" id="{F8408D46-A30D-7A9F-6C76-66BFBA74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630143" y="10115964"/>
            <a:ext cx="4562139" cy="4562139"/>
          </a:xfrm>
          <a:prstGeom prst="rect">
            <a:avLst/>
          </a:prstGeom>
        </p:spPr>
      </p:pic>
      <p:pic>
        <p:nvPicPr>
          <p:cNvPr id="12" name="Logo_Python">
            <a:extLst>
              <a:ext uri="{FF2B5EF4-FFF2-40B4-BE49-F238E27FC236}">
                <a16:creationId xmlns:a16="http://schemas.microsoft.com/office/drawing/2014/main" id="{3A20AA3E-A713-5AC8-D272-2DAB77FA9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939" y="10303773"/>
            <a:ext cx="1205322" cy="1200301"/>
          </a:xfrm>
          <a:prstGeom prst="rect">
            <a:avLst/>
          </a:prstGeom>
        </p:spPr>
      </p:pic>
      <p:sp>
        <p:nvSpPr>
          <p:cNvPr id="25" name="Sub_texto">
            <a:extLst>
              <a:ext uri="{FF2B5EF4-FFF2-40B4-BE49-F238E27FC236}">
                <a16:creationId xmlns:a16="http://schemas.microsoft.com/office/drawing/2014/main" id="{4F3DE31A-6035-B7D7-6C04-04A953A521F2}"/>
              </a:ext>
            </a:extLst>
          </p:cNvPr>
          <p:cNvSpPr txBox="1"/>
          <p:nvPr/>
        </p:nvSpPr>
        <p:spPr>
          <a:xfrm>
            <a:off x="798671" y="9028601"/>
            <a:ext cx="8003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ADQUIRA OS CONHECIMENTOS INICIAIS PARA A JORNADA PYTHON E SE TORNO UM MESTRE DO CÓDIGO</a:t>
            </a:r>
          </a:p>
        </p:txBody>
      </p:sp>
      <p:sp>
        <p:nvSpPr>
          <p:cNvPr id="18" name="Nome_Autor">
            <a:extLst>
              <a:ext uri="{FF2B5EF4-FFF2-40B4-BE49-F238E27FC236}">
                <a16:creationId xmlns:a16="http://schemas.microsoft.com/office/drawing/2014/main" id="{B197B306-4338-E40C-16FC-7D6862205E45}"/>
              </a:ext>
            </a:extLst>
          </p:cNvPr>
          <p:cNvSpPr txBox="1"/>
          <p:nvPr/>
        </p:nvSpPr>
        <p:spPr>
          <a:xfrm>
            <a:off x="2514600" y="11624446"/>
            <a:ext cx="4793226" cy="523220"/>
          </a:xfrm>
          <a:prstGeom prst="rect">
            <a:avLst/>
          </a:prstGeom>
          <a:solidFill>
            <a:srgbClr val="0D0D15"/>
          </a:solidFill>
          <a:ln>
            <a:solidFill>
              <a:srgbClr val="0D0D1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LUIZ RUGGERI</a:t>
            </a:r>
          </a:p>
        </p:txBody>
      </p:sp>
      <p:pic>
        <p:nvPicPr>
          <p:cNvPr id="7" name="Mago">
            <a:extLst>
              <a:ext uri="{FF2B5EF4-FFF2-40B4-BE49-F238E27FC236}">
                <a16:creationId xmlns:a16="http://schemas.microsoft.com/office/drawing/2014/main" id="{99092963-DC67-F775-7BC9-57EE4B8BC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62400"/>
            <a:ext cx="7315200" cy="48768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7" name="Sub_título">
            <a:extLst>
              <a:ext uri="{FF2B5EF4-FFF2-40B4-BE49-F238E27FC236}">
                <a16:creationId xmlns:a16="http://schemas.microsoft.com/office/drawing/2014/main" id="{EFF12AF9-3877-66D1-AE50-9FFC444A4CD6}"/>
              </a:ext>
            </a:extLst>
          </p:cNvPr>
          <p:cNvSpPr txBox="1"/>
          <p:nvPr/>
        </p:nvSpPr>
        <p:spPr>
          <a:xfrm>
            <a:off x="0" y="1771650"/>
            <a:ext cx="9601200" cy="1077218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JORNADA DO APRENDIZ AO MESTRE DO CÓDIGO</a:t>
            </a:r>
          </a:p>
        </p:txBody>
      </p:sp>
      <p:sp>
        <p:nvSpPr>
          <p:cNvPr id="16" name="Título">
            <a:extLst>
              <a:ext uri="{FF2B5EF4-FFF2-40B4-BE49-F238E27FC236}">
                <a16:creationId xmlns:a16="http://schemas.microsoft.com/office/drawing/2014/main" id="{803D610C-2747-558E-28AC-2C551DD755EF}"/>
              </a:ext>
            </a:extLst>
          </p:cNvPr>
          <p:cNvSpPr txBox="1"/>
          <p:nvPr/>
        </p:nvSpPr>
        <p:spPr>
          <a:xfrm>
            <a:off x="0" y="692727"/>
            <a:ext cx="9601200" cy="707886"/>
          </a:xfrm>
          <a:prstGeom prst="rect">
            <a:avLst/>
          </a:prstGeom>
          <a:noFill/>
          <a:effectLst>
            <a:glow rad="774700">
              <a:srgbClr val="FFD64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MESTRE DO PYTHON</a:t>
            </a:r>
          </a:p>
        </p:txBody>
      </p:sp>
    </p:spTree>
    <p:extLst>
      <p:ext uri="{BB962C8B-B14F-4D97-AF65-F5344CB8AC3E}">
        <p14:creationId xmlns:p14="http://schemas.microsoft.com/office/powerpoint/2010/main" val="197532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EB6E1D86-553F-8E54-844B-63617C87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10</a:t>
            </a:fld>
            <a:endParaRPr lang="pt-BR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1449C8F6-85C3-144E-2158-E9CA749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17" name="Logo_Python">
            <a:extLst>
              <a:ext uri="{FF2B5EF4-FFF2-40B4-BE49-F238E27FC236}">
                <a16:creationId xmlns:a16="http://schemas.microsoft.com/office/drawing/2014/main" id="{F2F2400C-5655-C627-996F-8D63EDE8E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5816" y="10361910"/>
            <a:ext cx="1509568" cy="1503279"/>
          </a:xfrm>
          <a:prstGeom prst="rect">
            <a:avLst/>
          </a:prstGeom>
        </p:spPr>
      </p:pic>
      <p:pic>
        <p:nvPicPr>
          <p:cNvPr id="14" name="Dicionario">
            <a:extLst>
              <a:ext uri="{FF2B5EF4-FFF2-40B4-BE49-F238E27FC236}">
                <a16:creationId xmlns:a16="http://schemas.microsoft.com/office/drawing/2014/main" id="{116AD629-7B20-EB62-D8F0-18BDED77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6688" y="4980889"/>
            <a:ext cx="11260847" cy="6333776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dicionários em Python são uma estrutura de dados que armazena pares de chave-valor. Eles são muito úteis quando você precisa associar valores a chaves para buscar rapidamente. Aqui está um exemplo de como usar dicionários para armazenar e recuperar informações sobre um livro: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87" y="-689443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91443" y="1935758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3.2 DICIONÁRIOS EM PYTHON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604227" y="0"/>
            <a:ext cx="6209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3: TRABALHANDO COM DADOS EM PYTHON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4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AFF6F2E-94C4-B987-0090-2DED4D20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11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BCC9256-EDC3-4A07-56F4-B240C1B2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7" name="Logo_Python">
            <a:extLst>
              <a:ext uri="{FF2B5EF4-FFF2-40B4-BE49-F238E27FC236}">
                <a16:creationId xmlns:a16="http://schemas.microsoft.com/office/drawing/2014/main" id="{7950DB40-4347-353C-6ECF-9F143E6B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5816" y="10361910"/>
            <a:ext cx="1509568" cy="1503279"/>
          </a:xfrm>
          <a:prstGeom prst="rect">
            <a:avLst/>
          </a:prstGeom>
        </p:spPr>
      </p:pic>
      <p:pic>
        <p:nvPicPr>
          <p:cNvPr id="8" name="Controle_fluxo">
            <a:extLst>
              <a:ext uri="{FF2B5EF4-FFF2-40B4-BE49-F238E27FC236}">
                <a16:creationId xmlns:a16="http://schemas.microsoft.com/office/drawing/2014/main" id="{ECFF093C-867C-8967-E435-981D73A6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" y="4303613"/>
            <a:ext cx="9601200" cy="7207700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estruturas de controle de fluxo permitem que você controle o fluxo de execução do seu programa. Aqui está um exemplo de como usar a estrutura de controle de fluxo </a:t>
            </a:r>
            <a:r>
              <a:rPr lang="pt-B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verificar se um número é par ou ímpar: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87" y="-689443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91443" y="1935758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3.3 ESTRUTURAS DE CONTROLE DE FLUXO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604227" y="0"/>
            <a:ext cx="6209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3: TRABALHANDO COM DADOS EM PYTHON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9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BCC9256-EDC3-4A07-56F4-B240C1B2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AFF6F2E-94C4-B987-0090-2DED4D20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12</a:t>
            </a:fld>
            <a:endParaRPr lang="pt-BR"/>
          </a:p>
        </p:txBody>
      </p:sp>
      <p:pic>
        <p:nvPicPr>
          <p:cNvPr id="7" name="Logo_Python">
            <a:extLst>
              <a:ext uri="{FF2B5EF4-FFF2-40B4-BE49-F238E27FC236}">
                <a16:creationId xmlns:a16="http://schemas.microsoft.com/office/drawing/2014/main" id="{7950DB40-4347-353C-6ECF-9F143E6B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148" y="9902585"/>
            <a:ext cx="1714904" cy="1707760"/>
          </a:xfrm>
          <a:prstGeom prst="rect">
            <a:avLst/>
          </a:prstGeom>
        </p:spPr>
      </p:pic>
      <p:pic>
        <p:nvPicPr>
          <p:cNvPr id="12" name="Classe">
            <a:extLst>
              <a:ext uri="{FF2B5EF4-FFF2-40B4-BE49-F238E27FC236}">
                <a16:creationId xmlns:a16="http://schemas.microsoft.com/office/drawing/2014/main" id="{232ABDAA-3743-3482-4721-65073710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5580"/>
            <a:ext cx="9601200" cy="7196184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é uma linguagem de programação orientada a objetos. As classes fornecem uma maneira de agrupar dados e funções relacionadas. Aqui está um exemplo de como definir uma classe e criar um objeto dessa classe: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87" y="-689443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91443" y="1935758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4.1 CLASSES E OBJETOS EM PYTHON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604227" y="0"/>
            <a:ext cx="6209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4: AVANÇANDO COM PYTHON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AFF6F2E-94C4-B987-0090-2DED4D20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13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BCC9256-EDC3-4A07-56F4-B240C1B2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7" name="Logo_Python">
            <a:extLst>
              <a:ext uri="{FF2B5EF4-FFF2-40B4-BE49-F238E27FC236}">
                <a16:creationId xmlns:a16="http://schemas.microsoft.com/office/drawing/2014/main" id="{7950DB40-4347-353C-6ECF-9F143E6B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148" y="9902585"/>
            <a:ext cx="1714904" cy="1707760"/>
          </a:xfrm>
          <a:prstGeom prst="rect">
            <a:avLst/>
          </a:prstGeom>
        </p:spPr>
      </p:pic>
      <p:pic>
        <p:nvPicPr>
          <p:cNvPr id="14" name="Manipulação_arquivo">
            <a:extLst>
              <a:ext uri="{FF2B5EF4-FFF2-40B4-BE49-F238E27FC236}">
                <a16:creationId xmlns:a16="http://schemas.microsoft.com/office/drawing/2014/main" id="{6566AB35-129A-EDE6-3D9B-5864E9314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60" y="3156009"/>
            <a:ext cx="9601200" cy="7197543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fornece várias funções para ler e escrever arquivos. Aqui está um exemplo de como ler um arquivo de texto e imprimir seu conteúdo: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87" y="-689443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91443" y="1935758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4.2 MANIPULAÇÃO DE ARQUIVOS EM PYTHON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604227" y="0"/>
            <a:ext cx="6209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4: AVANÇANDO COM PYTHON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0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AFF6F2E-94C4-B987-0090-2DED4D20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14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BCC9256-EDC3-4A07-56F4-B240C1B2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7" name="Logo_Python">
            <a:extLst>
              <a:ext uri="{FF2B5EF4-FFF2-40B4-BE49-F238E27FC236}">
                <a16:creationId xmlns:a16="http://schemas.microsoft.com/office/drawing/2014/main" id="{7950DB40-4347-353C-6ECF-9F143E6B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148" y="9902585"/>
            <a:ext cx="1714904" cy="1707760"/>
          </a:xfrm>
          <a:prstGeom prst="rect">
            <a:avLst/>
          </a:prstGeom>
        </p:spPr>
      </p:pic>
      <p:pic>
        <p:nvPicPr>
          <p:cNvPr id="13" name="Try_except">
            <a:extLst>
              <a:ext uri="{FF2B5EF4-FFF2-40B4-BE49-F238E27FC236}">
                <a16:creationId xmlns:a16="http://schemas.microsoft.com/office/drawing/2014/main" id="{3710E932-09EF-ADDD-B724-A6D6C8CA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9474"/>
            <a:ext cx="9601200" cy="7200900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tratamento de exceções em Python é feito com os blocos </a:t>
            </a:r>
            <a:r>
              <a:rPr lang="pt-B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Aqui está um exemplo de como tratar uma exceção ao tentar dividir por zero::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87" y="-689443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91443" y="1935758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4.3 TRATAMENTO DE EXCEÇÕES EM PYTHON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604227" y="0"/>
            <a:ext cx="6209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4: AVANÇANDO COM PYTHON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2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AFF6F2E-94C4-B987-0090-2DED4D20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15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BCC9256-EDC3-4A07-56F4-B240C1B2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7" name="Logo_Python">
            <a:extLst>
              <a:ext uri="{FF2B5EF4-FFF2-40B4-BE49-F238E27FC236}">
                <a16:creationId xmlns:a16="http://schemas.microsoft.com/office/drawing/2014/main" id="{7950DB40-4347-353C-6ECF-9F143E6B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148" y="9902585"/>
            <a:ext cx="1714904" cy="1707760"/>
          </a:xfrm>
          <a:prstGeom prst="rect">
            <a:avLst/>
          </a:prstGeom>
        </p:spPr>
      </p:pic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126932" y="4242947"/>
            <a:ext cx="5211592" cy="5211592"/>
          </a:xfrm>
          <a:prstGeom prst="rect">
            <a:avLst/>
          </a:prstGeom>
        </p:spPr>
      </p:pic>
      <p:sp>
        <p:nvSpPr>
          <p:cNvPr id="2" name="Titulo">
            <a:extLst>
              <a:ext uri="{FF2B5EF4-FFF2-40B4-BE49-F238E27FC236}">
                <a16:creationId xmlns:a16="http://schemas.microsoft.com/office/drawing/2014/main" id="{D413FA78-4095-067A-35D4-663F7DCAD520}"/>
              </a:ext>
            </a:extLst>
          </p:cNvPr>
          <p:cNvSpPr txBox="1"/>
          <p:nvPr/>
        </p:nvSpPr>
        <p:spPr>
          <a:xfrm>
            <a:off x="1132154" y="5455541"/>
            <a:ext cx="7336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83176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AFF6F2E-94C4-B987-0090-2DED4D20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16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BCC9256-EDC3-4A07-56F4-B240C1B2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7" name="Logo_Python">
            <a:extLst>
              <a:ext uri="{FF2B5EF4-FFF2-40B4-BE49-F238E27FC236}">
                <a16:creationId xmlns:a16="http://schemas.microsoft.com/office/drawing/2014/main" id="{7950DB40-4347-353C-6ECF-9F143E6B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148" y="9902585"/>
            <a:ext cx="1714904" cy="1707760"/>
          </a:xfrm>
          <a:prstGeom prst="rect">
            <a:avLst/>
          </a:prstGeom>
        </p:spPr>
      </p:pic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378392" y="-731779"/>
            <a:ext cx="5211592" cy="5211592"/>
          </a:xfrm>
          <a:prstGeom prst="rect">
            <a:avLst/>
          </a:prstGeom>
        </p:spPr>
      </p:pic>
      <p:sp>
        <p:nvSpPr>
          <p:cNvPr id="4" name="Sub_título">
            <a:extLst>
              <a:ext uri="{FF2B5EF4-FFF2-40B4-BE49-F238E27FC236}">
                <a16:creationId xmlns:a16="http://schemas.microsoft.com/office/drawing/2014/main" id="{53463047-0DD5-4836-4BAB-A1438F5487D4}"/>
              </a:ext>
            </a:extLst>
          </p:cNvPr>
          <p:cNvSpPr txBox="1"/>
          <p:nvPr/>
        </p:nvSpPr>
        <p:spPr>
          <a:xfrm>
            <a:off x="-67872" y="606480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OBRIGADO POR LER ATÉ AQUI</a:t>
            </a:r>
          </a:p>
        </p:txBody>
      </p:sp>
      <p:sp>
        <p:nvSpPr>
          <p:cNvPr id="6" name="Corpo_Texto">
            <a:extLst>
              <a:ext uri="{FF2B5EF4-FFF2-40B4-BE49-F238E27FC236}">
                <a16:creationId xmlns:a16="http://schemas.microsoft.com/office/drawing/2014/main" id="{42A8DBEA-B07C-E1C1-DC49-215350854595}"/>
              </a:ext>
            </a:extLst>
          </p:cNvPr>
          <p:cNvSpPr txBox="1"/>
          <p:nvPr/>
        </p:nvSpPr>
        <p:spPr>
          <a:xfrm>
            <a:off x="0" y="2650132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e-book foi criado por IA e diagramado por humano.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passo a passo estará disponível em </a:t>
            </a:r>
            <a:r>
              <a:rPr lang="pt-B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material foi desenvolvido para fins didáticos de construção, não foi realizado um revisão cuidadosa de seu conteúdo e pode ocorrer erros gerados por uma IA.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BF4015E-91DD-17F0-83A4-47FA7AF4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39" y="5951964"/>
            <a:ext cx="1943921" cy="194392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C7DFC3-243F-6746-45DA-74721E151DC9}"/>
              </a:ext>
            </a:extLst>
          </p:cNvPr>
          <p:cNvSpPr txBox="1"/>
          <p:nvPr/>
        </p:nvSpPr>
        <p:spPr>
          <a:xfrm>
            <a:off x="108257" y="8221998"/>
            <a:ext cx="924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https://github.com/LGRuggeri/Projeto_ebook_DIO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5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ACCA6A9B-0620-3D9C-E84F-8F8BFC7E5FE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E0AEBA50-0D16-C6A5-59BD-7D97A095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2</a:t>
            </a:fld>
            <a:endParaRPr lang="pt-BR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A7E6030D-F2ED-001B-6E03-1C124980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10" name="Corpo_texto">
            <a:extLst>
              <a:ext uri="{FF2B5EF4-FFF2-40B4-BE49-F238E27FC236}">
                <a16:creationId xmlns:a16="http://schemas.microsoft.com/office/drawing/2014/main" id="{9A79B53A-085D-5F3D-FD84-705D866CC9AF}"/>
              </a:ext>
            </a:extLst>
          </p:cNvPr>
          <p:cNvSpPr txBox="1"/>
          <p:nvPr/>
        </p:nvSpPr>
        <p:spPr>
          <a:xfrm>
            <a:off x="1577341" y="7920202"/>
            <a:ext cx="63779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Nesta seção, apresentaremos o Python e sua importância no mundo do desenvolvimento </a:t>
            </a:r>
            <a:r>
              <a:rPr lang="pt-B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-end. Explicaremos de maneira simples e direta, com exemplos de código em contextos reais.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Mago">
            <a:extLst>
              <a:ext uri="{FF2B5EF4-FFF2-40B4-BE49-F238E27FC236}">
                <a16:creationId xmlns:a16="http://schemas.microsoft.com/office/drawing/2014/main" id="{3D516611-4679-481E-E31B-4766E965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29943"/>
            <a:ext cx="7315200" cy="4876800"/>
          </a:xfrm>
          <a:prstGeom prst="rect">
            <a:avLst/>
          </a:prstGeom>
        </p:spPr>
      </p:pic>
      <p:pic>
        <p:nvPicPr>
          <p:cNvPr id="16" name="Cajado">
            <a:extLst>
              <a:ext uri="{FF2B5EF4-FFF2-40B4-BE49-F238E27FC236}">
                <a16:creationId xmlns:a16="http://schemas.microsoft.com/office/drawing/2014/main" id="{9C4F9AD7-7713-6692-3745-C58BE2C0F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519531" y="-710305"/>
            <a:ext cx="4562139" cy="4562139"/>
          </a:xfrm>
          <a:prstGeom prst="rect">
            <a:avLst/>
          </a:prstGeom>
        </p:spPr>
      </p:pic>
      <p:sp>
        <p:nvSpPr>
          <p:cNvPr id="9" name="Sub_titulo">
            <a:extLst>
              <a:ext uri="{FF2B5EF4-FFF2-40B4-BE49-F238E27FC236}">
                <a16:creationId xmlns:a16="http://schemas.microsoft.com/office/drawing/2014/main" id="{DB4ED9FF-F912-81A5-951C-DEF5A07B1EE4}"/>
              </a:ext>
            </a:extLst>
          </p:cNvPr>
          <p:cNvSpPr txBox="1"/>
          <p:nvPr/>
        </p:nvSpPr>
        <p:spPr>
          <a:xfrm>
            <a:off x="1988820" y="1862161"/>
            <a:ext cx="562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JORNADA COMEÇA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C0F8EE7C-79BF-A49C-ECFC-01D94EC30C8F}"/>
              </a:ext>
            </a:extLst>
          </p:cNvPr>
          <p:cNvSpPr txBox="1"/>
          <p:nvPr/>
        </p:nvSpPr>
        <p:spPr>
          <a:xfrm>
            <a:off x="1988820" y="585326"/>
            <a:ext cx="562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9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E20EB1D3-5231-F0CC-7F61-2BCDF6B589D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F3FAE4A-99B3-C5F3-644D-DEAD29D5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3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F96C104-FCAB-E647-0B6A-5237A71E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12" name="Logo_Python">
            <a:extLst>
              <a:ext uri="{FF2B5EF4-FFF2-40B4-BE49-F238E27FC236}">
                <a16:creationId xmlns:a16="http://schemas.microsoft.com/office/drawing/2014/main" id="{ECB5577B-6B7F-68C2-0F28-E853026C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5816" y="10082847"/>
            <a:ext cx="1509568" cy="1503279"/>
          </a:xfrm>
          <a:prstGeom prst="rect">
            <a:avLst/>
          </a:prstGeom>
        </p:spPr>
      </p:pic>
      <p:sp>
        <p:nvSpPr>
          <p:cNvPr id="6" name="Corpo_Texto">
            <a:extLst>
              <a:ext uri="{FF2B5EF4-FFF2-40B4-BE49-F238E27FC236}">
                <a16:creationId xmlns:a16="http://schemas.microsoft.com/office/drawing/2014/main" id="{F24D5773-2FB8-A5F8-D770-B77D20A4FF22}"/>
              </a:ext>
            </a:extLst>
          </p:cNvPr>
          <p:cNvSpPr txBox="1"/>
          <p:nvPr/>
        </p:nvSpPr>
        <p:spPr>
          <a:xfrm>
            <a:off x="0" y="2047815"/>
            <a:ext cx="96012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Bem-vindo à sua jornada no mundo mágico do Python! Este e-book é o seu mapa para a terra encantada do desenvolvimento </a:t>
            </a:r>
            <a:r>
              <a:rPr lang="pt-B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onde o Python é a linguagem mágica que nos permite criar, inovar e resolver problemas complexos. Vamos explorar a sintaxe básica, os tipos de dados e os operadores. Cada conceito será explicado de maneira simples e direta, com exemplos de código em contextos reais para ajudá-lo a entender melhor. Ao longo desta jornada, você não estará sozinho. Caminhando com você a cada passo do percurso, guiando-o através dos desafios e ajudando-o a superar os obstáculos. Então, pegue sua espada de código e seu escudo de lógica, e vamos embarcar nesta aventura épica juntos!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ajado">
            <a:extLst>
              <a:ext uri="{FF2B5EF4-FFF2-40B4-BE49-F238E27FC236}">
                <a16:creationId xmlns:a16="http://schemas.microsoft.com/office/drawing/2014/main" id="{B9A4F2AF-671B-3FE0-91C5-B86A45813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89271" y="-693782"/>
            <a:ext cx="4562139" cy="4562139"/>
          </a:xfrm>
          <a:prstGeom prst="rect">
            <a:avLst/>
          </a:prstGeom>
        </p:spPr>
      </p:pic>
      <p:sp>
        <p:nvSpPr>
          <p:cNvPr id="3" name="Título">
            <a:extLst>
              <a:ext uri="{FF2B5EF4-FFF2-40B4-BE49-F238E27FC236}">
                <a16:creationId xmlns:a16="http://schemas.microsoft.com/office/drawing/2014/main" id="{87087461-8AE1-C395-8963-257D6C3D4095}"/>
              </a:ext>
            </a:extLst>
          </p:cNvPr>
          <p:cNvSpPr txBox="1"/>
          <p:nvPr/>
        </p:nvSpPr>
        <p:spPr>
          <a:xfrm>
            <a:off x="1958561" y="541984"/>
            <a:ext cx="562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1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6781AF81-34BC-583C-3DDD-1FAEF381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4</a:t>
            </a:fld>
            <a:endParaRPr lang="pt-BR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77AAF270-53CA-15CB-33EE-66ABDB2E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24" name="Logo_Python">
            <a:extLst>
              <a:ext uri="{FF2B5EF4-FFF2-40B4-BE49-F238E27FC236}">
                <a16:creationId xmlns:a16="http://schemas.microsoft.com/office/drawing/2014/main" id="{8E515DFF-7735-470E-57B9-4D430ECE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5815" y="10237455"/>
            <a:ext cx="1509568" cy="1503279"/>
          </a:xfrm>
          <a:prstGeom prst="rect">
            <a:avLst/>
          </a:prstGeom>
        </p:spPr>
      </p:pic>
      <p:pic>
        <p:nvPicPr>
          <p:cNvPr id="21" name="Ola_mundo">
            <a:extLst>
              <a:ext uri="{FF2B5EF4-FFF2-40B4-BE49-F238E27FC236}">
                <a16:creationId xmlns:a16="http://schemas.microsoft.com/office/drawing/2014/main" id="{7C6FCD5E-24B7-272E-CDF2-A7D9D50F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07047"/>
            <a:ext cx="9601200" cy="5405954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é uma linguagem de programação de alto nível com uma sintaxe clara e concisa. Vamos começar com um exemplo simples de código que imprime “Olá, Mundo!” na tela:</a:t>
            </a:r>
          </a:p>
          <a:p>
            <a:pPr algn="ctr"/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90" y="-596974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1" y="1948973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SINTAXE BÁSICA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897380" y="152448"/>
            <a:ext cx="5623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1: O BÁSICO DE PYTHON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1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74C9829B-6849-81E8-2EB5-BD283B00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1DBFA4B-3A8D-6521-DA79-F109F6C2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5</a:t>
            </a:fld>
            <a:endParaRPr lang="pt-BR"/>
          </a:p>
        </p:txBody>
      </p:sp>
      <p:pic>
        <p:nvPicPr>
          <p:cNvPr id="12" name="Logo_Python">
            <a:extLst>
              <a:ext uri="{FF2B5EF4-FFF2-40B4-BE49-F238E27FC236}">
                <a16:creationId xmlns:a16="http://schemas.microsoft.com/office/drawing/2014/main" id="{E7476B32-4CC5-A90F-7527-F726241B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91736" y="10453371"/>
            <a:ext cx="1417725" cy="1411818"/>
          </a:xfrm>
          <a:prstGeom prst="rect">
            <a:avLst/>
          </a:prstGeom>
        </p:spPr>
      </p:pic>
      <p:pic>
        <p:nvPicPr>
          <p:cNvPr id="8" name="Variavel">
            <a:extLst>
              <a:ext uri="{FF2B5EF4-FFF2-40B4-BE49-F238E27FC236}">
                <a16:creationId xmlns:a16="http://schemas.microsoft.com/office/drawing/2014/main" id="{13362EC8-C425-3484-1202-32BFDF916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8" y="5006064"/>
            <a:ext cx="9200043" cy="5180083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as variáveis não precisam ser declaradas antes de serem usadas e os tipos de dados são inferidos automaticamente. Aqui está um exemplo de como definir uma variável e imprimir seu valor e tipo: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89" y="-649824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91441" y="1940558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 VARIÁVEIS E TIPOS DE DADOS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897380" y="152448"/>
            <a:ext cx="5623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1: O BÁSICO DE PYTHON 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7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C50562D-0FAB-FCE9-ADB8-D205FD13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6</a:t>
            </a:fld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BB3E3191-AA46-496B-EED9-F9D7A5ED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16" name="Logo_Python">
            <a:extLst>
              <a:ext uri="{FF2B5EF4-FFF2-40B4-BE49-F238E27FC236}">
                <a16:creationId xmlns:a16="http://schemas.microsoft.com/office/drawing/2014/main" id="{6E851835-26E6-D498-1AE1-740A1A4E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318" y="10617813"/>
            <a:ext cx="1280564" cy="1275229"/>
          </a:xfrm>
          <a:prstGeom prst="rect">
            <a:avLst/>
          </a:prstGeom>
        </p:spPr>
      </p:pic>
      <p:pic>
        <p:nvPicPr>
          <p:cNvPr id="12" name="Operadores">
            <a:extLst>
              <a:ext uri="{FF2B5EF4-FFF2-40B4-BE49-F238E27FC236}">
                <a16:creationId xmlns:a16="http://schemas.microsoft.com/office/drawing/2014/main" id="{15E25309-AD88-AC4E-9952-23AFA8BD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6" y="4274137"/>
            <a:ext cx="8347587" cy="6264924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suporta uma variedade de operadores, incluindo operadores aritméticos, de comparação e lógicos. Aqui está um exemplo de como eles podem ser usados::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89" y="-680809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91441" y="1910839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 OPERADORES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897380" y="152448"/>
            <a:ext cx="5623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1: O BÁSICO DE PYTHON 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0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721405D-098D-0041-10F5-43714BDE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7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62A29E1-2154-0787-B7D2-AF88C27D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13" name="Logo_Python">
            <a:extLst>
              <a:ext uri="{FF2B5EF4-FFF2-40B4-BE49-F238E27FC236}">
                <a16:creationId xmlns:a16="http://schemas.microsoft.com/office/drawing/2014/main" id="{7C7C8541-1259-2060-8B30-6B25F5B3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7762" y="10450645"/>
            <a:ext cx="1425675" cy="1419736"/>
          </a:xfrm>
          <a:prstGeom prst="rect">
            <a:avLst/>
          </a:prstGeom>
        </p:spPr>
      </p:pic>
      <p:pic>
        <p:nvPicPr>
          <p:cNvPr id="8" name="Função">
            <a:extLst>
              <a:ext uri="{FF2B5EF4-FFF2-40B4-BE49-F238E27FC236}">
                <a16:creationId xmlns:a16="http://schemas.microsoft.com/office/drawing/2014/main" id="{06000E07-C97D-7505-26EA-904EC0EA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4" y="4695261"/>
            <a:ext cx="8614511" cy="6465252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são blocos de código reutilizáveis que realizam uma tarefa específica. Aqui está um exemplo de uma função que calcula o fatorial de um número, uma operação comum em muitos problemas de programação e ciência de dados: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87" y="-671188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91443" y="1935758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 FUNÇÕES EM PYTHON 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604227" y="0"/>
            <a:ext cx="6209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2: FUNÇÕES E MÓDULOS EM PYTHON 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8A96F84-4526-1994-84E9-CB3EBB5A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8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BAF9301-E079-DAD9-D539-C5A49769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14" name="Logo_Python">
            <a:extLst>
              <a:ext uri="{FF2B5EF4-FFF2-40B4-BE49-F238E27FC236}">
                <a16:creationId xmlns:a16="http://schemas.microsoft.com/office/drawing/2014/main" id="{32A021F3-FAEB-744D-887B-EBAE6A63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5816" y="10361910"/>
            <a:ext cx="1509568" cy="1503279"/>
          </a:xfrm>
          <a:prstGeom prst="rect">
            <a:avLst/>
          </a:prstGeom>
        </p:spPr>
      </p:pic>
      <p:pic>
        <p:nvPicPr>
          <p:cNvPr id="9" name="Modulo">
            <a:extLst>
              <a:ext uri="{FF2B5EF4-FFF2-40B4-BE49-F238E27FC236}">
                <a16:creationId xmlns:a16="http://schemas.microsoft.com/office/drawing/2014/main" id="{A085CCBB-74A4-9649-A3F5-C09B06EC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4767145"/>
            <a:ext cx="8641080" cy="6484580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são blocos de código reutilizáveis que realizam uma tarefa específica. Aqui está um exemplo de uma função que calcula o fatorial de um número, uma operação comum em muitos problemas de programação e ciência de dados: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87" y="-729122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91443" y="1935758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 MÓDULOS EM PYTHON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604227" y="0"/>
            <a:ext cx="6209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2: FUNÇÕES E MÓDULOS EM PYTHON 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ndo">
            <a:extLst>
              <a:ext uri="{FF2B5EF4-FFF2-40B4-BE49-F238E27FC236}">
                <a16:creationId xmlns:a16="http://schemas.microsoft.com/office/drawing/2014/main" id="{52AFC42C-4077-9D72-0E2D-7364BB296E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D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4B5E393-0462-D432-C1E6-6BA5CA9F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3C5-3FFD-4064-8D83-5AF2C1BF10A7}" type="slidenum">
              <a:rPr lang="pt-BR" smtClean="0"/>
              <a:t>9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A7189C9-4E9C-2A86-4B03-615A2581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CONHECIMENTOS INICIAS PYTHON PARA APRENDIZ - LUIZ RUGGERI</a:t>
            </a:r>
          </a:p>
        </p:txBody>
      </p:sp>
      <p:pic>
        <p:nvPicPr>
          <p:cNvPr id="14" name="Logo_Python">
            <a:extLst>
              <a:ext uri="{FF2B5EF4-FFF2-40B4-BE49-F238E27FC236}">
                <a16:creationId xmlns:a16="http://schemas.microsoft.com/office/drawing/2014/main" id="{9FB7F1E1-CDF7-886D-8B64-AF6FA1BE8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91385" y="10568659"/>
            <a:ext cx="1418428" cy="1412519"/>
          </a:xfrm>
          <a:prstGeom prst="rect">
            <a:avLst/>
          </a:prstGeom>
        </p:spPr>
      </p:pic>
      <p:pic>
        <p:nvPicPr>
          <p:cNvPr id="8" name="Lista">
            <a:extLst>
              <a:ext uri="{FF2B5EF4-FFF2-40B4-BE49-F238E27FC236}">
                <a16:creationId xmlns:a16="http://schemas.microsoft.com/office/drawing/2014/main" id="{566321D0-C56B-0386-138B-4FD17E207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1" y="5170665"/>
            <a:ext cx="8206737" cy="6158294"/>
          </a:xfrm>
          <a:prstGeom prst="rect">
            <a:avLst/>
          </a:prstGeom>
        </p:spPr>
      </p:pic>
      <p:sp>
        <p:nvSpPr>
          <p:cNvPr id="11" name="Corpo_Texto">
            <a:extLst>
              <a:ext uri="{FF2B5EF4-FFF2-40B4-BE49-F238E27FC236}">
                <a16:creationId xmlns:a16="http://schemas.microsoft.com/office/drawing/2014/main" id="{469144C8-F74F-6812-CECB-5716383271CE}"/>
              </a:ext>
            </a:extLst>
          </p:cNvPr>
          <p:cNvSpPr txBox="1"/>
          <p:nvPr/>
        </p:nvSpPr>
        <p:spPr>
          <a:xfrm>
            <a:off x="0" y="2650132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listas são uma das estruturas de dados mais usadas em Python. Elas podem conter itens de diferentes tipos e são mutáveis, o que significa que você pode adicionar, remover e alterar itens após a lista ser criada. Aqui está um exemplo de como usar listas para armazenar e manipular uma série de números: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ajado">
            <a:extLst>
              <a:ext uri="{FF2B5EF4-FFF2-40B4-BE49-F238E27FC236}">
                <a16:creationId xmlns:a16="http://schemas.microsoft.com/office/drawing/2014/main" id="{DDD1A534-0DA5-5BAE-F3E2-83017A3F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640">
            <a:off x="2428087" y="-689443"/>
            <a:ext cx="4562139" cy="4562139"/>
          </a:xfrm>
          <a:prstGeom prst="rect">
            <a:avLst/>
          </a:prstGeom>
        </p:spPr>
      </p:pic>
      <p:sp>
        <p:nvSpPr>
          <p:cNvPr id="6" name="Sub_título">
            <a:extLst>
              <a:ext uri="{FF2B5EF4-FFF2-40B4-BE49-F238E27FC236}">
                <a16:creationId xmlns:a16="http://schemas.microsoft.com/office/drawing/2014/main" id="{253B3349-5AD0-C045-BD9A-47672B9FA00E}"/>
              </a:ext>
            </a:extLst>
          </p:cNvPr>
          <p:cNvSpPr txBox="1"/>
          <p:nvPr/>
        </p:nvSpPr>
        <p:spPr>
          <a:xfrm>
            <a:off x="-91443" y="1935758"/>
            <a:ext cx="9601200" cy="584775"/>
          </a:xfrm>
          <a:prstGeom prst="rect">
            <a:avLst/>
          </a:prstGeom>
          <a:noFill/>
          <a:effectLst>
            <a:glow rad="774700">
              <a:srgbClr val="3774A6">
                <a:alpha val="55000"/>
              </a:srgbClr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3.1 LISTAS EM PYTHON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C808B798-0CEC-F4BB-26C7-330CCE67E024}"/>
              </a:ext>
            </a:extLst>
          </p:cNvPr>
          <p:cNvSpPr txBox="1"/>
          <p:nvPr/>
        </p:nvSpPr>
        <p:spPr>
          <a:xfrm>
            <a:off x="1604227" y="0"/>
            <a:ext cx="6209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3: TRABALHANDO COM DADOS EM PYTHON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44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</TotalTime>
  <Words>958</Words>
  <Application>Microsoft Office PowerPoint</Application>
  <PresentationFormat>Papel A3 (297 x 420 mm)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Gustavo Coelho Ruggeri</dc:creator>
  <cp:lastModifiedBy>Luiz Gustavo Coelho Ruggeri</cp:lastModifiedBy>
  <cp:revision>11</cp:revision>
  <dcterms:created xsi:type="dcterms:W3CDTF">2024-05-10T18:08:02Z</dcterms:created>
  <dcterms:modified xsi:type="dcterms:W3CDTF">2024-05-10T20:50:10Z</dcterms:modified>
</cp:coreProperties>
</file>