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2"/>
  </p:notesMasterIdLst>
  <p:sldIdLst>
    <p:sldId id="290" r:id="rId3"/>
    <p:sldId id="373" r:id="rId4"/>
    <p:sldId id="369" r:id="rId5"/>
    <p:sldId id="366" r:id="rId6"/>
    <p:sldId id="353" r:id="rId7"/>
    <p:sldId id="359" r:id="rId8"/>
    <p:sldId id="368" r:id="rId9"/>
    <p:sldId id="371" r:id="rId10"/>
    <p:sldId id="358" r:id="rId11"/>
    <p:sldId id="351" r:id="rId12"/>
    <p:sldId id="352" r:id="rId13"/>
    <p:sldId id="329" r:id="rId14"/>
    <p:sldId id="355" r:id="rId15"/>
    <p:sldId id="346" r:id="rId16"/>
    <p:sldId id="356" r:id="rId17"/>
    <p:sldId id="349" r:id="rId18"/>
    <p:sldId id="357" r:id="rId19"/>
    <p:sldId id="370" r:id="rId20"/>
    <p:sldId id="34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CA4C6F-3B67-4B6B-B53A-7C967C2088D7}">
          <p14:sldIdLst>
            <p14:sldId id="290"/>
            <p14:sldId id="373"/>
            <p14:sldId id="369"/>
            <p14:sldId id="366"/>
            <p14:sldId id="353"/>
            <p14:sldId id="359"/>
          </p14:sldIdLst>
        </p14:section>
        <p14:section name="제목 없는 섹션" id="{AC84CFC7-8311-48E4-A33F-297DBBA2E88E}">
          <p14:sldIdLst>
            <p14:sldId id="368"/>
            <p14:sldId id="371"/>
            <p14:sldId id="358"/>
            <p14:sldId id="351"/>
            <p14:sldId id="352"/>
            <p14:sldId id="329"/>
            <p14:sldId id="355"/>
            <p14:sldId id="346"/>
            <p14:sldId id="356"/>
            <p14:sldId id="349"/>
            <p14:sldId id="357"/>
            <p14:sldId id="370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A9CF37-74AE-0970-48E7-DFDC29FE463B}" name="Bradley Schmerl" initials="BS" userId="S::schmerl@andrew.cmu.edu::e15fbbb6-2709-45f6-a7d3-c358e6c472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33"/>
    <a:srgbClr val="F7F7F7"/>
    <a:srgbClr val="FAFAFA"/>
    <a:srgbClr val="FFF3ED"/>
    <a:srgbClr val="FFF6F2"/>
    <a:srgbClr val="FFF8F5"/>
    <a:srgbClr val="FCF1EB"/>
    <a:srgbClr val="FFFEE8"/>
    <a:srgbClr val="FF709F"/>
    <a:srgbClr val="FF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2A827-E739-4C7F-9D37-8E66BF8AA003}" v="218" dt="2025-06-21T21:49:59.246"/>
    <p1510:client id="{0BE7FDE2-D349-42DA-9964-551DF47EFD88}" v="296" dt="2025-06-21T22:53:42.037"/>
    <p1510:client id="{1B8F8F21-70BF-422C-A3F9-55BF45A87D1F}" v="24" dt="2025-06-21T22:21:50.045"/>
    <p1510:client id="{2042BECB-6203-4FD9-B848-48A79E46CF1C}" v="338" dt="2025-06-21T21:11:41.150"/>
    <p1510:client id="{2FE84A7B-9BAE-420B-B090-DF3425CDDE99}" v="428" dt="2025-06-21T22:13:59.240"/>
    <p1510:client id="{304A06FB-C093-4278-9999-E4092A2FBEB4}" v="1939" dt="2025-06-21T23:10:40.922"/>
    <p1510:client id="{40789195-E8BE-4861-8BA6-B784E5063016}" v="5" dt="2025-06-23T20:34:30.442"/>
    <p1510:client id="{484DD42D-AFA9-42B3-A7C3-4B95C05EB341}" v="133" vWet="135" dt="2025-06-21T22:56:12.151"/>
    <p1510:client id="{61112DA6-590C-4397-8A64-FBF6C63ABE8A}" v="95" dt="2025-06-21T21:06:51.161"/>
    <p1510:client id="{68CD9D7D-3301-4B2F-BB49-1319A5FB33D7}" v="197" dt="2025-06-21T21:24:23.807"/>
    <p1510:client id="{6B24911B-18B6-451C-A71B-28099DD5950A}" v="179" dt="2025-06-21T22:06:23.317"/>
    <p1510:client id="{6E2D6877-B42C-45DC-A3D8-48C8058AC9EF}" v="150" dt="2025-06-21T23:10:50.647"/>
    <p1510:client id="{6E6A68D5-D1B3-4F16-905F-C4DEA5965987}" v="1" dt="2025-06-21T20:53:51.878"/>
    <p1510:client id="{71280FF9-0EF4-4311-92F9-252F7781C57E}" v="84" dt="2025-06-22T22:22:09.519"/>
    <p1510:client id="{8845D3BB-959F-474D-A259-53B545E425C4}" v="34" dt="2025-06-21T21:08:38.709"/>
    <p1510:client id="{93879A00-1329-4AEF-B87C-97A3BE6EEEAF}" v="7" dt="2025-06-21T22:24:07.943"/>
    <p1510:client id="{B00C0E2F-7DC0-483C-8243-029360826DC7}" v="351" dt="2025-06-21T20:51:17.228"/>
    <p1510:client id="{B8F09E61-9920-424A-9C0E-3AA587933698}" v="3259" dt="2025-06-22T02:28:57.379"/>
    <p1510:client id="{BCAC2732-0141-4A8B-96E3-40AB0A7A40EC}" v="110" dt="2025-06-21T22:03:08.169"/>
    <p1510:client id="{C0ADDFB1-D409-48E0-BBC3-93C32D1244DB}" v="30" dt="2025-06-21T21:30:36.303"/>
    <p1510:client id="{C64BD39F-853E-4BFD-849D-213D2CFB279E}" v="297" dt="2025-06-21T20:40:16.838"/>
    <p1510:client id="{D6DE820C-DB07-4108-B3AC-7D6DC7996BE8}" v="231" dt="2025-06-22T15:26:56.528"/>
    <p1510:client id="{DB2EFED1-478F-47D3-95FD-A770A1D56D7F}" v="46" dt="2025-06-21T22:07:50.366"/>
    <p1510:client id="{DB8B4486-0E72-417E-84A9-35DD054B4346}" v="375" dt="2025-06-21T21:09:21.814"/>
    <p1510:client id="{E82D41A4-E6C6-4A5C-AFBC-FA1782F4146B}" v="12" dt="2025-06-21T22:20:50.695"/>
    <p1510:client id="{EAC93606-EC59-4DD0-AD47-D2250D4CA52E}" v="8" dt="2025-06-21T21:42:36.615"/>
    <p1510:client id="{EF19B32A-68DB-4F1B-9F98-159232932A4E}" v="20" dt="2025-06-23T00:26:28.226"/>
    <p1510:client id="{F31B9B43-0D22-4E66-8AE6-145B00AD1351}" v="9" dt="2025-06-21T21:52:47.210"/>
    <p1510:client id="{F9EEBE7E-A336-4957-AA9A-736B10E01E4C}" v="38" dt="2025-06-21T23:12:11.300"/>
    <p1510:client id="{FF0FAA9A-E785-4D52-B088-E6054EC951E1}" v="93" dt="2025-06-22T22:36:47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330"/>
      </p:cViewPr>
      <p:guideLst>
        <p:guide orient="horz" pos="2137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AF7E2-E160-4F0C-86B4-C47F261243B0}" type="datetimeFigureOut">
              <a:t>6/24/2025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9E70-FDC1-4F54-97CD-048EEB5EB0EC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8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9E70-FDC1-4F54-97CD-048EEB5EB0EC}" type="slidenum">
              <a:rPr lang="en-US" smtClean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919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FE4A966-6FF2-D070-E74D-8BCE6CA5E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35F77564-2E27-98A6-CF38-377CFCCD91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AF885F6D-63B7-5E55-C47C-F4A7857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EF19ED-F59A-1578-9855-2C0E663E9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91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251797D-3B0C-1AAF-AE97-02C1ED74C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D14F5302-24CA-1682-8596-00B737ED2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0552196C-BEF6-4A76-BC5A-9463B9D55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92B39D1-94CD-C846-68EB-821C6467F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58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03F54B-0CE1-50B9-48F6-96B4D99C0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49F6A0A2-2629-A38E-EB61-8474C08FD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E3046AE3-5D34-600C-FA9B-D4F1A235B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597041D-77A1-011E-B21E-BEB0421BE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0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1D1CE05-462B-50C0-B1E9-1ED038C66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0C9CC22D-659C-8CE8-FC96-CFF0092D7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C4AD0904-B115-F954-2D82-21CBB77EF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1543C96-D7D7-72F0-DC7E-D629893EF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39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2A348F4-540D-1B19-1EF6-EA49EBC2B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946B52D5-C3DE-2D85-4895-CBB9C5A2D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3F3A0428-736D-7510-543D-F970CDAF4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B9BD0F1-947A-B04F-7164-9DFF757E9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7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916582-6762-4F21-FC87-D121BA0A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A44AFF64-BEC8-B0FA-DB69-DC82F0787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EB13A040-1681-571B-16CC-4E843B4C2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B52F7DC-DF12-4B3F-9C8C-FE0915811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89E70-FDC1-4F54-97CD-048EEB5EB0EC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7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89E70-FDC1-4F54-97CD-048EEB5EB0EC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30FA32-141E-FAE2-DB03-E29F11EE2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F758334D-3215-3D1A-8CCB-06A3A9351B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511C73D2-6142-AEFC-393B-34A12625F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90649B1-6170-A603-EEF4-0E19210C0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9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242941-CE7B-9738-6269-95EC8C584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4F31B643-F89B-F2B8-A8E7-4F3E2075F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E1C502A6-4127-7C77-410D-4EDA0E638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Analysis method and tools should be mentioned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56C6664-75A8-5B92-0E6E-CD9514F95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89E70-FDC1-4F54-97CD-048EEB5EB0EC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53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B4D7BD-F0CA-8C4A-B233-2EF887A75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1EAD8324-6722-F741-E661-15677DA074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74E20A08-88F4-7725-E0FC-50DC25DD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00005CB-89CA-49E3-43AE-2C875AAFD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D1D616B-6210-EA7E-3E23-2B77D618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D32D0958-7915-712C-0007-C80AD0293F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018281BB-C5D3-44D9-396E-C4F84361D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C059F76-BA60-8304-C88C-10C1F5079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1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E6E0327-868F-55B1-8441-196FDDF52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F91AAB0E-3105-436E-F1FC-9420E7944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FB4E7AD6-5A14-EBBC-C8AB-F399B50F6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실행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+mn-cs"/>
              </a:rPr>
              <a:t>hping3 –S –p 30002 &lt;</a:t>
            </a:r>
            <a:r>
              <a:rPr kumimoji="0" lang="en-US" altLang="ko-K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+mn-cs"/>
              </a:rPr>
              <a:t>raspberrypi-ip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+mn-cs"/>
              </a:rPr>
              <a:t>&gt; --flood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endParaRPr lang="ko-KR" altLang="en-US">
              <a:effectLst/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35CE029-26D7-0F70-5AD5-187FF8D48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6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1F9CA97-47F5-B45D-6E02-930378EF6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99546F7A-30D3-C0D7-5E76-7B19EC082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35A81024-012F-0168-9CF6-E91D5DA18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실행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+mn-cs"/>
              </a:rPr>
              <a:t>hping3 –S –p 30002 &lt;</a:t>
            </a:r>
            <a:r>
              <a:rPr kumimoji="0" lang="en-US" altLang="ko-KR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+mn-cs"/>
              </a:rPr>
              <a:t>raspberrypi-ip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+mn-cs"/>
              </a:rPr>
              <a:t>&gt; --flood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endParaRPr lang="ko-KR" altLang="en-US">
              <a:effectLst/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2AC436D-1CEE-B160-906F-B5963928B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9F9C-DE95-44F2-829F-5174B049034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9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C4EC3-A364-379F-2592-D03167FE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A23C85-9FDB-7DD6-DBDF-0745CF48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FBA4AA-F6A7-D5E4-109E-142468FF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583A-D719-435A-A88E-27D025139CD6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70F785-FBB1-4C4F-3FC3-EB760600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09E3B2-FDE9-58C5-04B3-4A734D79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CD73-89F6-4F24-A98E-54C31AF17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5A1-DD97-4431-890F-A09A6F6F9661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7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90-DE86-4E23-9048-2C12AAD11964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6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C1FD-5F28-4836-9AF7-7724665BD5D7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4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4797-DBB5-457C-B5A4-E1BEB5D4CF18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775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9285" y="214813"/>
            <a:ext cx="3790950" cy="644524"/>
          </a:xfrm>
        </p:spPr>
        <p:txBody>
          <a:bodyPr>
            <a:noAutofit/>
          </a:bodyPr>
          <a:lstStyle>
            <a:lvl1pPr>
              <a:defRPr sz="2400">
                <a:latin typeface="LG Smart_H Regular" panose="020B0503020000020004" pitchFamily="34" charset="-127"/>
                <a:ea typeface="LG Smart_H Regular" panose="020B0503020000020004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75D6-3E7B-4B0B-AC69-13D7F004875E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540B70-FE4A-501A-67B2-37DB4C99F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538" y="214813"/>
            <a:ext cx="948337" cy="5474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CA6DD187-9F5B-449E-2014-3D5C1E3BEAA7}"/>
              </a:ext>
            </a:extLst>
          </p:cNvPr>
          <p:cNvCxnSpPr/>
          <p:nvPr userDrawn="1"/>
        </p:nvCxnSpPr>
        <p:spPr>
          <a:xfrm>
            <a:off x="414441" y="908052"/>
            <a:ext cx="11293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xmlns="" id="{4B02CB43-7BAF-760C-145F-8E99A9C2FD0B}"/>
              </a:ext>
            </a:extLst>
          </p:cNvPr>
          <p:cNvSpPr/>
          <p:nvPr userDrawn="1"/>
        </p:nvSpPr>
        <p:spPr>
          <a:xfrm>
            <a:off x="10590875" y="214813"/>
            <a:ext cx="555622" cy="555622"/>
          </a:xfrm>
          <a:prstGeom prst="mathMultiply">
            <a:avLst>
              <a:gd name="adj1" fmla="val 63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red wordmark square">
            <a:extLst>
              <a:ext uri="{FF2B5EF4-FFF2-40B4-BE49-F238E27FC236}">
                <a16:creationId xmlns:a16="http://schemas.microsoft.com/office/drawing/2014/main" xmlns="" id="{F48572DD-EA1B-DFE3-46E0-F82978002D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72" y="216496"/>
            <a:ext cx="546711" cy="5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752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681-1F21-44EC-B843-0BAFC452E5EA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4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72A-CBDD-471A-BCCF-E963A15CAF5B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1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846E-4073-4FDA-8C86-5C8365BCCBA1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9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A96-7D0D-46CA-BE71-E24389B57AB8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82FB-59A1-4F4C-98CD-51138578D519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6E48-E393-45A5-9369-79ED47FC31F3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6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784794-DBB6-CFC5-23AE-52F674D8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79066-5424-44E5-860A-B42E7A448774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6A6E952-1941-A71B-C0C6-3A6D367CF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84C1D5-FA69-4B37-9B61-1ED061628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9CD73-89F6-4F24-A98E-54C31AF17A0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13827B9-0630-D112-2CDD-EBC570CD64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478" y="218906"/>
            <a:ext cx="948337" cy="54743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50436435-71DC-60EB-A22F-5C7CF94DBC95}"/>
              </a:ext>
            </a:extLst>
          </p:cNvPr>
          <p:cNvCxnSpPr/>
          <p:nvPr userDrawn="1"/>
        </p:nvCxnSpPr>
        <p:spPr>
          <a:xfrm>
            <a:off x="393032" y="914400"/>
            <a:ext cx="11293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71733A2-66F3-5163-7280-CFFF0D12F3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67" y="64504"/>
            <a:ext cx="763616" cy="7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8790A-EA33-4B88-BD4D-DCE03A27F604}" type="datetime1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xmlns="" id="{3AD1F83D-D585-B91E-162A-DA681C45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  <a:defRPr/>
            </a:pPr>
            <a:fld id="{836B6DB3-44B8-41C4-A846-21F6C6172237}" type="slidenum">
              <a:rPr lang="en-US" altLang="ko-KR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latinLnBrk="0">
                <a:spcAft>
                  <a:spcPts val="600"/>
                </a:spcAft>
                <a:defRPr/>
              </a:pPr>
              <a:t>1</a:t>
            </a:fld>
            <a:endParaRPr lang="en-US" altLang="ko-KR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80258A-0FD3-382D-DFA8-B73DD0B636A5}"/>
              </a:ext>
            </a:extLst>
          </p:cNvPr>
          <p:cNvSpPr txBox="1"/>
          <p:nvPr/>
        </p:nvSpPr>
        <p:spPr>
          <a:xfrm>
            <a:off x="8385584" y="5610311"/>
            <a:ext cx="316463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2100">
                <a:solidFill>
                  <a:srgbClr val="1F1F1F"/>
                </a:solidFill>
                <a:latin typeface="LG Smart_H Bold"/>
                <a:ea typeface="LG Smart_H Bold"/>
              </a:rPr>
              <a:t>Security Team 2</a:t>
            </a:r>
            <a:endParaRPr lang="ko-KR" altLang="en-US"/>
          </a:p>
          <a:p>
            <a:pPr algn="r"/>
            <a:r>
              <a:rPr lang="en-US" altLang="ko-KR" sz="2100">
                <a:solidFill>
                  <a:srgbClr val="1F1F1F"/>
                </a:solidFill>
                <a:latin typeface="LG Smart_H Bold"/>
                <a:ea typeface="LG Smart_H Bold"/>
              </a:rPr>
              <a:t>June 25. 2025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A27713EF-F1E1-2890-A96B-FFDC4CB06064}"/>
              </a:ext>
            </a:extLst>
          </p:cNvPr>
          <p:cNvSpPr txBox="1"/>
          <p:nvPr/>
        </p:nvSpPr>
        <p:spPr>
          <a:xfrm>
            <a:off x="895859" y="520984"/>
            <a:ext cx="10416413" cy="14465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sz="4400" dirty="0" err="1">
                <a:solidFill>
                  <a:srgbClr val="1F1F1F"/>
                </a:solidFill>
                <a:latin typeface="LG Smart_H Bold"/>
                <a:ea typeface="LG Smart_H Bold"/>
                <a:cs typeface="+mn-lt"/>
              </a:rPr>
              <a:t>Flight</a:t>
            </a:r>
            <a:r>
              <a:rPr lang="ko-KR" sz="4400" dirty="0">
                <a:solidFill>
                  <a:srgbClr val="1F1F1F"/>
                </a:solidFill>
                <a:latin typeface="LG Smart_H Bold"/>
                <a:ea typeface="LG Smart_H Bold"/>
                <a:cs typeface="+mn-lt"/>
              </a:rPr>
              <a:t> </a:t>
            </a:r>
            <a:r>
              <a:rPr lang="ko-KR" sz="4400" dirty="0" err="1">
                <a:solidFill>
                  <a:srgbClr val="1F1F1F"/>
                </a:solidFill>
                <a:latin typeface="LG Smart_H Bold"/>
                <a:ea typeface="LG Smart_H Bold"/>
                <a:cs typeface="+mn-lt"/>
              </a:rPr>
              <a:t>Agent</a:t>
            </a:r>
            <a:r>
              <a:rPr lang="ko-KR" sz="4400" dirty="0">
                <a:solidFill>
                  <a:srgbClr val="1F1F1F"/>
                </a:solidFill>
                <a:latin typeface="LG Smart_H Bold"/>
                <a:ea typeface="LG Smart_H Bold"/>
                <a:cs typeface="+mn-lt"/>
              </a:rPr>
              <a:t> </a:t>
            </a:r>
            <a:r>
              <a:rPr lang="en-US" altLang="ko-KR" sz="4400" dirty="0">
                <a:solidFill>
                  <a:srgbClr val="1F1F1F"/>
                </a:solidFill>
                <a:latin typeface="LG Smart_H Bold"/>
                <a:ea typeface="LG Smart_H Bold"/>
                <a:cs typeface="+mn-lt"/>
              </a:rPr>
              <a:t>–</a:t>
            </a:r>
            <a:r>
              <a:rPr lang="ko-KR" sz="4400" dirty="0">
                <a:solidFill>
                  <a:srgbClr val="1F1F1F"/>
                </a:solidFill>
                <a:latin typeface="LG Smart_H Bold"/>
                <a:ea typeface="LG Smart_H Bold"/>
                <a:cs typeface="+mn-lt"/>
              </a:rPr>
              <a:t> </a:t>
            </a:r>
            <a:r>
              <a:rPr lang="en-US" altLang="ko-KR" sz="4400" dirty="0">
                <a:solidFill>
                  <a:srgbClr val="1F1F1F"/>
                </a:solidFill>
                <a:latin typeface="LG Smart_H Bold"/>
                <a:ea typeface="LG Smart_H Bold"/>
                <a:cs typeface="+mn-lt"/>
              </a:rPr>
              <a:t>Health Monitor System</a:t>
            </a:r>
            <a:endParaRPr lang="ko-KR" altLang="en-US" sz="4400" dirty="0">
              <a:solidFill>
                <a:srgbClr val="1F1F1F"/>
              </a:solidFill>
              <a:latin typeface="LG Smart_H Bold"/>
              <a:ea typeface="LG Smart_H Bold"/>
            </a:endParaRPr>
          </a:p>
          <a:p>
            <a:pPr algn="ctr"/>
            <a:r>
              <a:rPr lang="ko-KR" altLang="en-US" sz="4400" dirty="0" err="1">
                <a:solidFill>
                  <a:srgbClr val="1F1F1F"/>
                </a:solidFill>
                <a:latin typeface="LG Smart_H Bold"/>
                <a:ea typeface="LG Smart_H Bold"/>
              </a:rPr>
              <a:t>Security</a:t>
            </a:r>
            <a:r>
              <a:rPr lang="ko-KR" altLang="en-US" sz="4400" dirty="0">
                <a:solidFill>
                  <a:srgbClr val="1F1F1F"/>
                </a:solidFill>
                <a:latin typeface="LG Smart_H Bold"/>
                <a:ea typeface="LG Smart_H Bold"/>
              </a:rPr>
              <a:t> </a:t>
            </a:r>
            <a:r>
              <a:rPr lang="ko-KR" altLang="en-US" sz="4400" dirty="0" err="1">
                <a:solidFill>
                  <a:srgbClr val="1F1F1F"/>
                </a:solidFill>
                <a:latin typeface="LG Smart_H Bold"/>
                <a:ea typeface="LG Smart_H Bold"/>
              </a:rPr>
              <a:t>Assessment</a:t>
            </a:r>
          </a:p>
        </p:txBody>
      </p:sp>
      <p:pic>
        <p:nvPicPr>
          <p:cNvPr id="11" name="그림 10" descr="상징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9A90B394-E6FA-BFEA-263F-8A133D0C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8" y="2054959"/>
            <a:ext cx="3019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CE1D3D-1D53-5A31-A7B3-446353805D0E}"/>
              </a:ext>
            </a:extLst>
          </p:cNvPr>
          <p:cNvSpPr txBox="1"/>
          <p:nvPr/>
        </p:nvSpPr>
        <p:spPr>
          <a:xfrm>
            <a:off x="327513" y="251802"/>
            <a:ext cx="8659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LG Smart_H Regular"/>
                <a:ea typeface="LG스마트체 Regular"/>
              </a:rPr>
              <a:t>VU-02 - </a:t>
            </a:r>
            <a:r>
              <a:rPr lang="en-US" sz="2400" b="1" dirty="0">
                <a:latin typeface="LG Smart_H Regular"/>
                <a:ea typeface="+mn-lt"/>
                <a:cs typeface="+mn-lt"/>
              </a:rPr>
              <a:t>Single Client Limitation </a:t>
            </a:r>
            <a:r>
              <a:rPr lang="en-US" sz="2400" dirty="0">
                <a:latin typeface="LG Smart_H Regular"/>
                <a:ea typeface="맑은 고딕"/>
              </a:rPr>
              <a:t>- </a:t>
            </a:r>
            <a:r>
              <a:rPr lang="en-US" sz="2400" b="1" dirty="0">
                <a:latin typeface="LG Smart_H Regular"/>
                <a:ea typeface="LG스마트체 Regular"/>
              </a:rPr>
              <a:t>Attack Analysis   </a:t>
            </a:r>
          </a:p>
        </p:txBody>
      </p:sp>
      <p:pic>
        <p:nvPicPr>
          <p:cNvPr id="12" name="Picture 11" descr="A computer screen shot of a network&#10;&#10;AI-generated content may be incorrect.">
            <a:extLst>
              <a:ext uri="{FF2B5EF4-FFF2-40B4-BE49-F238E27FC236}">
                <a16:creationId xmlns:a16="http://schemas.microsoft.com/office/drawing/2014/main" xmlns="" id="{666D1D57-EDD1-F77E-95AA-8484EE1B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0" y="2510473"/>
            <a:ext cx="5262245" cy="3333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3D10620-B1E5-088E-790B-92A3EA204598}"/>
              </a:ext>
            </a:extLst>
          </p:cNvPr>
          <p:cNvSpPr txBox="1"/>
          <p:nvPr/>
        </p:nvSpPr>
        <p:spPr>
          <a:xfrm>
            <a:off x="222243" y="6153598"/>
            <a:ext cx="436439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dirty="0">
                <a:latin typeface="LG Smart_H Regular"/>
                <a:ea typeface="LG Smart_H Regular"/>
              </a:rPr>
              <a:t>Analysis Technique </a:t>
            </a:r>
            <a:r>
              <a:rPr lang="en-US" sz="1600" b="1" dirty="0" smtClean="0">
                <a:latin typeface="LG Smart_H Regular"/>
                <a:ea typeface="LG Smart_H Regular"/>
              </a:rPr>
              <a:t>: </a:t>
            </a:r>
            <a:r>
              <a:rPr lang="en-US" sz="1600" dirty="0">
                <a:latin typeface="LG Smart_H Regular"/>
                <a:ea typeface="LG Smart_H Regular"/>
              </a:rPr>
              <a:t>Code review, Testing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1403829-F71A-A1C5-9033-65ADEA9CFD19}"/>
              </a:ext>
            </a:extLst>
          </p:cNvPr>
          <p:cNvSpPr txBox="1"/>
          <p:nvPr/>
        </p:nvSpPr>
        <p:spPr>
          <a:xfrm>
            <a:off x="5616167" y="1820765"/>
            <a:ext cx="59396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 Smart_H Regular"/>
                <a:ea typeface="LG Smart_H Regular"/>
              </a:rPr>
              <a:t>Attack point :  </a:t>
            </a:r>
            <a:r>
              <a:rPr lang="en-US" sz="1600" dirty="0">
                <a:latin typeface="LG Smart_H Regular"/>
                <a:ea typeface="LG Smart_H Regular"/>
              </a:rPr>
              <a:t>File - </a:t>
            </a:r>
            <a:r>
              <a:rPr lang="en-US" sz="1600" b="1" dirty="0">
                <a:latin typeface="LG Smart_H Regular"/>
                <a:ea typeface="LG Smart_H Regular"/>
              </a:rPr>
              <a:t>raspberry_monitor_server.py </a:t>
            </a:r>
            <a:endParaRPr lang="en-US" b="1" dirty="0"/>
          </a:p>
          <a:p>
            <a:r>
              <a:rPr lang="en-US" sz="1600" dirty="0">
                <a:latin typeface="LG Smart_H Regular"/>
                <a:ea typeface="LG Smart_H Regular"/>
              </a:rPr>
              <a:t>The health monitoring system allows only one client connection at a time and it is accessible from any IP address. 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xmlns="" id="{EF74794C-E4E5-9F3C-77EE-9957266456CF}"/>
              </a:ext>
            </a:extLst>
          </p:cNvPr>
          <p:cNvSpPr txBox="1">
            <a:spLocks/>
          </p:cNvSpPr>
          <p:nvPr/>
        </p:nvSpPr>
        <p:spPr>
          <a:xfrm>
            <a:off x="8867115" y="64921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6B6DB3-44B8-41C4-A846-21F6C617223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3CD9C3-8BFE-717F-9343-B51DF549A3E8}"/>
              </a:ext>
            </a:extLst>
          </p:cNvPr>
          <p:cNvSpPr txBox="1"/>
          <p:nvPr/>
        </p:nvSpPr>
        <p:spPr>
          <a:xfrm>
            <a:off x="5739791" y="2696144"/>
            <a:ext cx="5695708" cy="30777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G Smart_H Regular"/>
                <a:ea typeface="LG Smart_H Regular"/>
              </a:rPr>
              <a:t>The server uses a blocking, single-threaded loop to handle clients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079C3F-AF70-599A-8D1E-31F9B911F04F}"/>
              </a:ext>
            </a:extLst>
          </p:cNvPr>
          <p:cNvSpPr txBox="1"/>
          <p:nvPr/>
        </p:nvSpPr>
        <p:spPr>
          <a:xfrm>
            <a:off x="5636829" y="3706914"/>
            <a:ext cx="6437940" cy="30777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G Smart_H Regular"/>
                <a:ea typeface="LG Smart_H Regular"/>
              </a:rPr>
              <a:t>After accepting a client, the server enters a while True: loop to serve that client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C556A51-0826-81DA-E51D-D969F59F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11" y="4055231"/>
            <a:ext cx="4290969" cy="652882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48E063-9EAF-8628-0B90-3D9878FE7EE9}"/>
              </a:ext>
            </a:extLst>
          </p:cNvPr>
          <p:cNvSpPr txBox="1"/>
          <p:nvPr/>
        </p:nvSpPr>
        <p:spPr>
          <a:xfrm>
            <a:off x="5698654" y="4650386"/>
            <a:ext cx="6376116" cy="73866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G Smart_H Regular"/>
                <a:ea typeface="LG Smart_H Regular"/>
              </a:rPr>
              <a:t>The server does not call accept() again until the current client disconnects.</a:t>
            </a: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The inner loop will only exit if the client disconnects, which happens when one of these exceptions is raised.</a:t>
            </a:r>
            <a:endParaRPr lang="en-US" dirty="0"/>
          </a:p>
        </p:txBody>
      </p:sp>
      <p:pic>
        <p:nvPicPr>
          <p:cNvPr id="25" name="Picture 24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xmlns="" id="{B30E94F2-8360-1E5A-20C0-18EF9EAC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11" y="5343808"/>
            <a:ext cx="4264046" cy="1188009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" name="Picture 3" descr="A black screen with white text and numbers&#10;&#10;AI-generated content may be incorrect.">
            <a:extLst>
              <a:ext uri="{FF2B5EF4-FFF2-40B4-BE49-F238E27FC236}">
                <a16:creationId xmlns:a16="http://schemas.microsoft.com/office/drawing/2014/main" xmlns="" id="{179FAFC6-8A90-242D-C83E-B7E2E573E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83" y="3015709"/>
            <a:ext cx="4730628" cy="678528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4" name="직사각형 138">
            <a:extLst>
              <a:ext uri="{FF2B5EF4-FFF2-40B4-BE49-F238E27FC236}">
                <a16:creationId xmlns:a16="http://schemas.microsoft.com/office/drawing/2014/main" xmlns="" id="{F3E6A748-8B57-CB0F-D1CC-DF9EA47BEFD7}"/>
              </a:ext>
            </a:extLst>
          </p:cNvPr>
          <p:cNvSpPr/>
          <p:nvPr/>
        </p:nvSpPr>
        <p:spPr>
          <a:xfrm>
            <a:off x="213222" y="1820765"/>
            <a:ext cx="262604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LG스마트체 Regular"/>
                <a:ea typeface="LG스마트체 Regular"/>
              </a:rPr>
              <a:t>Denial </a:t>
            </a:r>
            <a:r>
              <a:rPr lang="en-US" altLang="ko-KR" b="1" dirty="0">
                <a:latin typeface="LG스마트체 Regular"/>
                <a:ea typeface="LG스마트체 Regular"/>
              </a:rPr>
              <a:t>Of Service(DOS)  </a:t>
            </a:r>
            <a:endParaRPr lang="en-US" dirty="0">
              <a:latin typeface="LG Smart_H Regular"/>
              <a:ea typeface="LG Smart_H Regular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2358"/>
              </p:ext>
            </p:extLst>
          </p:nvPr>
        </p:nvGraphicFramePr>
        <p:xfrm>
          <a:off x="232060" y="1053884"/>
          <a:ext cx="11742972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1838325"/>
                <a:gridCol w="1570054"/>
                <a:gridCol w="2574888"/>
                <a:gridCol w="540098"/>
                <a:gridCol w="2738175"/>
                <a:gridCol w="577780"/>
                <a:gridCol w="1217852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Fault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Attack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Surface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Impact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 (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)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Likelihood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 (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)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Risk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Score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(A x B)</a:t>
                      </a:r>
                      <a:endParaRPr lang="af-ZA" b="1" i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F-10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Single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Client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Limit</a:t>
                      </a:r>
                      <a:endParaRPr lang="af-ZA" altLang="ko-KR" b="0" i="0" err="1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on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Port 5001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HMS server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Legitimate user connections may be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 denied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, leading to a DoS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4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Simple nc or script blocks port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5 pt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20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ADB5E9B-4CB2-FC16-66AA-FE2BDA90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EBB855-0279-6A32-31E0-689BCE58AC47}"/>
              </a:ext>
            </a:extLst>
          </p:cNvPr>
          <p:cNvSpPr txBox="1"/>
          <p:nvPr/>
        </p:nvSpPr>
        <p:spPr>
          <a:xfrm>
            <a:off x="372207" y="353475"/>
            <a:ext cx="100849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LG Smart_H Regular"/>
                <a:ea typeface="LG스마트체 Regular"/>
              </a:rPr>
              <a:t>VU-02 </a:t>
            </a:r>
            <a:r>
              <a:rPr lang="en-US" sz="2400" b="1" dirty="0">
                <a:latin typeface="LG Smart_H Regular"/>
                <a:ea typeface="LG Smart_H Regular"/>
              </a:rPr>
              <a:t>- Single Client Limitation </a:t>
            </a:r>
            <a:r>
              <a:rPr lang="en-US" sz="2400" b="1" dirty="0">
                <a:latin typeface="LG Smart_H Regular"/>
                <a:ea typeface="LG스마트체 Regular"/>
              </a:rPr>
              <a:t>- Attack Method &amp; Mitigation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E964DA-406C-63DF-8B2C-5C69E58C52E4}"/>
              </a:ext>
            </a:extLst>
          </p:cNvPr>
          <p:cNvSpPr txBox="1"/>
          <p:nvPr/>
        </p:nvSpPr>
        <p:spPr>
          <a:xfrm>
            <a:off x="442912" y="911855"/>
            <a:ext cx="511419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 Smart_H Regular"/>
              </a:rPr>
              <a:t>Attack Simulation tool</a:t>
            </a:r>
            <a:r>
              <a:rPr lang="en-US" sz="1600" dirty="0">
                <a:latin typeface="LG Smart_H Regular"/>
              </a:rPr>
              <a:t>: </a:t>
            </a:r>
            <a:r>
              <a:rPr lang="en-US" sz="1600" dirty="0" smtClean="0">
                <a:latin typeface="Malgun Gothic"/>
              </a:rPr>
              <a:t>hping3</a:t>
            </a:r>
            <a:endParaRPr lang="en-US" sz="1600" b="1" dirty="0" smtClean="0"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r>
              <a:rPr lang="en-US" sz="1600" b="1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Attack </a:t>
            </a:r>
            <a:r>
              <a:rPr lang="en-US" sz="1600" b="1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method :</a:t>
            </a:r>
          </a:p>
          <a:p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The attacker preempts the connection with the server, preventing other users’ connection</a:t>
            </a:r>
          </a:p>
          <a:p>
            <a:r>
              <a:rPr lang="en-US" sz="1600" dirty="0" err="1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nc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&lt;HMS_IP&gt; &lt;PORT&gt;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F14C1BC0-1C1C-CF5A-406D-77CDAD11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1" y="2227001"/>
            <a:ext cx="2551430" cy="2382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5E0C84-12CF-0050-7AB1-64F0D72CED39}"/>
              </a:ext>
            </a:extLst>
          </p:cNvPr>
          <p:cNvSpPr txBox="1"/>
          <p:nvPr/>
        </p:nvSpPr>
        <p:spPr>
          <a:xfrm>
            <a:off x="375920" y="4706236"/>
            <a:ext cx="5720080" cy="8411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스마트체 Regular"/>
                <a:ea typeface="LG스마트체 Regular"/>
              </a:rPr>
              <a:t>Attack result :</a:t>
            </a:r>
          </a:p>
          <a:p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Due to a socket error, legitimate users are unable to use the health monitoring system </a:t>
            </a:r>
          </a:p>
        </p:txBody>
      </p:sp>
      <p:pic>
        <p:nvPicPr>
          <p:cNvPr id="8" name="Picture 7" descr="A screenshot of a computer error message&#10;&#10;AI-generated content may be incorrect.">
            <a:extLst>
              <a:ext uri="{FF2B5EF4-FFF2-40B4-BE49-F238E27FC236}">
                <a16:creationId xmlns:a16="http://schemas.microsoft.com/office/drawing/2014/main" xmlns="" id="{323D75D0-22C1-2AFE-D91B-CA13D5A6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5544119"/>
            <a:ext cx="3401695" cy="1270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2A2178-234A-5CD3-CC0B-4EC49618C3EA}"/>
              </a:ext>
            </a:extLst>
          </p:cNvPr>
          <p:cNvSpPr txBox="1"/>
          <p:nvPr/>
        </p:nvSpPr>
        <p:spPr>
          <a:xfrm>
            <a:off x="6705600" y="1188720"/>
            <a:ext cx="5205046" cy="4770537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Mitigation:</a:t>
            </a:r>
          </a:p>
          <a:p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Functional fix :Fix the python code to send the data to all clients connected and listening.</a:t>
            </a:r>
          </a:p>
          <a:p>
            <a:endParaRPr lang="en-US" sz="16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Option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1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: </a:t>
            </a:r>
            <a:r>
              <a:rPr lang="en-US" sz="1600" b="1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IP Whitelist</a:t>
            </a:r>
            <a:endParaRPr lang="en-US" sz="16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Allow connections only from trusted IPs</a:t>
            </a:r>
          </a:p>
          <a:p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Option 2</a:t>
            </a:r>
            <a:r>
              <a:rPr lang="en-US" sz="1600" b="1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: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Authentication</a:t>
            </a:r>
          </a:p>
          <a:p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Log-in system for manager</a:t>
            </a:r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=&gt; Additional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system development is required,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/>
            </a:r>
            <a:b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</a:b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ex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) Encryption is needed for authentication key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           exchange</a:t>
            </a:r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Option 3</a:t>
            </a:r>
            <a:r>
              <a:rPr lang="en-US" sz="1600" b="1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: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Increase backlog size: Use a larger listen()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    backlog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to handle multiple legitimate clients </a:t>
            </a:r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=&gt; Not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selected : Because an attacker can fill up all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    available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connections with fake sessions, </a:t>
            </a:r>
            <a:endParaRPr lang="en-US" sz="1600" dirty="0" smtClean="0"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this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approach does not fundamentally address the root cause</a:t>
            </a:r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4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64CAA96-E9FE-4979-6581-522D7B2D3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8">
            <a:extLst>
              <a:ext uri="{FF2B5EF4-FFF2-40B4-BE49-F238E27FC236}">
                <a16:creationId xmlns:a16="http://schemas.microsoft.com/office/drawing/2014/main" xmlns="" id="{0BD8FAA0-7564-6D04-1EB9-C428C7C31C96}"/>
              </a:ext>
            </a:extLst>
          </p:cNvPr>
          <p:cNvSpPr txBox="1">
            <a:spLocks/>
          </p:cNvSpPr>
          <p:nvPr/>
        </p:nvSpPr>
        <p:spPr>
          <a:xfrm>
            <a:off x="338092" y="222140"/>
            <a:ext cx="9233812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 dirty="0">
                <a:latin typeface="LG Smart_H Regular"/>
                <a:ea typeface="LG Smart_H Regular"/>
              </a:rPr>
              <a:t>VU-03 </a:t>
            </a:r>
            <a:r>
              <a:rPr lang="en-US" b="1" dirty="0">
                <a:latin typeface="LG Smart_H Regular"/>
                <a:ea typeface="Malgun Gothic"/>
              </a:rPr>
              <a:t>Unauthenticated Access and Lack of Connection Validation - </a:t>
            </a:r>
            <a:r>
              <a:rPr lang="en-US" b="1" dirty="0">
                <a:latin typeface="LG Smart_H Regular"/>
                <a:ea typeface="LG Smart_H Regular"/>
              </a:rPr>
              <a:t>Attack Analysis </a:t>
            </a:r>
            <a:endParaRPr lang="en-US" b="1" dirty="0">
              <a:latin typeface="LG Smart_H Regular"/>
            </a:endParaRP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xmlns="" id="{E29FFDA6-DAC9-227E-4190-B9E34A66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xmlns="" id="{4E7BC8C2-E0E5-D934-6569-D5FF4E14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7" y="2267957"/>
            <a:ext cx="6179473" cy="3892183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98B8C242-14A5-5A20-4D19-CD1BD1BEECBD}"/>
              </a:ext>
            </a:extLst>
          </p:cNvPr>
          <p:cNvSpPr txBox="1"/>
          <p:nvPr/>
        </p:nvSpPr>
        <p:spPr>
          <a:xfrm>
            <a:off x="6646311" y="2261594"/>
            <a:ext cx="47074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Attack point 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The program restricts each socket to a maximum of 1024 clients</a:t>
            </a:r>
            <a:r>
              <a:rPr lang="en-US" altLang="ko-KR" sz="16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Sending a large number of bogus connection requests to port 30002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to ensure that no slots remain available.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BEC0E6A-5922-8EE0-90C4-6CD9DA544763}"/>
              </a:ext>
            </a:extLst>
          </p:cNvPr>
          <p:cNvGrpSpPr/>
          <p:nvPr/>
        </p:nvGrpSpPr>
        <p:grpSpPr>
          <a:xfrm>
            <a:off x="6951353" y="3585033"/>
            <a:ext cx="4497949" cy="1258032"/>
            <a:chOff x="5473356" y="1877582"/>
            <a:chExt cx="4176675" cy="1013756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xmlns="" id="{A3D632A6-B14E-4280-1734-565D13C5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3356" y="1877582"/>
              <a:ext cx="4176675" cy="1013756"/>
            </a:xfrm>
            <a:prstGeom prst="rect">
              <a:avLst/>
            </a:prstGeom>
          </p:spPr>
        </p:pic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xmlns="" id="{28BF7684-D1B6-46D6-C0EB-465CDE6AE5BA}"/>
                </a:ext>
              </a:extLst>
            </p:cNvPr>
            <p:cNvSpPr/>
            <p:nvPr/>
          </p:nvSpPr>
          <p:spPr>
            <a:xfrm>
              <a:off x="7742867" y="1971976"/>
              <a:ext cx="16413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>
                  <a:solidFill>
                    <a:srgbClr val="FFFF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Max connection  = 1024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B336141E-E77A-2D09-F4AA-20862F68B4BB}"/>
                </a:ext>
              </a:extLst>
            </p:cNvPr>
            <p:cNvSpPr/>
            <p:nvPr/>
          </p:nvSpPr>
          <p:spPr>
            <a:xfrm>
              <a:off x="5979988" y="1990016"/>
              <a:ext cx="1755969" cy="29546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657B15-05A8-D04F-A733-82DFB73BC210}"/>
              </a:ext>
            </a:extLst>
          </p:cNvPr>
          <p:cNvSpPr txBox="1"/>
          <p:nvPr/>
        </p:nvSpPr>
        <p:spPr>
          <a:xfrm>
            <a:off x="6646311" y="5302905"/>
            <a:ext cx="5380393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dirty="0">
                <a:latin typeface="LG Smart_H Regular"/>
                <a:ea typeface="LG Smart_H Regular"/>
              </a:rPr>
              <a:t>Analysis Technique </a:t>
            </a:r>
            <a:r>
              <a:rPr lang="en-US" sz="1600" b="1" dirty="0" smtClean="0">
                <a:latin typeface="LG Smart_H Regular"/>
                <a:ea typeface="LG Smart_H Regular"/>
              </a:rPr>
              <a:t>: </a:t>
            </a:r>
            <a:r>
              <a:rPr lang="en-US" sz="1600" dirty="0">
                <a:latin typeface="LG Smart_H Regular"/>
                <a:ea typeface="LG Smart_H Regular"/>
              </a:rPr>
              <a:t>Code review, Penetration Testing</a:t>
            </a:r>
            <a:endParaRPr lang="en-US" dirty="0">
              <a:ea typeface="맑은 고딕" panose="020F0502020204030204"/>
            </a:endParaRPr>
          </a:p>
        </p:txBody>
      </p:sp>
      <p:sp>
        <p:nvSpPr>
          <p:cNvPr id="13" name="직사각형 138">
            <a:extLst>
              <a:ext uri="{FF2B5EF4-FFF2-40B4-BE49-F238E27FC236}">
                <a16:creationId xmlns:a16="http://schemas.microsoft.com/office/drawing/2014/main" xmlns="" id="{F3E6A748-8B57-CB0F-D1CC-DF9EA47BEFD7}"/>
              </a:ext>
            </a:extLst>
          </p:cNvPr>
          <p:cNvSpPr/>
          <p:nvPr/>
        </p:nvSpPr>
        <p:spPr>
          <a:xfrm>
            <a:off x="217432" y="1897954"/>
            <a:ext cx="262604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LG스마트체 Regular"/>
                <a:ea typeface="LG스마트체 Regular"/>
              </a:rPr>
              <a:t>Denial </a:t>
            </a:r>
            <a:r>
              <a:rPr lang="en-US" altLang="ko-KR" b="1" dirty="0">
                <a:latin typeface="LG스마트체 Regular"/>
                <a:ea typeface="LG스마트체 Regular"/>
              </a:rPr>
              <a:t>Of Service(DOS)  </a:t>
            </a:r>
            <a:endParaRPr lang="en-US" dirty="0">
              <a:latin typeface="LG Smart_H Regular"/>
              <a:ea typeface="LG Smart_H Regular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27272"/>
              </p:ext>
            </p:extLst>
          </p:nvPr>
        </p:nvGraphicFramePr>
        <p:xfrm>
          <a:off x="217432" y="999148"/>
          <a:ext cx="11742972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1838325"/>
                <a:gridCol w="1570054"/>
                <a:gridCol w="2574888"/>
                <a:gridCol w="540098"/>
                <a:gridCol w="2738175"/>
                <a:gridCol w="577780"/>
                <a:gridCol w="1217852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Fault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Attack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Surface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Impact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 (pt)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Likelihood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 (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)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Risk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Score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(A x B)</a:t>
                      </a:r>
                      <a:endParaRPr lang="af-ZA" b="1" i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F-11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Multiple Client Limit</a:t>
                      </a:r>
                      <a:endParaRPr lang="af-ZA" altLang="ko-KR" b="0" i="0" dirty="0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on Port 30002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dump1090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Legitimate user connections may be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denied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, leading to a DoS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4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Fake connections flood socket pool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5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20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1C7D31-DEF1-7BE5-A2CE-C49DE5AA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1815" y="1113692"/>
            <a:ext cx="5410200" cy="484163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제목 8">
            <a:extLst>
              <a:ext uri="{FF2B5EF4-FFF2-40B4-BE49-F238E27FC236}">
                <a16:creationId xmlns:a16="http://schemas.microsoft.com/office/drawing/2014/main" xmlns="" id="{2EA4127F-3ABF-5421-FD20-6D68EC3511C7}"/>
              </a:ext>
            </a:extLst>
          </p:cNvPr>
          <p:cNvSpPr txBox="1">
            <a:spLocks/>
          </p:cNvSpPr>
          <p:nvPr/>
        </p:nvSpPr>
        <p:spPr>
          <a:xfrm>
            <a:off x="330765" y="244120"/>
            <a:ext cx="9101929" cy="57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>
                <a:latin typeface="LG Smart_H Regular"/>
                <a:ea typeface="LG Smart_H Regular"/>
              </a:rPr>
              <a:t>VU-03 Unauthenticated Access and Lack of Connection Validation - Attack Method &amp; Mitigation</a:t>
            </a:r>
            <a:endParaRPr lang="en-US" altLang="ko-KR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xmlns="" id="{9E10D036-E873-01D4-7031-9968B5A5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8457" y="625068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8581B50A-B875-B27E-4CAC-E38C10352EB3}"/>
              </a:ext>
            </a:extLst>
          </p:cNvPr>
          <p:cNvSpPr/>
          <p:nvPr/>
        </p:nvSpPr>
        <p:spPr>
          <a:xfrm>
            <a:off x="196817" y="3884920"/>
            <a:ext cx="632952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latin typeface="LG스마트체 Regular"/>
                <a:ea typeface="LG스마트체 Regular"/>
              </a:rPr>
              <a:t>Attack result :</a:t>
            </a:r>
          </a:p>
          <a:p>
            <a:r>
              <a:rPr lang="en-US" altLang="ko-KR" sz="1600">
                <a:latin typeface="LG스마트체 Regular"/>
                <a:ea typeface="LG스마트체 Regular"/>
              </a:rPr>
              <a:t>If a user attempts to connect, a socket error will occur.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B509B8C3-054A-1A96-8D57-0D7757EDF09A}"/>
              </a:ext>
            </a:extLst>
          </p:cNvPr>
          <p:cNvSpPr txBox="1"/>
          <p:nvPr/>
        </p:nvSpPr>
        <p:spPr>
          <a:xfrm>
            <a:off x="197449" y="1821875"/>
            <a:ext cx="5353719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LG스마트체 Regular"/>
              </a:rPr>
              <a:t>Attack method :</a:t>
            </a:r>
          </a:p>
          <a:p>
            <a:pPr>
              <a:defRPr/>
            </a:pPr>
            <a:r>
              <a:rPr lang="en-US" altLang="ko-KR" sz="1600">
                <a:solidFill>
                  <a:prstClr val="black"/>
                </a:solidFill>
                <a:latin typeface="LG스마트체 Regular"/>
                <a:ea typeface="LG스마트체 Regular"/>
              </a:rPr>
              <a:t>Create and maintain 1024 fake TCP connections</a:t>
            </a:r>
            <a:endParaRPr lang="en-US" altLang="ko-KR" sz="16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defRPr/>
            </a:pPr>
            <a:r>
              <a:rPr lang="en-US" sz="160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hping3 -S -p 30002 &lt;</a:t>
            </a:r>
            <a:r>
              <a:rPr lang="en-US" sz="1600" err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raspberrypi-ip</a:t>
            </a:r>
            <a:r>
              <a:rPr lang="en-US" sz="160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&gt; --flood</a:t>
            </a:r>
            <a:endParaRPr lang="en-US" altLang="ko-KR" sz="16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6000"/>
                  <a:lumOff val="24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BC65A65-80A2-6065-A9F1-B3D5FD769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0" y="4576242"/>
            <a:ext cx="3337006" cy="126265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542E3A5-9025-F290-4FBA-129AA8F8BB28}"/>
              </a:ext>
            </a:extLst>
          </p:cNvPr>
          <p:cNvGrpSpPr/>
          <p:nvPr/>
        </p:nvGrpSpPr>
        <p:grpSpPr>
          <a:xfrm>
            <a:off x="225228" y="2817518"/>
            <a:ext cx="5236368" cy="1023874"/>
            <a:chOff x="4789900" y="3707530"/>
            <a:chExt cx="7251272" cy="965260"/>
          </a:xfrm>
        </p:grpSpPr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xmlns="" id="{CD890E2B-DCA7-BE5C-F494-BF40A7EF1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0045" r="13240" b="-1"/>
            <a:stretch/>
          </p:blipFill>
          <p:spPr>
            <a:xfrm>
              <a:off x="4789900" y="3712331"/>
              <a:ext cx="7251272" cy="96045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00CDA36-AC9E-011E-6F51-60E47FC64BCB}"/>
                </a:ext>
              </a:extLst>
            </p:cNvPr>
            <p:cNvSpPr/>
            <p:nvPr/>
          </p:nvSpPr>
          <p:spPr>
            <a:xfrm>
              <a:off x="6225500" y="3707530"/>
              <a:ext cx="598381" cy="90963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23561E-1806-2445-27CA-2310B1D93E99}"/>
              </a:ext>
            </a:extLst>
          </p:cNvPr>
          <p:cNvSpPr txBox="1"/>
          <p:nvPr/>
        </p:nvSpPr>
        <p:spPr>
          <a:xfrm>
            <a:off x="6705600" y="1188720"/>
            <a:ext cx="5120640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스마트체 Regular"/>
                <a:ea typeface="LG스마트체 Regular"/>
              </a:rPr>
              <a:t>Mitigation:</a:t>
            </a:r>
          </a:p>
          <a:p>
            <a:endParaRPr lang="en-US" sz="1600" b="1" dirty="0">
              <a:latin typeface="LG스마트체 Regular"/>
              <a:ea typeface="LG스마트체 Regular"/>
            </a:endParaRPr>
          </a:p>
          <a:p>
            <a:r>
              <a:rPr lang="en-US" sz="1600" dirty="0">
                <a:latin typeface="LG스마트체 Regular"/>
                <a:ea typeface="LG스마트체 Regular"/>
                <a:cs typeface="+mn-lt"/>
              </a:rPr>
              <a:t>Option1</a:t>
            </a:r>
            <a:r>
              <a:rPr lang="en-US" sz="1600" b="1" dirty="0">
                <a:latin typeface="LG스마트체 Regular"/>
                <a:ea typeface="LG스마트체 Regular"/>
                <a:cs typeface="+mn-lt"/>
              </a:rPr>
              <a:t>:</a:t>
            </a:r>
          </a:p>
          <a:p>
            <a:r>
              <a:rPr lang="en-US" sz="1600" b="1" dirty="0">
                <a:ea typeface="+mn-lt"/>
                <a:cs typeface="+mn-lt"/>
              </a:rPr>
              <a:t>Connection timeouts</a:t>
            </a:r>
            <a:r>
              <a:rPr lang="en-US" sz="1600" dirty="0">
                <a:ea typeface="+mn-lt"/>
                <a:cs typeface="+mn-lt"/>
              </a:rPr>
              <a:t>: Automatically close idle </a:t>
            </a:r>
            <a:r>
              <a:rPr lang="en-US" sz="1600" dirty="0" smtClean="0">
                <a:ea typeface="+mn-lt"/>
                <a:cs typeface="+mn-lt"/>
              </a:rPr>
              <a:t>        connections 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- </a:t>
            </a:r>
            <a:r>
              <a:rPr lang="en-US" sz="1600" b="1" dirty="0">
                <a:ea typeface="+mn-lt"/>
                <a:cs typeface="+mn-lt"/>
              </a:rPr>
              <a:t>Terminate half-open connections</a:t>
            </a:r>
            <a:r>
              <a:rPr lang="en-US" sz="1600" dirty="0">
                <a:ea typeface="+mn-lt"/>
                <a:cs typeface="+mn-lt"/>
              </a:rPr>
              <a:t>: Use TCP RST or OS firewall to remove lingering SYN_RECEIVED states</a:t>
            </a:r>
            <a:endParaRPr lang="en-US" dirty="0"/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Option2:</a:t>
            </a:r>
          </a:p>
          <a:p>
            <a:r>
              <a:rPr lang="en-US" sz="1600" dirty="0">
                <a:ea typeface="+mn-lt"/>
                <a:cs typeface="+mn-lt"/>
              </a:rPr>
              <a:t>- IP Whitelist : Allow only trusted or authenticated </a:t>
            </a:r>
            <a:r>
              <a:rPr lang="en-US" sz="1600" dirty="0" smtClean="0">
                <a:ea typeface="+mn-lt"/>
                <a:cs typeface="+mn-lt"/>
              </a:rPr>
              <a:t>  clients </a:t>
            </a:r>
            <a:r>
              <a:rPr lang="en-US" sz="1600" dirty="0">
                <a:ea typeface="+mn-lt"/>
                <a:cs typeface="+mn-lt"/>
              </a:rPr>
              <a:t>- Deploy IDS tools like Fail2Ban: Automatically block malicious IPs</a:t>
            </a:r>
            <a:endParaRPr lang="en-US" dirty="0">
              <a:ea typeface="맑은 고딕"/>
            </a:endParaRPr>
          </a:p>
          <a:p>
            <a:r>
              <a:rPr lang="en-US" sz="1600" dirty="0">
                <a:ea typeface="+mn-lt"/>
                <a:cs typeface="+mn-lt"/>
              </a:rPr>
              <a:t>=&gt; Not selected :Because the service is used by </a:t>
            </a:r>
            <a:r>
              <a:rPr lang="en-US" sz="1600" dirty="0" smtClean="0">
                <a:ea typeface="+mn-lt"/>
                <a:cs typeface="+mn-lt"/>
              </a:rPr>
              <a:t>   many </a:t>
            </a:r>
            <a:r>
              <a:rPr lang="en-US" sz="1600" dirty="0">
                <a:ea typeface="+mn-lt"/>
                <a:cs typeface="+mn-lt"/>
              </a:rPr>
              <a:t>unspecified users, allowing only certain IPs is not feasible. Considering the high cost of deploying an IDS and the low risk level, proper socket management is an adequate solution.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F60143-FFFA-2C82-21DD-A48B042B798B}"/>
              </a:ext>
            </a:extLst>
          </p:cNvPr>
          <p:cNvSpPr txBox="1"/>
          <p:nvPr/>
        </p:nvSpPr>
        <p:spPr>
          <a:xfrm>
            <a:off x="225668" y="1383323"/>
            <a:ext cx="48387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 Smart_H Regular"/>
              </a:rPr>
              <a:t>Attack Simulation </a:t>
            </a:r>
            <a:r>
              <a:rPr lang="en-US" sz="1600" b="1" dirty="0" smtClean="0">
                <a:latin typeface="LG Smart_H Regular"/>
              </a:rPr>
              <a:t>tool</a:t>
            </a:r>
            <a:r>
              <a:rPr lang="en-US" sz="1600" dirty="0" smtClean="0">
                <a:latin typeface="LG Smart_H Regular"/>
              </a:rPr>
              <a:t>: </a:t>
            </a:r>
            <a:r>
              <a:rPr lang="en-US" sz="1600" dirty="0">
                <a:latin typeface="Malgun Gothic"/>
              </a:rPr>
              <a:t>hping3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7967370-5BEA-C198-9D30-7392C7705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xmlns="" id="{91252342-AC5D-F8D6-69EA-F124E8E7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14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480E7FBE-DF55-8B77-ED5D-9A7581B56B21}"/>
              </a:ext>
            </a:extLst>
          </p:cNvPr>
          <p:cNvSpPr txBox="1"/>
          <p:nvPr/>
        </p:nvSpPr>
        <p:spPr>
          <a:xfrm>
            <a:off x="7172950" y="2482497"/>
            <a:ext cx="418085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LG스마트체 Regular"/>
              </a:rPr>
              <a:t>Attack point :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The attacker intercepts and hijacks packets sent from dump1090 and Health monitor system to the ADS-B Display.</a:t>
            </a:r>
            <a:endParaRPr lang="ko-KR" sz="1600" dirty="0">
              <a:solidFill>
                <a:srgbClr val="000000"/>
              </a:solidFill>
            </a:endParaRPr>
          </a:p>
        </p:txBody>
      </p:sp>
      <p:sp>
        <p:nvSpPr>
          <p:cNvPr id="5" name="제목 8">
            <a:extLst>
              <a:ext uri="{FF2B5EF4-FFF2-40B4-BE49-F238E27FC236}">
                <a16:creationId xmlns:a16="http://schemas.microsoft.com/office/drawing/2014/main" xmlns="" id="{B5E8E60E-46BE-62CF-2EFF-E7D583AEB415}"/>
              </a:ext>
            </a:extLst>
          </p:cNvPr>
          <p:cNvSpPr txBox="1">
            <a:spLocks/>
          </p:cNvSpPr>
          <p:nvPr/>
        </p:nvSpPr>
        <p:spPr>
          <a:xfrm>
            <a:off x="338092" y="222140"/>
            <a:ext cx="9233812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 dirty="0">
                <a:latin typeface="LG Smart_H Regular"/>
                <a:ea typeface="LG Smart_H Regular"/>
              </a:rPr>
              <a:t>VU-04 Forced Socket Termination</a:t>
            </a:r>
            <a:r>
              <a:rPr lang="en-US" b="1" dirty="0">
                <a:latin typeface="LG Smart_H Regular"/>
                <a:ea typeface="Malgun Gothic"/>
              </a:rPr>
              <a:t> - </a:t>
            </a:r>
            <a:r>
              <a:rPr lang="en-US" b="1" dirty="0">
                <a:latin typeface="LG Smart_H Regular"/>
                <a:ea typeface="LG Smart_H Regular"/>
              </a:rPr>
              <a:t>Attack Analysis </a:t>
            </a:r>
            <a:endParaRPr lang="en-US" b="1" dirty="0">
              <a:latin typeface="LG Smart_H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E17B31-B646-1A94-BC0E-BAA2EED60257}"/>
              </a:ext>
            </a:extLst>
          </p:cNvPr>
          <p:cNvSpPr txBox="1"/>
          <p:nvPr/>
        </p:nvSpPr>
        <p:spPr>
          <a:xfrm>
            <a:off x="7172950" y="3805390"/>
            <a:ext cx="436439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dirty="0">
                <a:latin typeface="LG Smart_H Regular"/>
                <a:ea typeface="LG Smart_H Regular"/>
              </a:rPr>
              <a:t>Analysis Technique </a:t>
            </a:r>
            <a:r>
              <a:rPr lang="en-US" sz="1600" b="1" dirty="0" smtClean="0">
                <a:latin typeface="LG Smart_H Regular"/>
                <a:ea typeface="LG Smart_H Regular"/>
              </a:rPr>
              <a:t>: </a:t>
            </a:r>
            <a:r>
              <a:rPr lang="en-US" sz="1600" dirty="0">
                <a:ea typeface="+mn-lt"/>
                <a:cs typeface="+mn-lt"/>
              </a:rPr>
              <a:t>Attack Surface Analysis</a:t>
            </a:r>
            <a:endParaRPr lang="en-US" sz="1600" dirty="0">
              <a:latin typeface="LG Smart_H Regular"/>
              <a:ea typeface="LG Smart_H Regular"/>
            </a:endParaRPr>
          </a:p>
        </p:txBody>
      </p:sp>
      <p:sp>
        <p:nvSpPr>
          <p:cNvPr id="135" name="슬라이드 번호 개체 틀 24">
            <a:extLst>
              <a:ext uri="{FF2B5EF4-FFF2-40B4-BE49-F238E27FC236}">
                <a16:creationId xmlns:a16="http://schemas.microsoft.com/office/drawing/2014/main" xmlns="" id="{E29FFDA6-DAC9-227E-4190-B9E34A6629BE}"/>
              </a:ext>
            </a:extLst>
          </p:cNvPr>
          <p:cNvSpPr>
            <a:spLocks noGrp="1"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/>
              <a:t>14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44" name="그림 143" descr="텍스트, 도표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A8C89FE1-2DCE-4928-12A1-E40D5ED5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2" y="2200131"/>
            <a:ext cx="6690388" cy="4243189"/>
          </a:xfrm>
          <a:prstGeom prst="rect">
            <a:avLst/>
          </a:prstGeom>
        </p:spPr>
      </p:pic>
      <p:sp>
        <p:nvSpPr>
          <p:cNvPr id="13" name="직사각형 138">
            <a:extLst>
              <a:ext uri="{FF2B5EF4-FFF2-40B4-BE49-F238E27FC236}">
                <a16:creationId xmlns:a16="http://schemas.microsoft.com/office/drawing/2014/main" xmlns="" id="{F3E6A748-8B57-CB0F-D1CC-DF9EA47BEFD7}"/>
              </a:ext>
            </a:extLst>
          </p:cNvPr>
          <p:cNvSpPr/>
          <p:nvPr/>
        </p:nvSpPr>
        <p:spPr>
          <a:xfrm>
            <a:off x="152955" y="1786545"/>
            <a:ext cx="262604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LG스마트체 Regular"/>
                <a:ea typeface="LG스마트체 Regular"/>
              </a:rPr>
              <a:t>Denial </a:t>
            </a:r>
            <a:r>
              <a:rPr lang="en-US" altLang="ko-KR" b="1" dirty="0">
                <a:latin typeface="LG스마트체 Regular"/>
                <a:ea typeface="LG스마트체 Regular"/>
              </a:rPr>
              <a:t>Of Service(DOS)  </a:t>
            </a:r>
            <a:endParaRPr lang="en-US" dirty="0">
              <a:latin typeface="LG Smart_H Regular"/>
              <a:ea typeface="LG Smart_H Regular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95408"/>
              </p:ext>
            </p:extLst>
          </p:nvPr>
        </p:nvGraphicFramePr>
        <p:xfrm>
          <a:off x="135996" y="959781"/>
          <a:ext cx="11742972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1838325"/>
                <a:gridCol w="1570054"/>
                <a:gridCol w="2574888"/>
                <a:gridCol w="540098"/>
                <a:gridCol w="2738175"/>
                <a:gridCol w="577780"/>
                <a:gridCol w="1217852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Fault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Attack Surface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Impact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 (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)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Likelihood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 (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)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Risk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Score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(A x B)</a:t>
                      </a:r>
                      <a:endParaRPr lang="af-ZA" b="1" i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F-12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Forced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Connection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Drop</a:t>
                      </a:r>
                      <a:endParaRPr lang="af-ZA" altLang="ko-KR" b="0" i="0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via ARP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Spoofing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Transmission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between HMS and user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MITM blocks packets; forces disconnect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4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Needs attacker on same network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3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12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1D0F13B-6DEE-1089-9683-04FD3F77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4D82596-DF1C-612F-B9CA-864FADA77C6F}"/>
              </a:ext>
            </a:extLst>
          </p:cNvPr>
          <p:cNvGrpSpPr/>
          <p:nvPr/>
        </p:nvGrpSpPr>
        <p:grpSpPr>
          <a:xfrm>
            <a:off x="571567" y="5092989"/>
            <a:ext cx="5461864" cy="1777323"/>
            <a:chOff x="557456" y="5092987"/>
            <a:chExt cx="6745974" cy="2186544"/>
          </a:xfrm>
        </p:grpSpPr>
        <p:pic>
          <p:nvPicPr>
            <p:cNvPr id="10" name="그림 9" descr="텍스트, 스크린샷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98F4AE1B-EA04-6C86-6082-FEFC0BBD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34" t="578" b="74970"/>
            <a:stretch>
              <a:fillRect/>
            </a:stretch>
          </p:blipFill>
          <p:spPr>
            <a:xfrm>
              <a:off x="557456" y="5092987"/>
              <a:ext cx="6745974" cy="608001"/>
            </a:xfrm>
            <a:prstGeom prst="rect">
              <a:avLst/>
            </a:prstGeom>
          </p:spPr>
        </p:pic>
        <p:pic>
          <p:nvPicPr>
            <p:cNvPr id="13" name="그림 12" descr="텍스트, 스크린샷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3C6E4FD5-4E64-242A-1334-CD9AC45D0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7526" r="-27" b="23368"/>
            <a:stretch>
              <a:fillRect/>
            </a:stretch>
          </p:blipFill>
          <p:spPr>
            <a:xfrm>
              <a:off x="569314" y="5543140"/>
              <a:ext cx="6722398" cy="1736391"/>
            </a:xfrm>
            <a:prstGeom prst="rect">
              <a:avLst/>
            </a:prstGeom>
          </p:spPr>
        </p:pic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311A0372-29C1-4AF2-254B-C5AD9FB3F3CD}"/>
              </a:ext>
            </a:extLst>
          </p:cNvPr>
          <p:cNvSpPr/>
          <p:nvPr/>
        </p:nvSpPr>
        <p:spPr>
          <a:xfrm>
            <a:off x="263287" y="4032348"/>
            <a:ext cx="7425394" cy="16004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LG스마트체 Regular"/>
                <a:ea typeface="LG스마트체 Regular"/>
              </a:rPr>
              <a:t>Attack result :</a:t>
            </a: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The attacker intercepts and hijacks packets sent from PI to the RUI Client.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The RUI Client times out after a certain period without receiving ACK </a:t>
            </a:r>
            <a:r>
              <a:rPr lang="en-US" sz="1600" dirty="0" smtClean="0">
                <a:solidFill>
                  <a:srgbClr val="000000"/>
                </a:solidFill>
                <a:ea typeface="+mn-lt"/>
                <a:cs typeface="+mn-lt"/>
              </a:rPr>
              <a:t>          responses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, and the TCP connection is terminated.</a:t>
            </a:r>
            <a:endParaRPr lang="en-US" dirty="0"/>
          </a:p>
          <a:p>
            <a:endParaRPr lang="en-US" sz="1600" dirty="0">
              <a:latin typeface="LG스마트체 Regular"/>
              <a:ea typeface="LG스마트체 Regular"/>
            </a:endParaRPr>
          </a:p>
          <a:p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A72C46B8-CEA4-8A33-064B-32C14536B7BF}"/>
              </a:ext>
            </a:extLst>
          </p:cNvPr>
          <p:cNvSpPr txBox="1"/>
          <p:nvPr/>
        </p:nvSpPr>
        <p:spPr>
          <a:xfrm>
            <a:off x="263288" y="1668423"/>
            <a:ext cx="7216943" cy="16271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LG스마트체 Regular"/>
              </a:rPr>
              <a:t>Attack method :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dirty="0">
                <a:solidFill>
                  <a:srgbClr val="000000"/>
                </a:solidFill>
                <a:latin typeface="LG스마트체 Regular"/>
                <a:ea typeface="LG스마트체 Regular"/>
                <a:cs typeface="+mn-lt"/>
              </a:rPr>
              <a:t>The attacker continuously sends forged ARP Reply packets.</a:t>
            </a:r>
            <a:endParaRPr lang="en-US" dirty="0"/>
          </a:p>
          <a:p>
            <a:pPr marL="342900" indent="-342900">
              <a:buFontTx/>
              <a:buAutoNum type="arabicParenR"/>
              <a:defRPr/>
            </a:pPr>
            <a:r>
              <a:rPr lang="en-US" sz="1600" dirty="0">
                <a:solidFill>
                  <a:srgbClr val="000000"/>
                </a:solidFill>
                <a:latin typeface="LG스마트체 Regular"/>
                <a:ea typeface="LG스마트체 Regular"/>
                <a:cs typeface="+mn-lt"/>
              </a:rPr>
              <a:t>The attacker's MAC address is associated with the IP address RUI Client.</a:t>
            </a:r>
            <a:endParaRPr lang="en-US" dirty="0"/>
          </a:p>
          <a:p>
            <a:pPr marL="342900" indent="-342900">
              <a:buFontTx/>
              <a:buAutoNum type="arabicParenR"/>
              <a:defRPr/>
            </a:pPr>
            <a:r>
              <a:rPr lang="en-US" sz="1600" dirty="0">
                <a:solidFill>
                  <a:srgbClr val="000000"/>
                </a:solidFill>
                <a:latin typeface="LG스마트체 Regular"/>
                <a:ea typeface="LG스마트체 Regular"/>
                <a:cs typeface="+mn-lt"/>
              </a:rPr>
              <a:t>All packets that the target sends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LG스마트체 Regular"/>
                <a:cs typeface="+mn-lt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LG스마트체 Regular"/>
                <a:ea typeface="LG스마트체 Regular"/>
                <a:cs typeface="+mn-lt"/>
              </a:rPr>
              <a:t> RUI Client are routed through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LG스마트체 Regular"/>
                <a:cs typeface="+mn-lt"/>
              </a:rPr>
              <a:t>the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/>
                <a:ea typeface="LG스마트체 Regular"/>
                <a:cs typeface="+mn-lt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LG스마트체 Regular"/>
                <a:ea typeface="LG스마트체 Regular"/>
                <a:cs typeface="+mn-lt"/>
              </a:rPr>
              <a:t>attacker</a:t>
            </a:r>
            <a:r>
              <a:rPr lang="en-US" sz="1600" dirty="0">
                <a:solidFill>
                  <a:srgbClr val="000000"/>
                </a:solidFill>
                <a:latin typeface="LG스마트체 Regular"/>
                <a:ea typeface="LG스마트체 Regular"/>
                <a:cs typeface="+mn-lt"/>
              </a:rPr>
              <a:t>.</a:t>
            </a:r>
            <a:endParaRPr lang="en-US" dirty="0"/>
          </a:p>
          <a:p>
            <a:pPr marL="342900" indent="-342900">
              <a:buFontTx/>
              <a:buAutoNum type="arabicParenR"/>
              <a:defRPr/>
            </a:pPr>
            <a:endParaRPr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/>
              <a:ea typeface="LG스마트체 Regular"/>
            </a:endParaRPr>
          </a:p>
        </p:txBody>
      </p:sp>
      <p:sp>
        <p:nvSpPr>
          <p:cNvPr id="5" name="제목 8">
            <a:extLst>
              <a:ext uri="{FF2B5EF4-FFF2-40B4-BE49-F238E27FC236}">
                <a16:creationId xmlns:a16="http://schemas.microsoft.com/office/drawing/2014/main" xmlns="" id="{F3CC9BC5-6465-9DCA-7CCD-22C583E7B474}"/>
              </a:ext>
            </a:extLst>
          </p:cNvPr>
          <p:cNvSpPr txBox="1">
            <a:spLocks/>
          </p:cNvSpPr>
          <p:nvPr/>
        </p:nvSpPr>
        <p:spPr>
          <a:xfrm>
            <a:off x="263287" y="264445"/>
            <a:ext cx="9233812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 dirty="0">
                <a:latin typeface="LG Smart_H Regular"/>
                <a:ea typeface="LG Smart_H Regular"/>
              </a:rPr>
              <a:t>VU-04 Forced Socket Termination</a:t>
            </a:r>
            <a:r>
              <a:rPr lang="en-US" b="1" dirty="0">
                <a:latin typeface="LG Smart_H Regular"/>
                <a:ea typeface="Malgun Gothic"/>
              </a:rPr>
              <a:t> - </a:t>
            </a:r>
            <a:r>
              <a:rPr lang="en-US" b="1" dirty="0">
                <a:latin typeface="LG Smart_H Regular"/>
                <a:ea typeface="LG Smart_H Regular"/>
              </a:rPr>
              <a:t>Attack Method &amp; Mitigation</a:t>
            </a:r>
            <a:endParaRPr lang="en-US" b="1" dirty="0">
              <a:latin typeface="LG Smart_H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0EFFB5-CBC7-468D-499F-FB10AD53A227}"/>
              </a:ext>
            </a:extLst>
          </p:cNvPr>
          <p:cNvSpPr txBox="1"/>
          <p:nvPr/>
        </p:nvSpPr>
        <p:spPr>
          <a:xfrm>
            <a:off x="7793540" y="1323463"/>
            <a:ext cx="4028237" cy="184665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스마트체 Regular"/>
                <a:ea typeface="LG스마트체 Regular"/>
              </a:rPr>
              <a:t>Mitigation:</a:t>
            </a:r>
          </a:p>
          <a:p>
            <a:r>
              <a:rPr lang="en-US" sz="1600" dirty="0">
                <a:ea typeface="+mn-lt"/>
                <a:cs typeface="+mn-lt"/>
              </a:rPr>
              <a:t>Static ARP tables: Prevent ARP spoofing </a:t>
            </a:r>
            <a:endParaRPr lang="en-US" dirty="0"/>
          </a:p>
          <a:p>
            <a:r>
              <a:rPr lang="en-US" sz="1600" dirty="0" smtClean="0">
                <a:ea typeface="+mn-lt"/>
                <a:cs typeface="+mn-lt"/>
              </a:rPr>
              <a:t>- Network-based </a:t>
            </a:r>
            <a:r>
              <a:rPr lang="en-US" sz="1600" dirty="0">
                <a:ea typeface="+mn-lt"/>
                <a:cs typeface="+mn-lt"/>
              </a:rPr>
              <a:t>IDS (NIDS): </a:t>
            </a:r>
            <a:r>
              <a:rPr lang="en-US" sz="1600" dirty="0" smtClean="0">
                <a:ea typeface="+mn-lt"/>
                <a:cs typeface="+mn-lt"/>
              </a:rPr>
              <a:t>Detect      abnormal </a:t>
            </a:r>
            <a:r>
              <a:rPr lang="en-US" sz="1600" dirty="0">
                <a:ea typeface="+mn-lt"/>
                <a:cs typeface="+mn-lt"/>
              </a:rPr>
              <a:t>ARP packets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- Switch port security: Configure switch </a:t>
            </a:r>
            <a:r>
              <a:rPr lang="en-US" sz="1600" dirty="0" smtClean="0">
                <a:ea typeface="+mn-lt"/>
                <a:cs typeface="+mn-lt"/>
              </a:rPr>
              <a:t> settings </a:t>
            </a:r>
            <a:r>
              <a:rPr lang="en-US" sz="1600" dirty="0">
                <a:ea typeface="+mn-lt"/>
                <a:cs typeface="+mn-lt"/>
              </a:rPr>
              <a:t>to prevent spoofing</a:t>
            </a:r>
            <a:endParaRPr lang="en-US" dirty="0"/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CCCAEE-BA3F-1B9B-3866-AE131ED50A41}"/>
              </a:ext>
            </a:extLst>
          </p:cNvPr>
          <p:cNvSpPr txBox="1"/>
          <p:nvPr/>
        </p:nvSpPr>
        <p:spPr>
          <a:xfrm>
            <a:off x="268344" y="1396690"/>
            <a:ext cx="60908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 Smart_H Regular"/>
              </a:rPr>
              <a:t>Attack Simulation tools</a:t>
            </a:r>
            <a:r>
              <a:rPr lang="en-US" sz="1600" dirty="0">
                <a:latin typeface="LG Smart_H Regular"/>
              </a:rPr>
              <a:t>: </a:t>
            </a:r>
            <a:r>
              <a:rPr lang="en-US" sz="1600" dirty="0" err="1">
                <a:latin typeface="LG Smart_H Regular"/>
              </a:rPr>
              <a:t>arpspoof</a:t>
            </a:r>
            <a:r>
              <a:rPr lang="en-US" sz="1600" dirty="0">
                <a:latin typeface="LG Smart_H Regular"/>
              </a:rPr>
              <a:t>, </a:t>
            </a:r>
            <a:r>
              <a:rPr lang="en-US" sz="1600" dirty="0" err="1">
                <a:latin typeface="LG Smart_H Regular"/>
              </a:rPr>
              <a:t>tcpdump</a:t>
            </a:r>
            <a:r>
              <a:rPr lang="en-US" sz="1600" dirty="0">
                <a:latin typeface="LG Smart_H Regular"/>
              </a:rPr>
              <a:t>, </a:t>
            </a:r>
            <a:r>
              <a:rPr lang="en-US" sz="1600" dirty="0" err="1">
                <a:latin typeface="LG Smart_H Regular"/>
              </a:rPr>
              <a:t>arp</a:t>
            </a:r>
            <a:r>
              <a:rPr lang="en-US" sz="1600" dirty="0">
                <a:latin typeface="LG Smart_H Regular"/>
              </a:rPr>
              <a:t>, </a:t>
            </a:r>
            <a:r>
              <a:rPr lang="en-US" sz="1600" dirty="0" err="1">
                <a:latin typeface="LG Smart_H Regular"/>
              </a:rPr>
              <a:t>nmap</a:t>
            </a:r>
            <a:endParaRPr lang="en-US" sz="1600" dirty="0">
              <a:latin typeface="LG Smart_H Regular"/>
            </a:endParaRPr>
          </a:p>
          <a:p>
            <a:endParaRPr lang="en-US" sz="1600" dirty="0">
              <a:latin typeface="LG Smart_H Regular"/>
              <a:ea typeface="LG Smart_H Regular"/>
            </a:endParaRPr>
          </a:p>
        </p:txBody>
      </p:sp>
      <p:pic>
        <p:nvPicPr>
          <p:cNvPr id="7" name="그림 6" descr="텍스트, 폰트, 스크린샷, 블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1BF46120-BB2E-83B5-5146-F5C29B9E0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97" y="2967513"/>
            <a:ext cx="6734175" cy="91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ACEDDB-F309-A614-69D5-80AEE4CB7DD9}"/>
              </a:ext>
            </a:extLst>
          </p:cNvPr>
          <p:cNvSpPr/>
          <p:nvPr/>
        </p:nvSpPr>
        <p:spPr>
          <a:xfrm>
            <a:off x="3946482" y="5865646"/>
            <a:ext cx="1106281" cy="98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A3CE05-8351-8A37-D406-55FBA3078B38}"/>
              </a:ext>
            </a:extLst>
          </p:cNvPr>
          <p:cNvSpPr txBox="1"/>
          <p:nvPr/>
        </p:nvSpPr>
        <p:spPr>
          <a:xfrm>
            <a:off x="5072725" y="6491858"/>
            <a:ext cx="22210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ea typeface="맑은 고딕"/>
              </a:rPr>
              <a:t>Health </a:t>
            </a:r>
            <a:r>
              <a:rPr lang="ko-KR" altLang="en-US" b="1" err="1">
                <a:solidFill>
                  <a:srgbClr val="FF0000"/>
                </a:solidFill>
                <a:ea typeface="맑은 고딕"/>
              </a:rPr>
              <a:t>check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7A7F78C-87FB-1849-AABC-EB7AE7A590D3}"/>
              </a:ext>
            </a:extLst>
          </p:cNvPr>
          <p:cNvSpPr txBox="1"/>
          <p:nvPr/>
        </p:nvSpPr>
        <p:spPr>
          <a:xfrm>
            <a:off x="4112864" y="3047012"/>
            <a:ext cx="19103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err="1">
                <a:solidFill>
                  <a:srgbClr val="00B050"/>
                </a:solidFill>
                <a:latin typeface="맑은 고딕"/>
                <a:ea typeface="맑은 고딕"/>
              </a:rPr>
              <a:t>Rasberry</a:t>
            </a:r>
            <a:r>
              <a:rPr lang="ko-KR" altLang="en-US" sz="1000">
                <a:solidFill>
                  <a:srgbClr val="00B050"/>
                </a:solidFill>
                <a:latin typeface="맑은 고딕"/>
                <a:ea typeface="맑은 고딕"/>
              </a:rPr>
              <a:t>-</a:t>
            </a:r>
            <a:r>
              <a:rPr lang="en-US" altLang="ko-KR" sz="1000">
                <a:solidFill>
                  <a:srgbClr val="00B050"/>
                </a:solidFill>
                <a:latin typeface="Malgun Gothic"/>
                <a:ea typeface="Malgun Gothic"/>
              </a:rPr>
              <a:t>PI     </a:t>
            </a:r>
            <a:r>
              <a:rPr lang="ko-KR" altLang="en-US" sz="1000">
                <a:solidFill>
                  <a:srgbClr val="00B050"/>
                </a:solidFill>
                <a:ea typeface="맑은 고딕"/>
              </a:rPr>
              <a:t>    RUI </a:t>
            </a:r>
            <a:r>
              <a:rPr lang="ko-KR" altLang="en-US" sz="1000" err="1">
                <a:solidFill>
                  <a:srgbClr val="00B050"/>
                </a:solidFill>
                <a:ea typeface="맑은 고딕"/>
              </a:rPr>
              <a:t>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878615B-7BDC-1336-82FB-A9D7E09C0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xmlns="" id="{5F2D3172-07AA-0CB6-1B47-EFED5FB1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6BFC9618-A6BA-A20B-1CFC-03D3D4C9D43D}"/>
              </a:ext>
            </a:extLst>
          </p:cNvPr>
          <p:cNvSpPr txBox="1"/>
          <p:nvPr/>
        </p:nvSpPr>
        <p:spPr>
          <a:xfrm>
            <a:off x="7244221" y="2673719"/>
            <a:ext cx="6329519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Attack point :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Attacker sends fake ADS-B data to server.</a:t>
            </a:r>
            <a:endParaRPr lang="en-US" sz="1600" dirty="0">
              <a:solidFill>
                <a:prstClr val="black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pic>
        <p:nvPicPr>
          <p:cNvPr id="5" name="그림 4" descr="텍스트, 도표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E800973A-383E-9582-6D3E-F27AFF09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8" y="2174709"/>
            <a:ext cx="6777930" cy="4324027"/>
          </a:xfrm>
          <a:prstGeom prst="rect">
            <a:avLst/>
          </a:prstGeom>
        </p:spPr>
      </p:pic>
      <p:sp>
        <p:nvSpPr>
          <p:cNvPr id="4" name="제목 8">
            <a:extLst>
              <a:ext uri="{FF2B5EF4-FFF2-40B4-BE49-F238E27FC236}">
                <a16:creationId xmlns:a16="http://schemas.microsoft.com/office/drawing/2014/main" xmlns="" id="{9971A014-98D1-6D5E-FA4A-ED8D06B6DA52}"/>
              </a:ext>
            </a:extLst>
          </p:cNvPr>
          <p:cNvSpPr txBox="1">
            <a:spLocks/>
          </p:cNvSpPr>
          <p:nvPr/>
        </p:nvSpPr>
        <p:spPr>
          <a:xfrm>
            <a:off x="338092" y="222140"/>
            <a:ext cx="9233812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>
                <a:latin typeface="LG Smart_H Regular"/>
                <a:ea typeface="LG Smart_H Regular"/>
              </a:rPr>
              <a:t>VU-05 Accepting data from Untrusted Sources</a:t>
            </a:r>
            <a:r>
              <a:rPr lang="en-US">
                <a:latin typeface="LG Smart_H Regular"/>
                <a:ea typeface="LG Smart_H Regular"/>
              </a:rPr>
              <a:t> </a:t>
            </a:r>
            <a:r>
              <a:rPr lang="en-US" b="1">
                <a:latin typeface="LG Smart_H Regular"/>
                <a:ea typeface="Malgun Gothic"/>
              </a:rPr>
              <a:t> - </a:t>
            </a:r>
            <a:r>
              <a:rPr lang="en-US" b="1">
                <a:latin typeface="LG Smart_H Regular"/>
                <a:ea typeface="LG Smart_H Regular"/>
              </a:rPr>
              <a:t>Attack Analysis </a:t>
            </a:r>
            <a:endParaRPr lang="en-US" b="1">
              <a:latin typeface="LG Smart_H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341BF7-C4C6-8DDB-6FE7-62EC2C10DCBA}"/>
              </a:ext>
            </a:extLst>
          </p:cNvPr>
          <p:cNvSpPr txBox="1"/>
          <p:nvPr/>
        </p:nvSpPr>
        <p:spPr>
          <a:xfrm>
            <a:off x="7244221" y="3831742"/>
            <a:ext cx="436439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Analysis </a:t>
            </a:r>
            <a:r>
              <a:rPr lang="en-US" sz="1600" b="1" dirty="0" smtClean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Technique :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Attack Surface Analysis</a:t>
            </a:r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0" name="직사각형 138">
            <a:extLst>
              <a:ext uri="{FF2B5EF4-FFF2-40B4-BE49-F238E27FC236}">
                <a16:creationId xmlns:a16="http://schemas.microsoft.com/office/drawing/2014/main" xmlns="" id="{F3E6A748-8B57-CB0F-D1CC-DF9EA47BEFD7}"/>
              </a:ext>
            </a:extLst>
          </p:cNvPr>
          <p:cNvSpPr/>
          <p:nvPr/>
        </p:nvSpPr>
        <p:spPr>
          <a:xfrm>
            <a:off x="199848" y="1805377"/>
            <a:ext cx="1074333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LG스마트체 Regular"/>
                <a:ea typeface="LG스마트체 Regular"/>
              </a:rPr>
              <a:t>Spoofing</a:t>
            </a:r>
            <a:endParaRPr lang="en-US" dirty="0">
              <a:latin typeface="LG Smart_H Regular"/>
              <a:ea typeface="LG Smart_H Regular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8338"/>
              </p:ext>
            </p:extLst>
          </p:nvPr>
        </p:nvGraphicFramePr>
        <p:xfrm>
          <a:off x="217432" y="1089094"/>
          <a:ext cx="11742972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1838325"/>
                <a:gridCol w="1570054"/>
                <a:gridCol w="2574888"/>
                <a:gridCol w="540098"/>
                <a:gridCol w="2738175"/>
                <a:gridCol w="577780"/>
                <a:gridCol w="1217852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Fault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Attack Surface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Impact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 (pt)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Likelihood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 (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)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Risk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Score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(A x B)</a:t>
                      </a:r>
                      <a:endParaRPr lang="af-ZA" b="1" i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F-01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Non-Authentication</a:t>
                      </a:r>
                      <a:endParaRPr lang="af-ZA" altLang="ko-KR" b="0" i="0" dirty="0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on Port 30001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dump1090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Legitimate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user connections may be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 denied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; spoofed aircraft data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3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Common system design without auth;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   frequently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scanned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4 pt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12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473B9B-8625-EE26-B01C-E8A5405AB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xmlns="" id="{C54806F9-D4AF-C910-6BB1-5F6FFBFC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17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914210-2A8B-B3E3-629B-02552024D1AF}"/>
              </a:ext>
            </a:extLst>
          </p:cNvPr>
          <p:cNvSpPr/>
          <p:nvPr/>
        </p:nvSpPr>
        <p:spPr>
          <a:xfrm>
            <a:off x="138729" y="3943320"/>
            <a:ext cx="632952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latin typeface="LG스마트체 Regular"/>
                <a:ea typeface="LG스마트체 Regular"/>
              </a:rPr>
              <a:t>Attack result :</a:t>
            </a:r>
          </a:p>
          <a:p>
            <a:r>
              <a:rPr lang="en-US" sz="1600">
                <a:solidFill>
                  <a:prstClr val="black"/>
                </a:solidFill>
                <a:latin typeface="LG스마트체 Regular"/>
                <a:ea typeface="LG스마트체 Regular"/>
              </a:rPr>
              <a:t>Fake data is sent to the client</a:t>
            </a:r>
            <a:endParaRPr lang="en-US" altLang="ko-KR" sz="160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12B4E21B-9C6F-E008-384D-6DC0A0570EFE}"/>
              </a:ext>
            </a:extLst>
          </p:cNvPr>
          <p:cNvSpPr txBox="1"/>
          <p:nvPr/>
        </p:nvSpPr>
        <p:spPr>
          <a:xfrm>
            <a:off x="116096" y="1365462"/>
            <a:ext cx="6584339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LG스마트체 Regular"/>
              </a:rPr>
              <a:t>Attack method :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dirty="0">
                <a:solidFill>
                  <a:prstClr val="black"/>
                </a:solidFill>
                <a:latin typeface="LG스마트체 Regular"/>
                <a:ea typeface="LG스마트체 Regular"/>
              </a:rPr>
              <a:t>Run python script to send fake data to 30001 port on server</a:t>
            </a:r>
            <a:endParaRPr lang="en-US" altLang="ko-KR" sz="160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pic>
        <p:nvPicPr>
          <p:cNvPr id="2" name="그림 1" descr="지도, 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78074429-8B32-1467-693A-43F8781C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129" y="4517650"/>
            <a:ext cx="2304490" cy="1744757"/>
          </a:xfrm>
          <a:prstGeom prst="rect">
            <a:avLst/>
          </a:prstGeom>
        </p:spPr>
      </p:pic>
      <p:pic>
        <p:nvPicPr>
          <p:cNvPr id="6" name="그림 5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FC4691B9-E8BB-24C8-D03B-609AEA838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9" y="2087085"/>
            <a:ext cx="3533215" cy="1751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5C5E88-9483-5071-94E9-A920A19E7235}"/>
              </a:ext>
            </a:extLst>
          </p:cNvPr>
          <p:cNvSpPr txBox="1"/>
          <p:nvPr/>
        </p:nvSpPr>
        <p:spPr>
          <a:xfrm>
            <a:off x="6705600" y="1188720"/>
            <a:ext cx="5076092" cy="455509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Mitigation:</a:t>
            </a:r>
          </a:p>
          <a:p>
            <a:endParaRPr lang="en-US" sz="1600" b="1" dirty="0">
              <a:solidFill>
                <a:srgbClr val="00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Option 1</a:t>
            </a:r>
            <a:r>
              <a:rPr lang="en-US" sz="1600" b="1" dirty="0">
                <a:solidFill>
                  <a:srgbClr val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:</a:t>
            </a:r>
          </a:p>
          <a:p>
            <a:r>
              <a:rPr lang="en-US" sz="1600" b="1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Sender authentication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: Verify data source using TLS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   authentication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or whitelisting the IP/Port.</a:t>
            </a:r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Option 2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: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Message integrity checks: Use CRC or checksums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lvl="1"/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Not preferred : If fake data has a valid format,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    integrity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checks alone cannot prevent it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.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lvl="1"/>
            <a:endParaRPr lang="en-US" sz="1600" dirty="0"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Option 3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: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Input rate limiting: Limit data ingestion rate to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               mitigate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flooding attacks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lvl="1"/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Not preferred : If fake inputs are sent at a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rate    normal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data traffic, rate limiting alone will not </a:t>
            </a:r>
            <a:r>
              <a:rPr lang="en-US" sz="1600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   prevent </a:t>
            </a:r>
            <a:r>
              <a:rPr lang="en-US" sz="16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them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273CE914-F5B9-95E3-E9C9-55E0888C1B8A}"/>
              </a:ext>
            </a:extLst>
          </p:cNvPr>
          <p:cNvSpPr txBox="1">
            <a:spLocks/>
          </p:cNvSpPr>
          <p:nvPr/>
        </p:nvSpPr>
        <p:spPr>
          <a:xfrm>
            <a:off x="338092" y="222140"/>
            <a:ext cx="9233812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>
                <a:latin typeface="LG Smart_H Regular"/>
                <a:ea typeface="LG Smart_H Regular"/>
              </a:rPr>
              <a:t>VU-05 Accepting data from Untrusted Sources</a:t>
            </a:r>
            <a:r>
              <a:rPr lang="en-US">
                <a:latin typeface="LG Smart_H Regular"/>
                <a:ea typeface="LG Smart_H Regular"/>
              </a:rPr>
              <a:t> </a:t>
            </a:r>
            <a:r>
              <a:rPr lang="en-US" b="1">
                <a:latin typeface="LG Smart_H Regular"/>
                <a:ea typeface="Malgun Gothic"/>
              </a:rPr>
              <a:t> - </a:t>
            </a:r>
            <a:r>
              <a:rPr lang="en-US" b="1">
                <a:latin typeface="LG Smart_H Regular"/>
                <a:ea typeface="LG Smart_H Regular"/>
              </a:rPr>
              <a:t>Attack Method &amp; Mitigation</a:t>
            </a:r>
            <a:endParaRPr lang="en-US">
              <a:latin typeface="LG Smart_H Regular"/>
              <a:ea typeface="LG Smart_H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CCCAEE-BA3F-1B9B-3866-AE131ED50A41}"/>
              </a:ext>
            </a:extLst>
          </p:cNvPr>
          <p:cNvSpPr txBox="1"/>
          <p:nvPr/>
        </p:nvSpPr>
        <p:spPr>
          <a:xfrm>
            <a:off x="162833" y="1112951"/>
            <a:ext cx="60908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 Smart_H Regular"/>
              </a:rPr>
              <a:t>Attack Simulation </a:t>
            </a:r>
            <a:r>
              <a:rPr lang="en-US" sz="1600" b="1" dirty="0" smtClean="0">
                <a:latin typeface="LG Smart_H Regular"/>
              </a:rPr>
              <a:t>tools </a:t>
            </a:r>
            <a:r>
              <a:rPr lang="en-US" sz="1600" dirty="0" smtClean="0">
                <a:latin typeface="LG Smart_H Regular"/>
              </a:rPr>
              <a:t>: Python</a:t>
            </a:r>
            <a:endParaRPr lang="en-US" sz="1600" dirty="0">
              <a:latin typeface="LG Smart_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59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5A4817-62AB-D725-D1D1-1DC6E8456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xmlns="" id="{835A4B29-1628-CE2C-01B6-1916F997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FC55130B-0C7D-7ECA-3EF2-638394495CD1}"/>
              </a:ext>
            </a:extLst>
          </p:cNvPr>
          <p:cNvSpPr txBox="1">
            <a:spLocks/>
          </p:cNvSpPr>
          <p:nvPr/>
        </p:nvSpPr>
        <p:spPr>
          <a:xfrm>
            <a:off x="338092" y="222140"/>
            <a:ext cx="9233812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>
                <a:latin typeface="LG Smart_H Regular"/>
                <a:ea typeface="LG Smart_H Regular"/>
              </a:rPr>
              <a:t>Team Reflection: What We Learned</a:t>
            </a:r>
            <a:endParaRPr lang="ko-KR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9ED3EE57-C432-B874-752D-52ACBDF1483A}"/>
              </a:ext>
            </a:extLst>
          </p:cNvPr>
          <p:cNvSpPr txBox="1"/>
          <p:nvPr/>
        </p:nvSpPr>
        <p:spPr>
          <a:xfrm>
            <a:off x="204672" y="1053515"/>
            <a:ext cx="9357172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What Worked Well?</a:t>
            </a:r>
          </a:p>
          <a:p>
            <a:pPr marL="342900" indent="-342900">
              <a:buAutoNum type="arabicPeriod"/>
              <a:defRPr/>
            </a:pP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Application of learned concepts like STRIDE and </a:t>
            </a:r>
            <a:r>
              <a:rPr lang="en-US" sz="1600" err="1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PnG</a:t>
            </a: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 to the project.</a:t>
            </a:r>
            <a:endParaRPr lang="en-US" sz="1600">
              <a:solidFill>
                <a:prstClr val="black"/>
              </a:solidFill>
              <a:latin typeface="LG Smart_H Regular"/>
              <a:ea typeface="LG Smart_H Regular"/>
            </a:endParaRPr>
          </a:p>
          <a:p>
            <a:pPr marL="342900" indent="-342900">
              <a:buAutoNum type="arabicPeriod"/>
              <a:defRPr/>
            </a:pP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</a:rPr>
              <a:t>Used</a:t>
            </a: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 various tools like Wireshark and Linux OS (VMware) for penetration testing.</a:t>
            </a:r>
            <a:endParaRPr lang="en-US">
              <a:solidFill>
                <a:prstClr val="black"/>
              </a:solidFill>
              <a:latin typeface="LG Smart_H Regular"/>
              <a:ea typeface="LG Smart_H Regular"/>
              <a:cs typeface="+mn-lt"/>
            </a:endParaRPr>
          </a:p>
          <a:p>
            <a:pPr marL="342900" indent="-342900">
              <a:buAutoNum type="arabicPeriod"/>
              <a:defRPr/>
            </a:pP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Everyone effectively managed their assigned roles and time, contributing well to the project.</a:t>
            </a:r>
          </a:p>
          <a:p>
            <a:pPr marL="342900" indent="-342900">
              <a:buAutoNum type="arabicPeriod"/>
              <a:defRPr/>
            </a:pP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Successfully applied security concepts to executable attack scenarios.</a:t>
            </a:r>
            <a:endParaRPr lang="en-US" sz="1600">
              <a:solidFill>
                <a:prstClr val="black"/>
              </a:solidFill>
              <a:latin typeface="LG Smart_H Regular"/>
              <a:ea typeface="LG Smart_H Regular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A9DE3AA1-486B-02DF-F470-6734193AA3A9}"/>
              </a:ext>
            </a:extLst>
          </p:cNvPr>
          <p:cNvSpPr txBox="1"/>
          <p:nvPr/>
        </p:nvSpPr>
        <p:spPr>
          <a:xfrm>
            <a:off x="204671" y="3026179"/>
            <a:ext cx="717381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What Didn't Work Well?</a:t>
            </a:r>
          </a:p>
          <a:p>
            <a:pPr marL="342900" indent="-342900">
              <a:buAutoNum type="arabicPeriod"/>
              <a:defRPr/>
            </a:pP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Failed to Implement code injection.</a:t>
            </a:r>
          </a:p>
          <a:p>
            <a:pPr marL="342900" indent="-342900">
              <a:buAutoNum type="arabicPeriod"/>
              <a:defRPr/>
            </a:pP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Unable to utilize SBS Connect and Google </a:t>
            </a:r>
            <a:r>
              <a:rPr lang="en-US" sz="1600" err="1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BigQuery</a:t>
            </a: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 related features.</a:t>
            </a:r>
            <a:endParaRPr lang="en-US">
              <a:solidFill>
                <a:prstClr val="black"/>
              </a:solidFill>
              <a:latin typeface="LG Smart_H Regular"/>
              <a:ea typeface="LG Smart_H Regular"/>
            </a:endParaRPr>
          </a:p>
          <a:p>
            <a:pPr marL="342900" indent="-342900">
              <a:buAutoNum type="arabicPeriod"/>
              <a:defRPr/>
            </a:pPr>
            <a:r>
              <a:rPr lang="en-US" sz="160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Failed to fully utilize the various hacking tools learned during lectures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57EFE000-45C1-5073-7CCF-64B6BFDFF684}"/>
              </a:ext>
            </a:extLst>
          </p:cNvPr>
          <p:cNvSpPr txBox="1"/>
          <p:nvPr/>
        </p:nvSpPr>
        <p:spPr>
          <a:xfrm>
            <a:off x="204671" y="4984465"/>
            <a:ext cx="8222282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LG Smart_H Regular"/>
                <a:ea typeface="LG Smart_H Regular"/>
                <a:cs typeface="+mn-lt"/>
              </a:rPr>
              <a:t>If We Did It Again...</a:t>
            </a:r>
          </a:p>
          <a:p>
            <a:pPr marL="342900" indent="-342900">
              <a:buAutoNum type="arabicPeriod"/>
              <a:defRPr/>
            </a:pPr>
            <a:r>
              <a:rPr lang="en-US" sz="1600" dirty="0">
                <a:solidFill>
                  <a:srgbClr val="000000"/>
                </a:solidFill>
                <a:latin typeface="LG Smart_H Regular"/>
                <a:ea typeface="LG Smart_H Regular"/>
                <a:cs typeface="+mn-lt"/>
              </a:rPr>
              <a:t>If time permits, </a:t>
            </a:r>
            <a:r>
              <a:rPr lang="en-US" sz="1600" dirty="0" smtClean="0">
                <a:solidFill>
                  <a:srgbClr val="000000"/>
                </a:solidFill>
                <a:latin typeface="LG Smart_H Regular"/>
                <a:ea typeface="LG Smart_H Regular"/>
                <a:cs typeface="+mn-lt"/>
              </a:rPr>
              <a:t>We </a:t>
            </a:r>
            <a:r>
              <a:rPr lang="en-US" sz="1600" dirty="0">
                <a:solidFill>
                  <a:srgbClr val="000000"/>
                </a:solidFill>
                <a:latin typeface="LG Smart_H Regular"/>
                <a:ea typeface="LG Smart_H Regular"/>
                <a:cs typeface="+mn-lt"/>
              </a:rPr>
              <a:t>would like to practice and master more attack </a:t>
            </a:r>
            <a:r>
              <a:rPr lang="en-US" sz="1600" dirty="0" smtClean="0">
                <a:solidFill>
                  <a:srgbClr val="000000"/>
                </a:solidFill>
                <a:latin typeface="LG Smart_H Regular"/>
                <a:ea typeface="LG Smart_H Regular"/>
                <a:cs typeface="+mn-lt"/>
              </a:rPr>
              <a:t>techniques</a:t>
            </a:r>
          </a:p>
          <a:p>
            <a:pPr marL="342900" indent="-342900">
              <a:buAutoNum type="arabicPeriod"/>
              <a:defRPr/>
            </a:pPr>
            <a:r>
              <a:rPr lang="en-US" sz="1600" dirty="0">
                <a:latin typeface="LG스마트체 Regular"/>
                <a:ea typeface="LG스마트체 Regular"/>
              </a:rPr>
              <a:t>An alternative </a:t>
            </a:r>
            <a:r>
              <a:rPr lang="en-US" sz="1600" dirty="0" smtClean="0">
                <a:latin typeface="LG스마트체 Regular"/>
                <a:ea typeface="LG스마트체 Regular"/>
              </a:rPr>
              <a:t>approach</a:t>
            </a:r>
            <a:r>
              <a:rPr lang="en-US" sz="1600" dirty="0">
                <a:latin typeface="LG스마트체 Regular"/>
                <a:ea typeface="LG스마트체 Regular"/>
              </a:rPr>
              <a:t>, from threat modeling to exploitation, is proposed to identify vulnerabilities through </a:t>
            </a:r>
            <a:r>
              <a:rPr lang="en-US" sz="1600" dirty="0" smtClean="0">
                <a:latin typeface="LG스마트체 Regular"/>
                <a:ea typeface="LG스마트체 Regular"/>
              </a:rPr>
              <a:t>another perspective</a:t>
            </a:r>
            <a:r>
              <a:rPr lang="en-US" sz="1600" dirty="0">
                <a:latin typeface="LG스마트체 Regular"/>
                <a:ea typeface="LG스마트체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8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xmlns="" id="{3AD1F83D-D585-B91E-162A-DA681C45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681" y="6396455"/>
            <a:ext cx="2743200" cy="3116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  <a:defRPr/>
            </a:pPr>
            <a:fld id="{836B6DB3-44B8-41C4-A846-21F6C6172237}" type="slidenum">
              <a:rPr lang="en-US" altLang="ko-KR" sz="900">
                <a:solidFill>
                  <a:prstClr val="black">
                    <a:tint val="7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 latinLnBrk="0">
                <a:spcAft>
                  <a:spcPts val="600"/>
                </a:spcAft>
                <a:defRPr/>
              </a:pPr>
              <a:t>19</a:t>
            </a:fld>
            <a:endParaRPr lang="en-US" altLang="ko-KR" sz="900">
              <a:solidFill>
                <a:prstClr val="black">
                  <a:tint val="7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A27713EF-F1E1-2890-A96B-FFDC4CB06064}"/>
              </a:ext>
            </a:extLst>
          </p:cNvPr>
          <p:cNvSpPr txBox="1"/>
          <p:nvPr/>
        </p:nvSpPr>
        <p:spPr>
          <a:xfrm>
            <a:off x="-1080777" y="3671505"/>
            <a:ext cx="864799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rgbClr val="1F1F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lt"/>
              </a:rPr>
              <a:t>Thank you</a:t>
            </a:r>
            <a:endParaRPr 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그림 10" descr="상징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9A90B394-E6FA-BFEA-263F-8A133D0C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08" y="1302040"/>
            <a:ext cx="3019425" cy="430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6BBA27-ECD0-FF88-B55F-3BFFA4272172}"/>
              </a:ext>
            </a:extLst>
          </p:cNvPr>
          <p:cNvSpPr txBox="1"/>
          <p:nvPr/>
        </p:nvSpPr>
        <p:spPr>
          <a:xfrm>
            <a:off x="-1146561" y="2783982"/>
            <a:ext cx="8647998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dirty="0">
                <a:solidFill>
                  <a:srgbClr val="1F1F1F"/>
                </a:solidFill>
                <a:latin typeface="LG스마트체 Regular"/>
                <a:ea typeface="LG스마트체 Regular"/>
                <a:cs typeface="+mn-lt"/>
              </a:rPr>
              <a:t>Q &amp; 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99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F5D3F76-98CD-BF53-3CAD-EF1FC75B8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341EE-A186-E415-6948-B58C2757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77" y="236794"/>
            <a:ext cx="5249006" cy="644524"/>
          </a:xfrm>
        </p:spPr>
        <p:txBody>
          <a:bodyPr/>
          <a:lstStyle/>
          <a:p>
            <a:r>
              <a:rPr lang="en-US" b="1" dirty="0">
                <a:latin typeface="LG Smart_H Regular"/>
                <a:ea typeface="LG Smart_H Regular"/>
              </a:rPr>
              <a:t>Table Of Contents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875A9E-E650-0F21-7CA7-D4878EC7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A362688B-701F-EB1E-A7DB-9BF9383E070B}"/>
              </a:ext>
            </a:extLst>
          </p:cNvPr>
          <p:cNvSpPr txBox="1"/>
          <p:nvPr/>
        </p:nvSpPr>
        <p:spPr>
          <a:xfrm>
            <a:off x="283339" y="1060380"/>
            <a:ext cx="7882557" cy="30008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LG Smart_H Regular"/>
                <a:ea typeface="LG스마트체 Regular"/>
              </a:rPr>
              <a:t>Team Introduction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LG Smart_H Regular"/>
                <a:ea typeface="+mn-lt"/>
                <a:cs typeface="+mn-lt"/>
              </a:rPr>
              <a:t>Scheduling and Role Assignment</a:t>
            </a:r>
            <a:endParaRPr lang="en-US" altLang="ko-KR" dirty="0">
              <a:latin typeface="LG Smart_H Regular"/>
              <a:ea typeface="LG스마트체 Regular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LG Smart_H Regular"/>
                <a:ea typeface="+mn-lt"/>
                <a:cs typeface="+mn-lt"/>
              </a:rPr>
              <a:t>Fault Detection in </a:t>
            </a:r>
            <a:r>
              <a:rPr lang="en-US" dirty="0" smtClean="0">
                <a:latin typeface="LG Smart_H Regular"/>
                <a:ea typeface="+mn-lt"/>
                <a:cs typeface="+mn-lt"/>
              </a:rPr>
              <a:t>DFD</a:t>
            </a:r>
            <a:endParaRPr lang="en-US" dirty="0">
              <a:latin typeface="LG Smart_H Regular"/>
              <a:ea typeface="맑은 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LG Smart_H Regular"/>
                <a:ea typeface="+mn-lt"/>
                <a:cs typeface="+mn-lt"/>
              </a:rPr>
              <a:t>Assumption </a:t>
            </a:r>
            <a:r>
              <a:rPr lang="en-US" dirty="0">
                <a:latin typeface="LG Smart_H Regular"/>
                <a:ea typeface="+mn-lt"/>
                <a:cs typeface="+mn-lt"/>
              </a:rPr>
              <a:t>and Evaluation </a:t>
            </a:r>
            <a:r>
              <a:rPr lang="en-US" dirty="0" smtClean="0">
                <a:latin typeface="LG Smart_H Regular"/>
                <a:ea typeface="+mn-lt"/>
                <a:cs typeface="+mn-lt"/>
              </a:rPr>
              <a:t>Techniques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LG Smart_H Regular"/>
                <a:ea typeface="+mn-lt"/>
                <a:cs typeface="+mn-lt"/>
              </a:rPr>
              <a:t>Prioritization of </a:t>
            </a:r>
            <a:r>
              <a:rPr lang="en-US" dirty="0" smtClean="0">
                <a:latin typeface="LG Smart_H Regular"/>
                <a:ea typeface="+mn-lt"/>
                <a:cs typeface="+mn-lt"/>
              </a:rPr>
              <a:t>Vulnerabilities</a:t>
            </a:r>
            <a:endParaRPr lang="en-US" dirty="0" smtClean="0">
              <a:latin typeface="LG Smart_H Regular"/>
              <a:ea typeface="맑은 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LG Smart_H Regular"/>
                <a:ea typeface="+mn-lt"/>
                <a:cs typeface="+mn-lt"/>
              </a:rPr>
              <a:t>Attack </a:t>
            </a:r>
            <a:r>
              <a:rPr lang="en-US" dirty="0">
                <a:latin typeface="LG Smart_H Regular"/>
                <a:ea typeface="+mn-lt"/>
                <a:cs typeface="+mn-lt"/>
              </a:rPr>
              <a:t>Analysis, Attack Method &amp; Mitigation</a:t>
            </a:r>
            <a:endParaRPr lang="en-US" dirty="0">
              <a:latin typeface="LG Smart_H Regular"/>
              <a:ea typeface="맑은 고딕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LG Smart_H Regular"/>
                <a:ea typeface="+mn-lt"/>
                <a:cs typeface="+mn-lt"/>
              </a:rPr>
              <a:t>Team Reflection: What We Learned </a:t>
            </a:r>
            <a:endParaRPr lang="en-US" dirty="0">
              <a:latin typeface="LG Smart_H Regula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873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E35AE-1131-6626-839C-58C1FE1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1" y="273428"/>
            <a:ext cx="3790950" cy="644524"/>
          </a:xfrm>
        </p:spPr>
        <p:txBody>
          <a:bodyPr/>
          <a:lstStyle/>
          <a:p>
            <a:r>
              <a:rPr lang="en-US" b="1" dirty="0"/>
              <a:t>Team 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4EEEE6F-B682-79E5-FE4D-3D280B89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B6403C-3A13-4A6E-FA2E-64BB263FB88A}"/>
              </a:ext>
            </a:extLst>
          </p:cNvPr>
          <p:cNvSpPr txBox="1"/>
          <p:nvPr/>
        </p:nvSpPr>
        <p:spPr>
          <a:xfrm>
            <a:off x="-147221" y="1405335"/>
            <a:ext cx="4160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/>
            <a:r>
              <a:rPr lang="en-US" sz="2400" b="1">
                <a:latin typeface="LG스마트체 Regular"/>
                <a:ea typeface="LG스마트체 Regular"/>
              </a:rPr>
              <a:t>TripleS - Security</a:t>
            </a:r>
            <a:r>
              <a:rPr lang="ko-KR" altLang="en-US" sz="2400" b="1">
                <a:latin typeface="LG스마트체 Regular"/>
                <a:ea typeface="LG스마트체 Regular"/>
              </a:rPr>
              <a:t> </a:t>
            </a:r>
            <a:r>
              <a:rPr lang="en-US" altLang="ko-KR" sz="2400" b="1">
                <a:latin typeface="LG스마트체 Regular"/>
                <a:ea typeface="LG스마트체 Regular"/>
              </a:rPr>
              <a:t>Team</a:t>
            </a:r>
            <a:r>
              <a:rPr lang="ko-KR" altLang="en-US" sz="2400" b="1">
                <a:latin typeface="LG스마트체 Regular"/>
                <a:ea typeface="LG스마트체 Regular"/>
              </a:rPr>
              <a:t> </a:t>
            </a:r>
            <a:r>
              <a:rPr lang="en-US" altLang="ko-KR" sz="2400" b="1">
                <a:latin typeface="LG스마트체 Regular"/>
                <a:ea typeface="LG스마트체 Regular"/>
              </a:rPr>
              <a:t>2</a:t>
            </a:r>
            <a:endParaRPr lang="ko-KR" altLang="en-US" sz="2400" b="1">
              <a:latin typeface="LG스마트체 Regular"/>
              <a:ea typeface="LG스마트체 Regular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32FE3A72-FC15-1924-64DC-76FA754AA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20127"/>
              </p:ext>
            </p:extLst>
          </p:nvPr>
        </p:nvGraphicFramePr>
        <p:xfrm>
          <a:off x="325060" y="2025295"/>
          <a:ext cx="5372355" cy="31447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7956">
                  <a:extLst>
                    <a:ext uri="{9D8B030D-6E8A-4147-A177-3AD203B41FA5}">
                      <a16:colId xmlns:a16="http://schemas.microsoft.com/office/drawing/2014/main" xmlns="" val="2527931542"/>
                    </a:ext>
                  </a:extLst>
                </a:gridCol>
                <a:gridCol w="3344399">
                  <a:extLst>
                    <a:ext uri="{9D8B030D-6E8A-4147-A177-3AD203B41FA5}">
                      <a16:colId xmlns:a16="http://schemas.microsoft.com/office/drawing/2014/main" xmlns="" val="2162072128"/>
                    </a:ext>
                  </a:extLst>
                </a:gridCol>
              </a:tblGrid>
              <a:tr h="27567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LG Smart_H Regular"/>
                        </a:rPr>
                        <a:t>Name</a:t>
                      </a:r>
                      <a:endParaRPr lang="en-US" altLang="ko-KR" sz="1800" b="1" dirty="0">
                        <a:effectLst/>
                        <a:latin typeface="LG Smart_H Regular"/>
                      </a:endParaRPr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LG Smart_H Regular"/>
                        </a:rPr>
                        <a:t>Role</a:t>
                      </a:r>
                      <a:endParaRPr lang="en-US" altLang="ko-KR" sz="1800" b="1" dirty="0">
                        <a:effectLst/>
                        <a:latin typeface="LG Smart_H Regular"/>
                      </a:endParaRPr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7891089"/>
                  </a:ext>
                </a:extLst>
              </a:tr>
              <a:tr h="40876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Bradley Schmerl</a:t>
                      </a:r>
                      <a:endParaRPr lang="en-US" sz="1600" b="0" err="1"/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LG Smart_H Regular"/>
                          <a:ea typeface="+mn-ea"/>
                          <a:cs typeface="+mn-cs"/>
                        </a:rPr>
                        <a:t>Mentor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LG Smart_H Regular"/>
                        <a:ea typeface="+mn-ea"/>
                        <a:cs typeface="+mn-cs"/>
                      </a:endParaRPr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0288718"/>
                  </a:ext>
                </a:extLst>
              </a:tr>
              <a:tr h="27567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Sungyoung Choi</a:t>
                      </a:r>
                      <a:endParaRPr lang="en-US" sz="1600" b="0">
                        <a:latin typeface="LG Smart_H Regular"/>
                      </a:endParaRPr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US" sz="16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LG Smart_H Regular"/>
                          <a:ea typeface="+mn-ea"/>
                          <a:cs typeface="+mn-cs"/>
                        </a:rPr>
                        <a:t>Summarize and Organize Reports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LG Smart_H Regular"/>
                        <a:ea typeface="+mn-ea"/>
                        <a:cs typeface="+mn-cs"/>
                      </a:endParaRPr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21916205"/>
                  </a:ext>
                </a:extLst>
              </a:tr>
              <a:tr h="40876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Taemin Noh</a:t>
                      </a:r>
                      <a:endParaRPr lang="en-US" sz="1600" b="0">
                        <a:latin typeface="LG Smart_H Regular"/>
                      </a:endParaRPr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Research </a:t>
                      </a:r>
                      <a:r>
                        <a:rPr lang="en-US" sz="1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and PPT Documentation</a:t>
                      </a:r>
                      <a:endParaRPr lang="ko-KR" dirty="0"/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3178558"/>
                  </a:ext>
                </a:extLst>
              </a:tr>
              <a:tr h="4467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Hwajung Lee</a:t>
                      </a:r>
                      <a:endParaRPr lang="en-US" sz="1600" b="0">
                        <a:latin typeface="LG Smart_H Regular"/>
                      </a:endParaRPr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  <a:ea typeface="+mn-ea"/>
                          <a:cs typeface="+mn-cs"/>
                        </a:rPr>
                        <a:t>Exploit </a:t>
                      </a:r>
                      <a:r>
                        <a:rPr lang="en-US" sz="16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  <a:ea typeface="+mn-ea"/>
                          <a:cs typeface="+mn-cs"/>
                        </a:rPr>
                        <a:t>Analysis – ARP Spoofing, Fake</a:t>
                      </a:r>
                      <a:r>
                        <a:rPr lang="en-US" sz="16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  <a:ea typeface="+mn-ea"/>
                          <a:cs typeface="+mn-cs"/>
                        </a:rPr>
                        <a:t> data</a:t>
                      </a:r>
                      <a:endParaRPr lang="ko-KR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LG Smart_H Regular"/>
                        <a:ea typeface="LG Smart_H Regular"/>
                        <a:cs typeface="+mn-cs"/>
                      </a:endParaRPr>
                    </a:p>
                  </a:txBody>
                  <a:tcPr marL="91621" marR="91621" marT="45806" marB="45806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2248237"/>
                  </a:ext>
                </a:extLst>
              </a:tr>
              <a:tr h="40876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Soyoon Kim</a:t>
                      </a:r>
                      <a:endParaRPr lang="en-US" sz="1600" b="0">
                        <a:latin typeface="LG Smart_H Regular"/>
                      </a:endParaRPr>
                    </a:p>
                  </a:txBody>
                  <a:tcPr marL="80734" marR="80734" marT="40367" marB="40367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  <a:ea typeface="+mn-ea"/>
                          <a:cs typeface="+mn-cs"/>
                        </a:rPr>
                        <a:t>Exploit </a:t>
                      </a:r>
                      <a:r>
                        <a:rPr lang="en-US" sz="16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  <a:ea typeface="+mn-ea"/>
                          <a:cs typeface="+mn-cs"/>
                        </a:rPr>
                        <a:t>Analysis – Socket blocking, PPT </a:t>
                      </a:r>
                      <a:r>
                        <a:rPr lang="en-US" sz="1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  <a:ea typeface="+mn-ea"/>
                          <a:cs typeface="+mn-cs"/>
                        </a:rPr>
                        <a:t>Documentation</a:t>
                      </a:r>
                      <a:endParaRPr lang="ko-KR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LG Smart_H Regular"/>
                        <a:ea typeface="LG Smart_H Regular"/>
                        <a:cs typeface="+mn-cs"/>
                      </a:endParaRPr>
                    </a:p>
                  </a:txBody>
                  <a:tcPr marL="80734" marR="80734" marT="40367" marB="40367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0346889"/>
                  </a:ext>
                </a:extLst>
              </a:tr>
              <a:tr h="4562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Pradeep Kumar C</a:t>
                      </a:r>
                      <a:endParaRPr lang="en-US" sz="1600" b="0">
                        <a:latin typeface="LG Smart_H Regular"/>
                      </a:endParaRPr>
                    </a:p>
                  </a:txBody>
                  <a:tcPr marL="80734" marR="80734" marT="40367" marB="40367" anchor="ctr">
                    <a:lnL w="9524">
                      <a:solidFill>
                        <a:srgbClr val="404040"/>
                      </a:solidFill>
                    </a:lnL>
                    <a:lnR w="9524">
                      <a:solidFill>
                        <a:srgbClr val="404040"/>
                      </a:solidFill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40404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 smtClean="0">
                          <a:solidFill>
                            <a:srgbClr val="0070C0"/>
                          </a:solidFill>
                          <a:effectLst/>
                          <a:latin typeface="LG Smart_H Regular"/>
                        </a:rPr>
                        <a:t>“</a:t>
                      </a:r>
                      <a:r>
                        <a:rPr lang="en-US" sz="1600" b="1" i="0" u="sng" strike="noStrike" kern="1200" noProof="0" dirty="0" smtClean="0">
                          <a:solidFill>
                            <a:srgbClr val="0070C0"/>
                          </a:solidFill>
                          <a:effectLst/>
                          <a:latin typeface="LG Smart_H Regular"/>
                        </a:rPr>
                        <a:t>Presenter</a:t>
                      </a:r>
                      <a:r>
                        <a:rPr lang="en-US" sz="1600" b="1" i="0" u="none" strike="noStrike" kern="1200" noProof="0" dirty="0" smtClean="0">
                          <a:solidFill>
                            <a:srgbClr val="0070C0"/>
                          </a:solidFill>
                          <a:effectLst/>
                          <a:latin typeface="LG Smart_H Regular"/>
                        </a:rPr>
                        <a:t>”</a:t>
                      </a:r>
                      <a:r>
                        <a:rPr lang="en-US" sz="16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,</a:t>
                      </a:r>
                      <a:r>
                        <a:rPr lang="en-US" sz="16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en-US" sz="16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Exploit Analysis – Code review, </a:t>
                      </a:r>
                      <a:r>
                        <a:rPr lang="en-US" sz="16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PPT Documentation</a:t>
                      </a:r>
                      <a:endParaRPr lang="ko-KR" dirty="0"/>
                    </a:p>
                  </a:txBody>
                  <a:tcPr marL="80734" marR="80734" marT="40367" marB="40367" anchor="ctr">
                    <a:lnL w="9524">
                      <a:solidFill>
                        <a:srgbClr val="404040"/>
                      </a:solidFill>
                    </a:lnL>
                    <a:lnR w="9524">
                      <a:solidFill>
                        <a:srgbClr val="404040"/>
                      </a:solidFill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40404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9433746"/>
                  </a:ext>
                </a:extLst>
              </a:tr>
            </a:tbl>
          </a:graphicData>
        </a:graphic>
      </p:graphicFrame>
      <p:pic>
        <p:nvPicPr>
          <p:cNvPr id="7" name="그림 6" descr="인간의 얼굴, 사람, 의류, 미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167DB5E1-0929-4F21-0D01-4473D558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88" y="1712383"/>
            <a:ext cx="5684308" cy="39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A1415-271D-6DD4-7DBA-4DADF577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85" y="214813"/>
            <a:ext cx="6476481" cy="644524"/>
          </a:xfrm>
        </p:spPr>
        <p:txBody>
          <a:bodyPr/>
          <a:lstStyle/>
          <a:p>
            <a:r>
              <a:rPr lang="en-US" b="1" dirty="0">
                <a:latin typeface="LG Smart_H Regular"/>
                <a:ea typeface="LG Smart_H Regular"/>
              </a:rPr>
              <a:t>Scheduling and Role Assignment</a:t>
            </a:r>
            <a:endParaRPr lang="en-US" dirty="0">
              <a:latin typeface="LG Smart_H Regular"/>
              <a:ea typeface="LG Smart_H Regula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14EE051-6E80-83DB-102B-4913673E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 descr="A screenshot of a survey&#10;&#10;AI-generated content may be incorrect.">
            <a:extLst>
              <a:ext uri="{FF2B5EF4-FFF2-40B4-BE49-F238E27FC236}">
                <a16:creationId xmlns:a16="http://schemas.microsoft.com/office/drawing/2014/main" xmlns="" id="{3F88409B-5B10-1321-7D01-FCAD323E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557756"/>
            <a:ext cx="12192000" cy="39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74ADFE-6D7A-028A-68C0-10E3C7D4C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36DA3-1554-2B4B-9EC1-B53EADC4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77" y="236794"/>
            <a:ext cx="5249006" cy="644524"/>
          </a:xfrm>
        </p:spPr>
        <p:txBody>
          <a:bodyPr/>
          <a:lstStyle/>
          <a:p>
            <a:r>
              <a:rPr lang="en-US" b="1" dirty="0">
                <a:latin typeface="LG Smart_H Regular"/>
                <a:ea typeface="LG Smart_H Regular"/>
              </a:rPr>
              <a:t>Fault Detection in DFD</a:t>
            </a:r>
            <a:endParaRPr lang="en-US" dirty="0">
              <a:latin typeface="LG Smart_H Regular"/>
              <a:ea typeface="LG Smart_H Regula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F51762-0463-62CA-DD86-00C0EC49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DCB3D929-379B-75F8-AEB2-C165A3F99C94}"/>
              </a:ext>
            </a:extLst>
          </p:cNvPr>
          <p:cNvSpPr txBox="1"/>
          <p:nvPr/>
        </p:nvSpPr>
        <p:spPr>
          <a:xfrm>
            <a:off x="2154721" y="1150027"/>
            <a:ext cx="7882557" cy="878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DFD helps visualize data flows and focus on security-critical components.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Security fault identification and vulnerability analysis 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Picture 5" descr="A black background with red arrows and text&#10;&#10;AI-generated content may be incorrect.">
            <a:extLst>
              <a:ext uri="{FF2B5EF4-FFF2-40B4-BE49-F238E27FC236}">
                <a16:creationId xmlns:a16="http://schemas.microsoft.com/office/drawing/2014/main" xmlns="" id="{CFBBA5A7-8999-D243-98F0-BB6E090F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2038583"/>
            <a:ext cx="9042400" cy="48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D4A1C9E-7155-6690-AB83-C28B13DF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xmlns="" id="{253E3A71-4002-BAF9-4A42-5F56AA7F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6</a:t>
            </a:fld>
            <a:endParaRPr lang="ko-KR" altLang="en-US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4" name="제목 8">
            <a:extLst>
              <a:ext uri="{FF2B5EF4-FFF2-40B4-BE49-F238E27FC236}">
                <a16:creationId xmlns:a16="http://schemas.microsoft.com/office/drawing/2014/main" xmlns="" id="{E0C76665-40AF-E70F-CE43-D1598A618E82}"/>
              </a:ext>
            </a:extLst>
          </p:cNvPr>
          <p:cNvSpPr txBox="1">
            <a:spLocks/>
          </p:cNvSpPr>
          <p:nvPr/>
        </p:nvSpPr>
        <p:spPr>
          <a:xfrm>
            <a:off x="338092" y="222140"/>
            <a:ext cx="9233812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Assumption and </a:t>
            </a:r>
            <a:r>
              <a:rPr lang="en-US" b="1" dirty="0" smtClean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Evaluation Techniques</a:t>
            </a:r>
            <a:endParaRPr lang="en-US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24CB0-B3E1-8E20-7635-6FD6CE24D78B}"/>
              </a:ext>
            </a:extLst>
          </p:cNvPr>
          <p:cNvSpPr txBox="1"/>
          <p:nvPr/>
        </p:nvSpPr>
        <p:spPr>
          <a:xfrm>
            <a:off x="232700" y="1400648"/>
            <a:ext cx="60960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Assumptions</a:t>
            </a:r>
            <a:endParaRPr lang="en-US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4F9698-26A1-DCAD-0B97-23C6CE3BF3F5}"/>
              </a:ext>
            </a:extLst>
          </p:cNvPr>
          <p:cNvSpPr txBox="1"/>
          <p:nvPr/>
        </p:nvSpPr>
        <p:spPr>
          <a:xfrm>
            <a:off x="355830" y="1705455"/>
            <a:ext cx="7246326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b="0" i="0" u="none" strike="noStrike" baseline="0" dirty="0">
                <a:solidFill>
                  <a:srgbClr val="1B1C1D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Physical </a:t>
            </a:r>
            <a:r>
              <a:rPr lang="en-US" dirty="0">
                <a:solidFill>
                  <a:srgbClr val="1B1C1D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access by the attacker is </a:t>
            </a:r>
            <a:r>
              <a:rPr lang="en-US" dirty="0" smtClean="0">
                <a:solidFill>
                  <a:srgbClr val="1B1C1D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restricted</a:t>
            </a:r>
            <a:endParaRPr lang="en-US" altLang="ko-KR" b="0" i="0" u="none" strike="noStrike" baseline="0" dirty="0">
              <a:solidFill>
                <a:srgbClr val="1B1C1D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1B1C1D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The attacker is limited to the same network as the </a:t>
            </a:r>
            <a:r>
              <a:rPr lang="en-US" dirty="0" smtClean="0">
                <a:solidFill>
                  <a:srgbClr val="1B1C1D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client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1B1C1D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Code modification is not </a:t>
            </a:r>
            <a:r>
              <a:rPr lang="en-US" dirty="0" smtClean="0">
                <a:solidFill>
                  <a:srgbClr val="1B1C1D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allowed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B501F12-3638-47DA-48E7-06E0320D6E3E}"/>
              </a:ext>
            </a:extLst>
          </p:cNvPr>
          <p:cNvSpPr txBox="1"/>
          <p:nvPr/>
        </p:nvSpPr>
        <p:spPr>
          <a:xfrm>
            <a:off x="232700" y="32829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Evaluation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58C57B-94BB-AFCA-D3DC-E1081F276173}"/>
              </a:ext>
            </a:extLst>
          </p:cNvPr>
          <p:cNvSpPr txBox="1"/>
          <p:nvPr/>
        </p:nvSpPr>
        <p:spPr>
          <a:xfrm>
            <a:off x="355830" y="3586881"/>
            <a:ext cx="75959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Code Review</a:t>
            </a:r>
          </a:p>
          <a:p>
            <a:pPr marL="342900" indent="-342900">
              <a:buAutoNum type="arabicPeriod"/>
            </a:pPr>
            <a:r>
              <a:rPr lang="en-US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Attack Surface </a:t>
            </a:r>
            <a:r>
              <a:rPr lang="en-US" dirty="0" smtClean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Analysis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Static Analysis</a:t>
            </a:r>
          </a:p>
          <a:p>
            <a:pPr marL="342900" indent="-342900">
              <a:buAutoNum type="arabicPeriod"/>
            </a:pPr>
            <a:r>
              <a:rPr lang="en-US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Dynamic Analysis (Penetration Testing)</a:t>
            </a:r>
            <a:endParaRPr lang="en-US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7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84F48B2-F80D-4009-EAA0-9A7EE6BB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810229-66BF-41E9-2809-B6ABDA52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76" y="236794"/>
            <a:ext cx="6684031" cy="644524"/>
          </a:xfrm>
        </p:spPr>
        <p:txBody>
          <a:bodyPr/>
          <a:lstStyle/>
          <a:p>
            <a:r>
              <a:rPr 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Prioritization of Vulnerabilities</a:t>
            </a:r>
            <a:endParaRPr 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C8EFCF-8E88-611A-3CA6-24A42727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4DB6E06D-3502-325D-060B-53A041A64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27943"/>
              </p:ext>
            </p:extLst>
          </p:nvPr>
        </p:nvGraphicFramePr>
        <p:xfrm>
          <a:off x="279043" y="1054048"/>
          <a:ext cx="11742972" cy="484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343252931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633248914"/>
                    </a:ext>
                  </a:extLst>
                </a:gridCol>
                <a:gridCol w="1570054">
                  <a:extLst>
                    <a:ext uri="{9D8B030D-6E8A-4147-A177-3AD203B41FA5}">
                      <a16:colId xmlns:a16="http://schemas.microsoft.com/office/drawing/2014/main" xmlns="" val="786840578"/>
                    </a:ext>
                  </a:extLst>
                </a:gridCol>
                <a:gridCol w="2574888">
                  <a:extLst>
                    <a:ext uri="{9D8B030D-6E8A-4147-A177-3AD203B41FA5}">
                      <a16:colId xmlns:a16="http://schemas.microsoft.com/office/drawing/2014/main" xmlns="" val="502542926"/>
                    </a:ext>
                  </a:extLst>
                </a:gridCol>
                <a:gridCol w="540098">
                  <a:extLst>
                    <a:ext uri="{9D8B030D-6E8A-4147-A177-3AD203B41FA5}">
                      <a16:colId xmlns:a16="http://schemas.microsoft.com/office/drawing/2014/main" xmlns="" val="549075848"/>
                    </a:ext>
                  </a:extLst>
                </a:gridCol>
                <a:gridCol w="2738175">
                  <a:extLst>
                    <a:ext uri="{9D8B030D-6E8A-4147-A177-3AD203B41FA5}">
                      <a16:colId xmlns:a16="http://schemas.microsoft.com/office/drawing/2014/main" xmlns="" val="4010969969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xmlns="" val="3824221396"/>
                    </a:ext>
                  </a:extLst>
                </a:gridCol>
                <a:gridCol w="1217852">
                  <a:extLst>
                    <a:ext uri="{9D8B030D-6E8A-4147-A177-3AD203B41FA5}">
                      <a16:colId xmlns:a16="http://schemas.microsoft.com/office/drawing/2014/main" xmlns="" val="2652043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Fault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Attack Surface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Impact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 (pt)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Likelihood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 (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)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Risk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Score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(A x B)</a:t>
                      </a:r>
                      <a:endParaRPr lang="af-ZA" b="1" i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897467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F-01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Non-Authentication</a:t>
                      </a:r>
                      <a:endParaRPr lang="af-ZA" altLang="ko-KR" b="0" i="0" dirty="0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on Port 30001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dump1090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Legitimate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user connections may be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 denied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; spoofed aircraft data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3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Common system design without auth;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    frequently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scanned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4 pt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12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9175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F-02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Tampering with stored files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RAW/SBS log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storage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FF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Tampered data is provided to the user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2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⚪️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Requires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local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access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;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unlikely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in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practice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2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4126582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F-03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Unencrypted communication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Transmission</a:t>
                      </a:r>
                      <a:endParaRPr lang="af-ZA" altLang="ko-KR" b="0" i="0" dirty="0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between GUI and dump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Anyone can inspect the communication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data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5 pt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Plaintext TCP easily sniffed on shared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   networks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5 pt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25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4257029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F-04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Weak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Google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Cloud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API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Key</a:t>
                      </a:r>
                      <a:endParaRPr lang="af-ZA" altLang="ko-KR" b="0" i="0" err="1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Management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Python script</a:t>
                      </a:r>
                      <a:endParaRPr lang="af-ZA" altLang="ko-KR" b="0" i="0" dirty="0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in RUI operating files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It may lead to financial loss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5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FF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Exploitable only if attacker gains local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    access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2 pt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10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1649800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F-05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Hardcoded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Port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Number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HMS server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⚪️ Limits flexibility, but does not expose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system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to attack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⚪️ No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attack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vector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despite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visibility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4976572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F-06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Use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of CRC32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HMS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server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⚪️ Uses cryptographically weak integrity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check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method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2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⚪️ No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injection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path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;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purely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theoretical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2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335323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F-07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Missing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Exception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Handling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HMS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server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⚪️ Decreased system stability and increased maintenance complexity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2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⚪️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Rarely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leads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to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direct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crash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from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user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input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2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5555112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F-08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One-way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Communication</a:t>
                      </a:r>
                      <a:endParaRPr lang="af-ZA" altLang="ko-KR" b="0" i="0" err="1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without ACK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Transmission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between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HMS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and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user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⚪️ Uncertain communication state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⚪️ No direct exploit path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1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879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F-09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No IP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Filtering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dump1090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FF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Unauthorized user access is possible if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system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is exposed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3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FF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External exposure needed; otherwise safe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2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6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8798046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F-10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Single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Client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Limit</a:t>
                      </a:r>
                      <a:endParaRPr lang="af-ZA" altLang="ko-KR" b="0" i="0" err="1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on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Port 5001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HMS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server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Legitimate user connections may be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denied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, leading to a DoS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4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Simple nc or script blocks port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5 pt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20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647384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F-11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Multiple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Client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Limit</a:t>
                      </a:r>
                      <a:endParaRPr lang="af-ZA" altLang="ko-KR" b="0" i="0" err="1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on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Port 30002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dump1090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Legitimate user connections may be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denied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, leading to a DoS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4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Fake connections flood socket pool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5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20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188613"/>
                  </a:ext>
                </a:extLst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F-12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Forced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Connection</a:t>
                      </a: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 Drop</a:t>
                      </a:r>
                      <a:endParaRPr lang="af-ZA" altLang="ko-KR" b="0" i="0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via ARP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Spoofing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Transmission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between HMS and user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MITM blocks packets; forces disconnect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4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Needs attacker on same network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3 </a:t>
                      </a:r>
                      <a:r>
                        <a:rPr lang="af-ZA" sz="1000" b="0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12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59323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022882D-6219-485B-2DA1-25A08E88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88211"/>
              </p:ext>
            </p:extLst>
          </p:nvPr>
        </p:nvGraphicFramePr>
        <p:xfrm>
          <a:off x="523521" y="6018245"/>
          <a:ext cx="5275380" cy="76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6327">
                  <a:extLst>
                    <a:ext uri="{9D8B030D-6E8A-4147-A177-3AD203B41FA5}">
                      <a16:colId xmlns:a16="http://schemas.microsoft.com/office/drawing/2014/main" xmlns="" val="1513083999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xmlns="" val="1226040676"/>
                    </a:ext>
                  </a:extLst>
                </a:gridCol>
                <a:gridCol w="464736">
                  <a:extLst>
                    <a:ext uri="{9D8B030D-6E8A-4147-A177-3AD203B41FA5}">
                      <a16:colId xmlns:a16="http://schemas.microsoft.com/office/drawing/2014/main" xmlns="" val="181531721"/>
                    </a:ext>
                  </a:extLst>
                </a:gridCol>
                <a:gridCol w="3881175">
                  <a:extLst>
                    <a:ext uri="{9D8B030D-6E8A-4147-A177-3AD203B41FA5}">
                      <a16:colId xmlns:a16="http://schemas.microsoft.com/office/drawing/2014/main" xmlns="" val="5610006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buNone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Impact</a:t>
                      </a:r>
                      <a:endParaRPr lang="en-US" altLang="ko-KR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Point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Description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0858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Critical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Severe disruption to system operation (e.g., DoS, trust loss)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311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High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Major degradation of service or core functions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403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FF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Medium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Moderate impact on partial functions or subsystems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300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⚪️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Low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2~1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Minimal effect on system; related to usability or maintainability</a:t>
                      </a:r>
                      <a:endParaRPr lang="en-US" altLang="ko-KR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238049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AB2A8D74-3772-A01E-5338-3EB5E5994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49279"/>
              </p:ext>
            </p:extLst>
          </p:nvPr>
        </p:nvGraphicFramePr>
        <p:xfrm>
          <a:off x="6161135" y="6018245"/>
          <a:ext cx="5589392" cy="76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449">
                  <a:extLst>
                    <a:ext uri="{9D8B030D-6E8A-4147-A177-3AD203B41FA5}">
                      <a16:colId xmlns:a16="http://schemas.microsoft.com/office/drawing/2014/main" xmlns="" val="1619030250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xmlns="" val="3429004633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xmlns="" val="1845982530"/>
                    </a:ext>
                  </a:extLst>
                </a:gridCol>
                <a:gridCol w="3969098">
                  <a:extLst>
                    <a:ext uri="{9D8B030D-6E8A-4147-A177-3AD203B41FA5}">
                      <a16:colId xmlns:a16="http://schemas.microsoft.com/office/drawing/2014/main" xmlns="" val="39435973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buNone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Likelihood</a:t>
                      </a:r>
                      <a:endParaRPr lang="en-US" altLang="ko-KR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Point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Description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123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Very Likely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Easily exploited using common tools or methods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487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C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Likely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Feasible with normal access and moderate skills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5498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FF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Possible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2~3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Attack feasible only under specific conditions or partial access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0192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⚪️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Unlikely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>
                        <a:buNone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Very low probability due to restricted surface or complexity</a:t>
                      </a:r>
                      <a:endParaRPr lang="en-US" altLang="ko-KR">
                        <a:effectLst/>
                        <a:latin typeface="맑은 고딕"/>
                      </a:endParaRPr>
                    </a:p>
                  </a:txBody>
                  <a:tcPr marL="45720" marR="4572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929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5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5AF93D1-D615-952A-FCF2-00EB81F6E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xmlns="" id="{A5197BCC-D99C-7015-1568-A735647E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9E7858E-F942-B777-B7BC-382FCE348620}"/>
              </a:ext>
            </a:extLst>
          </p:cNvPr>
          <p:cNvSpPr txBox="1"/>
          <p:nvPr/>
        </p:nvSpPr>
        <p:spPr>
          <a:xfrm>
            <a:off x="7401428" y="2778694"/>
            <a:ext cx="4340951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</a:rPr>
              <a:t>Attack point :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Attacker sniffs the data sent from dump1090 and Health monitor as the data </a:t>
            </a:r>
            <a:endParaRPr lang="en-US" dirty="0" smtClean="0">
              <a:solidFill>
                <a:prstClr val="black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+mn-lt"/>
            </a:endParaRPr>
          </a:p>
          <a:p>
            <a:pPr>
              <a:defRPr/>
            </a:pPr>
            <a:r>
              <a:rPr lang="en-US" dirty="0" smtClean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sent </a:t>
            </a:r>
            <a:r>
              <a:rPr lang="en-US" dirty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+mn-lt"/>
              </a:rPr>
              <a:t>through TCP as plain text</a:t>
            </a:r>
            <a:endParaRPr lang="en-US" dirty="0">
              <a:solidFill>
                <a:prstClr val="black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4" name="제목 8">
            <a:extLst>
              <a:ext uri="{FF2B5EF4-FFF2-40B4-BE49-F238E27FC236}">
                <a16:creationId xmlns:a16="http://schemas.microsoft.com/office/drawing/2014/main" xmlns="" id="{6BE65CB7-A8E9-9654-6CAA-AB7914B0C6B0}"/>
              </a:ext>
            </a:extLst>
          </p:cNvPr>
          <p:cNvSpPr txBox="1">
            <a:spLocks/>
          </p:cNvSpPr>
          <p:nvPr/>
        </p:nvSpPr>
        <p:spPr>
          <a:xfrm>
            <a:off x="338092" y="222140"/>
            <a:ext cx="9233812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>
                <a:latin typeface="LG Smart_H Regular"/>
                <a:ea typeface="LG Smart_H Regular"/>
              </a:rPr>
              <a:t>VU-01 Information Disclosure</a:t>
            </a:r>
            <a:r>
              <a:rPr lang="en-US">
                <a:latin typeface="LG Smart_H Regular"/>
                <a:ea typeface="LG Smart_H Regular"/>
              </a:rPr>
              <a:t> </a:t>
            </a:r>
            <a:r>
              <a:rPr lang="en-US" b="1">
                <a:latin typeface="LG Smart_H Regular"/>
                <a:ea typeface="Malgun Gothic"/>
              </a:rPr>
              <a:t>- </a:t>
            </a:r>
            <a:r>
              <a:rPr lang="en-US" b="1">
                <a:latin typeface="LG Smart_H Regular"/>
                <a:ea typeface="LG Smart_H Regular"/>
              </a:rPr>
              <a:t>Attack Analysis </a:t>
            </a:r>
            <a:endParaRPr lang="en-US" b="1">
              <a:latin typeface="LG Smart_H Regular"/>
            </a:endParaRPr>
          </a:p>
        </p:txBody>
      </p:sp>
      <p:sp>
        <p:nvSpPr>
          <p:cNvPr id="10" name="직사각형 138">
            <a:extLst>
              <a:ext uri="{FF2B5EF4-FFF2-40B4-BE49-F238E27FC236}">
                <a16:creationId xmlns:a16="http://schemas.microsoft.com/office/drawing/2014/main" xmlns="" id="{F3E6A748-8B57-CB0F-D1CC-DF9EA47BEFD7}"/>
              </a:ext>
            </a:extLst>
          </p:cNvPr>
          <p:cNvSpPr/>
          <p:nvPr/>
        </p:nvSpPr>
        <p:spPr>
          <a:xfrm>
            <a:off x="217432" y="2079622"/>
            <a:ext cx="2451312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LG스마트체 Regular"/>
                <a:ea typeface="LG스마트체 Regular"/>
              </a:rPr>
              <a:t>Information </a:t>
            </a:r>
            <a:r>
              <a:rPr lang="en-US" altLang="ko-KR" b="1" dirty="0">
                <a:latin typeface="LG스마트체 Regular"/>
                <a:ea typeface="LG스마트체 Regular"/>
              </a:rPr>
              <a:t>Disclosure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C9670513-49AB-8B72-A998-8252CE62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2" y="2518019"/>
            <a:ext cx="7013331" cy="41498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4F88B1-C210-364E-DD83-303076ABF3B1}"/>
              </a:ext>
            </a:extLst>
          </p:cNvPr>
          <p:cNvSpPr txBox="1"/>
          <p:nvPr/>
        </p:nvSpPr>
        <p:spPr>
          <a:xfrm>
            <a:off x="7401428" y="4226796"/>
            <a:ext cx="4721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Analysis </a:t>
            </a:r>
            <a:r>
              <a:rPr lang="en-US" sz="1600" b="1" dirty="0" smtClean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Technique : </a:t>
            </a:r>
            <a:r>
              <a:rPr lang="en-US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Attack Surface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04881"/>
              </p:ext>
            </p:extLst>
          </p:nvPr>
        </p:nvGraphicFramePr>
        <p:xfrm>
          <a:off x="217432" y="1035558"/>
          <a:ext cx="11742972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1838325"/>
                <a:gridCol w="1570054"/>
                <a:gridCol w="2574888"/>
                <a:gridCol w="540098"/>
                <a:gridCol w="2738175"/>
                <a:gridCol w="577780"/>
                <a:gridCol w="1217852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Fault</a:t>
                      </a:r>
                      <a:endParaRPr lang="af-ZA" b="0" i="0" err="1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Attack Surface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Impact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 (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)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Likelihood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 (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pt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)</a:t>
                      </a:r>
                      <a:endParaRPr lang="af-ZA" b="0" i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Risk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1" i="0" err="1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Score</a:t>
                      </a:r>
                      <a:r>
                        <a:rPr lang="af-ZA" sz="1000" b="1" i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(A x B)</a:t>
                      </a:r>
                      <a:endParaRPr lang="af-ZA" b="1" i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664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F-03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Unencrypted communication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ea typeface="LG Smart_H Regular"/>
                        </a:rPr>
                        <a:t>Transmission</a:t>
                      </a:r>
                      <a:endParaRPr lang="af-ZA" altLang="ko-KR" b="0" i="0" dirty="0">
                        <a:solidFill>
                          <a:srgbClr val="000000"/>
                        </a:solidFill>
                        <a:effectLst/>
                        <a:ea typeface="LG Smart_H Regular"/>
                      </a:endParaRPr>
                    </a:p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between GUI and dump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Anyone can inspect the communication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data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5 pt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🔴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</a:t>
                      </a: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Plaintext TCP easily sniffed on shared </a:t>
                      </a:r>
                      <a:r>
                        <a:rPr lang="af-ZA" sz="1000" b="0" i="0" dirty="0" smtClean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          networks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af-ZA" sz="1000" b="0" i="0" dirty="0">
                          <a:solidFill>
                            <a:srgbClr val="000000"/>
                          </a:solidFill>
                          <a:effectLst/>
                          <a:latin typeface="LG Smart_H Regular"/>
                        </a:rPr>
                        <a:t>5 pt</a:t>
                      </a:r>
                      <a:endParaRPr lang="af-ZA" b="0" i="0" dirty="0">
                        <a:solidFill>
                          <a:srgbClr val="000000"/>
                        </a:solidFill>
                        <a:effectLst/>
                        <a:latin typeface="LG Smart_H Regular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000" b="1" i="0" dirty="0" smtClean="0">
                          <a:solidFill>
                            <a:srgbClr val="FF0000"/>
                          </a:solidFill>
                          <a:effectLst/>
                          <a:latin typeface="LG Smart_H Regular"/>
                        </a:rPr>
                        <a:t>25</a:t>
                      </a:r>
                      <a:endParaRPr lang="en-US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anchor="ctr">
                    <a:lnL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D6DD595-1999-D732-E39C-373BA56F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xmlns="" id="{9637C282-28C7-1F46-90CE-ADF4CA47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</a:t>
            </a:fld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FCBBA057-EA40-2937-4586-EC15268CFBD4}"/>
              </a:ext>
            </a:extLst>
          </p:cNvPr>
          <p:cNvSpPr/>
          <p:nvPr/>
        </p:nvSpPr>
        <p:spPr>
          <a:xfrm>
            <a:off x="204672" y="5995334"/>
            <a:ext cx="632952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LG스마트체 Regular"/>
                <a:ea typeface="LG스마트체 Regular"/>
              </a:rPr>
              <a:t>Attack result </a:t>
            </a:r>
            <a:r>
              <a:rPr lang="en-US" altLang="ko-KR" sz="1600" b="1" dirty="0" smtClean="0">
                <a:latin typeface="LG스마트체 Regular"/>
                <a:ea typeface="LG스마트체 Regular"/>
              </a:rPr>
              <a:t>:</a:t>
            </a:r>
            <a:endParaRPr lang="en-US" altLang="ko-KR" sz="1600" b="1" dirty="0">
              <a:latin typeface="LG스마트체 Regular"/>
              <a:ea typeface="LG스마트체 Regular"/>
            </a:endParaRPr>
          </a:p>
          <a:p>
            <a:r>
              <a:rPr lang="en-US" sz="1600" dirty="0">
                <a:solidFill>
                  <a:prstClr val="black"/>
                </a:solidFill>
                <a:ea typeface="+mn-lt"/>
                <a:cs typeface="+mn-lt"/>
              </a:rPr>
              <a:t>Unencrypted communication packets are leaked.</a:t>
            </a:r>
            <a:endParaRPr lang="en-US" dirty="0">
              <a:solidFill>
                <a:prstClr val="black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542B91-BD9C-0F58-8E6D-1A167FCD40DD}"/>
              </a:ext>
            </a:extLst>
          </p:cNvPr>
          <p:cNvSpPr txBox="1"/>
          <p:nvPr/>
        </p:nvSpPr>
        <p:spPr>
          <a:xfrm>
            <a:off x="6705599" y="1188720"/>
            <a:ext cx="5486401" cy="209288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LG스마트체 Regular"/>
                <a:ea typeface="LG스마트체 Regular"/>
              </a:rPr>
              <a:t>Mitigation:</a:t>
            </a:r>
          </a:p>
          <a:p>
            <a:r>
              <a:rPr lang="en-US" sz="1600" b="1" dirty="0">
                <a:ea typeface="+mn-lt"/>
                <a:cs typeface="+mn-lt"/>
              </a:rPr>
              <a:t>TLS/SSL encryption</a:t>
            </a:r>
            <a:r>
              <a:rPr lang="en-US" sz="1600" dirty="0">
                <a:ea typeface="+mn-lt"/>
                <a:cs typeface="+mn-lt"/>
              </a:rPr>
              <a:t>: Ensure confidentiality of </a:t>
            </a:r>
            <a:endParaRPr lang="en-US" sz="1600" dirty="0" smtClean="0">
              <a:ea typeface="+mn-lt"/>
              <a:cs typeface="+mn-lt"/>
            </a:endParaRPr>
          </a:p>
          <a:p>
            <a:r>
              <a:rPr lang="en-US" sz="1600" dirty="0" smtClean="0">
                <a:ea typeface="+mn-lt"/>
                <a:cs typeface="+mn-lt"/>
              </a:rPr>
              <a:t>communication </a:t>
            </a:r>
            <a:r>
              <a:rPr lang="en-US" sz="1600" dirty="0">
                <a:ea typeface="+mn-lt"/>
                <a:cs typeface="+mn-lt"/>
              </a:rPr>
              <a:t>(already mentioned)</a:t>
            </a:r>
            <a:endParaRPr lang="en-US" dirty="0"/>
          </a:p>
          <a:p>
            <a:r>
              <a:rPr lang="en-US" sz="1600" dirty="0" smtClean="0">
                <a:ea typeface="+mn-lt"/>
                <a:cs typeface="+mn-lt"/>
              </a:rPr>
              <a:t>=&gt; The </a:t>
            </a:r>
            <a:r>
              <a:rPr lang="en-US" sz="1600" dirty="0">
                <a:ea typeface="+mn-lt"/>
                <a:cs typeface="+mn-lt"/>
              </a:rPr>
              <a:t>most common and highly recommended </a:t>
            </a:r>
            <a:endParaRPr lang="en-US" sz="1600" dirty="0" smtClean="0">
              <a:ea typeface="+mn-lt"/>
              <a:cs typeface="+mn-lt"/>
            </a:endParaRPr>
          </a:p>
          <a:p>
            <a:r>
              <a:rPr lang="en-US" sz="1600" dirty="0" smtClean="0">
                <a:ea typeface="+mn-lt"/>
                <a:cs typeface="+mn-lt"/>
              </a:rPr>
              <a:t>mitigation </a:t>
            </a:r>
            <a:r>
              <a:rPr lang="en-US" sz="1600" dirty="0">
                <a:ea typeface="+mn-lt"/>
                <a:cs typeface="+mn-lt"/>
              </a:rPr>
              <a:t>for communication packet encryption from an SCRM perspective is to use strong, </a:t>
            </a:r>
            <a:r>
              <a:rPr lang="en-US" sz="1600" dirty="0" smtClean="0">
                <a:ea typeface="+mn-lt"/>
                <a:cs typeface="+mn-lt"/>
              </a:rPr>
              <a:t>industry-standard    </a:t>
            </a:r>
            <a:r>
              <a:rPr lang="en-US" sz="1600" dirty="0">
                <a:ea typeface="+mn-lt"/>
                <a:cs typeface="+mn-lt"/>
              </a:rPr>
              <a:t>encryption protocols such as TLS</a:t>
            </a:r>
            <a:endParaRPr lang="en-US" dirty="0"/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0C05FBB3-EDFE-C166-EFDD-9984A35D3682}"/>
              </a:ext>
            </a:extLst>
          </p:cNvPr>
          <p:cNvSpPr txBox="1">
            <a:spLocks/>
          </p:cNvSpPr>
          <p:nvPr/>
        </p:nvSpPr>
        <p:spPr>
          <a:xfrm>
            <a:off x="338092" y="222140"/>
            <a:ext cx="9233812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LG Smart_H Regular" panose="020B0503020000020004" pitchFamily="34" charset="-127"/>
                <a:ea typeface="LG Smart_H Regular" panose="020B0503020000020004" pitchFamily="34" charset="-127"/>
                <a:cs typeface="+mj-cs"/>
              </a:defRPr>
            </a:lvl1pPr>
          </a:lstStyle>
          <a:p>
            <a:r>
              <a:rPr lang="en-US" b="1" dirty="0">
                <a:latin typeface="LG Smart_H Regular"/>
                <a:ea typeface="LG Smart_H Regular"/>
              </a:rPr>
              <a:t>VU-01 Information Disclosure</a:t>
            </a:r>
            <a:r>
              <a:rPr lang="en-US" dirty="0">
                <a:latin typeface="LG Smart_H Regular"/>
                <a:ea typeface="LG Smart_H Regular"/>
              </a:rPr>
              <a:t> </a:t>
            </a:r>
            <a:r>
              <a:rPr lang="en-US" b="1" dirty="0">
                <a:latin typeface="LG Smart_H Regular"/>
                <a:ea typeface="Malgun Gothic"/>
              </a:rPr>
              <a:t>- </a:t>
            </a:r>
            <a:r>
              <a:rPr lang="en-US" b="1" dirty="0">
                <a:latin typeface="LG Smart_H Regular"/>
                <a:ea typeface="LG Smart_H Regular"/>
              </a:rPr>
              <a:t>Attack Method &amp; Mitigation</a:t>
            </a:r>
            <a:endParaRPr lang="en-US" dirty="0">
              <a:latin typeface="LG Smart_H Regular"/>
              <a:ea typeface="LG Smart_H Regular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xmlns="" id="{4BB4DCA8-D5B6-0B35-459C-DDDD601DFC4B}"/>
              </a:ext>
            </a:extLst>
          </p:cNvPr>
          <p:cNvSpPr txBox="1"/>
          <p:nvPr/>
        </p:nvSpPr>
        <p:spPr>
          <a:xfrm>
            <a:off x="204672" y="1053515"/>
            <a:ext cx="6584339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>
                <a:latin typeface="LG Smart_H Regular"/>
              </a:rPr>
              <a:t>Attack Simulation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/>
                <a:ea typeface="LG스마트체 Regular"/>
              </a:rPr>
              <a:t>Tool : </a:t>
            </a:r>
            <a:r>
              <a:rPr lang="en-US" altLang="ko-KR" sz="160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W</a:t>
            </a:r>
            <a:r>
              <a:rPr lang="en-US" altLang="ko-KR" sz="1600" dirty="0" err="1" smtClean="0">
                <a:solidFill>
                  <a:prstClr val="black"/>
                </a:solidFill>
                <a:latin typeface="LG스마트체 Regular"/>
                <a:ea typeface="LG스마트체 Regular"/>
              </a:rPr>
              <a:t>ireshark</a:t>
            </a:r>
            <a:endParaRPr lang="en-US" altLang="ko-KR" sz="1600" dirty="0" smtClean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>
              <a:defRPr/>
            </a:pPr>
            <a:endParaRPr lang="en-US" altLang="ko-KR" sz="160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/>
                <a:ea typeface="LG스마트체 Regular"/>
              </a:rPr>
              <a:t>Attack method :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ea typeface="+mn-lt"/>
                <a:cs typeface="+mn-lt"/>
              </a:rPr>
              <a:t> Launch </a:t>
            </a:r>
            <a:r>
              <a:rPr lang="en-US" sz="1600" dirty="0" err="1">
                <a:solidFill>
                  <a:prstClr val="black"/>
                </a:solidFill>
                <a:ea typeface="+mn-lt"/>
                <a:cs typeface="+mn-lt"/>
              </a:rPr>
              <a:t>Wireshark</a:t>
            </a:r>
            <a:r>
              <a:rPr lang="en-US" sz="1600" dirty="0">
                <a:solidFill>
                  <a:prstClr val="black"/>
                </a:solidFill>
                <a:ea typeface="+mn-lt"/>
                <a:cs typeface="+mn-lt"/>
              </a:rPr>
              <a:t> and select the relevant network interface</a:t>
            </a:r>
            <a:endParaRPr lang="en-US" altLang="ko-KR" sz="16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ea typeface="+mn-lt"/>
                <a:cs typeface="+mn-lt"/>
              </a:rPr>
              <a:t> Start capturing packets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ea typeface="+mn-lt"/>
                <a:cs typeface="+mn-lt"/>
              </a:rPr>
              <a:t> Filter packets by IP or port </a:t>
            </a:r>
            <a:endParaRPr lang="en-US" altLang="ko-KR" sz="1600" dirty="0">
              <a:solidFill>
                <a:prstClr val="black"/>
              </a:solidFill>
              <a:latin typeface="LG스마트체 Regular"/>
              <a:ea typeface="LG스마트체 Regular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ea typeface="+mn-lt"/>
                <a:cs typeface="+mn-lt"/>
              </a:rPr>
              <a:t> Analyze captured plaintext flight data</a:t>
            </a:r>
            <a:r>
              <a:rPr lang="en-US" sz="1600" dirty="0">
                <a:solidFill>
                  <a:prstClr val="black"/>
                </a:solidFill>
                <a:latin typeface="LG스마트체 Regular"/>
                <a:ea typeface="LG스마트체 Regular"/>
              </a:rPr>
              <a:t>.</a:t>
            </a:r>
            <a:endParaRPr lang="en-US" altLang="ko-KR" sz="160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20B50ADE-6DFA-0156-4ADC-15EA47E3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04" y="2833982"/>
            <a:ext cx="5274652" cy="30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1843</Words>
  <Application>Microsoft Office PowerPoint</Application>
  <PresentationFormat>Widescreen</PresentationFormat>
  <Paragraphs>448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Apple SD Gothic Neo</vt:lpstr>
      <vt:lpstr>LG Smart_H Bold</vt:lpstr>
      <vt:lpstr>LG Smart_H Regular</vt:lpstr>
      <vt:lpstr>LG스마트체 Regular</vt:lpstr>
      <vt:lpstr>맑은 고딕</vt:lpstr>
      <vt:lpstr>맑은 고딕</vt:lpstr>
      <vt:lpstr>Arial</vt:lpstr>
      <vt:lpstr>Arial Narrow</vt:lpstr>
      <vt:lpstr>Calibri</vt:lpstr>
      <vt:lpstr>디자인 사용자 지정</vt:lpstr>
      <vt:lpstr>1_Office 테마</vt:lpstr>
      <vt:lpstr>PowerPoint Presentation</vt:lpstr>
      <vt:lpstr>Table Of Contents</vt:lpstr>
      <vt:lpstr>Team Introduction</vt:lpstr>
      <vt:lpstr>Scheduling and Role Assignment</vt:lpstr>
      <vt:lpstr>Fault Detection in DFD</vt:lpstr>
      <vt:lpstr>PowerPoint Presentation</vt:lpstr>
      <vt:lpstr>Prioritization of Vulnerabilities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Pradeep Kumar C/LGSI Connected Service Unit</dc:creator>
  <cp:lastModifiedBy>Pradeep Kumar C/LGSIA Connectivity SW(pradeepkumar.c@lge.com)</cp:lastModifiedBy>
  <cp:revision>103</cp:revision>
  <dcterms:created xsi:type="dcterms:W3CDTF">2025-06-05T14:59:45Z</dcterms:created>
  <dcterms:modified xsi:type="dcterms:W3CDTF">2025-06-24T16:47:37Z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2025-06-07T11:17:01Z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189838b3-8086-493d-a164-e74d21c64dab</vt:lpwstr>
  </property>
  <property fmtid="{D5CDD505-2E9C-101B-9397-08002B2CF9AE}" pid="8" name="MSIP_Label_dd59f345-fd0b-4b4e-aba2-7c7a20c52995_ContentBits">
    <vt:lpwstr>0</vt:lpwstr>
  </property>
  <property fmtid="{D5CDD505-2E9C-101B-9397-08002B2CF9AE}" pid="9" name="MSIP_Label_dd59f345-fd0b-4b4e-aba2-7c7a20c52995_Tag">
    <vt:lpwstr>60, 0, 1, 1</vt:lpwstr>
  </property>
</Properties>
</file>