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22"/>
  </p:notesMasterIdLst>
  <p:sldIdLst>
    <p:sldId id="290" r:id="rId3"/>
    <p:sldId id="373" r:id="rId4"/>
    <p:sldId id="369" r:id="rId5"/>
    <p:sldId id="366" r:id="rId6"/>
    <p:sldId id="353" r:id="rId7"/>
    <p:sldId id="359" r:id="rId8"/>
    <p:sldId id="375" r:id="rId9"/>
    <p:sldId id="371" r:id="rId10"/>
    <p:sldId id="358" r:id="rId11"/>
    <p:sldId id="351" r:id="rId12"/>
    <p:sldId id="352" r:id="rId13"/>
    <p:sldId id="329" r:id="rId14"/>
    <p:sldId id="355" r:id="rId15"/>
    <p:sldId id="346" r:id="rId16"/>
    <p:sldId id="356" r:id="rId17"/>
    <p:sldId id="349" r:id="rId18"/>
    <p:sldId id="357" r:id="rId19"/>
    <p:sldId id="370" r:id="rId20"/>
    <p:sldId id="344" r:id="rId21"/>
  </p:sldIdLst>
  <p:sldSz cx="12192000" cy="6858000"/>
  <p:notesSz cx="7104063"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CA4C6F-3B67-4B6B-B53A-7C967C2088D7}">
          <p14:sldIdLst>
            <p14:sldId id="290"/>
            <p14:sldId id="373"/>
            <p14:sldId id="369"/>
            <p14:sldId id="366"/>
            <p14:sldId id="353"/>
            <p14:sldId id="359"/>
          </p14:sldIdLst>
        </p14:section>
        <p14:section name="제목 없는 섹션" id="{AC84CFC7-8311-48E4-A33F-297DBBA2E88E}">
          <p14:sldIdLst>
            <p14:sldId id="375"/>
            <p14:sldId id="371"/>
            <p14:sldId id="358"/>
            <p14:sldId id="351"/>
            <p14:sldId id="352"/>
            <p14:sldId id="329"/>
            <p14:sldId id="355"/>
            <p14:sldId id="346"/>
            <p14:sldId id="356"/>
            <p14:sldId id="349"/>
            <p14:sldId id="357"/>
            <p14:sldId id="370"/>
            <p14:sldId id="344"/>
          </p14:sldIdLst>
        </p14:section>
      </p14:sectionLst>
    </p:ext>
    <p:ext uri="{EFAFB233-063F-42B5-8137-9DF3F51BA10A}">
      <p15:sldGuideLst xmlns:p15="http://schemas.microsoft.com/office/powerpoint/2012/main">
        <p15:guide id="1" orient="horz" pos="2137" userDrawn="1">
          <p15:clr>
            <a:srgbClr val="A4A3A4"/>
          </p15:clr>
        </p15:guide>
        <p15:guide id="2" pos="320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7A9CF37-74AE-0970-48E7-DFDC29FE463B}" name="Bradley Schmerl" initials="BS" userId="S::schmerl@andrew.cmu.edu::e15fbbb6-2709-45f6-a7d3-c358e6c4726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FF33"/>
    <a:srgbClr val="F7F7F7"/>
    <a:srgbClr val="FAFAFA"/>
    <a:srgbClr val="FFF3ED"/>
    <a:srgbClr val="FFF6F2"/>
    <a:srgbClr val="FFF8F5"/>
    <a:srgbClr val="FCF1EB"/>
    <a:srgbClr val="FFFEE8"/>
    <a:srgbClr val="FF709F"/>
    <a:srgbClr val="FFE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2A827-E739-4C7F-9D37-8E66BF8AA003}" v="218" dt="2025-06-21T21:49:59.246"/>
    <p1510:client id="{0BE7FDE2-D349-42DA-9964-551DF47EFD88}" v="296" dt="2025-06-21T22:53:42.037"/>
    <p1510:client id="{1B8F8F21-70BF-422C-A3F9-55BF45A87D1F}" v="24" dt="2025-06-21T22:21:50.045"/>
    <p1510:client id="{2042BECB-6203-4FD9-B848-48A79E46CF1C}" v="338" dt="2025-06-21T21:11:41.150"/>
    <p1510:client id="{2FE84A7B-9BAE-420B-B090-DF3425CDDE99}" v="428" dt="2025-06-21T22:13:59.240"/>
    <p1510:client id="{304A06FB-C093-4278-9999-E4092A2FBEB4}" v="1939" dt="2025-06-21T23:10:40.922"/>
    <p1510:client id="{40789195-E8BE-4861-8BA6-B784E5063016}" v="5" dt="2025-06-23T20:34:30.442"/>
    <p1510:client id="{484DD42D-AFA9-42B3-A7C3-4B95C05EB341}" v="133" vWet="135" dt="2025-06-21T22:56:12.151"/>
    <p1510:client id="{61112DA6-590C-4397-8A64-FBF6C63ABE8A}" v="95" dt="2025-06-21T21:06:51.161"/>
    <p1510:client id="{68CD9D7D-3301-4B2F-BB49-1319A5FB33D7}" v="197" dt="2025-06-21T21:24:23.807"/>
    <p1510:client id="{6B24911B-18B6-451C-A71B-28099DD5950A}" v="179" dt="2025-06-21T22:06:23.317"/>
    <p1510:client id="{6E2D6877-B42C-45DC-A3D8-48C8058AC9EF}" v="150" dt="2025-06-21T23:10:50.647"/>
    <p1510:client id="{6E6A68D5-D1B3-4F16-905F-C4DEA5965987}" v="1" dt="2025-06-21T20:53:51.878"/>
    <p1510:client id="{71280FF9-0EF4-4311-92F9-252F7781C57E}" v="84" dt="2025-06-22T22:22:09.519"/>
    <p1510:client id="{8845D3BB-959F-474D-A259-53B545E425C4}" v="34" dt="2025-06-21T21:08:38.709"/>
    <p1510:client id="{93879A00-1329-4AEF-B87C-97A3BE6EEEAF}" v="7" dt="2025-06-21T22:24:07.943"/>
    <p1510:client id="{B00C0E2F-7DC0-483C-8243-029360826DC7}" v="351" dt="2025-06-21T20:51:17.228"/>
    <p1510:client id="{B8F09E61-9920-424A-9C0E-3AA587933698}" v="3259" dt="2025-06-22T02:28:57.379"/>
    <p1510:client id="{BCAC2732-0141-4A8B-96E3-40AB0A7A40EC}" v="110" dt="2025-06-21T22:03:08.169"/>
    <p1510:client id="{C0ADDFB1-D409-48E0-BBC3-93C32D1244DB}" v="30" dt="2025-06-21T21:30:36.303"/>
    <p1510:client id="{C64BD39F-853E-4BFD-849D-213D2CFB279E}" v="297" dt="2025-06-21T20:40:16.838"/>
    <p1510:client id="{D6DE820C-DB07-4108-B3AC-7D6DC7996BE8}" v="231" dt="2025-06-22T15:26:56.528"/>
    <p1510:client id="{DB2EFED1-478F-47D3-95FD-A770A1D56D7F}" v="46" dt="2025-06-21T22:07:50.366"/>
    <p1510:client id="{DB8B4486-0E72-417E-84A9-35DD054B4346}" v="375" dt="2025-06-21T21:09:21.814"/>
    <p1510:client id="{E82D41A4-E6C6-4A5C-AFBC-FA1782F4146B}" v="12" dt="2025-06-21T22:20:50.695"/>
    <p1510:client id="{EAC93606-EC59-4DD0-AD47-D2250D4CA52E}" v="8" dt="2025-06-21T21:42:36.615"/>
    <p1510:client id="{EF19B32A-68DB-4F1B-9F98-159232932A4E}" v="20" dt="2025-06-23T00:26:28.226"/>
    <p1510:client id="{F31B9B43-0D22-4E66-8AE6-145B00AD1351}" v="9" dt="2025-06-21T21:52:47.210"/>
    <p1510:client id="{F9EEBE7E-A336-4957-AA9A-736B10E01E4C}" v="38" dt="2025-06-21T23:12:11.300"/>
    <p1510:client id="{FF0FAA9A-E785-4D52-B088-E6054EC951E1}" v="93" dt="2025-06-22T22:36:47.16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50" y="78"/>
      </p:cViewPr>
      <p:guideLst>
        <p:guide orient="horz" pos="2137"/>
        <p:guide pos="320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ko-KR" alt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F03AF7E2-E160-4F0C-86B4-C47F261243B0}" type="datetimeFigureOut">
              <a:t>2025-06-25</a:t>
            </a:fld>
            <a:endParaRPr lang="ko-KR" alt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ko-KR" alt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ko-KR" alt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EFC89E70-FDC1-4F54-97CD-048EEB5EB0EC}" type="slidenum">
              <a:t>‹#›</a:t>
            </a:fld>
            <a:endParaRPr lang="ko-KR" altLang="en-US"/>
          </a:p>
        </p:txBody>
      </p:sp>
    </p:spTree>
    <p:extLst>
      <p:ext uri="{BB962C8B-B14F-4D97-AF65-F5344CB8AC3E}">
        <p14:creationId xmlns:p14="http://schemas.microsoft.com/office/powerpoint/2010/main" val="349568555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C89E70-FDC1-4F54-97CD-048EEB5EB0EC}" type="slidenum">
              <a:rPr lang="en-US" smtClean="0"/>
              <a:t>1</a:t>
            </a:fld>
            <a:endParaRPr lang="en-US" altLang="ko-KR"/>
          </a:p>
        </p:txBody>
      </p:sp>
    </p:spTree>
    <p:extLst>
      <p:ext uri="{BB962C8B-B14F-4D97-AF65-F5344CB8AC3E}">
        <p14:creationId xmlns:p14="http://schemas.microsoft.com/office/powerpoint/2010/main" val="4174919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4A966-6FF2-D070-E74D-8BCE6CA5E78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5F77564-2E27-98A6-CF38-377CFCCD910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F885F6D-63B7-5E55-C47C-F4A785722AFA}"/>
              </a:ext>
            </a:extLst>
          </p:cNvPr>
          <p:cNvSpPr>
            <a:spLocks noGrp="1"/>
          </p:cNvSpPr>
          <p:nvPr>
            <p:ph type="body" idx="1"/>
          </p:nvPr>
        </p:nvSpPr>
        <p:spPr/>
        <p:txBody>
          <a:bodyPr/>
          <a:lstStyle/>
          <a:p>
            <a:pPr>
              <a:buFont typeface="Arial" panose="020B0604020202020204" pitchFamily="34" charset="0"/>
              <a:buNone/>
            </a:pPr>
            <a:endParaRPr lang="en-US" altLang="ko-KR"/>
          </a:p>
        </p:txBody>
      </p:sp>
      <p:sp>
        <p:nvSpPr>
          <p:cNvPr id="4" name="슬라이드 번호 개체 틀 3">
            <a:extLst>
              <a:ext uri="{FF2B5EF4-FFF2-40B4-BE49-F238E27FC236}">
                <a16:creationId xmlns:a16="http://schemas.microsoft.com/office/drawing/2014/main" id="{B4EF19ED-F59A-1578-9855-2C0E663E945A}"/>
              </a:ext>
            </a:extLst>
          </p:cNvPr>
          <p:cNvSpPr>
            <a:spLocks noGrp="1"/>
          </p:cNvSpPr>
          <p:nvPr>
            <p:ph type="sldNum" sz="quarter" idx="5"/>
          </p:nvPr>
        </p:nvSpPr>
        <p:spPr/>
        <p:txBody>
          <a:bodyPr/>
          <a:lstStyle/>
          <a:p>
            <a:fld id="{00CF9F9C-DE95-44F2-829F-5174B049034F}" type="slidenum">
              <a:rPr lang="ko-KR" altLang="en-US" smtClean="0"/>
              <a:t>14</a:t>
            </a:fld>
            <a:endParaRPr lang="ko-KR" altLang="en-US"/>
          </a:p>
        </p:txBody>
      </p:sp>
    </p:spTree>
    <p:extLst>
      <p:ext uri="{BB962C8B-B14F-4D97-AF65-F5344CB8AC3E}">
        <p14:creationId xmlns:p14="http://schemas.microsoft.com/office/powerpoint/2010/main" val="2953091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1797D-3B0C-1AAF-AE97-02C1ED74C05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14F5302-24CA-1682-8596-00B737ED2E2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552196C-BEF6-4A76-BC5A-9463B9D55BDC}"/>
              </a:ext>
            </a:extLst>
          </p:cNvPr>
          <p:cNvSpPr>
            <a:spLocks noGrp="1"/>
          </p:cNvSpPr>
          <p:nvPr>
            <p:ph type="body" idx="1"/>
          </p:nvPr>
        </p:nvSpPr>
        <p:spPr/>
        <p:txBody>
          <a:bodyPr/>
          <a:lstStyle/>
          <a:p>
            <a:pPr>
              <a:buFont typeface="Arial" panose="020B0604020202020204" pitchFamily="34" charset="0"/>
              <a:buNone/>
            </a:pPr>
            <a:endParaRPr lang="en-US" altLang="ko-KR"/>
          </a:p>
        </p:txBody>
      </p:sp>
      <p:sp>
        <p:nvSpPr>
          <p:cNvPr id="4" name="슬라이드 번호 개체 틀 3">
            <a:extLst>
              <a:ext uri="{FF2B5EF4-FFF2-40B4-BE49-F238E27FC236}">
                <a16:creationId xmlns:a16="http://schemas.microsoft.com/office/drawing/2014/main" id="{B92B39D1-94CD-C846-68EB-821C6467F69C}"/>
              </a:ext>
            </a:extLst>
          </p:cNvPr>
          <p:cNvSpPr>
            <a:spLocks noGrp="1"/>
          </p:cNvSpPr>
          <p:nvPr>
            <p:ph type="sldNum" sz="quarter" idx="5"/>
          </p:nvPr>
        </p:nvSpPr>
        <p:spPr/>
        <p:txBody>
          <a:bodyPr/>
          <a:lstStyle/>
          <a:p>
            <a:fld id="{00CF9F9C-DE95-44F2-829F-5174B049034F}" type="slidenum">
              <a:rPr lang="ko-KR" altLang="en-US" smtClean="0"/>
              <a:t>15</a:t>
            </a:fld>
            <a:endParaRPr lang="ko-KR" altLang="en-US"/>
          </a:p>
        </p:txBody>
      </p:sp>
    </p:spTree>
    <p:extLst>
      <p:ext uri="{BB962C8B-B14F-4D97-AF65-F5344CB8AC3E}">
        <p14:creationId xmlns:p14="http://schemas.microsoft.com/office/powerpoint/2010/main" val="1562458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3F54B-0CE1-50B9-48F6-96B4D99C0B3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9F6A0A2-2629-A38E-EB61-8474C08FD6E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3046AE3-5D34-600C-FA9B-D4F1A235B521}"/>
              </a:ext>
            </a:extLst>
          </p:cNvPr>
          <p:cNvSpPr>
            <a:spLocks noGrp="1"/>
          </p:cNvSpPr>
          <p:nvPr>
            <p:ph type="body" idx="1"/>
          </p:nvPr>
        </p:nvSpPr>
        <p:spPr/>
        <p:txBody>
          <a:bodyPr/>
          <a:lstStyle/>
          <a:p>
            <a:pPr>
              <a:buFont typeface="Arial" panose="020B0604020202020204" pitchFamily="34" charset="0"/>
              <a:buNone/>
            </a:pPr>
            <a:endParaRPr lang="en-US" altLang="ko-KR"/>
          </a:p>
        </p:txBody>
      </p:sp>
      <p:sp>
        <p:nvSpPr>
          <p:cNvPr id="4" name="슬라이드 번호 개체 틀 3">
            <a:extLst>
              <a:ext uri="{FF2B5EF4-FFF2-40B4-BE49-F238E27FC236}">
                <a16:creationId xmlns:a16="http://schemas.microsoft.com/office/drawing/2014/main" id="{A597041D-77A1-011E-B21E-BEB0421BE37F}"/>
              </a:ext>
            </a:extLst>
          </p:cNvPr>
          <p:cNvSpPr>
            <a:spLocks noGrp="1"/>
          </p:cNvSpPr>
          <p:nvPr>
            <p:ph type="sldNum" sz="quarter" idx="5"/>
          </p:nvPr>
        </p:nvSpPr>
        <p:spPr/>
        <p:txBody>
          <a:bodyPr/>
          <a:lstStyle/>
          <a:p>
            <a:fld id="{00CF9F9C-DE95-44F2-829F-5174B049034F}" type="slidenum">
              <a:rPr lang="ko-KR" altLang="en-US" smtClean="0"/>
              <a:t>16</a:t>
            </a:fld>
            <a:endParaRPr lang="ko-KR" altLang="en-US"/>
          </a:p>
        </p:txBody>
      </p:sp>
    </p:spTree>
    <p:extLst>
      <p:ext uri="{BB962C8B-B14F-4D97-AF65-F5344CB8AC3E}">
        <p14:creationId xmlns:p14="http://schemas.microsoft.com/office/powerpoint/2010/main" val="2926103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1CE05-462B-50C0-B1E9-1ED038C661E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C9CC22D-659C-8CE8-FC96-CFF0092D7E1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4AD0904-B115-F954-2D82-21CBB77EF08A}"/>
              </a:ext>
            </a:extLst>
          </p:cNvPr>
          <p:cNvSpPr>
            <a:spLocks noGrp="1"/>
          </p:cNvSpPr>
          <p:nvPr>
            <p:ph type="body" idx="1"/>
          </p:nvPr>
        </p:nvSpPr>
        <p:spPr/>
        <p:txBody>
          <a:bodyPr/>
          <a:lstStyle/>
          <a:p>
            <a:pPr>
              <a:buFont typeface="Arial" panose="020B0604020202020204" pitchFamily="34" charset="0"/>
              <a:buNone/>
            </a:pPr>
            <a:endParaRPr lang="en-US" altLang="ko-KR"/>
          </a:p>
        </p:txBody>
      </p:sp>
      <p:sp>
        <p:nvSpPr>
          <p:cNvPr id="4" name="슬라이드 번호 개체 틀 3">
            <a:extLst>
              <a:ext uri="{FF2B5EF4-FFF2-40B4-BE49-F238E27FC236}">
                <a16:creationId xmlns:a16="http://schemas.microsoft.com/office/drawing/2014/main" id="{61543C96-D7D7-72F0-DC7E-D629893EF991}"/>
              </a:ext>
            </a:extLst>
          </p:cNvPr>
          <p:cNvSpPr>
            <a:spLocks noGrp="1"/>
          </p:cNvSpPr>
          <p:nvPr>
            <p:ph type="sldNum" sz="quarter" idx="5"/>
          </p:nvPr>
        </p:nvSpPr>
        <p:spPr/>
        <p:txBody>
          <a:bodyPr/>
          <a:lstStyle/>
          <a:p>
            <a:fld id="{00CF9F9C-DE95-44F2-829F-5174B049034F}" type="slidenum">
              <a:rPr lang="ko-KR" altLang="en-US" smtClean="0"/>
              <a:t>17</a:t>
            </a:fld>
            <a:endParaRPr lang="ko-KR" altLang="en-US"/>
          </a:p>
        </p:txBody>
      </p:sp>
    </p:spTree>
    <p:extLst>
      <p:ext uri="{BB962C8B-B14F-4D97-AF65-F5344CB8AC3E}">
        <p14:creationId xmlns:p14="http://schemas.microsoft.com/office/powerpoint/2010/main" val="2197639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348F4-540D-1B19-1EF6-EA49EBC2B91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46B52D5-C3DE-2D85-4895-CBB9C5A2DDF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F3A0428-736D-7510-543D-F970CDAF409F}"/>
              </a:ext>
            </a:extLst>
          </p:cNvPr>
          <p:cNvSpPr>
            <a:spLocks noGrp="1"/>
          </p:cNvSpPr>
          <p:nvPr>
            <p:ph type="body" idx="1"/>
          </p:nvPr>
        </p:nvSpPr>
        <p:spPr/>
        <p:txBody>
          <a:bodyPr/>
          <a:lstStyle/>
          <a:p>
            <a:pPr>
              <a:buFont typeface="Arial" panose="020B0604020202020204" pitchFamily="34" charset="0"/>
              <a:buNone/>
            </a:pPr>
            <a:endParaRPr lang="en-US" altLang="ko-KR"/>
          </a:p>
        </p:txBody>
      </p:sp>
      <p:sp>
        <p:nvSpPr>
          <p:cNvPr id="4" name="슬라이드 번호 개체 틀 3">
            <a:extLst>
              <a:ext uri="{FF2B5EF4-FFF2-40B4-BE49-F238E27FC236}">
                <a16:creationId xmlns:a16="http://schemas.microsoft.com/office/drawing/2014/main" id="{2B9BD0F1-947A-B04F-7164-9DFF757E9B7E}"/>
              </a:ext>
            </a:extLst>
          </p:cNvPr>
          <p:cNvSpPr>
            <a:spLocks noGrp="1"/>
          </p:cNvSpPr>
          <p:nvPr>
            <p:ph type="sldNum" sz="quarter" idx="5"/>
          </p:nvPr>
        </p:nvSpPr>
        <p:spPr/>
        <p:txBody>
          <a:bodyPr/>
          <a:lstStyle/>
          <a:p>
            <a:fld id="{00CF9F9C-DE95-44F2-829F-5174B049034F}" type="slidenum">
              <a:rPr lang="ko-KR" altLang="en-US" smtClean="0"/>
              <a:t>18</a:t>
            </a:fld>
            <a:endParaRPr lang="ko-KR" altLang="en-US"/>
          </a:p>
        </p:txBody>
      </p:sp>
    </p:spTree>
    <p:extLst>
      <p:ext uri="{BB962C8B-B14F-4D97-AF65-F5344CB8AC3E}">
        <p14:creationId xmlns:p14="http://schemas.microsoft.com/office/powerpoint/2010/main" val="2855774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16582-6762-4F21-FC87-D121BA0A684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44AFF64-BEC8-B0FA-DB69-DC82F07871B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B13A040-1681-571B-16CC-4E843B4C2AE7}"/>
              </a:ext>
            </a:extLst>
          </p:cNvPr>
          <p:cNvSpPr>
            <a:spLocks noGrp="1"/>
          </p:cNvSpPr>
          <p:nvPr>
            <p:ph type="body"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7B52F7DC-DF12-4B3F-9C8C-FE0915811550}"/>
              </a:ext>
            </a:extLst>
          </p:cNvPr>
          <p:cNvSpPr>
            <a:spLocks noGrp="1"/>
          </p:cNvSpPr>
          <p:nvPr>
            <p:ph type="sldNum" sz="quarter" idx="5"/>
          </p:nvPr>
        </p:nvSpPr>
        <p:spPr/>
        <p:txBody>
          <a:bodyPr/>
          <a:lstStyle/>
          <a:p>
            <a:fld id="{EFC89E70-FDC1-4F54-97CD-048EEB5EB0EC}" type="slidenum">
              <a:rPr lang="en-US" altLang="ko-KR" smtClean="0"/>
              <a:t>2</a:t>
            </a:fld>
            <a:endParaRPr lang="ko-KR" altLang="en-US"/>
          </a:p>
        </p:txBody>
      </p:sp>
    </p:spTree>
    <p:extLst>
      <p:ext uri="{BB962C8B-B14F-4D97-AF65-F5344CB8AC3E}">
        <p14:creationId xmlns:p14="http://schemas.microsoft.com/office/powerpoint/2010/main" val="3808972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EFC89E70-FDC1-4F54-97CD-048EEB5EB0EC}" type="slidenum">
              <a:rPr lang="en-US" altLang="ko-KR" smtClean="0"/>
              <a:t>5</a:t>
            </a:fld>
            <a:endParaRPr lang="ko-KR" altLang="en-US"/>
          </a:p>
        </p:txBody>
      </p:sp>
    </p:spTree>
    <p:extLst>
      <p:ext uri="{BB962C8B-B14F-4D97-AF65-F5344CB8AC3E}">
        <p14:creationId xmlns:p14="http://schemas.microsoft.com/office/powerpoint/2010/main" val="539601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0FA32-141E-FAE2-DB03-E29F11EE209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758334D-3215-3D1A-8CCB-06A3A9351BC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11C73D2-6142-AEFC-393B-34A12625FF41}"/>
              </a:ext>
            </a:extLst>
          </p:cNvPr>
          <p:cNvSpPr>
            <a:spLocks noGrp="1"/>
          </p:cNvSpPr>
          <p:nvPr>
            <p:ph type="body" idx="1"/>
          </p:nvPr>
        </p:nvSpPr>
        <p:spPr/>
        <p:txBody>
          <a:bodyPr/>
          <a:lstStyle/>
          <a:p>
            <a:pPr>
              <a:buFont typeface="Arial" panose="020B0604020202020204" pitchFamily="34" charset="0"/>
              <a:buNone/>
            </a:pPr>
            <a:endParaRPr lang="en-US" altLang="ko-KR"/>
          </a:p>
        </p:txBody>
      </p:sp>
      <p:sp>
        <p:nvSpPr>
          <p:cNvPr id="4" name="슬라이드 번호 개체 틀 3">
            <a:extLst>
              <a:ext uri="{FF2B5EF4-FFF2-40B4-BE49-F238E27FC236}">
                <a16:creationId xmlns:a16="http://schemas.microsoft.com/office/drawing/2014/main" id="{B90649B1-6170-A603-EEF4-0E19210C0BFD}"/>
              </a:ext>
            </a:extLst>
          </p:cNvPr>
          <p:cNvSpPr>
            <a:spLocks noGrp="1"/>
          </p:cNvSpPr>
          <p:nvPr>
            <p:ph type="sldNum" sz="quarter" idx="5"/>
          </p:nvPr>
        </p:nvSpPr>
        <p:spPr/>
        <p:txBody>
          <a:bodyPr/>
          <a:lstStyle/>
          <a:p>
            <a:fld id="{00CF9F9C-DE95-44F2-829F-5174B049034F}" type="slidenum">
              <a:rPr lang="ko-KR" altLang="en-US" smtClean="0"/>
              <a:t>6</a:t>
            </a:fld>
            <a:endParaRPr lang="ko-KR" altLang="en-US"/>
          </a:p>
        </p:txBody>
      </p:sp>
    </p:spTree>
    <p:extLst>
      <p:ext uri="{BB962C8B-B14F-4D97-AF65-F5344CB8AC3E}">
        <p14:creationId xmlns:p14="http://schemas.microsoft.com/office/powerpoint/2010/main" val="511190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42941-CE7B-9738-6269-95EC8C5842B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31B643-F89B-F2B8-A8E7-4F3E2075F1B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1C502A6-4127-7C77-410D-4EDA0E638794}"/>
              </a:ext>
            </a:extLst>
          </p:cNvPr>
          <p:cNvSpPr>
            <a:spLocks noGrp="1"/>
          </p:cNvSpPr>
          <p:nvPr>
            <p:ph type="body" idx="1"/>
          </p:nvPr>
        </p:nvSpPr>
        <p:spPr/>
        <p:txBody>
          <a:bodyPr/>
          <a:lstStyle/>
          <a:p>
            <a:r>
              <a:rPr lang="en-US" altLang="ko-KR"/>
              <a:t>Analysis method and tools should be mentioned</a:t>
            </a:r>
            <a:endParaRPr lang="ko-KR" altLang="en-US"/>
          </a:p>
        </p:txBody>
      </p:sp>
      <p:sp>
        <p:nvSpPr>
          <p:cNvPr id="4" name="슬라이드 번호 개체 틀 3">
            <a:extLst>
              <a:ext uri="{FF2B5EF4-FFF2-40B4-BE49-F238E27FC236}">
                <a16:creationId xmlns:a16="http://schemas.microsoft.com/office/drawing/2014/main" id="{E56C6664-75A8-5B92-0E6E-CD9514F95FFB}"/>
              </a:ext>
            </a:extLst>
          </p:cNvPr>
          <p:cNvSpPr>
            <a:spLocks noGrp="1"/>
          </p:cNvSpPr>
          <p:nvPr>
            <p:ph type="sldNum" sz="quarter" idx="5"/>
          </p:nvPr>
        </p:nvSpPr>
        <p:spPr/>
        <p:txBody>
          <a:bodyPr/>
          <a:lstStyle/>
          <a:p>
            <a:fld id="{EFC89E70-FDC1-4F54-97CD-048EEB5EB0EC}" type="slidenum">
              <a:rPr lang="en-US" altLang="ko-KR" smtClean="0"/>
              <a:t>7</a:t>
            </a:fld>
            <a:endParaRPr lang="ko-KR" altLang="en-US"/>
          </a:p>
        </p:txBody>
      </p:sp>
    </p:spTree>
    <p:extLst>
      <p:ext uri="{BB962C8B-B14F-4D97-AF65-F5344CB8AC3E}">
        <p14:creationId xmlns:p14="http://schemas.microsoft.com/office/powerpoint/2010/main" val="614053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4D7BD-F0CA-8C4A-B233-2EF887A7543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EAD8324-6722-F741-E661-15677DA074B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4E20A08-88F4-7725-E0FC-50DC25DD5804}"/>
              </a:ext>
            </a:extLst>
          </p:cNvPr>
          <p:cNvSpPr>
            <a:spLocks noGrp="1"/>
          </p:cNvSpPr>
          <p:nvPr>
            <p:ph type="body" idx="1"/>
          </p:nvPr>
        </p:nvSpPr>
        <p:spPr/>
        <p:txBody>
          <a:bodyPr/>
          <a:lstStyle/>
          <a:p>
            <a:pPr>
              <a:buFont typeface="Arial" panose="020B0604020202020204" pitchFamily="34" charset="0"/>
              <a:buNone/>
            </a:pPr>
            <a:endParaRPr lang="en-US" altLang="ko-KR"/>
          </a:p>
        </p:txBody>
      </p:sp>
      <p:sp>
        <p:nvSpPr>
          <p:cNvPr id="4" name="슬라이드 번호 개체 틀 3">
            <a:extLst>
              <a:ext uri="{FF2B5EF4-FFF2-40B4-BE49-F238E27FC236}">
                <a16:creationId xmlns:a16="http://schemas.microsoft.com/office/drawing/2014/main" id="{600005CB-89CA-49E3-43AE-2C875AAFD7E7}"/>
              </a:ext>
            </a:extLst>
          </p:cNvPr>
          <p:cNvSpPr>
            <a:spLocks noGrp="1"/>
          </p:cNvSpPr>
          <p:nvPr>
            <p:ph type="sldNum" sz="quarter" idx="5"/>
          </p:nvPr>
        </p:nvSpPr>
        <p:spPr/>
        <p:txBody>
          <a:bodyPr/>
          <a:lstStyle/>
          <a:p>
            <a:fld id="{00CF9F9C-DE95-44F2-829F-5174B049034F}" type="slidenum">
              <a:rPr lang="ko-KR" altLang="en-US" smtClean="0"/>
              <a:t>8</a:t>
            </a:fld>
            <a:endParaRPr lang="ko-KR" altLang="en-US"/>
          </a:p>
        </p:txBody>
      </p:sp>
    </p:spTree>
    <p:extLst>
      <p:ext uri="{BB962C8B-B14F-4D97-AF65-F5344CB8AC3E}">
        <p14:creationId xmlns:p14="http://schemas.microsoft.com/office/powerpoint/2010/main" val="4017041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D616B-6210-EA7E-3E23-2B77D618095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32D0958-7915-712C-0007-C80AD0293FC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18281BB-C5D3-44D9-396E-C4F84361DE8A}"/>
              </a:ext>
            </a:extLst>
          </p:cNvPr>
          <p:cNvSpPr>
            <a:spLocks noGrp="1"/>
          </p:cNvSpPr>
          <p:nvPr>
            <p:ph type="body" idx="1"/>
          </p:nvPr>
        </p:nvSpPr>
        <p:spPr/>
        <p:txBody>
          <a:bodyPr/>
          <a:lstStyle/>
          <a:p>
            <a:pPr>
              <a:buFont typeface="Arial" panose="020B0604020202020204" pitchFamily="34" charset="0"/>
              <a:buNone/>
            </a:pPr>
            <a:endParaRPr lang="en-US" altLang="ko-KR"/>
          </a:p>
        </p:txBody>
      </p:sp>
      <p:sp>
        <p:nvSpPr>
          <p:cNvPr id="4" name="슬라이드 번호 개체 틀 3">
            <a:extLst>
              <a:ext uri="{FF2B5EF4-FFF2-40B4-BE49-F238E27FC236}">
                <a16:creationId xmlns:a16="http://schemas.microsoft.com/office/drawing/2014/main" id="{0C059F76-BA60-8304-C88C-10C1F5079823}"/>
              </a:ext>
            </a:extLst>
          </p:cNvPr>
          <p:cNvSpPr>
            <a:spLocks noGrp="1"/>
          </p:cNvSpPr>
          <p:nvPr>
            <p:ph type="sldNum" sz="quarter" idx="5"/>
          </p:nvPr>
        </p:nvSpPr>
        <p:spPr/>
        <p:txBody>
          <a:bodyPr/>
          <a:lstStyle/>
          <a:p>
            <a:fld id="{00CF9F9C-DE95-44F2-829F-5174B049034F}" type="slidenum">
              <a:rPr lang="ko-KR" altLang="en-US" smtClean="0"/>
              <a:t>9</a:t>
            </a:fld>
            <a:endParaRPr lang="ko-KR" altLang="en-US"/>
          </a:p>
        </p:txBody>
      </p:sp>
    </p:spTree>
    <p:extLst>
      <p:ext uri="{BB962C8B-B14F-4D97-AF65-F5344CB8AC3E}">
        <p14:creationId xmlns:p14="http://schemas.microsoft.com/office/powerpoint/2010/main" val="773314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E0327-868F-55B1-8441-196FDDF52A8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1AAB0E-3105-436E-F1FC-9420E7944CD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B4E7AD6-5A14-EBBC-C8AB-F399B50F615D}"/>
              </a:ext>
            </a:extLst>
          </p:cNvPr>
          <p:cNvSpPr>
            <a:spLocks noGrp="1"/>
          </p:cNvSpPr>
          <p:nvPr>
            <p:ph type="body" idx="1"/>
          </p:nvPr>
        </p:nvSpPr>
        <p:spPr/>
        <p:txBody>
          <a:bodyPr/>
          <a:lstStyle/>
          <a:p>
            <a:pPr>
              <a:buFont typeface="+mj-lt"/>
              <a:buNone/>
            </a:pPr>
            <a:r>
              <a:rPr lang="ko-KR" altLang="en-US" sz="1300">
                <a:solidFill>
                  <a:prstClr val="black"/>
                </a:solidFill>
                <a:latin typeface="LG스마트체 Regular" panose="020B0600000101010101" pitchFamily="50" charset="-127"/>
                <a:ea typeface="LG스마트체 Regular" panose="020B0600000101010101" pitchFamily="50" charset="-127"/>
              </a:rPr>
              <a:t>실행 </a:t>
            </a:r>
            <a:r>
              <a:rPr lang="en-US" altLang="ko-KR" sz="1300">
                <a:solidFill>
                  <a:srgbClr val="000000"/>
                </a:solidFill>
                <a:latin typeface="Arial Narrow" panose="020B0606020202030204" pitchFamily="34" charset="0"/>
                <a:ea typeface="맑은 고딕" panose="020B0503020000020004" pitchFamily="50" charset="-127"/>
              </a:rPr>
              <a:t>hping3 –S –p 30002 &lt;</a:t>
            </a:r>
            <a:r>
              <a:rPr lang="en-US" altLang="ko-KR" sz="1300" err="1">
                <a:solidFill>
                  <a:srgbClr val="000000"/>
                </a:solidFill>
                <a:latin typeface="Arial Narrow" panose="020B0606020202030204" pitchFamily="34" charset="0"/>
                <a:ea typeface="맑은 고딕" panose="020B0503020000020004" pitchFamily="50" charset="-127"/>
              </a:rPr>
              <a:t>raspberrypi-ip</a:t>
            </a:r>
            <a:r>
              <a:rPr lang="en-US" altLang="ko-KR" sz="1300">
                <a:solidFill>
                  <a:srgbClr val="000000"/>
                </a:solidFill>
                <a:latin typeface="Arial Narrow" panose="020B0606020202030204" pitchFamily="34" charset="0"/>
                <a:ea typeface="맑은 고딕" panose="020B0503020000020004" pitchFamily="50" charset="-127"/>
              </a:rPr>
              <a:t>&gt; --flood</a:t>
            </a:r>
            <a:r>
              <a:rPr lang="en-US" altLang="ko-KR" sz="1300">
                <a:solidFill>
                  <a:prstClr val="black"/>
                </a:solidFill>
                <a:latin typeface="Arial Narrow" panose="020B0606020202030204" pitchFamily="34" charset="0"/>
                <a:ea typeface="LG스마트체 Regular" panose="020B0600000101010101" pitchFamily="50" charset="-127"/>
              </a:rPr>
              <a:t> </a:t>
            </a:r>
            <a:endParaRPr lang="ko-KR" altLang="en-US">
              <a:effectLst/>
              <a:latin typeface="Apple SD Gothic Neo"/>
            </a:endParaRPr>
          </a:p>
        </p:txBody>
      </p:sp>
      <p:sp>
        <p:nvSpPr>
          <p:cNvPr id="4" name="슬라이드 번호 개체 틀 3">
            <a:extLst>
              <a:ext uri="{FF2B5EF4-FFF2-40B4-BE49-F238E27FC236}">
                <a16:creationId xmlns:a16="http://schemas.microsoft.com/office/drawing/2014/main" id="{035CE029-26D7-0F70-5AD5-187FF8D48F85}"/>
              </a:ext>
            </a:extLst>
          </p:cNvPr>
          <p:cNvSpPr>
            <a:spLocks noGrp="1"/>
          </p:cNvSpPr>
          <p:nvPr>
            <p:ph type="sldNum" sz="quarter" idx="5"/>
          </p:nvPr>
        </p:nvSpPr>
        <p:spPr/>
        <p:txBody>
          <a:bodyPr/>
          <a:lstStyle/>
          <a:p>
            <a:fld id="{00CF9F9C-DE95-44F2-829F-5174B049034F}" type="slidenum">
              <a:rPr lang="ko-KR" altLang="en-US" smtClean="0"/>
              <a:t>12</a:t>
            </a:fld>
            <a:endParaRPr lang="ko-KR" altLang="en-US"/>
          </a:p>
        </p:txBody>
      </p:sp>
    </p:spTree>
    <p:extLst>
      <p:ext uri="{BB962C8B-B14F-4D97-AF65-F5344CB8AC3E}">
        <p14:creationId xmlns:p14="http://schemas.microsoft.com/office/powerpoint/2010/main" val="294296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9CA97-47F5-B45D-6E02-930378EF6C8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9546F7A-30D3-C0D7-5E76-7B19EC08205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5A81024-012F-0168-9CF6-E91D5DA18BC8}"/>
              </a:ext>
            </a:extLst>
          </p:cNvPr>
          <p:cNvSpPr>
            <a:spLocks noGrp="1"/>
          </p:cNvSpPr>
          <p:nvPr>
            <p:ph type="body" idx="1"/>
          </p:nvPr>
        </p:nvSpPr>
        <p:spPr/>
        <p:txBody>
          <a:bodyPr/>
          <a:lstStyle/>
          <a:p>
            <a:pPr>
              <a:buFont typeface="+mj-lt"/>
              <a:buNone/>
            </a:pPr>
            <a:r>
              <a:rPr lang="ko-KR" altLang="en-US" sz="1300">
                <a:solidFill>
                  <a:prstClr val="black"/>
                </a:solidFill>
                <a:latin typeface="LG스마트체 Regular" panose="020B0600000101010101" pitchFamily="50" charset="-127"/>
                <a:ea typeface="LG스마트체 Regular" panose="020B0600000101010101" pitchFamily="50" charset="-127"/>
              </a:rPr>
              <a:t>실행 </a:t>
            </a:r>
            <a:r>
              <a:rPr lang="en-US" altLang="ko-KR" sz="1300">
                <a:solidFill>
                  <a:srgbClr val="000000"/>
                </a:solidFill>
                <a:latin typeface="Arial Narrow" panose="020B0606020202030204" pitchFamily="34" charset="0"/>
                <a:ea typeface="맑은 고딕" panose="020B0503020000020004" pitchFamily="50" charset="-127"/>
              </a:rPr>
              <a:t>hping3 –S –p 30002 &lt;</a:t>
            </a:r>
            <a:r>
              <a:rPr lang="en-US" altLang="ko-KR" sz="1300" err="1">
                <a:solidFill>
                  <a:srgbClr val="000000"/>
                </a:solidFill>
                <a:latin typeface="Arial Narrow" panose="020B0606020202030204" pitchFamily="34" charset="0"/>
                <a:ea typeface="맑은 고딕" panose="020B0503020000020004" pitchFamily="50" charset="-127"/>
              </a:rPr>
              <a:t>raspberrypi-ip</a:t>
            </a:r>
            <a:r>
              <a:rPr lang="en-US" altLang="ko-KR" sz="1300">
                <a:solidFill>
                  <a:srgbClr val="000000"/>
                </a:solidFill>
                <a:latin typeface="Arial Narrow" panose="020B0606020202030204" pitchFamily="34" charset="0"/>
                <a:ea typeface="맑은 고딕" panose="020B0503020000020004" pitchFamily="50" charset="-127"/>
              </a:rPr>
              <a:t>&gt; --flood</a:t>
            </a:r>
            <a:r>
              <a:rPr lang="en-US" altLang="ko-KR" sz="1300">
                <a:solidFill>
                  <a:prstClr val="black"/>
                </a:solidFill>
                <a:latin typeface="Arial Narrow" panose="020B0606020202030204" pitchFamily="34" charset="0"/>
                <a:ea typeface="LG스마트체 Regular" panose="020B0600000101010101" pitchFamily="50" charset="-127"/>
              </a:rPr>
              <a:t> </a:t>
            </a:r>
            <a:endParaRPr lang="ko-KR" altLang="en-US">
              <a:effectLst/>
              <a:latin typeface="Apple SD Gothic Neo"/>
            </a:endParaRPr>
          </a:p>
        </p:txBody>
      </p:sp>
      <p:sp>
        <p:nvSpPr>
          <p:cNvPr id="4" name="슬라이드 번호 개체 틀 3">
            <a:extLst>
              <a:ext uri="{FF2B5EF4-FFF2-40B4-BE49-F238E27FC236}">
                <a16:creationId xmlns:a16="http://schemas.microsoft.com/office/drawing/2014/main" id="{82AC436D-1CEE-B160-906F-B5963928B691}"/>
              </a:ext>
            </a:extLst>
          </p:cNvPr>
          <p:cNvSpPr>
            <a:spLocks noGrp="1"/>
          </p:cNvSpPr>
          <p:nvPr>
            <p:ph type="sldNum" sz="quarter" idx="5"/>
          </p:nvPr>
        </p:nvSpPr>
        <p:spPr/>
        <p:txBody>
          <a:bodyPr/>
          <a:lstStyle/>
          <a:p>
            <a:fld id="{00CF9F9C-DE95-44F2-829F-5174B049034F}" type="slidenum">
              <a:rPr lang="ko-KR" altLang="en-US" smtClean="0"/>
              <a:t>13</a:t>
            </a:fld>
            <a:endParaRPr lang="ko-KR" altLang="en-US"/>
          </a:p>
        </p:txBody>
      </p:sp>
    </p:spTree>
    <p:extLst>
      <p:ext uri="{BB962C8B-B14F-4D97-AF65-F5344CB8AC3E}">
        <p14:creationId xmlns:p14="http://schemas.microsoft.com/office/powerpoint/2010/main" val="3822799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C4EC3-A364-379F-2592-D03167FE2C1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ltLang="ko-KR"/>
              <a:t>Click to edit Master title style</a:t>
            </a:r>
            <a:endParaRPr lang="ko-KR" altLang="en-US"/>
          </a:p>
        </p:txBody>
      </p:sp>
      <p:sp>
        <p:nvSpPr>
          <p:cNvPr id="3" name="Subtitle 2">
            <a:extLst>
              <a:ext uri="{FF2B5EF4-FFF2-40B4-BE49-F238E27FC236}">
                <a16:creationId xmlns:a16="http://schemas.microsoft.com/office/drawing/2014/main" id="{4FA23C85-9FDB-7DD6-DBDF-0745CF48CD8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ko-KR"/>
              <a:t>Click to edit Master subtitle style</a:t>
            </a:r>
            <a:endParaRPr lang="ko-KR" altLang="en-US"/>
          </a:p>
        </p:txBody>
      </p:sp>
      <p:sp>
        <p:nvSpPr>
          <p:cNvPr id="4" name="Date Placeholder 3">
            <a:extLst>
              <a:ext uri="{FF2B5EF4-FFF2-40B4-BE49-F238E27FC236}">
                <a16:creationId xmlns:a16="http://schemas.microsoft.com/office/drawing/2014/main" id="{C7FBA4AA-F6A7-D5E4-109E-142468FF4C9E}"/>
              </a:ext>
            </a:extLst>
          </p:cNvPr>
          <p:cNvSpPr>
            <a:spLocks noGrp="1"/>
          </p:cNvSpPr>
          <p:nvPr>
            <p:ph type="dt" sz="half" idx="10"/>
          </p:nvPr>
        </p:nvSpPr>
        <p:spPr/>
        <p:txBody>
          <a:bodyPr/>
          <a:lstStyle/>
          <a:p>
            <a:fld id="{E414583A-D719-435A-A88E-27D025139CD6}" type="datetime1">
              <a:rPr lang="ko-KR" altLang="en-US" smtClean="0"/>
              <a:t>2025-06-25</a:t>
            </a:fld>
            <a:endParaRPr lang="ko-KR" altLang="en-US"/>
          </a:p>
        </p:txBody>
      </p:sp>
      <p:sp>
        <p:nvSpPr>
          <p:cNvPr id="5" name="Footer Placeholder 4">
            <a:extLst>
              <a:ext uri="{FF2B5EF4-FFF2-40B4-BE49-F238E27FC236}">
                <a16:creationId xmlns:a16="http://schemas.microsoft.com/office/drawing/2014/main" id="{E170F785-FBB1-4C4F-3FC3-EB7606002E3B}"/>
              </a:ext>
            </a:extLst>
          </p:cNvPr>
          <p:cNvSpPr>
            <a:spLocks noGrp="1"/>
          </p:cNvSpPr>
          <p:nvPr>
            <p:ph type="ftr" sz="quarter" idx="11"/>
          </p:nvPr>
        </p:nvSpPr>
        <p:spPr/>
        <p:txBody>
          <a:bodyPr/>
          <a:lstStyle/>
          <a:p>
            <a:endParaRPr lang="ko-KR" altLang="en-US"/>
          </a:p>
        </p:txBody>
      </p:sp>
      <p:sp>
        <p:nvSpPr>
          <p:cNvPr id="6" name="Slide Number Placeholder 5">
            <a:extLst>
              <a:ext uri="{FF2B5EF4-FFF2-40B4-BE49-F238E27FC236}">
                <a16:creationId xmlns:a16="http://schemas.microsoft.com/office/drawing/2014/main" id="{9309E3B2-FDE9-58C5-04B3-4A734D793F91}"/>
              </a:ext>
            </a:extLst>
          </p:cNvPr>
          <p:cNvSpPr>
            <a:spLocks noGrp="1"/>
          </p:cNvSpPr>
          <p:nvPr>
            <p:ph type="sldNum" sz="quarter" idx="12"/>
          </p:nvPr>
        </p:nvSpPr>
        <p:spPr/>
        <p:txBody>
          <a:bodyPr/>
          <a:lstStyle/>
          <a:p>
            <a:fld id="{D8C9CD73-89F6-4F24-A98E-54C31AF17A03}" type="slidenum">
              <a:rPr lang="ko-KR" altLang="en-US" smtClean="0"/>
              <a:t>‹#›</a:t>
            </a:fld>
            <a:endParaRPr lang="ko-KR" altLang="en-US"/>
          </a:p>
        </p:txBody>
      </p:sp>
    </p:spTree>
    <p:extLst>
      <p:ext uri="{BB962C8B-B14F-4D97-AF65-F5344CB8AC3E}">
        <p14:creationId xmlns:p14="http://schemas.microsoft.com/office/powerpoint/2010/main" val="28087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5F1705A1-DD97-4431-890F-A09A6F6F9661}" type="datetime1">
              <a:rPr lang="ko-KR" altLang="en-US" smtClean="0"/>
              <a:t>2025-06-25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46667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284FAB90-DE86-4E23-9048-2C12AAD11964}" type="datetime1">
              <a:rPr lang="ko-KR" altLang="en-US" smtClean="0"/>
              <a:t>2025-06-25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909660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714C1FD-5F28-4836-9AF7-7724665BD5D7}" type="datetime1">
              <a:rPr lang="ko-KR" altLang="en-US" smtClean="0"/>
              <a:t>2025-06-25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63444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57E54797-DBB5-457C-B5A4-E1BEB5D4CF18}" type="datetime1">
              <a:rPr lang="ko-KR" altLang="en-US" smtClean="0"/>
              <a:t>2025-06-25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7093775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99285" y="214813"/>
            <a:ext cx="3790950" cy="644524"/>
          </a:xfrm>
        </p:spPr>
        <p:txBody>
          <a:bodyPr>
            <a:noAutofit/>
          </a:bodyPr>
          <a:lstStyle>
            <a:lvl1pPr>
              <a:defRPr sz="2400">
                <a:latin typeface="LG Smart_H Regular" panose="020B0503020000020004" pitchFamily="34" charset="-127"/>
                <a:ea typeface="LG Smart_H Regular" panose="020B0503020000020004" pitchFamily="34" charset="-127"/>
              </a:defRPr>
            </a:lvl1pPr>
          </a:lstStyle>
          <a:p>
            <a:r>
              <a:rPr lang="ko-KR" altLang="en-US"/>
              <a:t>마스터 제목 스타일 편집</a:t>
            </a:r>
          </a:p>
        </p:txBody>
      </p:sp>
      <p:sp>
        <p:nvSpPr>
          <p:cNvPr id="4" name="날짜 개체 틀 3"/>
          <p:cNvSpPr>
            <a:spLocks noGrp="1"/>
          </p:cNvSpPr>
          <p:nvPr>
            <p:ph type="dt" sz="half" idx="10"/>
          </p:nvPr>
        </p:nvSpPr>
        <p:spPr/>
        <p:txBody>
          <a:bodyPr/>
          <a:lstStyle/>
          <a:p>
            <a:fld id="{28A375D6-3E7B-4B0B-AC69-13D7F004875E}" type="datetime1">
              <a:rPr lang="ko-KR" altLang="en-US" smtClean="0"/>
              <a:t>2025-06-25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pic>
        <p:nvPicPr>
          <p:cNvPr id="7" name="그림 6">
            <a:extLst>
              <a:ext uri="{FF2B5EF4-FFF2-40B4-BE49-F238E27FC236}">
                <a16:creationId xmlns:a16="http://schemas.microsoft.com/office/drawing/2014/main" id="{A4540B70-FE4A-501A-67B2-37DB4C99F80D}"/>
              </a:ext>
            </a:extLst>
          </p:cNvPr>
          <p:cNvPicPr>
            <a:picLocks noChangeAspect="1"/>
          </p:cNvPicPr>
          <p:nvPr userDrawn="1"/>
        </p:nvPicPr>
        <p:blipFill>
          <a:blip r:embed="rId2"/>
          <a:stretch>
            <a:fillRect/>
          </a:stretch>
        </p:blipFill>
        <p:spPr>
          <a:xfrm>
            <a:off x="9642538" y="214813"/>
            <a:ext cx="948337" cy="547437"/>
          </a:xfrm>
          <a:prstGeom prst="rect">
            <a:avLst/>
          </a:prstGeom>
        </p:spPr>
      </p:pic>
      <p:cxnSp>
        <p:nvCxnSpPr>
          <p:cNvPr id="8" name="직선 연결선 7">
            <a:extLst>
              <a:ext uri="{FF2B5EF4-FFF2-40B4-BE49-F238E27FC236}">
                <a16:creationId xmlns:a16="http://schemas.microsoft.com/office/drawing/2014/main" id="{CA6DD187-9F5B-449E-2014-3D5C1E3BEAA7}"/>
              </a:ext>
            </a:extLst>
          </p:cNvPr>
          <p:cNvCxnSpPr/>
          <p:nvPr userDrawn="1"/>
        </p:nvCxnSpPr>
        <p:spPr>
          <a:xfrm>
            <a:off x="414441" y="908052"/>
            <a:ext cx="1129364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곱하기 기호 9">
            <a:extLst>
              <a:ext uri="{FF2B5EF4-FFF2-40B4-BE49-F238E27FC236}">
                <a16:creationId xmlns:a16="http://schemas.microsoft.com/office/drawing/2014/main" id="{4B02CB43-7BAF-760C-145F-8E99A9C2FD0B}"/>
              </a:ext>
            </a:extLst>
          </p:cNvPr>
          <p:cNvSpPr/>
          <p:nvPr userDrawn="1"/>
        </p:nvSpPr>
        <p:spPr>
          <a:xfrm>
            <a:off x="10590875" y="214813"/>
            <a:ext cx="555622" cy="555622"/>
          </a:xfrm>
          <a:prstGeom prst="mathMultiply">
            <a:avLst>
              <a:gd name="adj1" fmla="val 6339"/>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026" name="Picture 2" descr="red wordmark square">
            <a:extLst>
              <a:ext uri="{FF2B5EF4-FFF2-40B4-BE49-F238E27FC236}">
                <a16:creationId xmlns:a16="http://schemas.microsoft.com/office/drawing/2014/main" id="{F48572DD-EA1B-DFE3-46E0-F82978002D87}"/>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61372" y="216496"/>
            <a:ext cx="546711" cy="54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3752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0462B681-1F21-44EC-B843-0BAFC452E5EA}" type="datetime1">
              <a:rPr lang="ko-KR" altLang="en-US" smtClean="0"/>
              <a:t>2025-06-25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291424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84AEE72A-CBDD-471A-BCCF-E963A15CAF5B}" type="datetime1">
              <a:rPr lang="ko-KR" altLang="en-US" smtClean="0"/>
              <a:t>2025-06-25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1261017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5BD1846E-4073-4FDA-8C86-5C8365BCCBA1}" type="datetime1">
              <a:rPr lang="ko-KR" altLang="en-US" smtClean="0"/>
              <a:t>2025-06-25</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177198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7CC2AA96-7D0D-46CA-BE71-E24389B57AB8}" type="datetime1">
              <a:rPr lang="ko-KR" altLang="en-US" smtClean="0"/>
              <a:t>2025-06-25</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3140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61ED82FB-59A1-4F4C-98CD-51138578D519}" type="datetime1">
              <a:rPr lang="ko-KR" altLang="en-US" smtClean="0"/>
              <a:t>2025-06-25</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930979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BB626E48-E393-45A5-9369-79ED47FC31F3}" type="datetime1">
              <a:rPr lang="ko-KR" altLang="en-US" smtClean="0"/>
              <a:t>2025-06-25</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7849618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날짜 개체 틀 3">
            <a:extLst>
              <a:ext uri="{FF2B5EF4-FFF2-40B4-BE49-F238E27FC236}">
                <a16:creationId xmlns:a16="http://schemas.microsoft.com/office/drawing/2014/main" id="{65784794-DBB6-CFC5-23AE-52F674D8A8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579066-5424-44E5-860A-B42E7A448774}" type="datetime1">
              <a:rPr lang="ko-KR" altLang="en-US" smtClean="0"/>
              <a:t>2025-06-25</a:t>
            </a:fld>
            <a:endParaRPr lang="ko-KR" altLang="en-US"/>
          </a:p>
        </p:txBody>
      </p:sp>
      <p:sp>
        <p:nvSpPr>
          <p:cNvPr id="5" name="바닥글 개체 틀 4">
            <a:extLst>
              <a:ext uri="{FF2B5EF4-FFF2-40B4-BE49-F238E27FC236}">
                <a16:creationId xmlns:a16="http://schemas.microsoft.com/office/drawing/2014/main" id="{06A6E952-1941-A71B-C0C6-3A6D367CF2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E84C1D5-FA69-4B37-9B61-1ED061628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C9CD73-89F6-4F24-A98E-54C31AF17A03}" type="slidenum">
              <a:rPr lang="ko-KR" altLang="en-US" smtClean="0"/>
              <a:t>‹#›</a:t>
            </a:fld>
            <a:endParaRPr lang="ko-KR" altLang="en-US" dirty="0"/>
          </a:p>
        </p:txBody>
      </p:sp>
      <p:pic>
        <p:nvPicPr>
          <p:cNvPr id="8" name="그림 7">
            <a:extLst>
              <a:ext uri="{FF2B5EF4-FFF2-40B4-BE49-F238E27FC236}">
                <a16:creationId xmlns:a16="http://schemas.microsoft.com/office/drawing/2014/main" id="{313827B9-0630-D112-2CDD-EBC570CD649E}"/>
              </a:ext>
            </a:extLst>
          </p:cNvPr>
          <p:cNvPicPr>
            <a:picLocks noChangeAspect="1"/>
          </p:cNvPicPr>
          <p:nvPr userDrawn="1"/>
        </p:nvPicPr>
        <p:blipFill>
          <a:blip r:embed="rId3"/>
          <a:stretch>
            <a:fillRect/>
          </a:stretch>
        </p:blipFill>
        <p:spPr>
          <a:xfrm>
            <a:off x="9797478" y="218906"/>
            <a:ext cx="948337" cy="547437"/>
          </a:xfrm>
          <a:prstGeom prst="rect">
            <a:avLst/>
          </a:prstGeom>
        </p:spPr>
      </p:pic>
      <p:cxnSp>
        <p:nvCxnSpPr>
          <p:cNvPr id="10" name="직선 연결선 9">
            <a:extLst>
              <a:ext uri="{FF2B5EF4-FFF2-40B4-BE49-F238E27FC236}">
                <a16:creationId xmlns:a16="http://schemas.microsoft.com/office/drawing/2014/main" id="{50436435-71DC-60EB-A22F-5C7CF94DBC95}"/>
              </a:ext>
            </a:extLst>
          </p:cNvPr>
          <p:cNvCxnSpPr/>
          <p:nvPr userDrawn="1"/>
        </p:nvCxnSpPr>
        <p:spPr>
          <a:xfrm>
            <a:off x="393032" y="914400"/>
            <a:ext cx="1129364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그림 11">
            <a:extLst>
              <a:ext uri="{FF2B5EF4-FFF2-40B4-BE49-F238E27FC236}">
                <a16:creationId xmlns:a16="http://schemas.microsoft.com/office/drawing/2014/main" id="{F71733A2-66F3-5163-7280-CFFF0D12F356}"/>
              </a:ext>
            </a:extLst>
          </p:cNvPr>
          <p:cNvPicPr>
            <a:picLocks noChangeAspect="1"/>
          </p:cNvPicPr>
          <p:nvPr userDrawn="1"/>
        </p:nvPicPr>
        <p:blipFill>
          <a:blip r:embed="rId4"/>
          <a:stretch>
            <a:fillRect/>
          </a:stretch>
        </p:blipFill>
        <p:spPr>
          <a:xfrm>
            <a:off x="10944467" y="64504"/>
            <a:ext cx="763616" cy="792746"/>
          </a:xfrm>
          <a:prstGeom prst="rect">
            <a:avLst/>
          </a:prstGeom>
        </p:spPr>
      </p:pic>
    </p:spTree>
    <p:extLst>
      <p:ext uri="{BB962C8B-B14F-4D97-AF65-F5344CB8AC3E}">
        <p14:creationId xmlns:p14="http://schemas.microsoft.com/office/powerpoint/2010/main" val="3728124830"/>
      </p:ext>
    </p:extLst>
  </p:cSld>
  <p:clrMap bg1="lt1" tx1="dk1" bg2="lt2" tx2="dk2" accent1="accent1" accent2="accent2" accent3="accent3" accent4="accent4" accent5="accent5" accent6="accent6" hlink="hlink" folHlink="folHlink"/>
  <p:sldLayoutIdLst>
    <p:sldLayoutId id="2147483662" r:id="rId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F8790A-EA33-4B88-BD4D-DCE03A27F604}" type="datetime1">
              <a:rPr lang="ko-KR" altLang="en-US" smtClean="0"/>
              <a:t>2025-06-25</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6B6DB3-44B8-41C4-A846-21F6C6172237}" type="slidenum">
              <a:rPr lang="ko-KR" altLang="en-US" smtClean="0"/>
              <a:t>‹#›</a:t>
            </a:fld>
            <a:endParaRPr lang="ko-KR" altLang="en-US"/>
          </a:p>
        </p:txBody>
      </p:sp>
    </p:spTree>
    <p:extLst>
      <p:ext uri="{BB962C8B-B14F-4D97-AF65-F5344CB8AC3E}">
        <p14:creationId xmlns:p14="http://schemas.microsoft.com/office/powerpoint/2010/main" val="367838396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2">
            <a:extLst>
              <a:ext uri="{FF2B5EF4-FFF2-40B4-BE49-F238E27FC236}">
                <a16:creationId xmlns:a16="http://schemas.microsoft.com/office/drawing/2014/main" id="{3AD1F83D-D585-B91E-162A-DA681C45D382}"/>
              </a:ext>
            </a:extLst>
          </p:cNvPr>
          <p:cNvSpPr>
            <a:spLocks noGrp="1"/>
          </p:cNvSpPr>
          <p:nvPr>
            <p:ph type="sldNum" sz="quarter" idx="12"/>
          </p:nvPr>
        </p:nvSpPr>
        <p:spPr>
          <a:xfrm>
            <a:off x="9180576" y="6356350"/>
            <a:ext cx="2743200" cy="365125"/>
          </a:xfrm>
        </p:spPr>
        <p:txBody>
          <a:bodyPr vert="horz" lIns="91440" tIns="45720" rIns="91440" bIns="45720" rtlCol="0" anchor="ctr">
            <a:normAutofit/>
          </a:bodyPr>
          <a:lstStyle/>
          <a:p>
            <a:pPr latinLnBrk="0">
              <a:spcAft>
                <a:spcPts val="600"/>
              </a:spcAft>
              <a:defRPr/>
            </a:pPr>
            <a:fld id="{836B6DB3-44B8-41C4-A846-21F6C6172237}" type="slidenum">
              <a:rPr lang="en-US" altLang="ko-KR" sz="900">
                <a:solidFill>
                  <a:prstClr val="black">
                    <a:tint val="75000"/>
                  </a:prstClr>
                </a:solidFill>
                <a:latin typeface="Calibri" panose="020F0502020204030204"/>
              </a:rPr>
              <a:pPr latinLnBrk="0">
                <a:spcAft>
                  <a:spcPts val="600"/>
                </a:spcAft>
                <a:defRPr/>
              </a:pPr>
              <a:t>1</a:t>
            </a:fld>
            <a:endParaRPr lang="en-US" altLang="ko-KR" sz="900" dirty="0">
              <a:solidFill>
                <a:prstClr val="black">
                  <a:tint val="75000"/>
                </a:prstClr>
              </a:solidFill>
              <a:latin typeface="Calibri" panose="020F0502020204030204"/>
            </a:endParaRPr>
          </a:p>
        </p:txBody>
      </p:sp>
      <p:sp>
        <p:nvSpPr>
          <p:cNvPr id="9" name="TextBox 8">
            <a:extLst>
              <a:ext uri="{FF2B5EF4-FFF2-40B4-BE49-F238E27FC236}">
                <a16:creationId xmlns:a16="http://schemas.microsoft.com/office/drawing/2014/main" id="{C880258A-0FD3-382D-DFA8-B73DD0B636A5}"/>
              </a:ext>
            </a:extLst>
          </p:cNvPr>
          <p:cNvSpPr txBox="1"/>
          <p:nvPr/>
        </p:nvSpPr>
        <p:spPr>
          <a:xfrm>
            <a:off x="8385584" y="5610311"/>
            <a:ext cx="316463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altLang="ko-KR" sz="2100">
                <a:solidFill>
                  <a:srgbClr val="1F1F1F"/>
                </a:solidFill>
                <a:latin typeface="LG Smart_H Bold"/>
                <a:ea typeface="LG Smart_H Bold"/>
              </a:rPr>
              <a:t>Security Team 2</a:t>
            </a:r>
            <a:endParaRPr lang="ko-KR" altLang="en-US"/>
          </a:p>
          <a:p>
            <a:pPr algn="r"/>
            <a:r>
              <a:rPr lang="en-US" altLang="ko-KR" sz="2100">
                <a:solidFill>
                  <a:srgbClr val="1F1F1F"/>
                </a:solidFill>
                <a:latin typeface="LG Smart_H Bold"/>
                <a:ea typeface="LG Smart_H Bold"/>
              </a:rPr>
              <a:t>June 25. 2025</a:t>
            </a:r>
          </a:p>
        </p:txBody>
      </p:sp>
      <p:sp>
        <p:nvSpPr>
          <p:cNvPr id="10" name="TextBox 1">
            <a:extLst>
              <a:ext uri="{FF2B5EF4-FFF2-40B4-BE49-F238E27FC236}">
                <a16:creationId xmlns:a16="http://schemas.microsoft.com/office/drawing/2014/main" id="{A27713EF-F1E1-2890-A96B-FFDC4CB06064}"/>
              </a:ext>
            </a:extLst>
          </p:cNvPr>
          <p:cNvSpPr txBox="1"/>
          <p:nvPr/>
        </p:nvSpPr>
        <p:spPr>
          <a:xfrm>
            <a:off x="895859" y="520984"/>
            <a:ext cx="10416413" cy="144655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ko-KR" sz="4400" dirty="0" err="1">
                <a:solidFill>
                  <a:srgbClr val="1F1F1F"/>
                </a:solidFill>
                <a:latin typeface="LG Smart_H Bold"/>
                <a:ea typeface="LG Smart_H Bold"/>
                <a:cs typeface="+mn-lt"/>
              </a:rPr>
              <a:t>Flight</a:t>
            </a:r>
            <a:r>
              <a:rPr lang="ko-KR" sz="4400" dirty="0">
                <a:solidFill>
                  <a:srgbClr val="1F1F1F"/>
                </a:solidFill>
                <a:latin typeface="LG Smart_H Bold"/>
                <a:ea typeface="LG Smart_H Bold"/>
                <a:cs typeface="+mn-lt"/>
              </a:rPr>
              <a:t> </a:t>
            </a:r>
            <a:r>
              <a:rPr lang="ko-KR" sz="4400" dirty="0" err="1">
                <a:solidFill>
                  <a:srgbClr val="1F1F1F"/>
                </a:solidFill>
                <a:latin typeface="LG Smart_H Bold"/>
                <a:ea typeface="LG Smart_H Bold"/>
                <a:cs typeface="+mn-lt"/>
              </a:rPr>
              <a:t>Agent</a:t>
            </a:r>
            <a:r>
              <a:rPr lang="ko-KR" sz="4400" dirty="0">
                <a:solidFill>
                  <a:srgbClr val="1F1F1F"/>
                </a:solidFill>
                <a:latin typeface="LG Smart_H Bold"/>
                <a:ea typeface="LG Smart_H Bold"/>
                <a:cs typeface="+mn-lt"/>
              </a:rPr>
              <a:t> </a:t>
            </a:r>
            <a:r>
              <a:rPr lang="en-US" altLang="ko-KR" sz="4400" dirty="0">
                <a:solidFill>
                  <a:srgbClr val="1F1F1F"/>
                </a:solidFill>
                <a:latin typeface="LG Smart_H Bold"/>
                <a:ea typeface="LG Smart_H Bold"/>
                <a:cs typeface="+mn-lt"/>
              </a:rPr>
              <a:t>–</a:t>
            </a:r>
            <a:r>
              <a:rPr lang="ko-KR" sz="4400" dirty="0">
                <a:solidFill>
                  <a:srgbClr val="1F1F1F"/>
                </a:solidFill>
                <a:latin typeface="LG Smart_H Bold"/>
                <a:ea typeface="LG Smart_H Bold"/>
                <a:cs typeface="+mn-lt"/>
              </a:rPr>
              <a:t> </a:t>
            </a:r>
            <a:r>
              <a:rPr lang="en-US" altLang="ko-KR" sz="4400" dirty="0">
                <a:solidFill>
                  <a:srgbClr val="1F1F1F"/>
                </a:solidFill>
                <a:latin typeface="LG Smart_H Bold"/>
                <a:ea typeface="LG Smart_H Bold"/>
                <a:cs typeface="+mn-lt"/>
              </a:rPr>
              <a:t>Health Monitor System</a:t>
            </a:r>
            <a:endParaRPr lang="ko-KR" altLang="en-US" sz="4400" dirty="0">
              <a:solidFill>
                <a:srgbClr val="1F1F1F"/>
              </a:solidFill>
              <a:latin typeface="LG Smart_H Bold"/>
              <a:ea typeface="LG Smart_H Bold"/>
            </a:endParaRPr>
          </a:p>
          <a:p>
            <a:pPr algn="ctr"/>
            <a:r>
              <a:rPr lang="ko-KR" altLang="en-US" sz="4400" dirty="0" err="1">
                <a:solidFill>
                  <a:srgbClr val="1F1F1F"/>
                </a:solidFill>
                <a:latin typeface="LG Smart_H Bold"/>
                <a:ea typeface="LG Smart_H Bold"/>
              </a:rPr>
              <a:t>Security</a:t>
            </a:r>
            <a:r>
              <a:rPr lang="ko-KR" altLang="en-US" sz="4400" dirty="0">
                <a:solidFill>
                  <a:srgbClr val="1F1F1F"/>
                </a:solidFill>
                <a:latin typeface="LG Smart_H Bold"/>
                <a:ea typeface="LG Smart_H Bold"/>
              </a:rPr>
              <a:t> </a:t>
            </a:r>
            <a:r>
              <a:rPr lang="ko-KR" altLang="en-US" sz="4400" dirty="0" err="1">
                <a:solidFill>
                  <a:srgbClr val="1F1F1F"/>
                </a:solidFill>
                <a:latin typeface="LG Smart_H Bold"/>
                <a:ea typeface="LG Smart_H Bold"/>
              </a:rPr>
              <a:t>Assessment</a:t>
            </a:r>
          </a:p>
        </p:txBody>
      </p:sp>
      <p:pic>
        <p:nvPicPr>
          <p:cNvPr id="11" name="그림 10" descr="상징, 디자인이(가) 표시된 사진&#10;&#10;AI 생성 콘텐츠는 정확하지 않을 수 있습니다.">
            <a:extLst>
              <a:ext uri="{FF2B5EF4-FFF2-40B4-BE49-F238E27FC236}">
                <a16:creationId xmlns:a16="http://schemas.microsoft.com/office/drawing/2014/main" id="{9A90B394-E6FA-BFEA-263F-8A133D0CFA84}"/>
              </a:ext>
            </a:extLst>
          </p:cNvPr>
          <p:cNvPicPr>
            <a:picLocks noChangeAspect="1"/>
          </p:cNvPicPr>
          <p:nvPr/>
        </p:nvPicPr>
        <p:blipFill>
          <a:blip r:embed="rId3"/>
          <a:stretch>
            <a:fillRect/>
          </a:stretch>
        </p:blipFill>
        <p:spPr>
          <a:xfrm>
            <a:off x="4586288" y="2054959"/>
            <a:ext cx="3019425" cy="4305300"/>
          </a:xfrm>
          <a:prstGeom prst="rect">
            <a:avLst/>
          </a:prstGeom>
        </p:spPr>
      </p:pic>
    </p:spTree>
    <p:extLst>
      <p:ext uri="{BB962C8B-B14F-4D97-AF65-F5344CB8AC3E}">
        <p14:creationId xmlns:p14="http://schemas.microsoft.com/office/powerpoint/2010/main" val="105780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CE1D3D-1D53-5A31-A7B3-446353805D0E}"/>
              </a:ext>
            </a:extLst>
          </p:cNvPr>
          <p:cNvSpPr txBox="1"/>
          <p:nvPr/>
        </p:nvSpPr>
        <p:spPr>
          <a:xfrm>
            <a:off x="327513" y="251802"/>
            <a:ext cx="86590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LG Smart_H Regular"/>
                <a:ea typeface="LG스마트체 Regular"/>
              </a:rPr>
              <a:t>VU-02 - </a:t>
            </a:r>
            <a:r>
              <a:rPr lang="en-US" sz="2400" b="1" dirty="0">
                <a:latin typeface="LG Smart_H Regular"/>
                <a:ea typeface="+mn-lt"/>
                <a:cs typeface="+mn-lt"/>
              </a:rPr>
              <a:t>Single Client Limitation </a:t>
            </a:r>
            <a:r>
              <a:rPr lang="en-US" sz="2400" dirty="0">
                <a:latin typeface="LG Smart_H Regular"/>
                <a:ea typeface="맑은 고딕"/>
              </a:rPr>
              <a:t>- </a:t>
            </a:r>
            <a:r>
              <a:rPr lang="en-US" sz="2400" b="1" dirty="0">
                <a:latin typeface="LG Smart_H Regular"/>
                <a:ea typeface="LG스마트체 Regular"/>
              </a:rPr>
              <a:t>Attack Analysis   </a:t>
            </a:r>
          </a:p>
        </p:txBody>
      </p:sp>
      <p:pic>
        <p:nvPicPr>
          <p:cNvPr id="12" name="Picture 11" descr="A computer screen shot of a network&#10;&#10;AI-generated content may be incorrect.">
            <a:extLst>
              <a:ext uri="{FF2B5EF4-FFF2-40B4-BE49-F238E27FC236}">
                <a16:creationId xmlns:a16="http://schemas.microsoft.com/office/drawing/2014/main" id="{666D1D57-EDD1-F77E-95AA-8484EE1B4505}"/>
              </a:ext>
            </a:extLst>
          </p:cNvPr>
          <p:cNvPicPr>
            <a:picLocks noChangeAspect="1"/>
          </p:cNvPicPr>
          <p:nvPr/>
        </p:nvPicPr>
        <p:blipFill>
          <a:blip r:embed="rId2"/>
          <a:stretch>
            <a:fillRect/>
          </a:stretch>
        </p:blipFill>
        <p:spPr>
          <a:xfrm>
            <a:off x="217790" y="2510473"/>
            <a:ext cx="5262245" cy="3333750"/>
          </a:xfrm>
          <a:prstGeom prst="rect">
            <a:avLst/>
          </a:prstGeom>
        </p:spPr>
      </p:pic>
      <p:sp>
        <p:nvSpPr>
          <p:cNvPr id="16" name="TextBox 15">
            <a:extLst>
              <a:ext uri="{FF2B5EF4-FFF2-40B4-BE49-F238E27FC236}">
                <a16:creationId xmlns:a16="http://schemas.microsoft.com/office/drawing/2014/main" id="{03D10620-B1E5-088E-790B-92A3EA204598}"/>
              </a:ext>
            </a:extLst>
          </p:cNvPr>
          <p:cNvSpPr txBox="1"/>
          <p:nvPr/>
        </p:nvSpPr>
        <p:spPr>
          <a:xfrm>
            <a:off x="222243" y="6153598"/>
            <a:ext cx="4364394" cy="338554"/>
          </a:xfrm>
          <a:prstGeom prst="rect">
            <a:avLst/>
          </a:prstGeom>
          <a:noFill/>
        </p:spPr>
        <p:txBody>
          <a:bodyPr wrap="square" lIns="91440" tIns="45720" rIns="91440" bIns="45720" anchor="t">
            <a:spAutoFit/>
          </a:bodyPr>
          <a:lstStyle/>
          <a:p>
            <a:r>
              <a:rPr lang="en-US" sz="1600" b="1" dirty="0">
                <a:latin typeface="LG Smart_H Regular"/>
                <a:ea typeface="LG Smart_H Regular"/>
              </a:rPr>
              <a:t>Analysis Technique : </a:t>
            </a:r>
            <a:r>
              <a:rPr lang="en-US" sz="1600" dirty="0">
                <a:latin typeface="LG Smart_H Regular"/>
                <a:ea typeface="LG Smart_H Regular"/>
              </a:rPr>
              <a:t>Code review, Testing</a:t>
            </a:r>
            <a:endParaRPr lang="en-US" dirty="0"/>
          </a:p>
        </p:txBody>
      </p:sp>
      <p:sp>
        <p:nvSpPr>
          <p:cNvPr id="17" name="TextBox 16">
            <a:extLst>
              <a:ext uri="{FF2B5EF4-FFF2-40B4-BE49-F238E27FC236}">
                <a16:creationId xmlns:a16="http://schemas.microsoft.com/office/drawing/2014/main" id="{E1403829-F71A-A1C5-9033-65ADEA9CFD19}"/>
              </a:ext>
            </a:extLst>
          </p:cNvPr>
          <p:cNvSpPr txBox="1"/>
          <p:nvPr/>
        </p:nvSpPr>
        <p:spPr>
          <a:xfrm>
            <a:off x="5616167" y="1820765"/>
            <a:ext cx="59396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 Smart_H Regular"/>
                <a:ea typeface="LG Smart_H Regular"/>
              </a:rPr>
              <a:t>Attack point :  </a:t>
            </a:r>
            <a:r>
              <a:rPr lang="en-US" sz="1600" dirty="0">
                <a:latin typeface="LG Smart_H Regular"/>
                <a:ea typeface="LG Smart_H Regular"/>
              </a:rPr>
              <a:t>File - </a:t>
            </a:r>
            <a:r>
              <a:rPr lang="en-US" sz="1600" b="1" dirty="0">
                <a:latin typeface="LG Smart_H Regular"/>
                <a:ea typeface="LG Smart_H Regular"/>
              </a:rPr>
              <a:t>raspberry_monitor_server.py </a:t>
            </a:r>
            <a:endParaRPr lang="en-US" b="1" dirty="0"/>
          </a:p>
          <a:p>
            <a:r>
              <a:rPr lang="en-US" sz="1600" dirty="0">
                <a:latin typeface="LG Smart_H Regular"/>
                <a:ea typeface="LG Smart_H Regular"/>
              </a:rPr>
              <a:t>The health monitoring system allows only one client connection at a time and it is accessible from any IP address. </a:t>
            </a:r>
            <a:endParaRPr lang="en-US" dirty="0"/>
          </a:p>
        </p:txBody>
      </p:sp>
      <p:sp>
        <p:nvSpPr>
          <p:cNvPr id="5" name="Slide Number Placeholder 2">
            <a:extLst>
              <a:ext uri="{FF2B5EF4-FFF2-40B4-BE49-F238E27FC236}">
                <a16:creationId xmlns:a16="http://schemas.microsoft.com/office/drawing/2014/main" id="{EF74794C-E4E5-9F3C-77EE-9957266456CF}"/>
              </a:ext>
            </a:extLst>
          </p:cNvPr>
          <p:cNvSpPr txBox="1">
            <a:spLocks/>
          </p:cNvSpPr>
          <p:nvPr/>
        </p:nvSpPr>
        <p:spPr>
          <a:xfrm>
            <a:off x="8867115" y="6492152"/>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82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36B6DB3-44B8-41C4-A846-21F6C6172237}" type="slidenum">
              <a:rPr lang="ko-KR" altLang="en-US" smtClean="0"/>
              <a:pPr/>
              <a:t>10</a:t>
            </a:fld>
            <a:endParaRPr lang="ko-KR" altLang="en-US"/>
          </a:p>
        </p:txBody>
      </p:sp>
      <p:sp>
        <p:nvSpPr>
          <p:cNvPr id="18" name="TextBox 17">
            <a:extLst>
              <a:ext uri="{FF2B5EF4-FFF2-40B4-BE49-F238E27FC236}">
                <a16:creationId xmlns:a16="http://schemas.microsoft.com/office/drawing/2014/main" id="{593CD9C3-8BFE-717F-9343-B51DF549A3E8}"/>
              </a:ext>
            </a:extLst>
          </p:cNvPr>
          <p:cNvSpPr txBox="1"/>
          <p:nvPr/>
        </p:nvSpPr>
        <p:spPr>
          <a:xfrm>
            <a:off x="5739791" y="2696144"/>
            <a:ext cx="5695708" cy="307777"/>
          </a:xfrm>
          <a:prstGeom prst="rect">
            <a:avLst/>
          </a:prstGeom>
          <a:noFill/>
          <a:ln w="31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LG Smart_H Regular"/>
                <a:ea typeface="LG Smart_H Regular"/>
              </a:rPr>
              <a:t>The server uses a blocking, single-threaded loop to handle clients</a:t>
            </a:r>
            <a:endParaRPr lang="en-US" dirty="0"/>
          </a:p>
        </p:txBody>
      </p:sp>
      <p:sp>
        <p:nvSpPr>
          <p:cNvPr id="20" name="TextBox 19">
            <a:extLst>
              <a:ext uri="{FF2B5EF4-FFF2-40B4-BE49-F238E27FC236}">
                <a16:creationId xmlns:a16="http://schemas.microsoft.com/office/drawing/2014/main" id="{1F079C3F-AF70-599A-8D1E-31F9B911F04F}"/>
              </a:ext>
            </a:extLst>
          </p:cNvPr>
          <p:cNvSpPr txBox="1"/>
          <p:nvPr/>
        </p:nvSpPr>
        <p:spPr>
          <a:xfrm>
            <a:off x="5636829" y="3706914"/>
            <a:ext cx="6437940" cy="307777"/>
          </a:xfrm>
          <a:prstGeom prst="rect">
            <a:avLst/>
          </a:prstGeom>
          <a:noFill/>
          <a:ln w="31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LG Smart_H Regular"/>
                <a:ea typeface="LG Smart_H Regular"/>
              </a:rPr>
              <a:t>After accepting a client, the server enters a while True: loop to serve that client</a:t>
            </a:r>
          </a:p>
        </p:txBody>
      </p:sp>
      <p:pic>
        <p:nvPicPr>
          <p:cNvPr id="21" name="Picture 20">
            <a:extLst>
              <a:ext uri="{FF2B5EF4-FFF2-40B4-BE49-F238E27FC236}">
                <a16:creationId xmlns:a16="http://schemas.microsoft.com/office/drawing/2014/main" id="{5C556A51-0826-81DA-E51D-D969F59F6838}"/>
              </a:ext>
            </a:extLst>
          </p:cNvPr>
          <p:cNvPicPr>
            <a:picLocks noChangeAspect="1"/>
          </p:cNvPicPr>
          <p:nvPr/>
        </p:nvPicPr>
        <p:blipFill>
          <a:blip r:embed="rId3"/>
          <a:stretch>
            <a:fillRect/>
          </a:stretch>
        </p:blipFill>
        <p:spPr>
          <a:xfrm>
            <a:off x="6206811" y="4055231"/>
            <a:ext cx="4290969" cy="652882"/>
          </a:xfrm>
          <a:prstGeom prst="rect">
            <a:avLst/>
          </a:prstGeom>
          <a:ln w="3175">
            <a:solidFill>
              <a:schemeClr val="tx1">
                <a:lumMod val="65000"/>
                <a:lumOff val="35000"/>
              </a:schemeClr>
            </a:solidFill>
          </a:ln>
        </p:spPr>
      </p:pic>
      <p:sp>
        <p:nvSpPr>
          <p:cNvPr id="23" name="TextBox 22">
            <a:extLst>
              <a:ext uri="{FF2B5EF4-FFF2-40B4-BE49-F238E27FC236}">
                <a16:creationId xmlns:a16="http://schemas.microsoft.com/office/drawing/2014/main" id="{2048E063-9EAF-8628-0B90-3D9878FE7EE9}"/>
              </a:ext>
            </a:extLst>
          </p:cNvPr>
          <p:cNvSpPr txBox="1"/>
          <p:nvPr/>
        </p:nvSpPr>
        <p:spPr>
          <a:xfrm>
            <a:off x="5698654" y="4650386"/>
            <a:ext cx="6376116" cy="738664"/>
          </a:xfrm>
          <a:prstGeom prst="rect">
            <a:avLst/>
          </a:prstGeom>
          <a:noFill/>
          <a:ln w="3175">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latin typeface="LG Smart_H Regular"/>
                <a:ea typeface="LG Smart_H Regular"/>
              </a:rPr>
              <a:t>The server does not call accept() again until the current client disconnects.</a:t>
            </a:r>
          </a:p>
          <a:p>
            <a:r>
              <a:rPr lang="en-US" sz="1400" dirty="0">
                <a:solidFill>
                  <a:srgbClr val="000000"/>
                </a:solidFill>
                <a:ea typeface="+mn-lt"/>
                <a:cs typeface="+mn-lt"/>
              </a:rPr>
              <a:t>The inner loop will only exit if the client disconnects, which happens when one of these exceptions is raised.</a:t>
            </a:r>
            <a:endParaRPr lang="en-US" dirty="0"/>
          </a:p>
        </p:txBody>
      </p:sp>
      <p:pic>
        <p:nvPicPr>
          <p:cNvPr id="25" name="Picture 24" descr="A screenshot of a computer error&#10;&#10;AI-generated content may be incorrect.">
            <a:extLst>
              <a:ext uri="{FF2B5EF4-FFF2-40B4-BE49-F238E27FC236}">
                <a16:creationId xmlns:a16="http://schemas.microsoft.com/office/drawing/2014/main" id="{B30E94F2-8360-1E5A-20C0-18EF9EAC777C}"/>
              </a:ext>
            </a:extLst>
          </p:cNvPr>
          <p:cNvPicPr>
            <a:picLocks noChangeAspect="1"/>
          </p:cNvPicPr>
          <p:nvPr/>
        </p:nvPicPr>
        <p:blipFill>
          <a:blip r:embed="rId4"/>
          <a:stretch>
            <a:fillRect/>
          </a:stretch>
        </p:blipFill>
        <p:spPr>
          <a:xfrm>
            <a:off x="6206811" y="5343808"/>
            <a:ext cx="4264046" cy="1188009"/>
          </a:xfrm>
          <a:prstGeom prst="rect">
            <a:avLst/>
          </a:prstGeom>
          <a:ln w="3175">
            <a:solidFill>
              <a:schemeClr val="tx1">
                <a:lumMod val="65000"/>
                <a:lumOff val="35000"/>
              </a:schemeClr>
            </a:solidFill>
          </a:ln>
        </p:spPr>
      </p:pic>
      <p:pic>
        <p:nvPicPr>
          <p:cNvPr id="4" name="Picture 3" descr="A black screen with white text and numbers&#10;&#10;AI-generated content may be incorrect.">
            <a:extLst>
              <a:ext uri="{FF2B5EF4-FFF2-40B4-BE49-F238E27FC236}">
                <a16:creationId xmlns:a16="http://schemas.microsoft.com/office/drawing/2014/main" id="{179FAFC6-8A90-242D-C83E-B7E2E573EDA2}"/>
              </a:ext>
            </a:extLst>
          </p:cNvPr>
          <p:cNvPicPr>
            <a:picLocks noChangeAspect="1"/>
          </p:cNvPicPr>
          <p:nvPr/>
        </p:nvPicPr>
        <p:blipFill>
          <a:blip r:embed="rId5"/>
          <a:stretch>
            <a:fillRect/>
          </a:stretch>
        </p:blipFill>
        <p:spPr>
          <a:xfrm>
            <a:off x="5737483" y="3015709"/>
            <a:ext cx="4730628" cy="678528"/>
          </a:xfrm>
          <a:prstGeom prst="rect">
            <a:avLst/>
          </a:prstGeom>
          <a:ln w="3175">
            <a:solidFill>
              <a:schemeClr val="tx1">
                <a:lumMod val="65000"/>
                <a:lumOff val="35000"/>
              </a:schemeClr>
            </a:solidFill>
          </a:ln>
        </p:spPr>
      </p:pic>
      <p:sp>
        <p:nvSpPr>
          <p:cNvPr id="24" name="직사각형 138">
            <a:extLst>
              <a:ext uri="{FF2B5EF4-FFF2-40B4-BE49-F238E27FC236}">
                <a16:creationId xmlns:a16="http://schemas.microsoft.com/office/drawing/2014/main" id="{F3E6A748-8B57-CB0F-D1CC-DF9EA47BEFD7}"/>
              </a:ext>
            </a:extLst>
          </p:cNvPr>
          <p:cNvSpPr/>
          <p:nvPr/>
        </p:nvSpPr>
        <p:spPr>
          <a:xfrm>
            <a:off x="213222" y="1820765"/>
            <a:ext cx="2826415" cy="369332"/>
          </a:xfrm>
          <a:prstGeom prst="rect">
            <a:avLst/>
          </a:prstGeom>
        </p:spPr>
        <p:txBody>
          <a:bodyPr wrap="non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dirty="0">
                <a:latin typeface="LG스마트체 Regular"/>
                <a:ea typeface="LG스마트체 Regular"/>
              </a:rPr>
              <a:t>Denial Of Service(</a:t>
            </a:r>
            <a:r>
              <a:rPr lang="en-US" altLang="ko-KR" b="1" dirty="0" err="1">
                <a:latin typeface="LG스마트체 Regular"/>
                <a:ea typeface="LG스마트체 Regular"/>
              </a:rPr>
              <a:t>DoS</a:t>
            </a:r>
            <a:r>
              <a:rPr lang="en-US" altLang="ko-KR" b="1" dirty="0">
                <a:latin typeface="LG스마트체 Regular"/>
                <a:ea typeface="LG스마트체 Regular"/>
              </a:rPr>
              <a:t>)  </a:t>
            </a:r>
            <a:endParaRPr lang="en-US" dirty="0">
              <a:latin typeface="LG Smart_H Regular"/>
              <a:ea typeface="LG Smart_H Regular"/>
            </a:endParaRPr>
          </a:p>
        </p:txBody>
      </p:sp>
      <p:graphicFrame>
        <p:nvGraphicFramePr>
          <p:cNvPr id="7" name="Table 6"/>
          <p:cNvGraphicFramePr>
            <a:graphicFrameLocks noGrp="1"/>
          </p:cNvGraphicFramePr>
          <p:nvPr>
            <p:extLst>
              <p:ext uri="{D42A27DB-BD31-4B8C-83A1-F6EECF244321}">
                <p14:modId xmlns:p14="http://schemas.microsoft.com/office/powerpoint/2010/main" val="518437088"/>
              </p:ext>
            </p:extLst>
          </p:nvPr>
        </p:nvGraphicFramePr>
        <p:xfrm>
          <a:off x="232060" y="1053884"/>
          <a:ext cx="11742972" cy="64008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1570054">
                  <a:extLst>
                    <a:ext uri="{9D8B030D-6E8A-4147-A177-3AD203B41FA5}">
                      <a16:colId xmlns:a16="http://schemas.microsoft.com/office/drawing/2014/main" val="20002"/>
                    </a:ext>
                  </a:extLst>
                </a:gridCol>
                <a:gridCol w="2574888">
                  <a:extLst>
                    <a:ext uri="{9D8B030D-6E8A-4147-A177-3AD203B41FA5}">
                      <a16:colId xmlns:a16="http://schemas.microsoft.com/office/drawing/2014/main" val="20003"/>
                    </a:ext>
                  </a:extLst>
                </a:gridCol>
                <a:gridCol w="540098">
                  <a:extLst>
                    <a:ext uri="{9D8B030D-6E8A-4147-A177-3AD203B41FA5}">
                      <a16:colId xmlns:a16="http://schemas.microsoft.com/office/drawing/2014/main" val="20004"/>
                    </a:ext>
                  </a:extLst>
                </a:gridCol>
                <a:gridCol w="2738175">
                  <a:extLst>
                    <a:ext uri="{9D8B030D-6E8A-4147-A177-3AD203B41FA5}">
                      <a16:colId xmlns:a16="http://schemas.microsoft.com/office/drawing/2014/main" val="20005"/>
                    </a:ext>
                  </a:extLst>
                </a:gridCol>
                <a:gridCol w="577780">
                  <a:extLst>
                    <a:ext uri="{9D8B030D-6E8A-4147-A177-3AD203B41FA5}">
                      <a16:colId xmlns:a16="http://schemas.microsoft.com/office/drawing/2014/main" val="20006"/>
                    </a:ext>
                  </a:extLst>
                </a:gridCol>
                <a:gridCol w="1217852">
                  <a:extLst>
                    <a:ext uri="{9D8B030D-6E8A-4147-A177-3AD203B41FA5}">
                      <a16:colId xmlns:a16="http://schemas.microsoft.com/office/drawing/2014/main" val="20007"/>
                    </a:ext>
                  </a:extLst>
                </a:gridCol>
              </a:tblGrid>
              <a:tr h="0">
                <a:tc>
                  <a:txBody>
                    <a:bodyPr/>
                    <a:lstStyle/>
                    <a:p>
                      <a:pPr algn="ctr" fontAlgn="base">
                        <a:lnSpc>
                          <a:spcPts val="1200"/>
                        </a:lnSpc>
                        <a:buNone/>
                      </a:pPr>
                      <a:r>
                        <a:rPr lang="af-ZA" sz="1000" b="1" i="0" dirty="0">
                          <a:solidFill>
                            <a:srgbClr val="000000"/>
                          </a:solidFill>
                          <a:effectLst/>
                          <a:latin typeface="LG Smart_H Regular"/>
                        </a:rPr>
                        <a:t>ID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Fault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Attack</a:t>
                      </a:r>
                      <a:r>
                        <a:rPr lang="af-ZA" sz="1000" b="1" i="0">
                          <a:solidFill>
                            <a:srgbClr val="000000"/>
                          </a:solidFill>
                          <a:effectLst/>
                          <a:latin typeface="LG Smart_H Regular"/>
                        </a:rPr>
                        <a:t> </a:t>
                      </a:r>
                      <a:r>
                        <a:rPr lang="af-ZA" sz="1000" b="1" i="0" err="1">
                          <a:solidFill>
                            <a:srgbClr val="000000"/>
                          </a:solidFill>
                          <a:effectLst/>
                          <a:latin typeface="LG Smart_H Regular"/>
                        </a:rPr>
                        <a:t>Surface</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Impact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A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Likelihood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B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Risk</a:t>
                      </a:r>
                      <a:r>
                        <a:rPr lang="af-ZA" sz="1000" b="1" i="0">
                          <a:solidFill>
                            <a:srgbClr val="000000"/>
                          </a:solidFill>
                          <a:effectLst/>
                          <a:latin typeface="LG Smart_H Regular"/>
                        </a:rPr>
                        <a:t> </a:t>
                      </a:r>
                      <a:r>
                        <a:rPr lang="af-ZA" sz="1000" b="1" i="0" err="1">
                          <a:solidFill>
                            <a:srgbClr val="000000"/>
                          </a:solidFill>
                          <a:effectLst/>
                          <a:latin typeface="LG Smart_H Regular"/>
                        </a:rPr>
                        <a:t>Score</a:t>
                      </a:r>
                      <a:r>
                        <a:rPr lang="af-ZA" sz="1000" b="1" i="0">
                          <a:solidFill>
                            <a:srgbClr val="000000"/>
                          </a:solidFill>
                          <a:effectLst/>
                          <a:latin typeface="LG Smart_H Regular"/>
                        </a:rPr>
                        <a:t> (A x B)</a:t>
                      </a:r>
                      <a:endParaRPr lang="af-ZA" b="1" i="0" err="1">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166401">
                <a:tc>
                  <a:txBody>
                    <a:bodyPr/>
                    <a:lstStyle/>
                    <a:p>
                      <a:pPr algn="ctr" fontAlgn="base">
                        <a:lnSpc>
                          <a:spcPts val="1200"/>
                        </a:lnSpc>
                        <a:buNone/>
                      </a:pPr>
                      <a:r>
                        <a:rPr lang="af-ZA" sz="1000" b="0" i="0" dirty="0">
                          <a:solidFill>
                            <a:srgbClr val="000000"/>
                          </a:solidFill>
                          <a:effectLst/>
                          <a:latin typeface="LG Smart_H Regular"/>
                        </a:rPr>
                        <a:t>F-10</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err="1">
                          <a:solidFill>
                            <a:srgbClr val="000000"/>
                          </a:solidFill>
                          <a:effectLst/>
                          <a:ea typeface="LG Smart_H Regular"/>
                        </a:rPr>
                        <a:t>Single</a:t>
                      </a:r>
                      <a:r>
                        <a:rPr lang="af-ZA" sz="1000" b="0" i="0">
                          <a:solidFill>
                            <a:srgbClr val="000000"/>
                          </a:solidFill>
                          <a:effectLst/>
                          <a:ea typeface="LG Smart_H Regular"/>
                        </a:rPr>
                        <a:t> </a:t>
                      </a:r>
                      <a:r>
                        <a:rPr lang="af-ZA" sz="1000" b="0" i="0" err="1">
                          <a:solidFill>
                            <a:srgbClr val="000000"/>
                          </a:solidFill>
                          <a:effectLst/>
                          <a:ea typeface="LG Smart_H Regular"/>
                        </a:rPr>
                        <a:t>Client</a:t>
                      </a:r>
                      <a:r>
                        <a:rPr lang="af-ZA" sz="1000" b="0" i="0">
                          <a:solidFill>
                            <a:srgbClr val="000000"/>
                          </a:solidFill>
                          <a:effectLst/>
                          <a:ea typeface="LG Smart_H Regular"/>
                        </a:rPr>
                        <a:t> </a:t>
                      </a:r>
                      <a:r>
                        <a:rPr lang="af-ZA" sz="1000" b="0" i="0" err="1">
                          <a:solidFill>
                            <a:srgbClr val="000000"/>
                          </a:solidFill>
                          <a:effectLst/>
                          <a:ea typeface="LG Smart_H Regular"/>
                        </a:rPr>
                        <a:t>Limit</a:t>
                      </a:r>
                      <a:endParaRPr lang="af-ZA" altLang="ko-KR" b="0" i="0" err="1">
                        <a:solidFill>
                          <a:srgbClr val="000000"/>
                        </a:solidFill>
                        <a:effectLst/>
                        <a:ea typeface="LG Smart_H Regular"/>
                      </a:endParaRPr>
                    </a:p>
                    <a:p>
                      <a:pPr algn="l" fontAlgn="base">
                        <a:lnSpc>
                          <a:spcPts val="1200"/>
                        </a:lnSpc>
                        <a:buNone/>
                      </a:pPr>
                      <a:r>
                        <a:rPr lang="af-ZA" sz="1000" b="0" i="0" err="1">
                          <a:solidFill>
                            <a:srgbClr val="000000"/>
                          </a:solidFill>
                          <a:effectLst/>
                          <a:latin typeface="LG Smart_H Regular"/>
                        </a:rPr>
                        <a:t>on</a:t>
                      </a:r>
                      <a:r>
                        <a:rPr lang="af-ZA" sz="1000" b="0" i="0">
                          <a:solidFill>
                            <a:srgbClr val="000000"/>
                          </a:solidFill>
                          <a:effectLst/>
                          <a:latin typeface="LG Smart_H Regular"/>
                        </a:rPr>
                        <a:t> Port 5001</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dirty="0">
                          <a:solidFill>
                            <a:srgbClr val="000000"/>
                          </a:solidFill>
                          <a:effectLst/>
                          <a:latin typeface="LG Smart_H Regular"/>
                        </a:rPr>
                        <a:t>HMS server</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Legitimate user connections may be        denied, leading to a DoS</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4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FF0000"/>
                          </a:solidFill>
                          <a:effectLst/>
                          <a:latin typeface="LG Smart_H Regular"/>
                        </a:rPr>
                        <a:t>🔴</a:t>
                      </a: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Simple nc or script blocks port</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dirty="0">
                          <a:solidFill>
                            <a:srgbClr val="000000"/>
                          </a:solidFill>
                          <a:effectLst/>
                          <a:latin typeface="LG Smart_H Regular"/>
                        </a:rPr>
                        <a:t>5 pt</a:t>
                      </a:r>
                      <a:endParaRPr lang="af-ZA" b="0" i="0" dirty="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dirty="0">
                          <a:solidFill>
                            <a:srgbClr val="FF0000"/>
                          </a:solidFill>
                          <a:effectLst/>
                          <a:latin typeface="LG Smart_H Regular"/>
                        </a:rPr>
                        <a:t>20</a:t>
                      </a:r>
                      <a:endParaRPr lang="en-US" b="1" i="0" dirty="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4301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DB5E9B-4CB2-FC16-66AA-FE2BDA90E7AD}"/>
              </a:ext>
            </a:extLst>
          </p:cNvPr>
          <p:cNvSpPr>
            <a:spLocks noGrp="1"/>
          </p:cNvSpPr>
          <p:nvPr>
            <p:ph type="sldNum" sz="quarter" idx="12"/>
          </p:nvPr>
        </p:nvSpPr>
        <p:spPr/>
        <p:txBody>
          <a:bodyPr/>
          <a:lstStyle/>
          <a:p>
            <a:fld id="{836B6DB3-44B8-41C4-A846-21F6C6172237}" type="slidenum">
              <a:rPr lang="ko-KR" altLang="en-US" smtClean="0"/>
              <a:t>11</a:t>
            </a:fld>
            <a:endParaRPr lang="ko-KR" altLang="en-US"/>
          </a:p>
        </p:txBody>
      </p:sp>
      <p:sp>
        <p:nvSpPr>
          <p:cNvPr id="2" name="TextBox 1">
            <a:extLst>
              <a:ext uri="{FF2B5EF4-FFF2-40B4-BE49-F238E27FC236}">
                <a16:creationId xmlns:a16="http://schemas.microsoft.com/office/drawing/2014/main" id="{B9EBB855-0279-6A32-31E0-689BCE58AC47}"/>
              </a:ext>
            </a:extLst>
          </p:cNvPr>
          <p:cNvSpPr txBox="1"/>
          <p:nvPr/>
        </p:nvSpPr>
        <p:spPr>
          <a:xfrm>
            <a:off x="372207" y="353475"/>
            <a:ext cx="100849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LG Smart_H Regular"/>
                <a:ea typeface="LG스마트체 Regular"/>
              </a:rPr>
              <a:t>VU-02 </a:t>
            </a:r>
            <a:r>
              <a:rPr lang="en-US" sz="2400" b="1" dirty="0">
                <a:latin typeface="LG Smart_H Regular"/>
                <a:ea typeface="LG Smart_H Regular"/>
              </a:rPr>
              <a:t>- Single Client Limitation </a:t>
            </a:r>
            <a:r>
              <a:rPr lang="en-US" sz="2400" b="1" dirty="0">
                <a:latin typeface="LG Smart_H Regular"/>
                <a:ea typeface="LG스마트체 Regular"/>
              </a:rPr>
              <a:t>- Attack Method &amp; Mitigation </a:t>
            </a:r>
          </a:p>
        </p:txBody>
      </p:sp>
      <p:sp>
        <p:nvSpPr>
          <p:cNvPr id="5" name="TextBox 4">
            <a:extLst>
              <a:ext uri="{FF2B5EF4-FFF2-40B4-BE49-F238E27FC236}">
                <a16:creationId xmlns:a16="http://schemas.microsoft.com/office/drawing/2014/main" id="{F1E964DA-406C-63DF-8B2C-5C69E58C52E4}"/>
              </a:ext>
            </a:extLst>
          </p:cNvPr>
          <p:cNvSpPr txBox="1"/>
          <p:nvPr/>
        </p:nvSpPr>
        <p:spPr>
          <a:xfrm>
            <a:off x="442912" y="911855"/>
            <a:ext cx="511419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 Smart_H Regular"/>
              </a:rPr>
              <a:t>Attack Simulation tool</a:t>
            </a:r>
            <a:r>
              <a:rPr lang="en-US" sz="1600" dirty="0">
                <a:latin typeface="LG Smart_H Regular"/>
              </a:rPr>
              <a:t>: </a:t>
            </a:r>
            <a:r>
              <a:rPr lang="en-US" sz="1600" dirty="0" err="1">
                <a:latin typeface="Malgun Gothic"/>
              </a:rPr>
              <a:t>nc</a:t>
            </a:r>
            <a:endParaRPr lang="en-US" sz="1600" b="1" dirty="0">
              <a:latin typeface="LG Smart_H Regular" panose="020B0600000101010101" pitchFamily="34" charset="-127"/>
              <a:ea typeface="LG Smart_H Regular" panose="020B0600000101010101" pitchFamily="34" charset="-127"/>
              <a:cs typeface="+mn-lt"/>
            </a:endParaRPr>
          </a:p>
          <a:p>
            <a:r>
              <a:rPr lang="en-US" sz="1600" b="1" dirty="0">
                <a:latin typeface="LG Smart_H Regular" panose="020B0600000101010101" pitchFamily="34" charset="-127"/>
                <a:ea typeface="LG Smart_H Regular" panose="020B0600000101010101" pitchFamily="34" charset="-127"/>
                <a:cs typeface="+mn-lt"/>
              </a:rPr>
              <a:t>Attack method :</a:t>
            </a:r>
          </a:p>
          <a:p>
            <a:r>
              <a:rPr lang="en-US" sz="1600" dirty="0">
                <a:latin typeface="LG Smart_H Regular" panose="020B0600000101010101" pitchFamily="34" charset="-127"/>
                <a:ea typeface="LG Smart_H Regular" panose="020B0600000101010101" pitchFamily="34" charset="-127"/>
                <a:cs typeface="+mn-lt"/>
              </a:rPr>
              <a:t>The attacker preempts the connection with the server, preventing other users’ connection</a:t>
            </a:r>
          </a:p>
          <a:p>
            <a:r>
              <a:rPr lang="en-US" sz="1600" dirty="0" err="1">
                <a:latin typeface="LG Smart_H Regular" panose="020B0600000101010101" pitchFamily="34" charset="-127"/>
                <a:ea typeface="LG Smart_H Regular" panose="020B0600000101010101" pitchFamily="34" charset="-127"/>
                <a:cs typeface="+mn-lt"/>
              </a:rPr>
              <a:t>nc</a:t>
            </a:r>
            <a:r>
              <a:rPr lang="en-US" sz="1600" dirty="0">
                <a:latin typeface="LG Smart_H Regular" panose="020B0600000101010101" pitchFamily="34" charset="-127"/>
                <a:ea typeface="LG Smart_H Regular" panose="020B0600000101010101" pitchFamily="34" charset="-127"/>
                <a:cs typeface="+mn-lt"/>
              </a:rPr>
              <a:t> &lt;HMS_IP&gt; &lt;PORT&gt;</a:t>
            </a:r>
          </a:p>
        </p:txBody>
      </p:sp>
      <p:pic>
        <p:nvPicPr>
          <p:cNvPr id="6" name="Picture 5" descr="A screenshot of a computer&#10;&#10;AI-generated content may be incorrect.">
            <a:extLst>
              <a:ext uri="{FF2B5EF4-FFF2-40B4-BE49-F238E27FC236}">
                <a16:creationId xmlns:a16="http://schemas.microsoft.com/office/drawing/2014/main" id="{F14C1BC0-1C1C-CF5A-406D-77CDAD110E19}"/>
              </a:ext>
            </a:extLst>
          </p:cNvPr>
          <p:cNvPicPr>
            <a:picLocks noChangeAspect="1"/>
          </p:cNvPicPr>
          <p:nvPr/>
        </p:nvPicPr>
        <p:blipFill>
          <a:blip r:embed="rId2"/>
          <a:stretch>
            <a:fillRect/>
          </a:stretch>
        </p:blipFill>
        <p:spPr>
          <a:xfrm>
            <a:off x="585421" y="2227001"/>
            <a:ext cx="2551430" cy="2382520"/>
          </a:xfrm>
          <a:prstGeom prst="rect">
            <a:avLst/>
          </a:prstGeom>
        </p:spPr>
      </p:pic>
      <p:sp>
        <p:nvSpPr>
          <p:cNvPr id="7" name="TextBox 6">
            <a:extLst>
              <a:ext uri="{FF2B5EF4-FFF2-40B4-BE49-F238E27FC236}">
                <a16:creationId xmlns:a16="http://schemas.microsoft.com/office/drawing/2014/main" id="{7F5E0C84-12CF-0050-7AB1-64F0D72CED39}"/>
              </a:ext>
            </a:extLst>
          </p:cNvPr>
          <p:cNvSpPr txBox="1"/>
          <p:nvPr/>
        </p:nvSpPr>
        <p:spPr>
          <a:xfrm>
            <a:off x="375920" y="4706236"/>
            <a:ext cx="5720080" cy="8411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스마트체 Regular"/>
                <a:ea typeface="LG스마트체 Regular"/>
              </a:rPr>
              <a:t>Attack result :</a:t>
            </a:r>
          </a:p>
          <a:p>
            <a:r>
              <a:rPr lang="en-US" sz="1600" dirty="0">
                <a:latin typeface="LG Smart_H Regular" panose="020B0600000101010101" pitchFamily="34" charset="-127"/>
                <a:ea typeface="LG Smart_H Regular" panose="020B0600000101010101" pitchFamily="34" charset="-127"/>
                <a:cs typeface="+mn-lt"/>
              </a:rPr>
              <a:t>Due to a socket error, legitimate users are unable to use the health monitoring system </a:t>
            </a:r>
          </a:p>
        </p:txBody>
      </p:sp>
      <p:pic>
        <p:nvPicPr>
          <p:cNvPr id="8" name="Picture 7" descr="A screenshot of a computer error message&#10;&#10;AI-generated content may be incorrect.">
            <a:extLst>
              <a:ext uri="{FF2B5EF4-FFF2-40B4-BE49-F238E27FC236}">
                <a16:creationId xmlns:a16="http://schemas.microsoft.com/office/drawing/2014/main" id="{323D75D0-22C1-2AFE-D91B-CA13D5A6875B}"/>
              </a:ext>
            </a:extLst>
          </p:cNvPr>
          <p:cNvPicPr>
            <a:picLocks noChangeAspect="1"/>
          </p:cNvPicPr>
          <p:nvPr/>
        </p:nvPicPr>
        <p:blipFill>
          <a:blip r:embed="rId3"/>
          <a:stretch>
            <a:fillRect/>
          </a:stretch>
        </p:blipFill>
        <p:spPr>
          <a:xfrm>
            <a:off x="442912" y="5544119"/>
            <a:ext cx="3401695" cy="1270635"/>
          </a:xfrm>
          <a:prstGeom prst="rect">
            <a:avLst/>
          </a:prstGeom>
        </p:spPr>
      </p:pic>
      <p:sp>
        <p:nvSpPr>
          <p:cNvPr id="9" name="TextBox 8">
            <a:extLst>
              <a:ext uri="{FF2B5EF4-FFF2-40B4-BE49-F238E27FC236}">
                <a16:creationId xmlns:a16="http://schemas.microsoft.com/office/drawing/2014/main" id="{DC2A2178-234A-5CD3-CC0B-4EC49618C3EA}"/>
              </a:ext>
            </a:extLst>
          </p:cNvPr>
          <p:cNvSpPr txBox="1"/>
          <p:nvPr/>
        </p:nvSpPr>
        <p:spPr>
          <a:xfrm>
            <a:off x="6705600" y="1188720"/>
            <a:ext cx="5205046" cy="4770537"/>
          </a:xfrm>
          <a:prstGeom prst="rect">
            <a:avLst/>
          </a:prstGeom>
          <a:noFill/>
          <a:ln w="3175">
            <a:solidFill>
              <a:schemeClr val="tx1">
                <a:lumMod val="65000"/>
                <a:lumOff val="3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 Smart_H Regular" panose="020B0600000101010101" pitchFamily="34" charset="-127"/>
                <a:ea typeface="LG Smart_H Regular" panose="020B0600000101010101" pitchFamily="34" charset="-127"/>
              </a:rPr>
              <a:t>Mitigation:</a:t>
            </a:r>
          </a:p>
          <a:p>
            <a:r>
              <a:rPr lang="en-US" sz="1600" dirty="0">
                <a:latin typeface="LG Smart_H Regular" panose="020B0600000101010101" pitchFamily="34" charset="-127"/>
                <a:ea typeface="LG Smart_H Regular" panose="020B0600000101010101" pitchFamily="34" charset="-127"/>
              </a:rPr>
              <a:t>Functional fix :Fix the python code to send the data to all clients connected and listening.</a:t>
            </a:r>
          </a:p>
          <a:p>
            <a:endParaRPr lang="en-US" sz="1600" b="1" dirty="0">
              <a:latin typeface="LG Smart_H Regular" panose="020B0600000101010101" pitchFamily="34" charset="-127"/>
              <a:ea typeface="LG Smart_H Regular" panose="020B0600000101010101" pitchFamily="34" charset="-127"/>
            </a:endParaRPr>
          </a:p>
          <a:p>
            <a:r>
              <a:rPr lang="en-US" sz="1600" dirty="0">
                <a:latin typeface="LG Smart_H Regular" panose="020B0600000101010101" pitchFamily="34" charset="-127"/>
                <a:ea typeface="LG Smart_H Regular" panose="020B0600000101010101" pitchFamily="34" charset="-127"/>
              </a:rPr>
              <a:t>Option 1: </a:t>
            </a:r>
            <a:r>
              <a:rPr lang="en-US" sz="1600" b="1" dirty="0">
                <a:latin typeface="LG Smart_H Regular" panose="020B0600000101010101" pitchFamily="34" charset="-127"/>
                <a:ea typeface="LG Smart_H Regular" panose="020B0600000101010101" pitchFamily="34" charset="-127"/>
                <a:cs typeface="+mn-lt"/>
              </a:rPr>
              <a:t>IP Whitelist</a:t>
            </a:r>
            <a:endParaRPr lang="en-US" sz="1600" b="1" dirty="0">
              <a:latin typeface="LG Smart_H Regular" panose="020B0600000101010101" pitchFamily="34" charset="-127"/>
              <a:ea typeface="LG Smart_H Regular" panose="020B0600000101010101" pitchFamily="34" charset="-127"/>
            </a:endParaRPr>
          </a:p>
          <a:p>
            <a:r>
              <a:rPr lang="en-US" sz="1600" dirty="0">
                <a:latin typeface="LG Smart_H Regular" panose="020B0600000101010101" pitchFamily="34" charset="-127"/>
                <a:ea typeface="LG Smart_H Regular" panose="020B0600000101010101" pitchFamily="34" charset="-127"/>
                <a:cs typeface="+mn-lt"/>
              </a:rPr>
              <a:t>Allow connections only from trusted IPs</a:t>
            </a:r>
          </a:p>
          <a:p>
            <a:endParaRPr lang="en-US" sz="1600" dirty="0">
              <a:latin typeface="LG Smart_H Regular" panose="020B0600000101010101" pitchFamily="34" charset="-127"/>
              <a:ea typeface="LG Smart_H Regular" panose="020B0600000101010101" pitchFamily="34" charset="-127"/>
            </a:endParaRPr>
          </a:p>
          <a:p>
            <a:r>
              <a:rPr lang="en-US" sz="1600" dirty="0">
                <a:latin typeface="LG Smart_H Regular" panose="020B0600000101010101" pitchFamily="34" charset="-127"/>
                <a:ea typeface="LG Smart_H Regular" panose="020B0600000101010101" pitchFamily="34" charset="-127"/>
              </a:rPr>
              <a:t>Option 2</a:t>
            </a:r>
            <a:r>
              <a:rPr lang="en-US" sz="1600" b="1" dirty="0">
                <a:latin typeface="LG Smart_H Regular" panose="020B0600000101010101" pitchFamily="34" charset="-127"/>
                <a:ea typeface="LG Smart_H Regular" panose="020B0600000101010101" pitchFamily="34" charset="-127"/>
                <a:cs typeface="+mn-lt"/>
              </a:rPr>
              <a:t>:</a:t>
            </a:r>
            <a:r>
              <a:rPr lang="en-US" sz="1600" dirty="0">
                <a:latin typeface="LG Smart_H Regular" panose="020B0600000101010101" pitchFamily="34" charset="-127"/>
                <a:ea typeface="LG Smart_H Regular" panose="020B0600000101010101" pitchFamily="34" charset="-127"/>
                <a:cs typeface="+mn-lt"/>
              </a:rPr>
              <a:t> Authentication</a:t>
            </a:r>
          </a:p>
          <a:p>
            <a:r>
              <a:rPr lang="en-US" sz="1600" dirty="0">
                <a:latin typeface="LG Smart_H Regular" panose="020B0600000101010101" pitchFamily="34" charset="-127"/>
                <a:ea typeface="LG Smart_H Regular" panose="020B0600000101010101" pitchFamily="34" charset="-127"/>
                <a:cs typeface="+mn-lt"/>
              </a:rPr>
              <a:t>Log-in system for manager</a:t>
            </a:r>
            <a:endParaRPr lang="en-US" sz="1600" dirty="0">
              <a:latin typeface="LG Smart_H Regular" panose="020B0600000101010101" pitchFamily="34" charset="-127"/>
              <a:ea typeface="LG Smart_H Regular" panose="020B0600000101010101" pitchFamily="34" charset="-127"/>
            </a:endParaRPr>
          </a:p>
          <a:p>
            <a:r>
              <a:rPr lang="en-US" sz="1600" dirty="0">
                <a:latin typeface="LG Smart_H Regular" panose="020B0600000101010101" pitchFamily="34" charset="-127"/>
                <a:ea typeface="LG Smart_H Regular" panose="020B0600000101010101" pitchFamily="34" charset="-127"/>
                <a:cs typeface="+mn-lt"/>
              </a:rPr>
              <a:t>=&gt; Additional system development is required, </a:t>
            </a:r>
            <a:br>
              <a:rPr lang="en-US" sz="1600" dirty="0">
                <a:latin typeface="LG Smart_H Regular" panose="020B0600000101010101" pitchFamily="34" charset="-127"/>
                <a:ea typeface="LG Smart_H Regular" panose="020B0600000101010101" pitchFamily="34" charset="-127"/>
                <a:cs typeface="+mn-lt"/>
              </a:rPr>
            </a:br>
            <a:r>
              <a:rPr lang="en-US" sz="1600" dirty="0">
                <a:latin typeface="LG Smart_H Regular" panose="020B0600000101010101" pitchFamily="34" charset="-127"/>
                <a:ea typeface="LG Smart_H Regular" panose="020B0600000101010101" pitchFamily="34" charset="-127"/>
                <a:cs typeface="+mn-lt"/>
              </a:rPr>
              <a:t>ex) Encryption is needed for authentication key             exchange</a:t>
            </a:r>
            <a:endParaRPr lang="en-US" sz="1600" dirty="0">
              <a:latin typeface="LG Smart_H Regular" panose="020B0600000101010101" pitchFamily="34" charset="-127"/>
              <a:ea typeface="LG Smart_H Regular" panose="020B0600000101010101" pitchFamily="34" charset="-127"/>
            </a:endParaRPr>
          </a:p>
          <a:p>
            <a:endParaRPr lang="en-US" sz="1600" dirty="0">
              <a:latin typeface="LG Smart_H Regular" panose="020B0600000101010101" pitchFamily="34" charset="-127"/>
              <a:ea typeface="LG Smart_H Regular" panose="020B0600000101010101" pitchFamily="34" charset="-127"/>
              <a:cs typeface="+mn-lt"/>
            </a:endParaRPr>
          </a:p>
          <a:p>
            <a:r>
              <a:rPr lang="en-US" sz="1600" dirty="0">
                <a:latin typeface="LG Smart_H Regular" panose="020B0600000101010101" pitchFamily="34" charset="-127"/>
                <a:ea typeface="LG Smart_H Regular" panose="020B0600000101010101" pitchFamily="34" charset="-127"/>
                <a:cs typeface="+mn-lt"/>
              </a:rPr>
              <a:t>Option 3</a:t>
            </a:r>
            <a:r>
              <a:rPr lang="en-US" sz="1600" b="1" dirty="0">
                <a:latin typeface="LG Smart_H Regular" panose="020B0600000101010101" pitchFamily="34" charset="-127"/>
                <a:ea typeface="LG Smart_H Regular" panose="020B0600000101010101" pitchFamily="34" charset="-127"/>
                <a:cs typeface="+mn-lt"/>
              </a:rPr>
              <a:t>:</a:t>
            </a:r>
            <a:r>
              <a:rPr lang="en-US" sz="1600" dirty="0">
                <a:latin typeface="LG Smart_H Regular" panose="020B0600000101010101" pitchFamily="34" charset="-127"/>
                <a:ea typeface="LG Smart_H Regular" panose="020B0600000101010101" pitchFamily="34" charset="-127"/>
                <a:cs typeface="+mn-lt"/>
              </a:rPr>
              <a:t> Increase backlog size: Use a larger listen()      backlog to handle multiple legitimate clients </a:t>
            </a:r>
            <a:endParaRPr lang="en-US" sz="1600" dirty="0">
              <a:latin typeface="LG Smart_H Regular" panose="020B0600000101010101" pitchFamily="34" charset="-127"/>
              <a:ea typeface="LG Smart_H Regular" panose="020B0600000101010101" pitchFamily="34" charset="-127"/>
            </a:endParaRPr>
          </a:p>
          <a:p>
            <a:r>
              <a:rPr lang="en-US" sz="1600" dirty="0">
                <a:latin typeface="LG Smart_H Regular" panose="020B0600000101010101" pitchFamily="34" charset="-127"/>
                <a:ea typeface="LG Smart_H Regular" panose="020B0600000101010101" pitchFamily="34" charset="-127"/>
                <a:cs typeface="+mn-lt"/>
              </a:rPr>
              <a:t>=&gt; Not selected : Because an attacker can fill up all      available connections with fake sessions, </a:t>
            </a:r>
          </a:p>
          <a:p>
            <a:r>
              <a:rPr lang="en-US" sz="1600" dirty="0">
                <a:latin typeface="LG Smart_H Regular" panose="020B0600000101010101" pitchFamily="34" charset="-127"/>
                <a:ea typeface="LG Smart_H Regular" panose="020B0600000101010101" pitchFamily="34" charset="-127"/>
                <a:cs typeface="+mn-lt"/>
              </a:rPr>
              <a:t>this approach does not fundamentally address the root cause</a:t>
            </a:r>
            <a:endParaRPr lang="en-US" sz="1600" dirty="0">
              <a:latin typeface="LG Smart_H Regular" panose="020B0600000101010101" pitchFamily="34" charset="-127"/>
              <a:ea typeface="LG Smart_H Regular" panose="020B0600000101010101" pitchFamily="34" charset="-127"/>
            </a:endParaRPr>
          </a:p>
        </p:txBody>
      </p:sp>
    </p:spTree>
    <p:extLst>
      <p:ext uri="{BB962C8B-B14F-4D97-AF65-F5344CB8AC3E}">
        <p14:creationId xmlns:p14="http://schemas.microsoft.com/office/powerpoint/2010/main" val="1758466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CAA96-E9FE-4979-6581-522D7B2D3265}"/>
            </a:ext>
          </a:extLst>
        </p:cNvPr>
        <p:cNvGrpSpPr/>
        <p:nvPr/>
      </p:nvGrpSpPr>
      <p:grpSpPr>
        <a:xfrm>
          <a:off x="0" y="0"/>
          <a:ext cx="0" cy="0"/>
          <a:chOff x="0" y="0"/>
          <a:chExt cx="0" cy="0"/>
        </a:xfrm>
      </p:grpSpPr>
      <p:sp>
        <p:nvSpPr>
          <p:cNvPr id="20" name="제목 8">
            <a:extLst>
              <a:ext uri="{FF2B5EF4-FFF2-40B4-BE49-F238E27FC236}">
                <a16:creationId xmlns:a16="http://schemas.microsoft.com/office/drawing/2014/main" id="{0BD8FAA0-7564-6D04-1EB9-C428C7C31C96}"/>
              </a:ext>
            </a:extLst>
          </p:cNvPr>
          <p:cNvSpPr txBox="1">
            <a:spLocks/>
          </p:cNvSpPr>
          <p:nvPr/>
        </p:nvSpPr>
        <p:spPr>
          <a:xfrm>
            <a:off x="338092" y="222140"/>
            <a:ext cx="9233812"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dirty="0">
                <a:latin typeface="LG Smart_H Regular"/>
                <a:ea typeface="LG Smart_H Regular"/>
              </a:rPr>
              <a:t>VU-03 </a:t>
            </a:r>
            <a:r>
              <a:rPr lang="en-US" b="1" dirty="0">
                <a:latin typeface="LG Smart_H Regular"/>
                <a:ea typeface="Malgun Gothic"/>
              </a:rPr>
              <a:t>Unauthenticated Access and Lack of Connection           Validation - </a:t>
            </a:r>
            <a:r>
              <a:rPr lang="en-US" b="1" dirty="0">
                <a:latin typeface="LG Smart_H Regular"/>
                <a:ea typeface="LG Smart_H Regular"/>
              </a:rPr>
              <a:t>Attack Analysis </a:t>
            </a:r>
            <a:endParaRPr lang="en-US" b="1" dirty="0">
              <a:latin typeface="LG Smart_H Regular"/>
            </a:endParaRPr>
          </a:p>
        </p:txBody>
      </p:sp>
      <p:sp>
        <p:nvSpPr>
          <p:cNvPr id="25" name="슬라이드 번호 개체 틀 24">
            <a:extLst>
              <a:ext uri="{FF2B5EF4-FFF2-40B4-BE49-F238E27FC236}">
                <a16:creationId xmlns:a16="http://schemas.microsoft.com/office/drawing/2014/main" id="{E29FFDA6-DAC9-227E-4190-B9E34A6629BE}"/>
              </a:ext>
            </a:extLst>
          </p:cNvPr>
          <p:cNvSpPr>
            <a:spLocks noGrp="1"/>
          </p:cNvSpPr>
          <p:nvPr>
            <p:ph type="sldNum" sz="quarter" idx="12"/>
          </p:nvPr>
        </p:nvSpPr>
        <p:spPr/>
        <p:txBody>
          <a:body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t>12</a:t>
            </a:fld>
            <a:endParaRPr lang="ko-KR" altLang="en-US">
              <a:latin typeface="LG스마트체 Regular" panose="020B0600000101010101" pitchFamily="50" charset="-127"/>
              <a:ea typeface="LG스마트체 Regular" panose="020B0600000101010101" pitchFamily="50" charset="-127"/>
            </a:endParaRPr>
          </a:p>
        </p:txBody>
      </p:sp>
      <p:pic>
        <p:nvPicPr>
          <p:cNvPr id="138" name="그림 137">
            <a:extLst>
              <a:ext uri="{FF2B5EF4-FFF2-40B4-BE49-F238E27FC236}">
                <a16:creationId xmlns:a16="http://schemas.microsoft.com/office/drawing/2014/main" id="{4E7BC8C2-E0E5-D934-6569-D5FF4E141F24}"/>
              </a:ext>
            </a:extLst>
          </p:cNvPr>
          <p:cNvPicPr>
            <a:picLocks noChangeAspect="1"/>
          </p:cNvPicPr>
          <p:nvPr/>
        </p:nvPicPr>
        <p:blipFill>
          <a:blip r:embed="rId3"/>
          <a:stretch>
            <a:fillRect/>
          </a:stretch>
        </p:blipFill>
        <p:spPr>
          <a:xfrm>
            <a:off x="314317" y="2267957"/>
            <a:ext cx="6179473" cy="3892183"/>
          </a:xfrm>
          <a:prstGeom prst="rect">
            <a:avLst/>
          </a:prstGeom>
        </p:spPr>
      </p:pic>
      <p:sp>
        <p:nvSpPr>
          <p:cNvPr id="149" name="TextBox 148">
            <a:extLst>
              <a:ext uri="{FF2B5EF4-FFF2-40B4-BE49-F238E27FC236}">
                <a16:creationId xmlns:a16="http://schemas.microsoft.com/office/drawing/2014/main" id="{98B8C242-14A5-5A20-4D19-CD1BD1BEECBD}"/>
              </a:ext>
            </a:extLst>
          </p:cNvPr>
          <p:cNvSpPr txBox="1"/>
          <p:nvPr/>
        </p:nvSpPr>
        <p:spPr>
          <a:xfrm>
            <a:off x="6646311" y="2261594"/>
            <a:ext cx="4707489" cy="1323439"/>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solidFill>
                <a:effectLst/>
                <a:uLnTx/>
                <a:uFillTx/>
                <a:latin typeface="LG스마트체 Regular" panose="020B0600000101010101" pitchFamily="50" charset="-127"/>
                <a:ea typeface="LG스마트체 Regular" panose="020B0600000101010101" pitchFamily="50" charset="-127"/>
                <a:cs typeface="+mn-cs"/>
              </a:rPr>
              <a:t>Attack point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0" i="0" u="none" strike="noStrike" kern="1200" cap="none" spc="0" normalizeH="0" baseline="0" noProof="0" dirty="0">
                <a:ln>
                  <a:noFill/>
                </a:ln>
                <a:solidFill>
                  <a:prstClr val="black"/>
                </a:solidFill>
                <a:effectLst/>
                <a:uLnTx/>
                <a:uFillTx/>
                <a:latin typeface="LG스마트체 Regular" panose="020B0600000101010101" pitchFamily="50" charset="-127"/>
                <a:ea typeface="LG스마트체 Regular" panose="020B0600000101010101" pitchFamily="50" charset="-127"/>
                <a:cs typeface="+mn-cs"/>
              </a:rPr>
              <a:t>The program restricts each socket to a maximum of 1024 clients</a:t>
            </a:r>
            <a:r>
              <a:rPr lang="en-US" altLang="ko-KR" sz="1600" dirty="0">
                <a:solidFill>
                  <a:prstClr val="black"/>
                </a:solidFill>
                <a:latin typeface="LG스마트체 Regular" panose="020B0600000101010101" pitchFamily="50" charset="-127"/>
                <a:ea typeface="LG스마트체 Regular" panose="020B0600000101010101" pitchFamily="50" charset="-127"/>
              </a:rPr>
              <a:t>.</a:t>
            </a:r>
            <a:r>
              <a:rPr kumimoji="0" lang="en-US" altLang="ko-KR" sz="1600" b="0" i="0" u="none" strike="noStrike" kern="1200" cap="none" spc="0" normalizeH="0" baseline="0" noProof="0" dirty="0">
                <a:ln>
                  <a:noFill/>
                </a:ln>
                <a:solidFill>
                  <a:prstClr val="black"/>
                </a:solidFill>
                <a:effectLst/>
                <a:uLnTx/>
                <a:uFillTx/>
                <a:latin typeface="LG스마트체 Regular" panose="020B0600000101010101" pitchFamily="50" charset="-127"/>
                <a:ea typeface="LG스마트체 Regular" panose="020B0600000101010101" pitchFamily="50" charset="-127"/>
                <a:cs typeface="+mn-cs"/>
              </a:rPr>
              <a:t> Sending a large number of bogus connection requests to port 30002 </a:t>
            </a:r>
            <a:br>
              <a:rPr kumimoji="0" lang="en-US" altLang="ko-KR" sz="1600" b="0" i="0" u="none" strike="noStrike" kern="1200" cap="none" spc="0" normalizeH="0" baseline="0" noProof="0" dirty="0">
                <a:ln>
                  <a:noFill/>
                </a:ln>
                <a:solidFill>
                  <a:prstClr val="black"/>
                </a:solidFill>
                <a:effectLst/>
                <a:uLnTx/>
                <a:uFillTx/>
                <a:latin typeface="LG스마트체 Regular" panose="020B0600000101010101" pitchFamily="50" charset="-127"/>
                <a:ea typeface="LG스마트체 Regular" panose="020B0600000101010101" pitchFamily="50" charset="-127"/>
                <a:cs typeface="+mn-cs"/>
              </a:rPr>
            </a:br>
            <a:r>
              <a:rPr kumimoji="0" lang="en-US" altLang="ko-KR" sz="1600" b="0" i="0" u="none" strike="noStrike" kern="1200" cap="none" spc="0" normalizeH="0" baseline="0" noProof="0" dirty="0">
                <a:ln>
                  <a:noFill/>
                </a:ln>
                <a:solidFill>
                  <a:prstClr val="black"/>
                </a:solidFill>
                <a:effectLst/>
                <a:uLnTx/>
                <a:uFillTx/>
                <a:latin typeface="LG스마트체 Regular" panose="020B0600000101010101" pitchFamily="50" charset="-127"/>
                <a:ea typeface="LG스마트체 Regular" panose="020B0600000101010101" pitchFamily="50" charset="-127"/>
                <a:cs typeface="+mn-cs"/>
              </a:rPr>
              <a:t>to ensure that no slots remain available. </a:t>
            </a:r>
          </a:p>
        </p:txBody>
      </p:sp>
      <p:grpSp>
        <p:nvGrpSpPr>
          <p:cNvPr id="9" name="그룹 8">
            <a:extLst>
              <a:ext uri="{FF2B5EF4-FFF2-40B4-BE49-F238E27FC236}">
                <a16:creationId xmlns:a16="http://schemas.microsoft.com/office/drawing/2014/main" id="{DBEC0E6A-5922-8EE0-90C4-6CD9DA544763}"/>
              </a:ext>
            </a:extLst>
          </p:cNvPr>
          <p:cNvGrpSpPr/>
          <p:nvPr/>
        </p:nvGrpSpPr>
        <p:grpSpPr>
          <a:xfrm>
            <a:off x="6951353" y="3585033"/>
            <a:ext cx="4497949" cy="1258032"/>
            <a:chOff x="5473356" y="1877582"/>
            <a:chExt cx="4176675" cy="1013756"/>
          </a:xfrm>
        </p:grpSpPr>
        <p:pic>
          <p:nvPicPr>
            <p:cNvPr id="143" name="그림 142">
              <a:extLst>
                <a:ext uri="{FF2B5EF4-FFF2-40B4-BE49-F238E27FC236}">
                  <a16:creationId xmlns:a16="http://schemas.microsoft.com/office/drawing/2014/main" id="{A3D632A6-B14E-4280-1734-565D13C58354}"/>
                </a:ext>
              </a:extLst>
            </p:cNvPr>
            <p:cNvPicPr>
              <a:picLocks noChangeAspect="1"/>
            </p:cNvPicPr>
            <p:nvPr/>
          </p:nvPicPr>
          <p:blipFill>
            <a:blip r:embed="rId4"/>
            <a:stretch>
              <a:fillRect/>
            </a:stretch>
          </p:blipFill>
          <p:spPr>
            <a:xfrm>
              <a:off x="5473356" y="1877582"/>
              <a:ext cx="4176675" cy="1013756"/>
            </a:xfrm>
            <a:prstGeom prst="rect">
              <a:avLst/>
            </a:prstGeom>
          </p:spPr>
        </p:pic>
        <p:sp>
          <p:nvSpPr>
            <p:cNvPr id="144" name="직사각형 143">
              <a:extLst>
                <a:ext uri="{FF2B5EF4-FFF2-40B4-BE49-F238E27FC236}">
                  <a16:creationId xmlns:a16="http://schemas.microsoft.com/office/drawing/2014/main" id="{28BF7684-D1B6-46D6-C0EB-465CDE6AE5BA}"/>
                </a:ext>
              </a:extLst>
            </p:cNvPr>
            <p:cNvSpPr/>
            <p:nvPr/>
          </p:nvSpPr>
          <p:spPr>
            <a:xfrm>
              <a:off x="7742867" y="1971976"/>
              <a:ext cx="1641305" cy="584775"/>
            </a:xfrm>
            <a:prstGeom prst="rect">
              <a:avLst/>
            </a:prstGeom>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b="1">
                  <a:solidFill>
                    <a:srgbClr val="FFFF00"/>
                  </a:solidFill>
                  <a:latin typeface="LG스마트체 Regular" panose="020B0600000101010101" pitchFamily="50" charset="-127"/>
                  <a:ea typeface="LG스마트체 Regular" panose="020B0600000101010101" pitchFamily="50" charset="-127"/>
                </a:rPr>
                <a:t>Max connection  = 1024</a:t>
              </a:r>
            </a:p>
          </p:txBody>
        </p:sp>
        <p:sp>
          <p:nvSpPr>
            <p:cNvPr id="160" name="직사각형 159">
              <a:extLst>
                <a:ext uri="{FF2B5EF4-FFF2-40B4-BE49-F238E27FC236}">
                  <a16:creationId xmlns:a16="http://schemas.microsoft.com/office/drawing/2014/main" id="{B336141E-E77A-2D09-F4AA-20862F68B4BB}"/>
                </a:ext>
              </a:extLst>
            </p:cNvPr>
            <p:cNvSpPr/>
            <p:nvPr/>
          </p:nvSpPr>
          <p:spPr>
            <a:xfrm>
              <a:off x="5979988" y="1990016"/>
              <a:ext cx="1755969" cy="295462"/>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5" name="TextBox 4">
            <a:extLst>
              <a:ext uri="{FF2B5EF4-FFF2-40B4-BE49-F238E27FC236}">
                <a16:creationId xmlns:a16="http://schemas.microsoft.com/office/drawing/2014/main" id="{FC657B15-05A8-D04F-A733-82DFB73BC210}"/>
              </a:ext>
            </a:extLst>
          </p:cNvPr>
          <p:cNvSpPr txBox="1"/>
          <p:nvPr/>
        </p:nvSpPr>
        <p:spPr>
          <a:xfrm>
            <a:off x="6646311" y="5302905"/>
            <a:ext cx="5380393" cy="338554"/>
          </a:xfrm>
          <a:prstGeom prst="rect">
            <a:avLst/>
          </a:prstGeom>
          <a:noFill/>
        </p:spPr>
        <p:txBody>
          <a:bodyPr wrap="square" lIns="91440" tIns="45720" rIns="91440" bIns="45720" anchor="t">
            <a:spAutoFit/>
          </a:bodyPr>
          <a:lstStyle/>
          <a:p>
            <a:r>
              <a:rPr lang="en-US" sz="1600" b="1" dirty="0">
                <a:latin typeface="LG Smart_H Regular"/>
                <a:ea typeface="LG Smart_H Regular"/>
              </a:rPr>
              <a:t>Analysis Technique : </a:t>
            </a:r>
            <a:r>
              <a:rPr lang="en-US" sz="1600" dirty="0">
                <a:latin typeface="LG Smart_H Regular"/>
                <a:ea typeface="LG Smart_H Regular"/>
              </a:rPr>
              <a:t>Code review, Penetration Testing</a:t>
            </a:r>
            <a:endParaRPr lang="en-US" dirty="0">
              <a:ea typeface="맑은 고딕" panose="020F0502020204030204"/>
            </a:endParaRPr>
          </a:p>
        </p:txBody>
      </p:sp>
      <p:sp>
        <p:nvSpPr>
          <p:cNvPr id="13" name="직사각형 138">
            <a:extLst>
              <a:ext uri="{FF2B5EF4-FFF2-40B4-BE49-F238E27FC236}">
                <a16:creationId xmlns:a16="http://schemas.microsoft.com/office/drawing/2014/main" id="{F3E6A748-8B57-CB0F-D1CC-DF9EA47BEFD7}"/>
              </a:ext>
            </a:extLst>
          </p:cNvPr>
          <p:cNvSpPr/>
          <p:nvPr/>
        </p:nvSpPr>
        <p:spPr>
          <a:xfrm>
            <a:off x="217432" y="1897954"/>
            <a:ext cx="2826415" cy="369332"/>
          </a:xfrm>
          <a:prstGeom prst="rect">
            <a:avLst/>
          </a:prstGeom>
        </p:spPr>
        <p:txBody>
          <a:bodyPr wrap="non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dirty="0">
                <a:latin typeface="LG스마트체 Regular"/>
                <a:ea typeface="LG스마트체 Regular"/>
              </a:rPr>
              <a:t>Denial Of Service(</a:t>
            </a:r>
            <a:r>
              <a:rPr lang="en-US" altLang="ko-KR" b="1" dirty="0" err="1">
                <a:latin typeface="LG스마트체 Regular"/>
                <a:ea typeface="LG스마트체 Regular"/>
              </a:rPr>
              <a:t>DoS</a:t>
            </a:r>
            <a:r>
              <a:rPr lang="en-US" altLang="ko-KR" b="1" dirty="0">
                <a:latin typeface="LG스마트체 Regular"/>
                <a:ea typeface="LG스마트체 Regular"/>
              </a:rPr>
              <a:t>)  </a:t>
            </a:r>
            <a:endParaRPr lang="en-US" dirty="0">
              <a:latin typeface="LG Smart_H Regular"/>
              <a:ea typeface="LG Smart_H Regular"/>
            </a:endParaRPr>
          </a:p>
        </p:txBody>
      </p:sp>
      <p:graphicFrame>
        <p:nvGraphicFramePr>
          <p:cNvPr id="2" name="Table 1"/>
          <p:cNvGraphicFramePr>
            <a:graphicFrameLocks noGrp="1"/>
          </p:cNvGraphicFramePr>
          <p:nvPr>
            <p:extLst>
              <p:ext uri="{D42A27DB-BD31-4B8C-83A1-F6EECF244321}">
                <p14:modId xmlns:p14="http://schemas.microsoft.com/office/powerpoint/2010/main" val="1019388280"/>
              </p:ext>
            </p:extLst>
          </p:nvPr>
        </p:nvGraphicFramePr>
        <p:xfrm>
          <a:off x="217432" y="999148"/>
          <a:ext cx="11742972" cy="64008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1570054">
                  <a:extLst>
                    <a:ext uri="{9D8B030D-6E8A-4147-A177-3AD203B41FA5}">
                      <a16:colId xmlns:a16="http://schemas.microsoft.com/office/drawing/2014/main" val="20002"/>
                    </a:ext>
                  </a:extLst>
                </a:gridCol>
                <a:gridCol w="2574888">
                  <a:extLst>
                    <a:ext uri="{9D8B030D-6E8A-4147-A177-3AD203B41FA5}">
                      <a16:colId xmlns:a16="http://schemas.microsoft.com/office/drawing/2014/main" val="20003"/>
                    </a:ext>
                  </a:extLst>
                </a:gridCol>
                <a:gridCol w="540098">
                  <a:extLst>
                    <a:ext uri="{9D8B030D-6E8A-4147-A177-3AD203B41FA5}">
                      <a16:colId xmlns:a16="http://schemas.microsoft.com/office/drawing/2014/main" val="20004"/>
                    </a:ext>
                  </a:extLst>
                </a:gridCol>
                <a:gridCol w="2738175">
                  <a:extLst>
                    <a:ext uri="{9D8B030D-6E8A-4147-A177-3AD203B41FA5}">
                      <a16:colId xmlns:a16="http://schemas.microsoft.com/office/drawing/2014/main" val="20005"/>
                    </a:ext>
                  </a:extLst>
                </a:gridCol>
                <a:gridCol w="577780">
                  <a:extLst>
                    <a:ext uri="{9D8B030D-6E8A-4147-A177-3AD203B41FA5}">
                      <a16:colId xmlns:a16="http://schemas.microsoft.com/office/drawing/2014/main" val="20006"/>
                    </a:ext>
                  </a:extLst>
                </a:gridCol>
                <a:gridCol w="1217852">
                  <a:extLst>
                    <a:ext uri="{9D8B030D-6E8A-4147-A177-3AD203B41FA5}">
                      <a16:colId xmlns:a16="http://schemas.microsoft.com/office/drawing/2014/main" val="20007"/>
                    </a:ext>
                  </a:extLst>
                </a:gridCol>
              </a:tblGrid>
              <a:tr h="0">
                <a:tc>
                  <a:txBody>
                    <a:bodyPr/>
                    <a:lstStyle/>
                    <a:p>
                      <a:pPr algn="ctr" fontAlgn="base">
                        <a:lnSpc>
                          <a:spcPts val="1200"/>
                        </a:lnSpc>
                        <a:buNone/>
                      </a:pPr>
                      <a:r>
                        <a:rPr lang="af-ZA" sz="1000" b="1" i="0" dirty="0">
                          <a:solidFill>
                            <a:srgbClr val="000000"/>
                          </a:solidFill>
                          <a:effectLst/>
                          <a:latin typeface="LG Smart_H Regular"/>
                        </a:rPr>
                        <a:t>ID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Fault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Attack</a:t>
                      </a:r>
                      <a:r>
                        <a:rPr lang="af-ZA" sz="1000" b="1" i="0">
                          <a:solidFill>
                            <a:srgbClr val="000000"/>
                          </a:solidFill>
                          <a:effectLst/>
                          <a:latin typeface="LG Smart_H Regular"/>
                        </a:rPr>
                        <a:t> </a:t>
                      </a:r>
                      <a:r>
                        <a:rPr lang="af-ZA" sz="1000" b="1" i="0" err="1">
                          <a:solidFill>
                            <a:srgbClr val="000000"/>
                          </a:solidFill>
                          <a:effectLst/>
                          <a:latin typeface="LG Smart_H Regular"/>
                        </a:rPr>
                        <a:t>Surface</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Impact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A (pt)</a:t>
                      </a:r>
                      <a:endParaRPr lang="af-ZA" b="0" i="0" dirty="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Likelihood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B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Risk</a:t>
                      </a:r>
                      <a:r>
                        <a:rPr lang="af-ZA" sz="1000" b="1" i="0">
                          <a:solidFill>
                            <a:srgbClr val="000000"/>
                          </a:solidFill>
                          <a:effectLst/>
                          <a:latin typeface="LG Smart_H Regular"/>
                        </a:rPr>
                        <a:t> </a:t>
                      </a:r>
                      <a:r>
                        <a:rPr lang="af-ZA" sz="1000" b="1" i="0" err="1">
                          <a:solidFill>
                            <a:srgbClr val="000000"/>
                          </a:solidFill>
                          <a:effectLst/>
                          <a:latin typeface="LG Smart_H Regular"/>
                        </a:rPr>
                        <a:t>Score</a:t>
                      </a:r>
                      <a:r>
                        <a:rPr lang="af-ZA" sz="1000" b="1" i="0">
                          <a:solidFill>
                            <a:srgbClr val="000000"/>
                          </a:solidFill>
                          <a:effectLst/>
                          <a:latin typeface="LG Smart_H Regular"/>
                        </a:rPr>
                        <a:t> (A x B)</a:t>
                      </a:r>
                      <a:endParaRPr lang="af-ZA" b="1" i="0" err="1">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166401">
                <a:tc>
                  <a:txBody>
                    <a:bodyPr/>
                    <a:lstStyle/>
                    <a:p>
                      <a:pPr algn="ctr" fontAlgn="base">
                        <a:lnSpc>
                          <a:spcPts val="1200"/>
                        </a:lnSpc>
                        <a:buNone/>
                      </a:pPr>
                      <a:r>
                        <a:rPr lang="af-ZA" sz="1000" b="0" i="0" dirty="0">
                          <a:solidFill>
                            <a:srgbClr val="000000"/>
                          </a:solidFill>
                          <a:effectLst/>
                          <a:latin typeface="LG Smart_H Regular"/>
                        </a:rPr>
                        <a:t>F-11</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dirty="0">
                          <a:solidFill>
                            <a:srgbClr val="000000"/>
                          </a:solidFill>
                          <a:effectLst/>
                          <a:ea typeface="LG Smart_H Regular"/>
                        </a:rPr>
                        <a:t>Multiple Client Limit</a:t>
                      </a:r>
                      <a:endParaRPr lang="af-ZA" altLang="ko-KR" b="0" i="0" dirty="0">
                        <a:solidFill>
                          <a:srgbClr val="000000"/>
                        </a:solidFill>
                        <a:effectLst/>
                        <a:ea typeface="LG Smart_H Regular"/>
                      </a:endParaRPr>
                    </a:p>
                    <a:p>
                      <a:pPr algn="l" fontAlgn="base">
                        <a:lnSpc>
                          <a:spcPts val="1200"/>
                        </a:lnSpc>
                        <a:buNone/>
                      </a:pPr>
                      <a:r>
                        <a:rPr lang="af-ZA" sz="1000" b="0" i="0" dirty="0">
                          <a:solidFill>
                            <a:srgbClr val="000000"/>
                          </a:solidFill>
                          <a:effectLst/>
                          <a:latin typeface="LG Smart_H Regular"/>
                        </a:rPr>
                        <a:t>on Port 30002</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dirty="0">
                          <a:solidFill>
                            <a:srgbClr val="000000"/>
                          </a:solidFill>
                          <a:effectLst/>
                          <a:latin typeface="LG Smart_H Regular"/>
                        </a:rPr>
                        <a:t>dump1090</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Legitimate user connections may be       denied, leading to a DoS</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4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FF0000"/>
                          </a:solidFill>
                          <a:effectLst/>
                          <a:latin typeface="LG Smart_H Regular"/>
                        </a:rPr>
                        <a:t>🔴</a:t>
                      </a: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Fake connections flood socket pool</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5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dirty="0">
                          <a:solidFill>
                            <a:srgbClr val="FF0000"/>
                          </a:solidFill>
                          <a:effectLst/>
                          <a:latin typeface="LG Smart_H Regular"/>
                        </a:rPr>
                        <a:t>20</a:t>
                      </a:r>
                      <a:endParaRPr lang="en-US" b="1" i="0" dirty="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790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C7D31-DEF1-7BE5-A2CE-C49DE5AAC8FA}"/>
            </a:ext>
          </a:extLst>
        </p:cNvPr>
        <p:cNvGrpSpPr/>
        <p:nvPr/>
      </p:nvGrpSpPr>
      <p:grpSpPr>
        <a:xfrm>
          <a:off x="0" y="0"/>
          <a:ext cx="0" cy="0"/>
          <a:chOff x="0" y="0"/>
          <a:chExt cx="0" cy="0"/>
        </a:xfrm>
      </p:grpSpPr>
      <p:sp>
        <p:nvSpPr>
          <p:cNvPr id="4" name="Rectangle 3"/>
          <p:cNvSpPr/>
          <p:nvPr/>
        </p:nvSpPr>
        <p:spPr>
          <a:xfrm>
            <a:off x="6611815" y="1113692"/>
            <a:ext cx="5410200" cy="4841631"/>
          </a:xfrm>
          <a:prstGeom prst="rect">
            <a:avLst/>
          </a:prstGeom>
          <a:no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제목 8">
            <a:extLst>
              <a:ext uri="{FF2B5EF4-FFF2-40B4-BE49-F238E27FC236}">
                <a16:creationId xmlns:a16="http://schemas.microsoft.com/office/drawing/2014/main" id="{2EA4127F-3ABF-5421-FD20-6D68EC3511C7}"/>
              </a:ext>
            </a:extLst>
          </p:cNvPr>
          <p:cNvSpPr txBox="1">
            <a:spLocks/>
          </p:cNvSpPr>
          <p:nvPr/>
        </p:nvSpPr>
        <p:spPr>
          <a:xfrm>
            <a:off x="330765" y="244120"/>
            <a:ext cx="9101929" cy="578582"/>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dirty="0">
                <a:latin typeface="LG Smart_H Regular"/>
                <a:ea typeface="LG Smart_H Regular"/>
              </a:rPr>
              <a:t>VU-03 Unauthenticated Access and Lack of Connection         Validation - Attack Method &amp; Mitigation</a:t>
            </a:r>
            <a:endParaRPr lang="en-US" altLang="ko-KR" dirty="0"/>
          </a:p>
        </p:txBody>
      </p:sp>
      <p:sp>
        <p:nvSpPr>
          <p:cNvPr id="25" name="슬라이드 번호 개체 틀 24">
            <a:extLst>
              <a:ext uri="{FF2B5EF4-FFF2-40B4-BE49-F238E27FC236}">
                <a16:creationId xmlns:a16="http://schemas.microsoft.com/office/drawing/2014/main" id="{9E10D036-E873-01D4-7031-9968B5A59431}"/>
              </a:ext>
            </a:extLst>
          </p:cNvPr>
          <p:cNvSpPr>
            <a:spLocks noGrp="1"/>
          </p:cNvSpPr>
          <p:nvPr>
            <p:ph type="sldNum" sz="quarter" idx="12"/>
          </p:nvPr>
        </p:nvSpPr>
        <p:spPr>
          <a:xfrm>
            <a:off x="8868457" y="6250688"/>
            <a:ext cx="2743200" cy="365125"/>
          </a:xfrm>
        </p:spPr>
        <p:txBody>
          <a:body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t>13</a:t>
            </a:fld>
            <a:endParaRPr lang="ko-KR" altLang="en-US">
              <a:latin typeface="LG스마트체 Regular" panose="020B0600000101010101" pitchFamily="50" charset="-127"/>
              <a:ea typeface="LG스마트체 Regular" panose="020B0600000101010101" pitchFamily="50" charset="-127"/>
            </a:endParaRPr>
          </a:p>
        </p:txBody>
      </p:sp>
      <p:sp>
        <p:nvSpPr>
          <p:cNvPr id="141" name="직사각형 140">
            <a:extLst>
              <a:ext uri="{FF2B5EF4-FFF2-40B4-BE49-F238E27FC236}">
                <a16:creationId xmlns:a16="http://schemas.microsoft.com/office/drawing/2014/main" id="{8581B50A-B875-B27E-4CAC-E38C10352EB3}"/>
              </a:ext>
            </a:extLst>
          </p:cNvPr>
          <p:cNvSpPr/>
          <p:nvPr/>
        </p:nvSpPr>
        <p:spPr>
          <a:xfrm>
            <a:off x="196817" y="3884920"/>
            <a:ext cx="6329520" cy="584775"/>
          </a:xfrm>
          <a:prstGeom prst="rect">
            <a:avLst/>
          </a:prstGeom>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b="1">
                <a:latin typeface="LG스마트체 Regular"/>
                <a:ea typeface="LG스마트체 Regular"/>
              </a:rPr>
              <a:t>Attack result :</a:t>
            </a:r>
          </a:p>
          <a:p>
            <a:r>
              <a:rPr lang="en-US" altLang="ko-KR" sz="1600">
                <a:latin typeface="LG스마트체 Regular"/>
                <a:ea typeface="LG스마트체 Regular"/>
              </a:rPr>
              <a:t>If a user attempts to connect, a socket error will occur.</a:t>
            </a:r>
          </a:p>
        </p:txBody>
      </p:sp>
      <p:sp>
        <p:nvSpPr>
          <p:cNvPr id="157" name="TextBox 156">
            <a:extLst>
              <a:ext uri="{FF2B5EF4-FFF2-40B4-BE49-F238E27FC236}">
                <a16:creationId xmlns:a16="http://schemas.microsoft.com/office/drawing/2014/main" id="{B509B8C3-054A-1A96-8D57-0D7757EDF09A}"/>
              </a:ext>
            </a:extLst>
          </p:cNvPr>
          <p:cNvSpPr txBox="1"/>
          <p:nvPr/>
        </p:nvSpPr>
        <p:spPr>
          <a:xfrm>
            <a:off x="197449" y="1821875"/>
            <a:ext cx="5353719" cy="830997"/>
          </a:xfrm>
          <a:prstGeom prst="rect">
            <a:avLst/>
          </a:prstGeom>
          <a:noFill/>
        </p:spPr>
        <p:txBody>
          <a:bodyPr wrap="square" lIns="91440" tIns="45720" rIns="91440" bIns="45720" anchor="t">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a:ln>
                  <a:noFill/>
                </a:ln>
                <a:solidFill>
                  <a:prstClr val="black"/>
                </a:solidFill>
                <a:effectLst/>
                <a:uLnTx/>
                <a:uFillTx/>
                <a:latin typeface="LG스마트체 Regular"/>
                <a:ea typeface="LG스마트체 Regular"/>
              </a:rPr>
              <a:t>Attack method :</a:t>
            </a:r>
          </a:p>
          <a:p>
            <a:pPr>
              <a:defRPr/>
            </a:pPr>
            <a:r>
              <a:rPr lang="en-US" altLang="ko-KR" sz="1600">
                <a:solidFill>
                  <a:prstClr val="black"/>
                </a:solidFill>
                <a:latin typeface="LG스마트체 Regular"/>
                <a:ea typeface="LG스마트체 Regular"/>
              </a:rPr>
              <a:t>Create and maintain 1024 fake TCP connections</a:t>
            </a:r>
            <a:endParaRPr lang="en-US" altLang="ko-KR" sz="1600">
              <a:solidFill>
                <a:prstClr val="black"/>
              </a:solidFill>
              <a:latin typeface="Arial Narrow" panose="020B0606020202030204" pitchFamily="34" charset="0"/>
              <a:ea typeface="LG스마트체 Regular" panose="020B0600000101010101" pitchFamily="50" charset="-127"/>
            </a:endParaRPr>
          </a:p>
          <a:p>
            <a:pPr>
              <a:defRPr/>
            </a:pPr>
            <a:r>
              <a:rPr lang="en-US" sz="1600">
                <a:solidFill>
                  <a:schemeClr val="tx2">
                    <a:lumMod val="76000"/>
                    <a:lumOff val="24000"/>
                  </a:schemeClr>
                </a:solidFill>
                <a:ea typeface="+mn-lt"/>
                <a:cs typeface="+mn-lt"/>
              </a:rPr>
              <a:t>hping3 -S -p 30002 &lt;</a:t>
            </a:r>
            <a:r>
              <a:rPr lang="en-US" sz="1600" err="1">
                <a:solidFill>
                  <a:schemeClr val="tx2">
                    <a:lumMod val="76000"/>
                    <a:lumOff val="24000"/>
                  </a:schemeClr>
                </a:solidFill>
                <a:ea typeface="+mn-lt"/>
                <a:cs typeface="+mn-lt"/>
              </a:rPr>
              <a:t>raspberrypi-ip</a:t>
            </a:r>
            <a:r>
              <a:rPr lang="en-US" sz="1600">
                <a:solidFill>
                  <a:schemeClr val="tx2">
                    <a:lumMod val="76000"/>
                    <a:lumOff val="24000"/>
                  </a:schemeClr>
                </a:solidFill>
                <a:ea typeface="+mn-lt"/>
                <a:cs typeface="+mn-lt"/>
              </a:rPr>
              <a:t>&gt; --flood</a:t>
            </a:r>
            <a:endParaRPr lang="en-US" altLang="ko-KR" sz="1600" b="0" i="0" u="none" strike="noStrike" kern="1200" cap="none" spc="0" normalizeH="0" baseline="0" noProof="0">
              <a:ln>
                <a:noFill/>
              </a:ln>
              <a:solidFill>
                <a:schemeClr val="tx2">
                  <a:lumMod val="76000"/>
                  <a:lumOff val="24000"/>
                </a:schemeClr>
              </a:solidFill>
              <a:effectLst/>
              <a:uLnTx/>
              <a:uFillTx/>
              <a:latin typeface="Arial Narrow" panose="020B0606020202030204" pitchFamily="34" charset="0"/>
              <a:ea typeface="LG스마트체 Regular" panose="020B0600000101010101" pitchFamily="50" charset="-127"/>
            </a:endParaRPr>
          </a:p>
        </p:txBody>
      </p:sp>
      <p:pic>
        <p:nvPicPr>
          <p:cNvPr id="5" name="그림 4">
            <a:extLst>
              <a:ext uri="{FF2B5EF4-FFF2-40B4-BE49-F238E27FC236}">
                <a16:creationId xmlns:a16="http://schemas.microsoft.com/office/drawing/2014/main" id="{7BC65A65-80A2-6065-A9F1-B3D5FD76910E}"/>
              </a:ext>
            </a:extLst>
          </p:cNvPr>
          <p:cNvPicPr>
            <a:picLocks noChangeAspect="1"/>
          </p:cNvPicPr>
          <p:nvPr/>
        </p:nvPicPr>
        <p:blipFill>
          <a:blip r:embed="rId3"/>
          <a:stretch>
            <a:fillRect/>
          </a:stretch>
        </p:blipFill>
        <p:spPr>
          <a:xfrm>
            <a:off x="740020" y="4576242"/>
            <a:ext cx="3337006" cy="1262651"/>
          </a:xfrm>
          <a:prstGeom prst="rect">
            <a:avLst/>
          </a:prstGeom>
        </p:spPr>
      </p:pic>
      <p:grpSp>
        <p:nvGrpSpPr>
          <p:cNvPr id="11" name="그룹 10">
            <a:extLst>
              <a:ext uri="{FF2B5EF4-FFF2-40B4-BE49-F238E27FC236}">
                <a16:creationId xmlns:a16="http://schemas.microsoft.com/office/drawing/2014/main" id="{7542E3A5-9025-F290-4FBA-129AA8F8BB28}"/>
              </a:ext>
            </a:extLst>
          </p:cNvPr>
          <p:cNvGrpSpPr/>
          <p:nvPr/>
        </p:nvGrpSpPr>
        <p:grpSpPr>
          <a:xfrm>
            <a:off x="225228" y="2817518"/>
            <a:ext cx="5236368" cy="1023874"/>
            <a:chOff x="4789900" y="3707530"/>
            <a:chExt cx="7251272" cy="965260"/>
          </a:xfrm>
        </p:grpSpPr>
        <p:pic>
          <p:nvPicPr>
            <p:cNvPr id="151" name="그림 150">
              <a:extLst>
                <a:ext uri="{FF2B5EF4-FFF2-40B4-BE49-F238E27FC236}">
                  <a16:creationId xmlns:a16="http://schemas.microsoft.com/office/drawing/2014/main" id="{CD890E2B-DCA7-BE5C-F494-BF40A7EF11D6}"/>
                </a:ext>
              </a:extLst>
            </p:cNvPr>
            <p:cNvPicPr>
              <a:picLocks noChangeAspect="1"/>
            </p:cNvPicPr>
            <p:nvPr/>
          </p:nvPicPr>
          <p:blipFill rotWithShape="1">
            <a:blip r:embed="rId4"/>
            <a:srcRect t="50045" r="13240" b="-1"/>
            <a:stretch/>
          </p:blipFill>
          <p:spPr>
            <a:xfrm>
              <a:off x="4789900" y="3712331"/>
              <a:ext cx="7251272" cy="960459"/>
            </a:xfrm>
            <a:prstGeom prst="rect">
              <a:avLst/>
            </a:prstGeom>
          </p:spPr>
        </p:pic>
        <p:sp>
          <p:nvSpPr>
            <p:cNvPr id="10" name="직사각형 9">
              <a:extLst>
                <a:ext uri="{FF2B5EF4-FFF2-40B4-BE49-F238E27FC236}">
                  <a16:creationId xmlns:a16="http://schemas.microsoft.com/office/drawing/2014/main" id="{600CDA36-AC9E-011E-6F51-60E47FC64BCB}"/>
                </a:ext>
              </a:extLst>
            </p:cNvPr>
            <p:cNvSpPr/>
            <p:nvPr/>
          </p:nvSpPr>
          <p:spPr>
            <a:xfrm>
              <a:off x="6225500" y="3707530"/>
              <a:ext cx="598381" cy="909638"/>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 name="TextBox 2">
            <a:extLst>
              <a:ext uri="{FF2B5EF4-FFF2-40B4-BE49-F238E27FC236}">
                <a16:creationId xmlns:a16="http://schemas.microsoft.com/office/drawing/2014/main" id="{D523561E-1806-2445-27CA-2310B1D93E99}"/>
              </a:ext>
            </a:extLst>
          </p:cNvPr>
          <p:cNvSpPr txBox="1"/>
          <p:nvPr/>
        </p:nvSpPr>
        <p:spPr>
          <a:xfrm>
            <a:off x="6705600" y="1188720"/>
            <a:ext cx="5120640" cy="45550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스마트체 Regular"/>
                <a:ea typeface="LG스마트체 Regular"/>
              </a:rPr>
              <a:t>Mitigation:</a:t>
            </a:r>
          </a:p>
          <a:p>
            <a:endParaRPr lang="en-US" sz="1600" b="1" dirty="0">
              <a:latin typeface="LG스마트체 Regular"/>
              <a:ea typeface="LG스마트체 Regular"/>
            </a:endParaRPr>
          </a:p>
          <a:p>
            <a:r>
              <a:rPr lang="en-US" sz="1600" dirty="0">
                <a:latin typeface="LG스마트체 Regular"/>
                <a:ea typeface="LG스마트체 Regular"/>
                <a:cs typeface="+mn-lt"/>
              </a:rPr>
              <a:t>Option1</a:t>
            </a:r>
            <a:r>
              <a:rPr lang="en-US" sz="1600" b="1" dirty="0">
                <a:latin typeface="LG스마트체 Regular"/>
                <a:ea typeface="LG스마트체 Regular"/>
                <a:cs typeface="+mn-lt"/>
              </a:rPr>
              <a:t>:</a:t>
            </a:r>
          </a:p>
          <a:p>
            <a:r>
              <a:rPr lang="en-US" sz="1600" b="1" dirty="0">
                <a:ea typeface="+mn-lt"/>
                <a:cs typeface="+mn-lt"/>
              </a:rPr>
              <a:t>Connection timeouts</a:t>
            </a:r>
            <a:r>
              <a:rPr lang="en-US" sz="1600" dirty="0">
                <a:ea typeface="+mn-lt"/>
                <a:cs typeface="+mn-lt"/>
              </a:rPr>
              <a:t>: Automatically close idle         connections </a:t>
            </a:r>
            <a:endParaRPr lang="en-US" dirty="0"/>
          </a:p>
          <a:p>
            <a:r>
              <a:rPr lang="en-US" sz="1600" dirty="0">
                <a:ea typeface="+mn-lt"/>
                <a:cs typeface="+mn-lt"/>
              </a:rPr>
              <a:t>- </a:t>
            </a:r>
            <a:r>
              <a:rPr lang="en-US" sz="1600" b="1" dirty="0">
                <a:ea typeface="+mn-lt"/>
                <a:cs typeface="+mn-lt"/>
              </a:rPr>
              <a:t>Terminate half-open connections</a:t>
            </a:r>
            <a:r>
              <a:rPr lang="en-US" sz="1600" dirty="0">
                <a:ea typeface="+mn-lt"/>
                <a:cs typeface="+mn-lt"/>
              </a:rPr>
              <a:t>: Use TCP RST or OS firewall to remove lingering SYN_RECEIVED states</a:t>
            </a:r>
            <a:endParaRPr lang="en-US" dirty="0"/>
          </a:p>
          <a:p>
            <a:endParaRPr lang="en-US" sz="1600" dirty="0">
              <a:ea typeface="+mn-lt"/>
              <a:cs typeface="+mn-lt"/>
            </a:endParaRPr>
          </a:p>
          <a:p>
            <a:r>
              <a:rPr lang="en-US" sz="1600" dirty="0">
                <a:ea typeface="+mn-lt"/>
                <a:cs typeface="+mn-lt"/>
              </a:rPr>
              <a:t>Option2:</a:t>
            </a:r>
          </a:p>
          <a:p>
            <a:r>
              <a:rPr lang="en-US" sz="1600" dirty="0">
                <a:ea typeface="+mn-lt"/>
                <a:cs typeface="+mn-lt"/>
              </a:rPr>
              <a:t>- IP Whitelist : Allow only trusted or authenticated   clients - Deploy IDS tools like Fail2Ban: Automatically block malicious IPs</a:t>
            </a:r>
            <a:endParaRPr lang="en-US" dirty="0">
              <a:ea typeface="맑은 고딕"/>
            </a:endParaRPr>
          </a:p>
          <a:p>
            <a:r>
              <a:rPr lang="en-US" sz="1600" dirty="0">
                <a:ea typeface="+mn-lt"/>
                <a:cs typeface="+mn-lt"/>
              </a:rPr>
              <a:t>=&gt; Not selected :Because the service is used by    many unspecified users, allowing only certain IPs is not feasible. Considering the high cost of deploying an IDS and the low risk level, proper socket management is an adequate solution.</a:t>
            </a:r>
            <a:endParaRPr lang="en-US" dirty="0">
              <a:ea typeface="+mn-lt"/>
              <a:cs typeface="+mn-lt"/>
            </a:endParaRPr>
          </a:p>
          <a:p>
            <a:endParaRPr lang="en-US" dirty="0">
              <a:solidFill>
                <a:schemeClr val="tx1">
                  <a:lumMod val="65000"/>
                  <a:lumOff val="35000"/>
                </a:schemeClr>
              </a:solidFill>
              <a:ea typeface="맑은 고딕"/>
            </a:endParaRPr>
          </a:p>
        </p:txBody>
      </p:sp>
      <p:sp>
        <p:nvSpPr>
          <p:cNvPr id="2" name="TextBox 1">
            <a:extLst>
              <a:ext uri="{FF2B5EF4-FFF2-40B4-BE49-F238E27FC236}">
                <a16:creationId xmlns:a16="http://schemas.microsoft.com/office/drawing/2014/main" id="{8FF60143-FFFA-2C82-21DD-A48B042B798B}"/>
              </a:ext>
            </a:extLst>
          </p:cNvPr>
          <p:cNvSpPr txBox="1"/>
          <p:nvPr/>
        </p:nvSpPr>
        <p:spPr>
          <a:xfrm>
            <a:off x="225668" y="1383323"/>
            <a:ext cx="48387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 Smart_H Regular"/>
              </a:rPr>
              <a:t>Attack Simulation tool</a:t>
            </a:r>
            <a:r>
              <a:rPr lang="en-US" sz="1600" dirty="0">
                <a:latin typeface="LG Smart_H Regular"/>
              </a:rPr>
              <a:t>: </a:t>
            </a:r>
            <a:r>
              <a:rPr lang="en-US" sz="1600" dirty="0">
                <a:latin typeface="Malgun Gothic"/>
              </a:rPr>
              <a:t>hping3</a:t>
            </a:r>
            <a:endParaRPr lang="en-US" dirty="0"/>
          </a:p>
        </p:txBody>
      </p:sp>
    </p:spTree>
    <p:extLst>
      <p:ext uri="{BB962C8B-B14F-4D97-AF65-F5344CB8AC3E}">
        <p14:creationId xmlns:p14="http://schemas.microsoft.com/office/powerpoint/2010/main" val="326052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67370-5BEA-C198-9D30-7392C7705AB3}"/>
            </a:ext>
          </a:extLst>
        </p:cNvPr>
        <p:cNvGrpSpPr/>
        <p:nvPr/>
      </p:nvGrpSpPr>
      <p:grpSpPr>
        <a:xfrm>
          <a:off x="0" y="0"/>
          <a:ext cx="0" cy="0"/>
          <a:chOff x="0" y="0"/>
          <a:chExt cx="0" cy="0"/>
        </a:xfrm>
      </p:grpSpPr>
      <p:sp>
        <p:nvSpPr>
          <p:cNvPr id="25" name="슬라이드 번호 개체 틀 24">
            <a:extLst>
              <a:ext uri="{FF2B5EF4-FFF2-40B4-BE49-F238E27FC236}">
                <a16:creationId xmlns:a16="http://schemas.microsoft.com/office/drawing/2014/main" id="{91252342-AC5D-F8D6-69EA-F124E8E761F2}"/>
              </a:ext>
            </a:extLst>
          </p:cNvPr>
          <p:cNvSpPr>
            <a:spLocks noGrp="1"/>
          </p:cNvSpPr>
          <p:nvPr>
            <p:ph type="sldNum" sz="quarter" idx="12"/>
          </p:nvPr>
        </p:nvSpPr>
        <p:spPr/>
        <p:txBody>
          <a:body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t>14</a:t>
            </a:fld>
            <a:endParaRPr lang="ko-KR" altLang="en-US">
              <a:latin typeface="LG스마트체 Regular" panose="020B0600000101010101" pitchFamily="50" charset="-127"/>
              <a:ea typeface="LG스마트체 Regular" panose="020B0600000101010101" pitchFamily="50" charset="-127"/>
            </a:endParaRPr>
          </a:p>
        </p:txBody>
      </p:sp>
      <p:sp>
        <p:nvSpPr>
          <p:cNvPr id="149" name="TextBox 148">
            <a:extLst>
              <a:ext uri="{FF2B5EF4-FFF2-40B4-BE49-F238E27FC236}">
                <a16:creationId xmlns:a16="http://schemas.microsoft.com/office/drawing/2014/main" id="{480E7FBE-DF55-8B77-ED5D-9A7581B56B21}"/>
              </a:ext>
            </a:extLst>
          </p:cNvPr>
          <p:cNvSpPr txBox="1"/>
          <p:nvPr/>
        </p:nvSpPr>
        <p:spPr>
          <a:xfrm>
            <a:off x="7172950" y="2482497"/>
            <a:ext cx="4180850" cy="1077218"/>
          </a:xfrm>
          <a:prstGeom prst="rect">
            <a:avLst/>
          </a:prstGeom>
          <a:noFill/>
        </p:spPr>
        <p:txBody>
          <a:bodyPr wrap="square" lIns="91440" tIns="45720" rIns="91440" bIns="45720" anchor="t">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solidFill>
                <a:effectLst/>
                <a:uLnTx/>
                <a:uFillTx/>
                <a:latin typeface="LG스마트체 Regular"/>
                <a:ea typeface="LG스마트체 Regular"/>
              </a:rPr>
              <a:t>Attack point :</a:t>
            </a:r>
          </a:p>
          <a:p>
            <a:pPr>
              <a:defRPr/>
            </a:pPr>
            <a:r>
              <a:rPr lang="en-US" sz="1600" dirty="0">
                <a:solidFill>
                  <a:srgbClr val="000000"/>
                </a:solidFill>
                <a:ea typeface="+mn-lt"/>
                <a:cs typeface="+mn-lt"/>
              </a:rPr>
              <a:t>The attacker intercepts and hijacks packets sent from dump1090 and Health monitor system to the ADS-B Display.</a:t>
            </a:r>
            <a:endParaRPr lang="ko-KR" sz="1600" dirty="0">
              <a:solidFill>
                <a:srgbClr val="000000"/>
              </a:solidFill>
            </a:endParaRPr>
          </a:p>
        </p:txBody>
      </p:sp>
      <p:sp>
        <p:nvSpPr>
          <p:cNvPr id="5" name="제목 8">
            <a:extLst>
              <a:ext uri="{FF2B5EF4-FFF2-40B4-BE49-F238E27FC236}">
                <a16:creationId xmlns:a16="http://schemas.microsoft.com/office/drawing/2014/main" id="{B5E8E60E-46BE-62CF-2EFF-E7D583AEB415}"/>
              </a:ext>
            </a:extLst>
          </p:cNvPr>
          <p:cNvSpPr txBox="1">
            <a:spLocks/>
          </p:cNvSpPr>
          <p:nvPr/>
        </p:nvSpPr>
        <p:spPr>
          <a:xfrm>
            <a:off x="338092" y="222140"/>
            <a:ext cx="9233812"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dirty="0">
                <a:latin typeface="LG Smart_H Regular"/>
                <a:ea typeface="LG Smart_H Regular"/>
              </a:rPr>
              <a:t>VU-04 Forced Socket Termination</a:t>
            </a:r>
            <a:r>
              <a:rPr lang="en-US" b="1" dirty="0">
                <a:latin typeface="LG Smart_H Regular"/>
                <a:ea typeface="Malgun Gothic"/>
              </a:rPr>
              <a:t> - </a:t>
            </a:r>
            <a:r>
              <a:rPr lang="en-US" b="1" dirty="0">
                <a:latin typeface="LG Smart_H Regular"/>
                <a:ea typeface="LG Smart_H Regular"/>
              </a:rPr>
              <a:t>Attack Analysis </a:t>
            </a:r>
            <a:endParaRPr lang="en-US" b="1" dirty="0">
              <a:latin typeface="LG Smart_H Regular"/>
            </a:endParaRPr>
          </a:p>
        </p:txBody>
      </p:sp>
      <p:sp>
        <p:nvSpPr>
          <p:cNvPr id="9" name="TextBox 8">
            <a:extLst>
              <a:ext uri="{FF2B5EF4-FFF2-40B4-BE49-F238E27FC236}">
                <a16:creationId xmlns:a16="http://schemas.microsoft.com/office/drawing/2014/main" id="{14E17B31-B646-1A94-BC0E-BAA2EED60257}"/>
              </a:ext>
            </a:extLst>
          </p:cNvPr>
          <p:cNvSpPr txBox="1"/>
          <p:nvPr/>
        </p:nvSpPr>
        <p:spPr>
          <a:xfrm>
            <a:off x="7172950" y="3805390"/>
            <a:ext cx="4597766" cy="338554"/>
          </a:xfrm>
          <a:prstGeom prst="rect">
            <a:avLst/>
          </a:prstGeom>
          <a:noFill/>
        </p:spPr>
        <p:txBody>
          <a:bodyPr wrap="square" lIns="91440" tIns="45720" rIns="91440" bIns="45720" anchor="t">
            <a:spAutoFit/>
          </a:bodyPr>
          <a:lstStyle/>
          <a:p>
            <a:r>
              <a:rPr lang="en-US" sz="1600" b="1" dirty="0">
                <a:latin typeface="LG Smart_H Regular"/>
                <a:ea typeface="LG Smart_H Regular"/>
              </a:rPr>
              <a:t>Analysis Technique : </a:t>
            </a:r>
            <a:r>
              <a:rPr lang="en-US" sz="1600" dirty="0">
                <a:ea typeface="+mn-lt"/>
                <a:cs typeface="+mn-lt"/>
              </a:rPr>
              <a:t>Attack Surface Analysis</a:t>
            </a:r>
            <a:endParaRPr lang="en-US" sz="1600" dirty="0">
              <a:latin typeface="LG Smart_H Regular"/>
              <a:ea typeface="LG Smart_H Regular"/>
            </a:endParaRPr>
          </a:p>
        </p:txBody>
      </p:sp>
      <p:sp>
        <p:nvSpPr>
          <p:cNvPr id="135" name="슬라이드 번호 개체 틀 24">
            <a:extLst>
              <a:ext uri="{FF2B5EF4-FFF2-40B4-BE49-F238E27FC236}">
                <a16:creationId xmlns:a16="http://schemas.microsoft.com/office/drawing/2014/main" id="{E29FFDA6-DAC9-227E-4190-B9E34A6629BE}"/>
              </a:ext>
            </a:extLst>
          </p:cNvPr>
          <p:cNvSpPr>
            <a:spLocks noGrp="1"/>
          </p:cNvSpPr>
          <p:nvPr/>
        </p:nvSpPr>
        <p:spPr>
          <a:xfrm>
            <a:off x="8610600" y="6356350"/>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82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pPr/>
              <a:t>14</a:t>
            </a:fld>
            <a:endParaRPr lang="ko-KR" altLang="en-US">
              <a:latin typeface="LG스마트체 Regular" panose="020B0600000101010101" pitchFamily="50" charset="-127"/>
              <a:ea typeface="LG스마트체 Regular" panose="020B0600000101010101" pitchFamily="50" charset="-127"/>
            </a:endParaRPr>
          </a:p>
        </p:txBody>
      </p:sp>
      <p:pic>
        <p:nvPicPr>
          <p:cNvPr id="144" name="그림 143" descr="텍스트, 도표, 평면도, 개략도이(가) 표시된 사진&#10;&#10;AI 생성 콘텐츠는 정확하지 않을 수 있습니다.">
            <a:extLst>
              <a:ext uri="{FF2B5EF4-FFF2-40B4-BE49-F238E27FC236}">
                <a16:creationId xmlns:a16="http://schemas.microsoft.com/office/drawing/2014/main" id="{A8C89FE1-2DCE-4928-12A1-E40D5ED52C03}"/>
              </a:ext>
            </a:extLst>
          </p:cNvPr>
          <p:cNvPicPr>
            <a:picLocks noChangeAspect="1"/>
          </p:cNvPicPr>
          <p:nvPr/>
        </p:nvPicPr>
        <p:blipFill>
          <a:blip r:embed="rId3"/>
          <a:stretch>
            <a:fillRect/>
          </a:stretch>
        </p:blipFill>
        <p:spPr>
          <a:xfrm>
            <a:off x="338092" y="2200131"/>
            <a:ext cx="6690388" cy="4243189"/>
          </a:xfrm>
          <a:prstGeom prst="rect">
            <a:avLst/>
          </a:prstGeom>
        </p:spPr>
      </p:pic>
      <p:sp>
        <p:nvSpPr>
          <p:cNvPr id="13" name="직사각형 138">
            <a:extLst>
              <a:ext uri="{FF2B5EF4-FFF2-40B4-BE49-F238E27FC236}">
                <a16:creationId xmlns:a16="http://schemas.microsoft.com/office/drawing/2014/main" id="{F3E6A748-8B57-CB0F-D1CC-DF9EA47BEFD7}"/>
              </a:ext>
            </a:extLst>
          </p:cNvPr>
          <p:cNvSpPr/>
          <p:nvPr/>
        </p:nvSpPr>
        <p:spPr>
          <a:xfrm>
            <a:off x="152955" y="1786545"/>
            <a:ext cx="2826415" cy="369332"/>
          </a:xfrm>
          <a:prstGeom prst="rect">
            <a:avLst/>
          </a:prstGeom>
        </p:spPr>
        <p:txBody>
          <a:bodyPr wrap="non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dirty="0">
                <a:latin typeface="LG스마트체 Regular"/>
                <a:ea typeface="LG스마트체 Regular"/>
              </a:rPr>
              <a:t>Denial Of Service(</a:t>
            </a:r>
            <a:r>
              <a:rPr lang="en-US" altLang="ko-KR" b="1" dirty="0" err="1">
                <a:latin typeface="LG스마트체 Regular"/>
                <a:ea typeface="LG스마트체 Regular"/>
              </a:rPr>
              <a:t>DoS</a:t>
            </a:r>
            <a:r>
              <a:rPr lang="en-US" altLang="ko-KR" b="1" dirty="0">
                <a:latin typeface="LG스마트체 Regular"/>
                <a:ea typeface="LG스마트체 Regular"/>
              </a:rPr>
              <a:t>)  </a:t>
            </a:r>
            <a:endParaRPr lang="en-US" dirty="0">
              <a:latin typeface="LG Smart_H Regular"/>
              <a:ea typeface="LG Smart_H Regular"/>
            </a:endParaRPr>
          </a:p>
        </p:txBody>
      </p:sp>
      <p:graphicFrame>
        <p:nvGraphicFramePr>
          <p:cNvPr id="2" name="Table 1"/>
          <p:cNvGraphicFramePr>
            <a:graphicFrameLocks noGrp="1"/>
          </p:cNvGraphicFramePr>
          <p:nvPr>
            <p:extLst>
              <p:ext uri="{D42A27DB-BD31-4B8C-83A1-F6EECF244321}">
                <p14:modId xmlns:p14="http://schemas.microsoft.com/office/powerpoint/2010/main" val="1496483366"/>
              </p:ext>
            </p:extLst>
          </p:nvPr>
        </p:nvGraphicFramePr>
        <p:xfrm>
          <a:off x="135996" y="959781"/>
          <a:ext cx="11742972" cy="64008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1570054">
                  <a:extLst>
                    <a:ext uri="{9D8B030D-6E8A-4147-A177-3AD203B41FA5}">
                      <a16:colId xmlns:a16="http://schemas.microsoft.com/office/drawing/2014/main" val="20002"/>
                    </a:ext>
                  </a:extLst>
                </a:gridCol>
                <a:gridCol w="2574888">
                  <a:extLst>
                    <a:ext uri="{9D8B030D-6E8A-4147-A177-3AD203B41FA5}">
                      <a16:colId xmlns:a16="http://schemas.microsoft.com/office/drawing/2014/main" val="20003"/>
                    </a:ext>
                  </a:extLst>
                </a:gridCol>
                <a:gridCol w="540098">
                  <a:extLst>
                    <a:ext uri="{9D8B030D-6E8A-4147-A177-3AD203B41FA5}">
                      <a16:colId xmlns:a16="http://schemas.microsoft.com/office/drawing/2014/main" val="20004"/>
                    </a:ext>
                  </a:extLst>
                </a:gridCol>
                <a:gridCol w="2738175">
                  <a:extLst>
                    <a:ext uri="{9D8B030D-6E8A-4147-A177-3AD203B41FA5}">
                      <a16:colId xmlns:a16="http://schemas.microsoft.com/office/drawing/2014/main" val="20005"/>
                    </a:ext>
                  </a:extLst>
                </a:gridCol>
                <a:gridCol w="577780">
                  <a:extLst>
                    <a:ext uri="{9D8B030D-6E8A-4147-A177-3AD203B41FA5}">
                      <a16:colId xmlns:a16="http://schemas.microsoft.com/office/drawing/2014/main" val="20006"/>
                    </a:ext>
                  </a:extLst>
                </a:gridCol>
                <a:gridCol w="1217852">
                  <a:extLst>
                    <a:ext uri="{9D8B030D-6E8A-4147-A177-3AD203B41FA5}">
                      <a16:colId xmlns:a16="http://schemas.microsoft.com/office/drawing/2014/main" val="20007"/>
                    </a:ext>
                  </a:extLst>
                </a:gridCol>
              </a:tblGrid>
              <a:tr h="0">
                <a:tc>
                  <a:txBody>
                    <a:bodyPr/>
                    <a:lstStyle/>
                    <a:p>
                      <a:pPr algn="ctr" fontAlgn="base">
                        <a:lnSpc>
                          <a:spcPts val="1200"/>
                        </a:lnSpc>
                        <a:buNone/>
                      </a:pPr>
                      <a:r>
                        <a:rPr lang="af-ZA" sz="1000" b="1" i="0" dirty="0">
                          <a:solidFill>
                            <a:srgbClr val="000000"/>
                          </a:solidFill>
                          <a:effectLst/>
                          <a:latin typeface="LG Smart_H Regular"/>
                        </a:rPr>
                        <a:t>ID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Fault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Attack Surface</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Impact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A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Likelihood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B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Risk</a:t>
                      </a:r>
                      <a:r>
                        <a:rPr lang="af-ZA" sz="1000" b="1" i="0">
                          <a:solidFill>
                            <a:srgbClr val="000000"/>
                          </a:solidFill>
                          <a:effectLst/>
                          <a:latin typeface="LG Smart_H Regular"/>
                        </a:rPr>
                        <a:t> </a:t>
                      </a:r>
                      <a:r>
                        <a:rPr lang="af-ZA" sz="1000" b="1" i="0" err="1">
                          <a:solidFill>
                            <a:srgbClr val="000000"/>
                          </a:solidFill>
                          <a:effectLst/>
                          <a:latin typeface="LG Smart_H Regular"/>
                        </a:rPr>
                        <a:t>Score</a:t>
                      </a:r>
                      <a:r>
                        <a:rPr lang="af-ZA" sz="1000" b="1" i="0">
                          <a:solidFill>
                            <a:srgbClr val="000000"/>
                          </a:solidFill>
                          <a:effectLst/>
                          <a:latin typeface="LG Smart_H Regular"/>
                        </a:rPr>
                        <a:t> (A x B)</a:t>
                      </a:r>
                      <a:endParaRPr lang="af-ZA" b="1" i="0" err="1">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166401">
                <a:tc>
                  <a:txBody>
                    <a:bodyPr/>
                    <a:lstStyle/>
                    <a:p>
                      <a:pPr algn="ctr" fontAlgn="base">
                        <a:lnSpc>
                          <a:spcPts val="1200"/>
                        </a:lnSpc>
                        <a:buNone/>
                      </a:pPr>
                      <a:r>
                        <a:rPr lang="af-ZA" sz="1000" b="0" i="0" dirty="0">
                          <a:solidFill>
                            <a:srgbClr val="000000"/>
                          </a:solidFill>
                          <a:effectLst/>
                          <a:latin typeface="LG Smart_H Regular"/>
                        </a:rPr>
                        <a:t>F-12</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err="1">
                          <a:solidFill>
                            <a:srgbClr val="000000"/>
                          </a:solidFill>
                          <a:effectLst/>
                          <a:ea typeface="LG Smart_H Regular"/>
                        </a:rPr>
                        <a:t>Forced</a:t>
                      </a:r>
                      <a:r>
                        <a:rPr lang="af-ZA" sz="1000" b="0" i="0">
                          <a:solidFill>
                            <a:srgbClr val="000000"/>
                          </a:solidFill>
                          <a:effectLst/>
                          <a:ea typeface="LG Smart_H Regular"/>
                        </a:rPr>
                        <a:t> </a:t>
                      </a:r>
                      <a:r>
                        <a:rPr lang="af-ZA" sz="1000" b="0" i="0" err="1">
                          <a:solidFill>
                            <a:srgbClr val="000000"/>
                          </a:solidFill>
                          <a:effectLst/>
                          <a:ea typeface="LG Smart_H Regular"/>
                        </a:rPr>
                        <a:t>Connection</a:t>
                      </a:r>
                      <a:r>
                        <a:rPr lang="af-ZA" sz="1000" b="0" i="0">
                          <a:solidFill>
                            <a:srgbClr val="000000"/>
                          </a:solidFill>
                          <a:effectLst/>
                          <a:ea typeface="LG Smart_H Regular"/>
                        </a:rPr>
                        <a:t> Drop</a:t>
                      </a:r>
                      <a:endParaRPr lang="af-ZA" altLang="ko-KR" b="0" i="0">
                        <a:solidFill>
                          <a:srgbClr val="000000"/>
                        </a:solidFill>
                        <a:effectLst/>
                        <a:ea typeface="LG Smart_H Regular"/>
                      </a:endParaRPr>
                    </a:p>
                    <a:p>
                      <a:pPr algn="l" fontAlgn="base">
                        <a:lnSpc>
                          <a:spcPts val="1200"/>
                        </a:lnSpc>
                        <a:buNone/>
                      </a:pPr>
                      <a:r>
                        <a:rPr lang="af-ZA" sz="1000" b="0" i="0">
                          <a:solidFill>
                            <a:srgbClr val="000000"/>
                          </a:solidFill>
                          <a:effectLst/>
                          <a:latin typeface="LG Smart_H Regular"/>
                        </a:rPr>
                        <a:t>via ARP </a:t>
                      </a:r>
                      <a:r>
                        <a:rPr lang="af-ZA" sz="1000" b="0" i="0" err="1">
                          <a:solidFill>
                            <a:srgbClr val="000000"/>
                          </a:solidFill>
                          <a:effectLst/>
                          <a:latin typeface="LG Smart_H Regular"/>
                        </a:rPr>
                        <a:t>Spoofing</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dirty="0">
                          <a:solidFill>
                            <a:srgbClr val="000000"/>
                          </a:solidFill>
                          <a:effectLst/>
                          <a:latin typeface="LG Smart_H Regular"/>
                        </a:rPr>
                        <a:t>Transmission</a:t>
                      </a:r>
                      <a:endParaRPr lang="af-ZA" b="0" i="0" dirty="0">
                        <a:solidFill>
                          <a:srgbClr val="000000"/>
                        </a:solidFill>
                        <a:effectLst/>
                        <a:latin typeface="LG Smart_H Regular"/>
                      </a:endParaRPr>
                    </a:p>
                    <a:p>
                      <a:pPr algn="l" fontAlgn="base">
                        <a:lnSpc>
                          <a:spcPts val="1200"/>
                        </a:lnSpc>
                        <a:buNone/>
                      </a:pPr>
                      <a:r>
                        <a:rPr lang="af-ZA" sz="1000" b="0" i="0" dirty="0">
                          <a:solidFill>
                            <a:srgbClr val="000000"/>
                          </a:solidFill>
                          <a:effectLst/>
                          <a:latin typeface="LG Smart_H Regular"/>
                        </a:rPr>
                        <a:t>between HMS and user</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MITM blocks packets; forces disconnect</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4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Needs attacker on same network</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3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dirty="0">
                          <a:solidFill>
                            <a:srgbClr val="FF0000"/>
                          </a:solidFill>
                          <a:effectLst/>
                          <a:latin typeface="LG Smart_H Regular"/>
                        </a:rPr>
                        <a:t>12</a:t>
                      </a:r>
                      <a:endParaRPr lang="en-US" b="1" i="0" dirty="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92776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0F13B-6DEE-1089-9683-04FD3F77F5A9}"/>
            </a:ext>
          </a:extLst>
        </p:cNvPr>
        <p:cNvGrpSpPr/>
        <p:nvPr/>
      </p:nvGrpSpPr>
      <p:grpSpPr>
        <a:xfrm>
          <a:off x="0" y="0"/>
          <a:ext cx="0" cy="0"/>
          <a:chOff x="0" y="0"/>
          <a:chExt cx="0" cy="0"/>
        </a:xfrm>
      </p:grpSpPr>
      <p:grpSp>
        <p:nvGrpSpPr>
          <p:cNvPr id="14" name="그룹 13">
            <a:extLst>
              <a:ext uri="{FF2B5EF4-FFF2-40B4-BE49-F238E27FC236}">
                <a16:creationId xmlns:a16="http://schemas.microsoft.com/office/drawing/2014/main" id="{A4D82596-DF1C-612F-B9CA-864FADA77C6F}"/>
              </a:ext>
            </a:extLst>
          </p:cNvPr>
          <p:cNvGrpSpPr/>
          <p:nvPr/>
        </p:nvGrpSpPr>
        <p:grpSpPr>
          <a:xfrm>
            <a:off x="571567" y="5092989"/>
            <a:ext cx="5461864" cy="1777323"/>
            <a:chOff x="557456" y="5092987"/>
            <a:chExt cx="6745974" cy="2186544"/>
          </a:xfrm>
        </p:grpSpPr>
        <p:pic>
          <p:nvPicPr>
            <p:cNvPr id="10" name="그림 9" descr="텍스트, 스크린샷, 폰트이(가) 표시된 사진&#10;&#10;AI 생성 콘텐츠는 정확하지 않을 수 있습니다.">
              <a:extLst>
                <a:ext uri="{FF2B5EF4-FFF2-40B4-BE49-F238E27FC236}">
                  <a16:creationId xmlns:a16="http://schemas.microsoft.com/office/drawing/2014/main" id="{98F4AE1B-EA04-6C86-6082-FEFC0BBD21C4}"/>
                </a:ext>
              </a:extLst>
            </p:cNvPr>
            <p:cNvPicPr>
              <a:picLocks noChangeAspect="1"/>
            </p:cNvPicPr>
            <p:nvPr/>
          </p:nvPicPr>
          <p:blipFill>
            <a:blip r:embed="rId3"/>
            <a:srcRect l="-34" t="578" b="74970"/>
            <a:stretch>
              <a:fillRect/>
            </a:stretch>
          </p:blipFill>
          <p:spPr>
            <a:xfrm>
              <a:off x="557456" y="5092987"/>
              <a:ext cx="6745974" cy="608001"/>
            </a:xfrm>
            <a:prstGeom prst="rect">
              <a:avLst/>
            </a:prstGeom>
          </p:spPr>
        </p:pic>
        <p:pic>
          <p:nvPicPr>
            <p:cNvPr id="13" name="그림 12" descr="텍스트, 스크린샷, 폰트이(가) 표시된 사진&#10;&#10;AI 생성 콘텐츠는 정확하지 않을 수 있습니다.">
              <a:extLst>
                <a:ext uri="{FF2B5EF4-FFF2-40B4-BE49-F238E27FC236}">
                  <a16:creationId xmlns:a16="http://schemas.microsoft.com/office/drawing/2014/main" id="{3C6E4FD5-4E64-242A-1334-CD9AC45D086F}"/>
                </a:ext>
              </a:extLst>
            </p:cNvPr>
            <p:cNvPicPr>
              <a:picLocks noChangeAspect="1"/>
            </p:cNvPicPr>
            <p:nvPr/>
          </p:nvPicPr>
          <p:blipFill>
            <a:blip r:embed="rId4"/>
            <a:srcRect t="17526" r="-27" b="23368"/>
            <a:stretch>
              <a:fillRect/>
            </a:stretch>
          </p:blipFill>
          <p:spPr>
            <a:xfrm>
              <a:off x="569314" y="5543140"/>
              <a:ext cx="6722398" cy="1736391"/>
            </a:xfrm>
            <a:prstGeom prst="rect">
              <a:avLst/>
            </a:prstGeom>
          </p:spPr>
        </p:pic>
      </p:grpSp>
      <p:sp>
        <p:nvSpPr>
          <p:cNvPr id="141" name="직사각형 140">
            <a:extLst>
              <a:ext uri="{FF2B5EF4-FFF2-40B4-BE49-F238E27FC236}">
                <a16:creationId xmlns:a16="http://schemas.microsoft.com/office/drawing/2014/main" id="{311A0372-29C1-4AF2-254B-C5AD9FB3F3CD}"/>
              </a:ext>
            </a:extLst>
          </p:cNvPr>
          <p:cNvSpPr/>
          <p:nvPr/>
        </p:nvSpPr>
        <p:spPr>
          <a:xfrm>
            <a:off x="263287" y="4032348"/>
            <a:ext cx="7425394" cy="1600438"/>
          </a:xfrm>
          <a:prstGeom prst="rect">
            <a:avLst/>
          </a:prstGeom>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b="1" dirty="0">
                <a:latin typeface="LG스마트체 Regular"/>
                <a:ea typeface="LG스마트체 Regular"/>
              </a:rPr>
              <a:t>Attack result :</a:t>
            </a:r>
          </a:p>
          <a:p>
            <a:r>
              <a:rPr lang="en-US" sz="1600" dirty="0">
                <a:solidFill>
                  <a:srgbClr val="000000"/>
                </a:solidFill>
                <a:ea typeface="+mn-lt"/>
                <a:cs typeface="+mn-lt"/>
              </a:rPr>
              <a:t>The attacker intercepts and hijacks packets sent from PI to the RUI Client.</a:t>
            </a:r>
            <a:endParaRPr lang="en-US" dirty="0">
              <a:solidFill>
                <a:srgbClr val="000000"/>
              </a:solidFill>
              <a:ea typeface="+mn-lt"/>
              <a:cs typeface="+mn-lt"/>
            </a:endParaRPr>
          </a:p>
          <a:p>
            <a:r>
              <a:rPr lang="en-US" sz="1600" dirty="0">
                <a:solidFill>
                  <a:srgbClr val="000000"/>
                </a:solidFill>
                <a:ea typeface="+mn-lt"/>
                <a:cs typeface="+mn-lt"/>
              </a:rPr>
              <a:t>The RUI Client times out after a certain period without receiving ACK           responses, and the TCP connection is terminated.</a:t>
            </a:r>
            <a:endParaRPr lang="en-US" dirty="0"/>
          </a:p>
          <a:p>
            <a:endParaRPr lang="en-US" sz="1600" dirty="0">
              <a:latin typeface="LG스마트체 Regular"/>
              <a:ea typeface="LG스마트체 Regular"/>
            </a:endParaRPr>
          </a:p>
          <a:p>
            <a:endParaRPr lang="en-US" dirty="0"/>
          </a:p>
        </p:txBody>
      </p:sp>
      <p:sp>
        <p:nvSpPr>
          <p:cNvPr id="157" name="TextBox 156">
            <a:extLst>
              <a:ext uri="{FF2B5EF4-FFF2-40B4-BE49-F238E27FC236}">
                <a16:creationId xmlns:a16="http://schemas.microsoft.com/office/drawing/2014/main" id="{A72C46B8-CEA4-8A33-064B-32C14536B7BF}"/>
              </a:ext>
            </a:extLst>
          </p:cNvPr>
          <p:cNvSpPr txBox="1"/>
          <p:nvPr/>
        </p:nvSpPr>
        <p:spPr>
          <a:xfrm>
            <a:off x="263288" y="1668423"/>
            <a:ext cx="7216943" cy="1627169"/>
          </a:xfrm>
          <a:prstGeom prst="rect">
            <a:avLst/>
          </a:prstGeom>
          <a:noFill/>
        </p:spPr>
        <p:txBody>
          <a:bodyPr wrap="square" lIns="91440" tIns="45720" rIns="91440" bIns="45720" anchor="t">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solidFill>
                <a:effectLst/>
                <a:uLnTx/>
                <a:uFillTx/>
                <a:latin typeface="LG스마트체 Regular"/>
                <a:ea typeface="LG스마트체 Regular"/>
              </a:rPr>
              <a:t>Attack method :</a:t>
            </a:r>
          </a:p>
          <a:p>
            <a:pPr marL="342900" indent="-342900">
              <a:buFontTx/>
              <a:buAutoNum type="arabicParenR"/>
              <a:defRPr/>
            </a:pPr>
            <a:r>
              <a:rPr lang="en-US" sz="1600" dirty="0">
                <a:solidFill>
                  <a:srgbClr val="000000"/>
                </a:solidFill>
                <a:latin typeface="LG스마트체 Regular"/>
                <a:ea typeface="LG스마트체 Regular"/>
                <a:cs typeface="+mn-lt"/>
              </a:rPr>
              <a:t>The attacker continuously sends forged ARP Reply packets.</a:t>
            </a:r>
            <a:endParaRPr lang="en-US" dirty="0"/>
          </a:p>
          <a:p>
            <a:pPr marL="342900" indent="-342900">
              <a:buFontTx/>
              <a:buAutoNum type="arabicParenR"/>
              <a:defRPr/>
            </a:pPr>
            <a:r>
              <a:rPr lang="en-US" sz="1600" dirty="0">
                <a:solidFill>
                  <a:srgbClr val="000000"/>
                </a:solidFill>
                <a:latin typeface="LG스마트체 Regular"/>
                <a:ea typeface="LG스마트체 Regular"/>
                <a:cs typeface="+mn-lt"/>
              </a:rPr>
              <a:t>The attacker's MAC address is associated with the IP address RUI Client.</a:t>
            </a:r>
            <a:endParaRPr lang="en-US" dirty="0"/>
          </a:p>
          <a:p>
            <a:pPr marL="342900" indent="-342900">
              <a:buFontTx/>
              <a:buAutoNum type="arabicParenR"/>
              <a:defRPr/>
            </a:pPr>
            <a:r>
              <a:rPr lang="en-US" sz="1600" dirty="0">
                <a:solidFill>
                  <a:srgbClr val="000000"/>
                </a:solidFill>
                <a:latin typeface="LG스마트체 Regular"/>
                <a:ea typeface="LG스마트체 Regular"/>
                <a:cs typeface="+mn-lt"/>
              </a:rPr>
              <a:t>All packets that the target sends </a:t>
            </a:r>
            <a:r>
              <a:rPr kumimoji="0" lang="en-US" sz="1600" b="0" i="0" u="none" strike="noStrike" kern="1200" cap="none" spc="0" normalizeH="0" baseline="0" noProof="0" dirty="0">
                <a:ln>
                  <a:noFill/>
                </a:ln>
                <a:solidFill>
                  <a:srgbClr val="000000"/>
                </a:solidFill>
                <a:effectLst/>
                <a:uLnTx/>
                <a:uFillTx/>
                <a:latin typeface="LG스마트체 Regular"/>
                <a:ea typeface="LG스마트체 Regular"/>
                <a:cs typeface="+mn-lt"/>
              </a:rPr>
              <a:t>to</a:t>
            </a:r>
            <a:r>
              <a:rPr lang="en-US" sz="1600" dirty="0">
                <a:solidFill>
                  <a:srgbClr val="000000"/>
                </a:solidFill>
                <a:latin typeface="LG스마트체 Regular"/>
                <a:ea typeface="LG스마트체 Regular"/>
                <a:cs typeface="+mn-lt"/>
              </a:rPr>
              <a:t> RUI Client are routed through </a:t>
            </a:r>
            <a:r>
              <a:rPr kumimoji="0" lang="en-US" sz="1600" b="0" i="0" u="none" strike="noStrike" kern="1200" cap="none" spc="0" normalizeH="0" baseline="0" noProof="0" dirty="0">
                <a:ln>
                  <a:noFill/>
                </a:ln>
                <a:solidFill>
                  <a:srgbClr val="000000"/>
                </a:solidFill>
                <a:effectLst/>
                <a:uLnTx/>
                <a:uFillTx/>
                <a:latin typeface="LG스마트체 Regular"/>
                <a:ea typeface="LG스마트체 Regular"/>
                <a:cs typeface="+mn-lt"/>
              </a:rPr>
              <a:t>the      </a:t>
            </a:r>
            <a:r>
              <a:rPr lang="en-US" sz="1600" dirty="0">
                <a:solidFill>
                  <a:srgbClr val="000000"/>
                </a:solidFill>
                <a:latin typeface="LG스마트체 Regular"/>
                <a:ea typeface="LG스마트체 Regular"/>
                <a:cs typeface="+mn-lt"/>
              </a:rPr>
              <a:t>attacker.</a:t>
            </a:r>
            <a:endParaRPr lang="en-US" dirty="0"/>
          </a:p>
          <a:p>
            <a:pPr marL="342900" indent="-342900">
              <a:buFontTx/>
              <a:buAutoNum type="arabicParenR"/>
              <a:defRPr/>
            </a:pPr>
            <a:endParaRPr lang="en-US" altLang="ko-KR" sz="1600" b="0" i="0" u="none" strike="noStrike" kern="1200" cap="none" spc="0" normalizeH="0" baseline="0" noProof="0" dirty="0">
              <a:ln>
                <a:noFill/>
              </a:ln>
              <a:solidFill>
                <a:prstClr val="black"/>
              </a:solidFill>
              <a:effectLst/>
              <a:uLnTx/>
              <a:uFillTx/>
              <a:latin typeface="LG스마트체 Regular"/>
              <a:ea typeface="LG스마트체 Regular"/>
            </a:endParaRPr>
          </a:p>
        </p:txBody>
      </p:sp>
      <p:sp>
        <p:nvSpPr>
          <p:cNvPr id="5" name="제목 8">
            <a:extLst>
              <a:ext uri="{FF2B5EF4-FFF2-40B4-BE49-F238E27FC236}">
                <a16:creationId xmlns:a16="http://schemas.microsoft.com/office/drawing/2014/main" id="{F3CC9BC5-6465-9DCA-7CCD-22C583E7B474}"/>
              </a:ext>
            </a:extLst>
          </p:cNvPr>
          <p:cNvSpPr txBox="1">
            <a:spLocks/>
          </p:cNvSpPr>
          <p:nvPr/>
        </p:nvSpPr>
        <p:spPr>
          <a:xfrm>
            <a:off x="263287" y="264445"/>
            <a:ext cx="9233812"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dirty="0">
                <a:latin typeface="LG Smart_H Regular"/>
                <a:ea typeface="LG Smart_H Regular"/>
              </a:rPr>
              <a:t>VU-04 Forced Socket Termination</a:t>
            </a:r>
            <a:r>
              <a:rPr lang="en-US" b="1" dirty="0">
                <a:latin typeface="LG Smart_H Regular"/>
                <a:ea typeface="Malgun Gothic"/>
              </a:rPr>
              <a:t> - </a:t>
            </a:r>
            <a:r>
              <a:rPr lang="en-US" b="1" dirty="0">
                <a:latin typeface="LG Smart_H Regular"/>
                <a:ea typeface="LG Smart_H Regular"/>
              </a:rPr>
              <a:t>Attack Method &amp; Mitigation</a:t>
            </a:r>
            <a:endParaRPr lang="en-US" b="1" dirty="0">
              <a:latin typeface="LG Smart_H Regular"/>
            </a:endParaRPr>
          </a:p>
        </p:txBody>
      </p:sp>
      <p:sp>
        <p:nvSpPr>
          <p:cNvPr id="9" name="TextBox 8">
            <a:extLst>
              <a:ext uri="{FF2B5EF4-FFF2-40B4-BE49-F238E27FC236}">
                <a16:creationId xmlns:a16="http://schemas.microsoft.com/office/drawing/2014/main" id="{A20EFFB5-CBC7-468D-499F-FB10AD53A227}"/>
              </a:ext>
            </a:extLst>
          </p:cNvPr>
          <p:cNvSpPr txBox="1"/>
          <p:nvPr/>
        </p:nvSpPr>
        <p:spPr>
          <a:xfrm>
            <a:off x="7793540" y="1323463"/>
            <a:ext cx="4028237" cy="1846659"/>
          </a:xfrm>
          <a:prstGeom prst="rect">
            <a:avLst/>
          </a:prstGeom>
          <a:noFill/>
          <a:ln w="3175">
            <a:solidFill>
              <a:schemeClr val="tx1">
                <a:lumMod val="65000"/>
                <a:lumOff val="3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스마트체 Regular"/>
                <a:ea typeface="LG스마트체 Regular"/>
              </a:rPr>
              <a:t>Mitigation:</a:t>
            </a:r>
          </a:p>
          <a:p>
            <a:r>
              <a:rPr lang="en-US" sz="1600" dirty="0">
                <a:ea typeface="+mn-lt"/>
                <a:cs typeface="+mn-lt"/>
              </a:rPr>
              <a:t>Static ARP tables: Prevent ARP spoofing </a:t>
            </a:r>
            <a:endParaRPr lang="en-US" dirty="0"/>
          </a:p>
          <a:p>
            <a:r>
              <a:rPr lang="en-US" sz="1600" dirty="0">
                <a:ea typeface="+mn-lt"/>
                <a:cs typeface="+mn-lt"/>
              </a:rPr>
              <a:t>- Network-based IDS (NIDS): Detect      abnormal ARP packets</a:t>
            </a:r>
            <a:endParaRPr lang="en-US" dirty="0"/>
          </a:p>
          <a:p>
            <a:r>
              <a:rPr lang="en-US" sz="1600" dirty="0">
                <a:ea typeface="+mn-lt"/>
                <a:cs typeface="+mn-lt"/>
              </a:rPr>
              <a:t>- Switch port security: Configure switch  settings to prevent spoofing</a:t>
            </a:r>
            <a:endParaRPr lang="en-US" dirty="0"/>
          </a:p>
          <a:p>
            <a:endParaRPr lang="en-US" dirty="0">
              <a:solidFill>
                <a:schemeClr val="tx1">
                  <a:lumMod val="65000"/>
                  <a:lumOff val="35000"/>
                </a:schemeClr>
              </a:solidFill>
              <a:ea typeface="맑은 고딕"/>
            </a:endParaRPr>
          </a:p>
        </p:txBody>
      </p:sp>
      <p:sp>
        <p:nvSpPr>
          <p:cNvPr id="2" name="TextBox 1">
            <a:extLst>
              <a:ext uri="{FF2B5EF4-FFF2-40B4-BE49-F238E27FC236}">
                <a16:creationId xmlns:a16="http://schemas.microsoft.com/office/drawing/2014/main" id="{EECCCAEE-BA3F-1B9B-3866-AE131ED50A41}"/>
              </a:ext>
            </a:extLst>
          </p:cNvPr>
          <p:cNvSpPr txBox="1"/>
          <p:nvPr/>
        </p:nvSpPr>
        <p:spPr>
          <a:xfrm>
            <a:off x="268344" y="1396690"/>
            <a:ext cx="60908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 Smart_H Regular"/>
              </a:rPr>
              <a:t>Attack Simulation tools</a:t>
            </a:r>
            <a:r>
              <a:rPr lang="en-US" sz="1600" dirty="0">
                <a:latin typeface="LG Smart_H Regular"/>
              </a:rPr>
              <a:t>: </a:t>
            </a:r>
            <a:r>
              <a:rPr lang="en-US" sz="1600" dirty="0" err="1">
                <a:latin typeface="LG Smart_H Regular"/>
              </a:rPr>
              <a:t>arpspoof</a:t>
            </a:r>
            <a:r>
              <a:rPr lang="en-US" sz="1600" dirty="0">
                <a:latin typeface="LG Smart_H Regular"/>
              </a:rPr>
              <a:t>, </a:t>
            </a:r>
            <a:r>
              <a:rPr lang="en-US" sz="1600" dirty="0" err="1">
                <a:latin typeface="LG Smart_H Regular"/>
              </a:rPr>
              <a:t>tcpdump</a:t>
            </a:r>
            <a:r>
              <a:rPr lang="en-US" sz="1600" dirty="0">
                <a:latin typeface="LG Smart_H Regular"/>
              </a:rPr>
              <a:t>, </a:t>
            </a:r>
            <a:r>
              <a:rPr lang="en-US" sz="1600" dirty="0" err="1">
                <a:latin typeface="LG Smart_H Regular"/>
              </a:rPr>
              <a:t>arp</a:t>
            </a:r>
            <a:r>
              <a:rPr lang="en-US" sz="1600" dirty="0">
                <a:latin typeface="LG Smart_H Regular"/>
              </a:rPr>
              <a:t>, </a:t>
            </a:r>
            <a:r>
              <a:rPr lang="en-US" sz="1600" dirty="0" err="1">
                <a:latin typeface="LG Smart_H Regular"/>
              </a:rPr>
              <a:t>nmap</a:t>
            </a:r>
            <a:endParaRPr lang="en-US" sz="1600" dirty="0">
              <a:latin typeface="LG Smart_H Regular"/>
            </a:endParaRPr>
          </a:p>
          <a:p>
            <a:endParaRPr lang="en-US" sz="1600" dirty="0">
              <a:latin typeface="LG Smart_H Regular"/>
              <a:ea typeface="LG Smart_H Regular"/>
            </a:endParaRPr>
          </a:p>
        </p:txBody>
      </p:sp>
      <p:pic>
        <p:nvPicPr>
          <p:cNvPr id="7" name="그림 6" descr="텍스트, 폰트, 스크린샷, 블랙이(가) 표시된 사진&#10;&#10;AI 생성 콘텐츠는 정확하지 않을 수 있습니다.">
            <a:extLst>
              <a:ext uri="{FF2B5EF4-FFF2-40B4-BE49-F238E27FC236}">
                <a16:creationId xmlns:a16="http://schemas.microsoft.com/office/drawing/2014/main" id="{1BF46120-BB2E-83B5-5146-F5C29B9E020B}"/>
              </a:ext>
            </a:extLst>
          </p:cNvPr>
          <p:cNvPicPr>
            <a:picLocks noChangeAspect="1"/>
          </p:cNvPicPr>
          <p:nvPr/>
        </p:nvPicPr>
        <p:blipFill>
          <a:blip r:embed="rId5"/>
          <a:stretch>
            <a:fillRect/>
          </a:stretch>
        </p:blipFill>
        <p:spPr>
          <a:xfrm>
            <a:off x="576597" y="2967513"/>
            <a:ext cx="6734175" cy="914400"/>
          </a:xfrm>
          <a:prstGeom prst="rect">
            <a:avLst/>
          </a:prstGeom>
        </p:spPr>
      </p:pic>
      <p:sp>
        <p:nvSpPr>
          <p:cNvPr id="6" name="직사각형 5">
            <a:extLst>
              <a:ext uri="{FF2B5EF4-FFF2-40B4-BE49-F238E27FC236}">
                <a16:creationId xmlns:a16="http://schemas.microsoft.com/office/drawing/2014/main" id="{EDACEDDB-F309-A614-69D5-80AEE4CB7DD9}"/>
              </a:ext>
            </a:extLst>
          </p:cNvPr>
          <p:cNvSpPr/>
          <p:nvPr/>
        </p:nvSpPr>
        <p:spPr>
          <a:xfrm>
            <a:off x="3946482" y="5865646"/>
            <a:ext cx="1106281" cy="98849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E7A3CE05-8351-8A37-D406-55FBA3078B38}"/>
              </a:ext>
            </a:extLst>
          </p:cNvPr>
          <p:cNvSpPr txBox="1"/>
          <p:nvPr/>
        </p:nvSpPr>
        <p:spPr>
          <a:xfrm>
            <a:off x="5072725" y="6491858"/>
            <a:ext cx="2221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b="1">
                <a:solidFill>
                  <a:srgbClr val="FF0000"/>
                </a:solidFill>
                <a:ea typeface="맑은 고딕"/>
              </a:rPr>
              <a:t>Health </a:t>
            </a:r>
            <a:r>
              <a:rPr lang="ko-KR" altLang="en-US" b="1" err="1">
                <a:solidFill>
                  <a:srgbClr val="FF0000"/>
                </a:solidFill>
                <a:ea typeface="맑은 고딕"/>
              </a:rPr>
              <a:t>check</a:t>
            </a:r>
            <a:r>
              <a:rPr lang="ko-KR" altLang="en-US" b="1">
                <a:solidFill>
                  <a:srgbClr val="FF0000"/>
                </a:solidFill>
                <a:ea typeface="맑은 고딕"/>
              </a:rPr>
              <a:t> data </a:t>
            </a:r>
          </a:p>
        </p:txBody>
      </p:sp>
      <p:sp>
        <p:nvSpPr>
          <p:cNvPr id="12" name="TextBox 11">
            <a:extLst>
              <a:ext uri="{FF2B5EF4-FFF2-40B4-BE49-F238E27FC236}">
                <a16:creationId xmlns:a16="http://schemas.microsoft.com/office/drawing/2014/main" id="{07A7F78C-87FB-1849-AABC-EB7AE7A590D3}"/>
              </a:ext>
            </a:extLst>
          </p:cNvPr>
          <p:cNvSpPr txBox="1"/>
          <p:nvPr/>
        </p:nvSpPr>
        <p:spPr>
          <a:xfrm>
            <a:off x="4112864" y="3047012"/>
            <a:ext cx="191037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ko-KR" altLang="en-US" sz="1000" err="1">
                <a:solidFill>
                  <a:srgbClr val="00B050"/>
                </a:solidFill>
                <a:latin typeface="맑은 고딕"/>
                <a:ea typeface="맑은 고딕"/>
              </a:rPr>
              <a:t>Rasberry</a:t>
            </a:r>
            <a:r>
              <a:rPr lang="ko-KR" altLang="en-US" sz="1000">
                <a:solidFill>
                  <a:srgbClr val="00B050"/>
                </a:solidFill>
                <a:latin typeface="맑은 고딕"/>
                <a:ea typeface="맑은 고딕"/>
              </a:rPr>
              <a:t>-</a:t>
            </a:r>
            <a:r>
              <a:rPr lang="en-US" altLang="ko-KR" sz="1000">
                <a:solidFill>
                  <a:srgbClr val="00B050"/>
                </a:solidFill>
                <a:latin typeface="Malgun Gothic"/>
                <a:ea typeface="Malgun Gothic"/>
              </a:rPr>
              <a:t>PI     </a:t>
            </a:r>
            <a:r>
              <a:rPr lang="ko-KR" altLang="en-US" sz="1000">
                <a:solidFill>
                  <a:srgbClr val="00B050"/>
                </a:solidFill>
                <a:ea typeface="맑은 고딕"/>
              </a:rPr>
              <a:t>    RUI </a:t>
            </a:r>
            <a:r>
              <a:rPr lang="ko-KR" altLang="en-US" sz="1000" err="1">
                <a:solidFill>
                  <a:srgbClr val="00B050"/>
                </a:solidFill>
                <a:ea typeface="맑은 고딕"/>
              </a:rPr>
              <a:t>Client</a:t>
            </a:r>
          </a:p>
        </p:txBody>
      </p:sp>
      <p:sp>
        <p:nvSpPr>
          <p:cNvPr id="3" name="Slide Number Placeholder 2"/>
          <p:cNvSpPr>
            <a:spLocks noGrp="1"/>
          </p:cNvSpPr>
          <p:nvPr>
            <p:ph type="sldNum" sz="quarter" idx="12"/>
          </p:nvPr>
        </p:nvSpPr>
        <p:spPr/>
        <p:txBody>
          <a:bodyPr/>
          <a:lstStyle/>
          <a:p>
            <a:fld id="{836B6DB3-44B8-41C4-A846-21F6C6172237}" type="slidenum">
              <a:rPr lang="ko-KR" altLang="en-US" smtClean="0"/>
              <a:t>15</a:t>
            </a:fld>
            <a:endParaRPr lang="ko-KR" altLang="en-US"/>
          </a:p>
        </p:txBody>
      </p:sp>
    </p:spTree>
    <p:extLst>
      <p:ext uri="{BB962C8B-B14F-4D97-AF65-F5344CB8AC3E}">
        <p14:creationId xmlns:p14="http://schemas.microsoft.com/office/powerpoint/2010/main" val="118566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8615B-7BDC-1336-82FB-A9D7E09C0BB8}"/>
            </a:ext>
          </a:extLst>
        </p:cNvPr>
        <p:cNvGrpSpPr/>
        <p:nvPr/>
      </p:nvGrpSpPr>
      <p:grpSpPr>
        <a:xfrm>
          <a:off x="0" y="0"/>
          <a:ext cx="0" cy="0"/>
          <a:chOff x="0" y="0"/>
          <a:chExt cx="0" cy="0"/>
        </a:xfrm>
      </p:grpSpPr>
      <p:sp>
        <p:nvSpPr>
          <p:cNvPr id="25" name="슬라이드 번호 개체 틀 24">
            <a:extLst>
              <a:ext uri="{FF2B5EF4-FFF2-40B4-BE49-F238E27FC236}">
                <a16:creationId xmlns:a16="http://schemas.microsoft.com/office/drawing/2014/main" id="{5F2D3172-07AA-0CB6-1B47-EFED5FB1E617}"/>
              </a:ext>
            </a:extLst>
          </p:cNvPr>
          <p:cNvSpPr>
            <a:spLocks noGrp="1"/>
          </p:cNvSpPr>
          <p:nvPr>
            <p:ph type="sldNum" sz="quarter" idx="12"/>
          </p:nvPr>
        </p:nvSpPr>
        <p:spPr/>
        <p:txBody>
          <a:body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t>16</a:t>
            </a:fld>
            <a:endParaRPr lang="ko-KR" altLang="en-US">
              <a:latin typeface="LG스마트체 Regular" panose="020B0600000101010101" pitchFamily="50" charset="-127"/>
              <a:ea typeface="LG스마트체 Regular" panose="020B0600000101010101" pitchFamily="50" charset="-127"/>
            </a:endParaRPr>
          </a:p>
        </p:txBody>
      </p:sp>
      <p:sp>
        <p:nvSpPr>
          <p:cNvPr id="149" name="TextBox 148">
            <a:extLst>
              <a:ext uri="{FF2B5EF4-FFF2-40B4-BE49-F238E27FC236}">
                <a16:creationId xmlns:a16="http://schemas.microsoft.com/office/drawing/2014/main" id="{6BFC9618-A6BA-A20B-1CFC-03D3D4C9D43D}"/>
              </a:ext>
            </a:extLst>
          </p:cNvPr>
          <p:cNvSpPr txBox="1"/>
          <p:nvPr/>
        </p:nvSpPr>
        <p:spPr>
          <a:xfrm>
            <a:off x="7244221" y="2673719"/>
            <a:ext cx="6329519" cy="584775"/>
          </a:xfrm>
          <a:prstGeom prst="rect">
            <a:avLst/>
          </a:prstGeom>
          <a:noFill/>
        </p:spPr>
        <p:txBody>
          <a:bodyPr wrap="square" lIns="91440" tIns="45720" rIns="91440" bIns="45720" anchor="t">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solidFill>
                <a:effectLst/>
                <a:uLnTx/>
                <a:uFillTx/>
                <a:latin typeface="LG Smart_H Regular" panose="020B0600000101010101" pitchFamily="34" charset="-127"/>
                <a:ea typeface="LG Smart_H Regular" panose="020B0600000101010101" pitchFamily="34" charset="-127"/>
              </a:rPr>
              <a:t>Attack point :</a:t>
            </a:r>
          </a:p>
          <a:p>
            <a:pPr>
              <a:defRPr/>
            </a:pPr>
            <a:r>
              <a:rPr lang="en-US" sz="1600" dirty="0">
                <a:solidFill>
                  <a:prstClr val="black"/>
                </a:solidFill>
                <a:latin typeface="LG Smart_H Regular" panose="020B0600000101010101" pitchFamily="34" charset="-127"/>
                <a:ea typeface="LG Smart_H Regular" panose="020B0600000101010101" pitchFamily="34" charset="-127"/>
                <a:cs typeface="+mn-lt"/>
              </a:rPr>
              <a:t>Attacker sends fake ADS-B data to server.</a:t>
            </a:r>
            <a:endParaRPr lang="en-US" sz="1600" dirty="0">
              <a:solidFill>
                <a:prstClr val="black"/>
              </a:solidFill>
              <a:latin typeface="LG Smart_H Regular" panose="020B0600000101010101" pitchFamily="34" charset="-127"/>
              <a:ea typeface="LG Smart_H Regular" panose="020B0600000101010101" pitchFamily="34" charset="-127"/>
            </a:endParaRPr>
          </a:p>
        </p:txBody>
      </p:sp>
      <p:pic>
        <p:nvPicPr>
          <p:cNvPr id="5" name="그림 4" descr="텍스트, 도표, 평면도이(가) 표시된 사진&#10;&#10;AI 생성 콘텐츠는 정확하지 않을 수 있습니다.">
            <a:extLst>
              <a:ext uri="{FF2B5EF4-FFF2-40B4-BE49-F238E27FC236}">
                <a16:creationId xmlns:a16="http://schemas.microsoft.com/office/drawing/2014/main" id="{E800973A-383E-9582-6D3E-F27AFF099CD3}"/>
              </a:ext>
            </a:extLst>
          </p:cNvPr>
          <p:cNvPicPr>
            <a:picLocks noChangeAspect="1"/>
          </p:cNvPicPr>
          <p:nvPr/>
        </p:nvPicPr>
        <p:blipFill>
          <a:blip r:embed="rId3"/>
          <a:stretch>
            <a:fillRect/>
          </a:stretch>
        </p:blipFill>
        <p:spPr>
          <a:xfrm>
            <a:off x="199848" y="2174709"/>
            <a:ext cx="6777930" cy="4324027"/>
          </a:xfrm>
          <a:prstGeom prst="rect">
            <a:avLst/>
          </a:prstGeom>
        </p:spPr>
      </p:pic>
      <p:sp>
        <p:nvSpPr>
          <p:cNvPr id="4" name="제목 8">
            <a:extLst>
              <a:ext uri="{FF2B5EF4-FFF2-40B4-BE49-F238E27FC236}">
                <a16:creationId xmlns:a16="http://schemas.microsoft.com/office/drawing/2014/main" id="{9971A014-98D1-6D5E-FA4A-ED8D06B6DA52}"/>
              </a:ext>
            </a:extLst>
          </p:cNvPr>
          <p:cNvSpPr txBox="1">
            <a:spLocks/>
          </p:cNvSpPr>
          <p:nvPr/>
        </p:nvSpPr>
        <p:spPr>
          <a:xfrm>
            <a:off x="338091" y="222140"/>
            <a:ext cx="9522286"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dirty="0">
                <a:latin typeface="LG Smart_H Regular"/>
                <a:ea typeface="LG Smart_H Regular"/>
              </a:rPr>
              <a:t>VU-05 Accepting data from Untrusted Sources</a:t>
            </a:r>
            <a:r>
              <a:rPr lang="en-US" dirty="0">
                <a:latin typeface="LG Smart_H Regular"/>
                <a:ea typeface="LG Smart_H Regular"/>
              </a:rPr>
              <a:t> </a:t>
            </a:r>
            <a:r>
              <a:rPr lang="en-US" b="1" dirty="0">
                <a:latin typeface="LG Smart_H Regular"/>
                <a:ea typeface="Malgun Gothic"/>
              </a:rPr>
              <a:t>- </a:t>
            </a:r>
            <a:r>
              <a:rPr lang="en-US" b="1" dirty="0">
                <a:latin typeface="LG Smart_H Regular"/>
                <a:ea typeface="LG Smart_H Regular"/>
              </a:rPr>
              <a:t>Attack Analysis </a:t>
            </a:r>
            <a:endParaRPr lang="en-US" b="1" dirty="0">
              <a:latin typeface="LG Smart_H Regular"/>
            </a:endParaRPr>
          </a:p>
        </p:txBody>
      </p:sp>
      <p:sp>
        <p:nvSpPr>
          <p:cNvPr id="3" name="TextBox 2">
            <a:extLst>
              <a:ext uri="{FF2B5EF4-FFF2-40B4-BE49-F238E27FC236}">
                <a16:creationId xmlns:a16="http://schemas.microsoft.com/office/drawing/2014/main" id="{FB341BF7-C4C6-8DDB-6FE7-62EC2C10DCBA}"/>
              </a:ext>
            </a:extLst>
          </p:cNvPr>
          <p:cNvSpPr txBox="1"/>
          <p:nvPr/>
        </p:nvSpPr>
        <p:spPr>
          <a:xfrm>
            <a:off x="7244221" y="3831742"/>
            <a:ext cx="4613858" cy="338554"/>
          </a:xfrm>
          <a:prstGeom prst="rect">
            <a:avLst/>
          </a:prstGeom>
          <a:noFill/>
        </p:spPr>
        <p:txBody>
          <a:bodyPr wrap="square" lIns="91440" tIns="45720" rIns="91440" bIns="45720" anchor="t">
            <a:spAutoFit/>
          </a:bodyPr>
          <a:lstStyle/>
          <a:p>
            <a:r>
              <a:rPr lang="en-US" sz="1600" b="1" dirty="0">
                <a:latin typeface="LG Smart_H Regular" panose="020B0600000101010101" pitchFamily="34" charset="-127"/>
                <a:ea typeface="LG Smart_H Regular" panose="020B0600000101010101" pitchFamily="34" charset="-127"/>
              </a:rPr>
              <a:t>Analysis Technique : </a:t>
            </a:r>
            <a:r>
              <a:rPr lang="en-US" sz="1600" dirty="0">
                <a:latin typeface="LG Smart_H Regular" panose="020B0600000101010101" pitchFamily="34" charset="-127"/>
                <a:ea typeface="LG Smart_H Regular" panose="020B0600000101010101" pitchFamily="34" charset="-127"/>
                <a:cs typeface="+mn-lt"/>
              </a:rPr>
              <a:t>Attack Surface Analysis</a:t>
            </a:r>
            <a:endParaRPr lang="en-US" sz="1600" dirty="0">
              <a:latin typeface="LG Smart_H Regular" panose="020B0600000101010101" pitchFamily="34" charset="-127"/>
              <a:ea typeface="LG Smart_H Regular" panose="020B0600000101010101" pitchFamily="34" charset="-127"/>
            </a:endParaRPr>
          </a:p>
        </p:txBody>
      </p:sp>
      <p:sp>
        <p:nvSpPr>
          <p:cNvPr id="10" name="직사각형 138">
            <a:extLst>
              <a:ext uri="{FF2B5EF4-FFF2-40B4-BE49-F238E27FC236}">
                <a16:creationId xmlns:a16="http://schemas.microsoft.com/office/drawing/2014/main" id="{F3E6A748-8B57-CB0F-D1CC-DF9EA47BEFD7}"/>
              </a:ext>
            </a:extLst>
          </p:cNvPr>
          <p:cNvSpPr/>
          <p:nvPr/>
        </p:nvSpPr>
        <p:spPr>
          <a:xfrm>
            <a:off x="199848" y="1805377"/>
            <a:ext cx="1074333" cy="369332"/>
          </a:xfrm>
          <a:prstGeom prst="rect">
            <a:avLst/>
          </a:prstGeom>
        </p:spPr>
        <p:txBody>
          <a:bodyPr wrap="non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dirty="0">
                <a:latin typeface="LG스마트체 Regular"/>
                <a:ea typeface="LG스마트체 Regular"/>
              </a:rPr>
              <a:t>Spoofing</a:t>
            </a:r>
            <a:endParaRPr lang="en-US" dirty="0">
              <a:latin typeface="LG Smart_H Regular"/>
              <a:ea typeface="LG Smart_H Regular"/>
            </a:endParaRPr>
          </a:p>
        </p:txBody>
      </p:sp>
      <p:graphicFrame>
        <p:nvGraphicFramePr>
          <p:cNvPr id="6" name="Table 5"/>
          <p:cNvGraphicFramePr>
            <a:graphicFrameLocks noGrp="1"/>
          </p:cNvGraphicFramePr>
          <p:nvPr>
            <p:extLst>
              <p:ext uri="{D42A27DB-BD31-4B8C-83A1-F6EECF244321}">
                <p14:modId xmlns:p14="http://schemas.microsoft.com/office/powerpoint/2010/main" val="1174283493"/>
              </p:ext>
            </p:extLst>
          </p:nvPr>
        </p:nvGraphicFramePr>
        <p:xfrm>
          <a:off x="217432" y="1089094"/>
          <a:ext cx="11742972" cy="64008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1570054">
                  <a:extLst>
                    <a:ext uri="{9D8B030D-6E8A-4147-A177-3AD203B41FA5}">
                      <a16:colId xmlns:a16="http://schemas.microsoft.com/office/drawing/2014/main" val="20002"/>
                    </a:ext>
                  </a:extLst>
                </a:gridCol>
                <a:gridCol w="2574888">
                  <a:extLst>
                    <a:ext uri="{9D8B030D-6E8A-4147-A177-3AD203B41FA5}">
                      <a16:colId xmlns:a16="http://schemas.microsoft.com/office/drawing/2014/main" val="20003"/>
                    </a:ext>
                  </a:extLst>
                </a:gridCol>
                <a:gridCol w="540098">
                  <a:extLst>
                    <a:ext uri="{9D8B030D-6E8A-4147-A177-3AD203B41FA5}">
                      <a16:colId xmlns:a16="http://schemas.microsoft.com/office/drawing/2014/main" val="20004"/>
                    </a:ext>
                  </a:extLst>
                </a:gridCol>
                <a:gridCol w="2738175">
                  <a:extLst>
                    <a:ext uri="{9D8B030D-6E8A-4147-A177-3AD203B41FA5}">
                      <a16:colId xmlns:a16="http://schemas.microsoft.com/office/drawing/2014/main" val="20005"/>
                    </a:ext>
                  </a:extLst>
                </a:gridCol>
                <a:gridCol w="577780">
                  <a:extLst>
                    <a:ext uri="{9D8B030D-6E8A-4147-A177-3AD203B41FA5}">
                      <a16:colId xmlns:a16="http://schemas.microsoft.com/office/drawing/2014/main" val="20006"/>
                    </a:ext>
                  </a:extLst>
                </a:gridCol>
                <a:gridCol w="1217852">
                  <a:extLst>
                    <a:ext uri="{9D8B030D-6E8A-4147-A177-3AD203B41FA5}">
                      <a16:colId xmlns:a16="http://schemas.microsoft.com/office/drawing/2014/main" val="20007"/>
                    </a:ext>
                  </a:extLst>
                </a:gridCol>
              </a:tblGrid>
              <a:tr h="0">
                <a:tc>
                  <a:txBody>
                    <a:bodyPr/>
                    <a:lstStyle/>
                    <a:p>
                      <a:pPr algn="ctr" fontAlgn="base">
                        <a:lnSpc>
                          <a:spcPts val="1200"/>
                        </a:lnSpc>
                        <a:buNone/>
                      </a:pPr>
                      <a:r>
                        <a:rPr lang="af-ZA" sz="1000" b="1" i="0" dirty="0">
                          <a:solidFill>
                            <a:srgbClr val="000000"/>
                          </a:solidFill>
                          <a:effectLst/>
                          <a:latin typeface="LG Smart_H Regular"/>
                        </a:rPr>
                        <a:t>ID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Fault</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Attack Surface</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Impact</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A (pt)</a:t>
                      </a:r>
                      <a:endParaRPr lang="af-ZA" b="0" i="0" dirty="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Likelihood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B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Risk</a:t>
                      </a:r>
                      <a:r>
                        <a:rPr lang="af-ZA" sz="1000" b="1" i="0">
                          <a:solidFill>
                            <a:srgbClr val="000000"/>
                          </a:solidFill>
                          <a:effectLst/>
                          <a:latin typeface="LG Smart_H Regular"/>
                        </a:rPr>
                        <a:t> </a:t>
                      </a:r>
                      <a:r>
                        <a:rPr lang="af-ZA" sz="1000" b="1" i="0" err="1">
                          <a:solidFill>
                            <a:srgbClr val="000000"/>
                          </a:solidFill>
                          <a:effectLst/>
                          <a:latin typeface="LG Smart_H Regular"/>
                        </a:rPr>
                        <a:t>Score</a:t>
                      </a:r>
                      <a:r>
                        <a:rPr lang="af-ZA" sz="1000" b="1" i="0">
                          <a:solidFill>
                            <a:srgbClr val="000000"/>
                          </a:solidFill>
                          <a:effectLst/>
                          <a:latin typeface="LG Smart_H Regular"/>
                        </a:rPr>
                        <a:t> (A x B)</a:t>
                      </a:r>
                      <a:endParaRPr lang="af-ZA" b="1" i="0" err="1">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166401">
                <a:tc>
                  <a:txBody>
                    <a:bodyPr/>
                    <a:lstStyle/>
                    <a:p>
                      <a:pPr algn="ctr" fontAlgn="base">
                        <a:lnSpc>
                          <a:spcPts val="1200"/>
                        </a:lnSpc>
                        <a:buNone/>
                      </a:pPr>
                      <a:r>
                        <a:rPr lang="af-ZA" sz="1000" b="0" i="0">
                          <a:solidFill>
                            <a:srgbClr val="000000"/>
                          </a:solidFill>
                          <a:effectLst/>
                          <a:latin typeface="LG Smart_H Regular"/>
                        </a:rPr>
                        <a:t>F-01</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dirty="0">
                          <a:solidFill>
                            <a:srgbClr val="000000"/>
                          </a:solidFill>
                          <a:effectLst/>
                          <a:ea typeface="LG Smart_H Regular"/>
                        </a:rPr>
                        <a:t>Non-Authentication</a:t>
                      </a:r>
                      <a:endParaRPr lang="af-ZA" altLang="ko-KR" b="0" i="0" dirty="0">
                        <a:solidFill>
                          <a:srgbClr val="000000"/>
                        </a:solidFill>
                        <a:effectLst/>
                        <a:ea typeface="LG Smart_H Regular"/>
                      </a:endParaRPr>
                    </a:p>
                    <a:p>
                      <a:pPr algn="l" fontAlgn="base">
                        <a:lnSpc>
                          <a:spcPts val="1200"/>
                        </a:lnSpc>
                        <a:buNone/>
                      </a:pPr>
                      <a:r>
                        <a:rPr lang="af-ZA" sz="1000" b="0" i="0" dirty="0">
                          <a:solidFill>
                            <a:srgbClr val="000000"/>
                          </a:solidFill>
                          <a:effectLst/>
                          <a:latin typeface="LG Smart_H Regular"/>
                        </a:rPr>
                        <a:t>on Port 30001</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a:solidFill>
                            <a:srgbClr val="000000"/>
                          </a:solidFill>
                          <a:effectLst/>
                          <a:latin typeface="LG Smart_H Regular"/>
                        </a:rPr>
                        <a:t>dump1090</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Legitimate user connections may be        denied; spoofed aircraft data</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3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dirty="0">
                          <a:solidFill>
                            <a:srgbClr val="000000"/>
                          </a:solidFill>
                          <a:effectLst/>
                          <a:latin typeface="LG Smart_H Regular"/>
                        </a:rPr>
                        <a:t>Common system design without auth;          frequently scanned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dirty="0">
                          <a:solidFill>
                            <a:srgbClr val="000000"/>
                          </a:solidFill>
                          <a:effectLst/>
                          <a:latin typeface="LG Smart_H Regular"/>
                        </a:rPr>
                        <a:t>4 pt</a:t>
                      </a:r>
                      <a:endParaRPr lang="af-ZA" b="0" i="0" dirty="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dirty="0">
                          <a:solidFill>
                            <a:srgbClr val="FF0000"/>
                          </a:solidFill>
                          <a:effectLst/>
                          <a:latin typeface="LG Smart_H Regular"/>
                        </a:rPr>
                        <a:t>12</a:t>
                      </a:r>
                      <a:endParaRPr lang="en-US" b="1" i="0" dirty="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5600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73B9B-8625-EE26-B01C-E8A5405AB9AB}"/>
            </a:ext>
          </a:extLst>
        </p:cNvPr>
        <p:cNvGrpSpPr/>
        <p:nvPr/>
      </p:nvGrpSpPr>
      <p:grpSpPr>
        <a:xfrm>
          <a:off x="0" y="0"/>
          <a:ext cx="0" cy="0"/>
          <a:chOff x="0" y="0"/>
          <a:chExt cx="0" cy="0"/>
        </a:xfrm>
      </p:grpSpPr>
      <p:sp>
        <p:nvSpPr>
          <p:cNvPr id="25" name="슬라이드 번호 개체 틀 24">
            <a:extLst>
              <a:ext uri="{FF2B5EF4-FFF2-40B4-BE49-F238E27FC236}">
                <a16:creationId xmlns:a16="http://schemas.microsoft.com/office/drawing/2014/main" id="{C54806F9-D4AF-C910-6BB1-5F6FFBFC5B1A}"/>
              </a:ext>
            </a:extLst>
          </p:cNvPr>
          <p:cNvSpPr>
            <a:spLocks noGrp="1"/>
          </p:cNvSpPr>
          <p:nvPr>
            <p:ph type="sldNum" sz="quarter" idx="12"/>
          </p:nvPr>
        </p:nvSpPr>
        <p:spPr/>
        <p:txBody>
          <a:body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t>17</a:t>
            </a:fld>
            <a:endParaRPr lang="ko-KR" altLang="en-US">
              <a:latin typeface="LG스마트체 Regular" panose="020B0600000101010101" pitchFamily="50" charset="-127"/>
              <a:ea typeface="LG스마트체 Regular" panose="020B0600000101010101" pitchFamily="50" charset="-127"/>
            </a:endParaRPr>
          </a:p>
        </p:txBody>
      </p:sp>
      <p:sp>
        <p:nvSpPr>
          <p:cNvPr id="141" name="직사각형 140">
            <a:extLst>
              <a:ext uri="{FF2B5EF4-FFF2-40B4-BE49-F238E27FC236}">
                <a16:creationId xmlns:a16="http://schemas.microsoft.com/office/drawing/2014/main" id="{C1914210-2A8B-B3E3-629B-02552024D1AF}"/>
              </a:ext>
            </a:extLst>
          </p:cNvPr>
          <p:cNvSpPr/>
          <p:nvPr/>
        </p:nvSpPr>
        <p:spPr>
          <a:xfrm>
            <a:off x="138729" y="3943320"/>
            <a:ext cx="6329520" cy="584775"/>
          </a:xfrm>
          <a:prstGeom prst="rect">
            <a:avLst/>
          </a:prstGeom>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b="1">
                <a:latin typeface="LG스마트체 Regular"/>
                <a:ea typeface="LG스마트체 Regular"/>
              </a:rPr>
              <a:t>Attack result :</a:t>
            </a:r>
          </a:p>
          <a:p>
            <a:r>
              <a:rPr lang="en-US" sz="1600">
                <a:solidFill>
                  <a:prstClr val="black"/>
                </a:solidFill>
                <a:latin typeface="LG스마트체 Regular"/>
                <a:ea typeface="LG스마트체 Regular"/>
              </a:rPr>
              <a:t>Fake data is sent to the client</a:t>
            </a:r>
            <a:endParaRPr lang="en-US" altLang="ko-KR" sz="1600">
              <a:solidFill>
                <a:prstClr val="black"/>
              </a:solidFill>
              <a:latin typeface="LG스마트체 Regular"/>
              <a:ea typeface="LG스마트체 Regular"/>
            </a:endParaRPr>
          </a:p>
        </p:txBody>
      </p:sp>
      <p:sp>
        <p:nvSpPr>
          <p:cNvPr id="157" name="TextBox 156">
            <a:extLst>
              <a:ext uri="{FF2B5EF4-FFF2-40B4-BE49-F238E27FC236}">
                <a16:creationId xmlns:a16="http://schemas.microsoft.com/office/drawing/2014/main" id="{12B4E21B-9C6F-E008-384D-6DC0A0570EFE}"/>
              </a:ext>
            </a:extLst>
          </p:cNvPr>
          <p:cNvSpPr txBox="1"/>
          <p:nvPr/>
        </p:nvSpPr>
        <p:spPr>
          <a:xfrm>
            <a:off x="116096" y="1365462"/>
            <a:ext cx="6584339" cy="584775"/>
          </a:xfrm>
          <a:prstGeom prst="rect">
            <a:avLst/>
          </a:prstGeom>
          <a:noFill/>
        </p:spPr>
        <p:txBody>
          <a:bodyPr wrap="square" lIns="91440" tIns="45720" rIns="91440" bIns="45720" anchor="t">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solidFill>
                <a:effectLst/>
                <a:uLnTx/>
                <a:uFillTx/>
                <a:latin typeface="LG스마트체 Regular"/>
                <a:ea typeface="LG스마트체 Regular"/>
              </a:rPr>
              <a:t>Attack method :</a:t>
            </a:r>
          </a:p>
          <a:p>
            <a:pPr marL="342900" indent="-342900">
              <a:buFontTx/>
              <a:buAutoNum type="arabicParenR"/>
              <a:defRPr/>
            </a:pPr>
            <a:r>
              <a:rPr lang="en-US" sz="1600" dirty="0">
                <a:solidFill>
                  <a:prstClr val="black"/>
                </a:solidFill>
                <a:latin typeface="LG스마트체 Regular"/>
                <a:ea typeface="LG스마트체 Regular"/>
              </a:rPr>
              <a:t>Run python script to send fake data to 30001 port on server</a:t>
            </a:r>
            <a:endParaRPr lang="en-US" altLang="ko-KR" sz="1600" dirty="0">
              <a:solidFill>
                <a:prstClr val="black"/>
              </a:solidFill>
              <a:latin typeface="LG스마트체 Regular"/>
              <a:ea typeface="LG스마트체 Regular"/>
            </a:endParaRPr>
          </a:p>
        </p:txBody>
      </p:sp>
      <p:pic>
        <p:nvPicPr>
          <p:cNvPr id="2" name="그림 1" descr="지도, 텍스트, 스크린샷이(가) 표시된 사진&#10;&#10;AI 생성 콘텐츠는 정확하지 않을 수 있습니다.">
            <a:extLst>
              <a:ext uri="{FF2B5EF4-FFF2-40B4-BE49-F238E27FC236}">
                <a16:creationId xmlns:a16="http://schemas.microsoft.com/office/drawing/2014/main" id="{78074429-8B32-1467-693A-43F8781C7892}"/>
              </a:ext>
            </a:extLst>
          </p:cNvPr>
          <p:cNvPicPr>
            <a:picLocks noChangeAspect="1"/>
          </p:cNvPicPr>
          <p:nvPr/>
        </p:nvPicPr>
        <p:blipFill>
          <a:blip r:embed="rId3"/>
          <a:stretch>
            <a:fillRect/>
          </a:stretch>
        </p:blipFill>
        <p:spPr>
          <a:xfrm>
            <a:off x="2140129" y="4517650"/>
            <a:ext cx="2304490" cy="1744757"/>
          </a:xfrm>
          <a:prstGeom prst="rect">
            <a:avLst/>
          </a:prstGeom>
        </p:spPr>
      </p:pic>
      <p:pic>
        <p:nvPicPr>
          <p:cNvPr id="6" name="그림 5" descr="텍스트, 스크린샷, 폰트, 소프트웨어이(가) 표시된 사진&#10;&#10;AI 생성 콘텐츠는 정확하지 않을 수 있습니다.">
            <a:extLst>
              <a:ext uri="{FF2B5EF4-FFF2-40B4-BE49-F238E27FC236}">
                <a16:creationId xmlns:a16="http://schemas.microsoft.com/office/drawing/2014/main" id="{FC4691B9-E8BB-24C8-D03B-609AEA838515}"/>
              </a:ext>
            </a:extLst>
          </p:cNvPr>
          <p:cNvPicPr>
            <a:picLocks noChangeAspect="1"/>
          </p:cNvPicPr>
          <p:nvPr/>
        </p:nvPicPr>
        <p:blipFill>
          <a:blip r:embed="rId4"/>
          <a:stretch>
            <a:fillRect/>
          </a:stretch>
        </p:blipFill>
        <p:spPr>
          <a:xfrm>
            <a:off x="1051569" y="2087085"/>
            <a:ext cx="3533215" cy="1751479"/>
          </a:xfrm>
          <a:prstGeom prst="rect">
            <a:avLst/>
          </a:prstGeom>
        </p:spPr>
      </p:pic>
      <p:sp>
        <p:nvSpPr>
          <p:cNvPr id="4" name="TextBox 3">
            <a:extLst>
              <a:ext uri="{FF2B5EF4-FFF2-40B4-BE49-F238E27FC236}">
                <a16:creationId xmlns:a16="http://schemas.microsoft.com/office/drawing/2014/main" id="{E25C5E88-9483-5071-94E9-A920A19E7235}"/>
              </a:ext>
            </a:extLst>
          </p:cNvPr>
          <p:cNvSpPr txBox="1"/>
          <p:nvPr/>
        </p:nvSpPr>
        <p:spPr>
          <a:xfrm>
            <a:off x="6705600" y="1188720"/>
            <a:ext cx="5076092" cy="4555093"/>
          </a:xfrm>
          <a:prstGeom prst="rect">
            <a:avLst/>
          </a:prstGeom>
          <a:noFill/>
          <a:ln w="3175">
            <a:solidFill>
              <a:schemeClr val="tx1">
                <a:lumMod val="65000"/>
                <a:lumOff val="3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 Smart_H Regular" panose="020B0600000101010101" pitchFamily="34" charset="-127"/>
                <a:ea typeface="LG Smart_H Regular" panose="020B0600000101010101" pitchFamily="34" charset="-127"/>
              </a:rPr>
              <a:t>Mitigation:</a:t>
            </a:r>
          </a:p>
          <a:p>
            <a:endParaRPr lang="en-US" sz="1600" b="1" dirty="0">
              <a:solidFill>
                <a:srgbClr val="000000"/>
              </a:solidFill>
              <a:latin typeface="LG Smart_H Regular" panose="020B0600000101010101" pitchFamily="34" charset="-127"/>
              <a:ea typeface="LG Smart_H Regular" panose="020B0600000101010101" pitchFamily="34" charset="-127"/>
              <a:cs typeface="+mn-lt"/>
            </a:endParaRPr>
          </a:p>
          <a:p>
            <a:r>
              <a:rPr lang="en-US" sz="1600" dirty="0">
                <a:solidFill>
                  <a:srgbClr val="000000"/>
                </a:solidFill>
                <a:latin typeface="LG Smart_H Regular" panose="020B0600000101010101" pitchFamily="34" charset="-127"/>
                <a:ea typeface="LG Smart_H Regular" panose="020B0600000101010101" pitchFamily="34" charset="-127"/>
                <a:cs typeface="+mn-lt"/>
              </a:rPr>
              <a:t>Option 1</a:t>
            </a:r>
            <a:r>
              <a:rPr lang="en-US" sz="1600" b="1" dirty="0">
                <a:solidFill>
                  <a:srgbClr val="000000"/>
                </a:solidFill>
                <a:latin typeface="LG Smart_H Regular" panose="020B0600000101010101" pitchFamily="34" charset="-127"/>
                <a:ea typeface="LG Smart_H Regular" panose="020B0600000101010101" pitchFamily="34" charset="-127"/>
                <a:cs typeface="+mn-lt"/>
              </a:rPr>
              <a:t>:</a:t>
            </a:r>
          </a:p>
          <a:p>
            <a:r>
              <a:rPr lang="en-US" sz="1600" b="1" dirty="0">
                <a:latin typeface="LG Smart_H Regular" panose="020B0600000101010101" pitchFamily="34" charset="-127"/>
                <a:ea typeface="LG Smart_H Regular" panose="020B0600000101010101" pitchFamily="34" charset="-127"/>
                <a:cs typeface="+mn-lt"/>
              </a:rPr>
              <a:t>Sender authentication</a:t>
            </a:r>
            <a:r>
              <a:rPr lang="en-US" sz="1600" dirty="0">
                <a:latin typeface="LG Smart_H Regular" panose="020B0600000101010101" pitchFamily="34" charset="-127"/>
                <a:ea typeface="LG Smart_H Regular" panose="020B0600000101010101" pitchFamily="34" charset="-127"/>
                <a:cs typeface="+mn-lt"/>
              </a:rPr>
              <a:t>: Verify data source using TLS     authentication or whitelisting the IP/Port.</a:t>
            </a:r>
            <a:endParaRPr lang="en-US" sz="1600" dirty="0">
              <a:latin typeface="LG Smart_H Regular" panose="020B0600000101010101" pitchFamily="34" charset="-127"/>
              <a:ea typeface="LG Smart_H Regular" panose="020B0600000101010101" pitchFamily="34" charset="-127"/>
            </a:endParaRPr>
          </a:p>
          <a:p>
            <a:endParaRPr lang="en-US" sz="1600" dirty="0">
              <a:latin typeface="LG Smart_H Regular" panose="020B0600000101010101" pitchFamily="34" charset="-127"/>
              <a:ea typeface="LG Smart_H Regular" panose="020B0600000101010101" pitchFamily="34" charset="-127"/>
              <a:cs typeface="+mn-lt"/>
            </a:endParaRPr>
          </a:p>
          <a:p>
            <a:r>
              <a:rPr lang="en-US" sz="1600" dirty="0">
                <a:latin typeface="LG Smart_H Regular" panose="020B0600000101010101" pitchFamily="34" charset="-127"/>
                <a:ea typeface="LG Smart_H Regular" panose="020B0600000101010101" pitchFamily="34" charset="-127"/>
                <a:cs typeface="+mn-lt"/>
              </a:rPr>
              <a:t>Option 2:</a:t>
            </a:r>
            <a:endParaRPr lang="en-US" dirty="0">
              <a:latin typeface="LG Smart_H Regular" panose="020B0600000101010101" pitchFamily="34" charset="-127"/>
              <a:ea typeface="LG Smart_H Regular" panose="020B0600000101010101" pitchFamily="34" charset="-127"/>
            </a:endParaRPr>
          </a:p>
          <a:p>
            <a:r>
              <a:rPr lang="en-US" sz="1600" dirty="0">
                <a:latin typeface="LG Smart_H Regular" panose="020B0600000101010101" pitchFamily="34" charset="-127"/>
                <a:ea typeface="LG Smart_H Regular" panose="020B0600000101010101" pitchFamily="34" charset="-127"/>
                <a:cs typeface="+mn-lt"/>
              </a:rPr>
              <a:t>Message integrity checks: Use CRC or checksums</a:t>
            </a:r>
            <a:endParaRPr lang="en-US" dirty="0">
              <a:latin typeface="LG Smart_H Regular" panose="020B0600000101010101" pitchFamily="34" charset="-127"/>
              <a:ea typeface="LG Smart_H Regular" panose="020B0600000101010101" pitchFamily="34" charset="-127"/>
            </a:endParaRPr>
          </a:p>
          <a:p>
            <a:pPr lvl="1"/>
            <a:r>
              <a:rPr lang="en-US" sz="1600" dirty="0">
                <a:latin typeface="LG Smart_H Regular" panose="020B0600000101010101" pitchFamily="34" charset="-127"/>
                <a:ea typeface="LG Smart_H Regular" panose="020B0600000101010101" pitchFamily="34" charset="-127"/>
                <a:cs typeface="+mn-lt"/>
              </a:rPr>
              <a:t>Not preferred : If fake data has a valid format,      integrity checks alone cannot prevent it.</a:t>
            </a:r>
            <a:endParaRPr lang="en-US" dirty="0">
              <a:latin typeface="LG Smart_H Regular" panose="020B0600000101010101" pitchFamily="34" charset="-127"/>
              <a:ea typeface="LG Smart_H Regular" panose="020B0600000101010101" pitchFamily="34" charset="-127"/>
            </a:endParaRPr>
          </a:p>
          <a:p>
            <a:pPr lvl="1"/>
            <a:endParaRPr lang="en-US" sz="1600" dirty="0">
              <a:latin typeface="LG Smart_H Regular" panose="020B0600000101010101" pitchFamily="34" charset="-127"/>
              <a:ea typeface="LG Smart_H Regular" panose="020B0600000101010101" pitchFamily="34" charset="-127"/>
              <a:cs typeface="+mn-lt"/>
            </a:endParaRPr>
          </a:p>
          <a:p>
            <a:r>
              <a:rPr lang="en-US" sz="1600" dirty="0">
                <a:latin typeface="LG Smart_H Regular" panose="020B0600000101010101" pitchFamily="34" charset="-127"/>
                <a:ea typeface="LG Smart_H Regular" panose="020B0600000101010101" pitchFamily="34" charset="-127"/>
                <a:cs typeface="+mn-lt"/>
              </a:rPr>
              <a:t>Option 3:</a:t>
            </a:r>
            <a:endParaRPr lang="en-US" dirty="0">
              <a:latin typeface="LG Smart_H Regular" panose="020B0600000101010101" pitchFamily="34" charset="-127"/>
              <a:ea typeface="LG Smart_H Regular" panose="020B0600000101010101" pitchFamily="34" charset="-127"/>
              <a:cs typeface="+mn-lt"/>
            </a:endParaRPr>
          </a:p>
          <a:p>
            <a:r>
              <a:rPr lang="en-US" sz="1600" dirty="0">
                <a:latin typeface="LG Smart_H Regular" panose="020B0600000101010101" pitchFamily="34" charset="-127"/>
                <a:ea typeface="LG Smart_H Regular" panose="020B0600000101010101" pitchFamily="34" charset="-127"/>
                <a:cs typeface="+mn-lt"/>
              </a:rPr>
              <a:t>Input rate limiting: Limit data ingestion rate to                 mitigate flooding attacks</a:t>
            </a:r>
            <a:endParaRPr lang="en-US" dirty="0">
              <a:latin typeface="LG Smart_H Regular" panose="020B0600000101010101" pitchFamily="34" charset="-127"/>
              <a:ea typeface="LG Smart_H Regular" panose="020B0600000101010101" pitchFamily="34" charset="-127"/>
            </a:endParaRPr>
          </a:p>
          <a:p>
            <a:pPr lvl="1"/>
            <a:r>
              <a:rPr lang="en-US" sz="1600" dirty="0">
                <a:latin typeface="LG Smart_H Regular" panose="020B0600000101010101" pitchFamily="34" charset="-127"/>
                <a:ea typeface="LG Smart_H Regular" panose="020B0600000101010101" pitchFamily="34" charset="-127"/>
                <a:cs typeface="+mn-lt"/>
              </a:rPr>
              <a:t>Not preferred : If fake inputs are sent at a rate    normal data traffic, rate limiting alone will not       prevent them</a:t>
            </a:r>
            <a:endParaRPr lang="en-US" dirty="0">
              <a:latin typeface="LG Smart_H Regular" panose="020B0600000101010101" pitchFamily="34" charset="-127"/>
              <a:ea typeface="LG Smart_H Regular" panose="020B0600000101010101" pitchFamily="34" charset="-127"/>
            </a:endParaRPr>
          </a:p>
          <a:p>
            <a:endParaRPr lang="en-US" dirty="0">
              <a:solidFill>
                <a:schemeClr val="tx1">
                  <a:lumMod val="65000"/>
                  <a:lumOff val="35000"/>
                </a:schemeClr>
              </a:solidFill>
              <a:latin typeface="LG Smart_H Regular" panose="020B0600000101010101" pitchFamily="34" charset="-127"/>
              <a:ea typeface="LG Smart_H Regular" panose="020B0600000101010101" pitchFamily="34" charset="-127"/>
            </a:endParaRPr>
          </a:p>
        </p:txBody>
      </p:sp>
      <p:sp>
        <p:nvSpPr>
          <p:cNvPr id="9" name="제목 8">
            <a:extLst>
              <a:ext uri="{FF2B5EF4-FFF2-40B4-BE49-F238E27FC236}">
                <a16:creationId xmlns:a16="http://schemas.microsoft.com/office/drawing/2014/main" id="{273CE914-F5B9-95E3-E9C9-55E0888C1B8A}"/>
              </a:ext>
            </a:extLst>
          </p:cNvPr>
          <p:cNvSpPr txBox="1">
            <a:spLocks/>
          </p:cNvSpPr>
          <p:nvPr/>
        </p:nvSpPr>
        <p:spPr>
          <a:xfrm>
            <a:off x="338092" y="222140"/>
            <a:ext cx="9318438"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dirty="0">
                <a:latin typeface="LG Smart_H Regular"/>
                <a:ea typeface="LG Smart_H Regular"/>
              </a:rPr>
              <a:t>VU-05 Accepting data from Untrusted Sources</a:t>
            </a:r>
            <a:r>
              <a:rPr lang="en-US" dirty="0">
                <a:latin typeface="LG Smart_H Regular"/>
                <a:ea typeface="LG Smart_H Regular"/>
              </a:rPr>
              <a:t> </a:t>
            </a:r>
            <a:r>
              <a:rPr lang="en-US" b="1" dirty="0">
                <a:latin typeface="LG Smart_H Regular"/>
                <a:ea typeface="Malgun Gothic"/>
              </a:rPr>
              <a:t>- </a:t>
            </a:r>
            <a:r>
              <a:rPr lang="en-US" b="1" dirty="0">
                <a:latin typeface="LG Smart_H Regular"/>
                <a:ea typeface="LG Smart_H Regular"/>
              </a:rPr>
              <a:t>Attack Method &amp; Mitigation</a:t>
            </a:r>
            <a:endParaRPr lang="en-US" dirty="0">
              <a:latin typeface="LG Smart_H Regular"/>
              <a:ea typeface="LG Smart_H Regular"/>
            </a:endParaRPr>
          </a:p>
        </p:txBody>
      </p:sp>
      <p:sp>
        <p:nvSpPr>
          <p:cNvPr id="10" name="TextBox 9">
            <a:extLst>
              <a:ext uri="{FF2B5EF4-FFF2-40B4-BE49-F238E27FC236}">
                <a16:creationId xmlns:a16="http://schemas.microsoft.com/office/drawing/2014/main" id="{EECCCAEE-BA3F-1B9B-3866-AE131ED50A41}"/>
              </a:ext>
            </a:extLst>
          </p:cNvPr>
          <p:cNvSpPr txBox="1"/>
          <p:nvPr/>
        </p:nvSpPr>
        <p:spPr>
          <a:xfrm>
            <a:off x="162833" y="1112951"/>
            <a:ext cx="6090833"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 Smart_H Regular"/>
              </a:rPr>
              <a:t>Attack Simulation tools </a:t>
            </a:r>
            <a:r>
              <a:rPr lang="en-US" sz="1600" dirty="0">
                <a:latin typeface="LG Smart_H Regular"/>
              </a:rPr>
              <a:t>: Python</a:t>
            </a:r>
          </a:p>
        </p:txBody>
      </p:sp>
    </p:spTree>
    <p:extLst>
      <p:ext uri="{BB962C8B-B14F-4D97-AF65-F5344CB8AC3E}">
        <p14:creationId xmlns:p14="http://schemas.microsoft.com/office/powerpoint/2010/main" val="3235953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A4817-62AB-D725-D1D1-1DC6E84567A3}"/>
            </a:ext>
          </a:extLst>
        </p:cNvPr>
        <p:cNvGrpSpPr/>
        <p:nvPr/>
      </p:nvGrpSpPr>
      <p:grpSpPr>
        <a:xfrm>
          <a:off x="0" y="0"/>
          <a:ext cx="0" cy="0"/>
          <a:chOff x="0" y="0"/>
          <a:chExt cx="0" cy="0"/>
        </a:xfrm>
      </p:grpSpPr>
      <p:sp>
        <p:nvSpPr>
          <p:cNvPr id="25" name="슬라이드 번호 개체 틀 24">
            <a:extLst>
              <a:ext uri="{FF2B5EF4-FFF2-40B4-BE49-F238E27FC236}">
                <a16:creationId xmlns:a16="http://schemas.microsoft.com/office/drawing/2014/main" id="{835A4B29-1628-CE2C-01B6-1916F9978325}"/>
              </a:ext>
            </a:extLst>
          </p:cNvPr>
          <p:cNvSpPr>
            <a:spLocks noGrp="1"/>
          </p:cNvSpPr>
          <p:nvPr>
            <p:ph type="sldNum" sz="quarter" idx="12"/>
          </p:nvPr>
        </p:nvSpPr>
        <p:spPr/>
        <p:txBody>
          <a:body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t>18</a:t>
            </a:fld>
            <a:endParaRPr lang="ko-KR" altLang="en-US">
              <a:latin typeface="LG스마트체 Regular" panose="020B0600000101010101" pitchFamily="50" charset="-127"/>
              <a:ea typeface="LG스마트체 Regular" panose="020B0600000101010101" pitchFamily="50" charset="-127"/>
            </a:endParaRPr>
          </a:p>
        </p:txBody>
      </p:sp>
      <p:sp>
        <p:nvSpPr>
          <p:cNvPr id="9" name="제목 8">
            <a:extLst>
              <a:ext uri="{FF2B5EF4-FFF2-40B4-BE49-F238E27FC236}">
                <a16:creationId xmlns:a16="http://schemas.microsoft.com/office/drawing/2014/main" id="{FC55130B-0C7D-7ECA-3EF2-638394495CD1}"/>
              </a:ext>
            </a:extLst>
          </p:cNvPr>
          <p:cNvSpPr txBox="1">
            <a:spLocks/>
          </p:cNvSpPr>
          <p:nvPr/>
        </p:nvSpPr>
        <p:spPr>
          <a:xfrm>
            <a:off x="338092" y="222140"/>
            <a:ext cx="9233812"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a:latin typeface="LG Smart_H Regular"/>
                <a:ea typeface="LG Smart_H Regular"/>
              </a:rPr>
              <a:t>Team Reflection: What We Learned</a:t>
            </a:r>
            <a:endParaRPr lang="ko-KR"/>
          </a:p>
        </p:txBody>
      </p:sp>
      <p:sp>
        <p:nvSpPr>
          <p:cNvPr id="10" name="TextBox 7">
            <a:extLst>
              <a:ext uri="{FF2B5EF4-FFF2-40B4-BE49-F238E27FC236}">
                <a16:creationId xmlns:a16="http://schemas.microsoft.com/office/drawing/2014/main" id="{9ED3EE57-C432-B874-752D-52ACBDF1483A}"/>
              </a:ext>
            </a:extLst>
          </p:cNvPr>
          <p:cNvSpPr txBox="1"/>
          <p:nvPr/>
        </p:nvSpPr>
        <p:spPr>
          <a:xfrm>
            <a:off x="204672" y="1053515"/>
            <a:ext cx="9357172" cy="1323439"/>
          </a:xfrm>
          <a:prstGeom prst="rect">
            <a:avLst/>
          </a:prstGeom>
          <a:noFill/>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b="1">
                <a:solidFill>
                  <a:prstClr val="black"/>
                </a:solidFill>
                <a:latin typeface="LG Smart_H Regular"/>
                <a:ea typeface="LG Smart_H Regular"/>
                <a:cs typeface="+mn-lt"/>
              </a:rPr>
              <a:t>What Worked Well?</a:t>
            </a:r>
          </a:p>
          <a:p>
            <a:pPr marL="342900" indent="-342900">
              <a:buAutoNum type="arabicPeriod"/>
              <a:defRPr/>
            </a:pPr>
            <a:r>
              <a:rPr lang="en-US" sz="1600">
                <a:solidFill>
                  <a:prstClr val="black"/>
                </a:solidFill>
                <a:latin typeface="LG Smart_H Regular"/>
                <a:ea typeface="LG Smart_H Regular"/>
                <a:cs typeface="+mn-lt"/>
              </a:rPr>
              <a:t>Application of learned concepts like STRIDE and </a:t>
            </a:r>
            <a:r>
              <a:rPr lang="en-US" sz="1600" err="1">
                <a:solidFill>
                  <a:prstClr val="black"/>
                </a:solidFill>
                <a:latin typeface="LG Smart_H Regular"/>
                <a:ea typeface="LG Smart_H Regular"/>
                <a:cs typeface="+mn-lt"/>
              </a:rPr>
              <a:t>PnG</a:t>
            </a:r>
            <a:r>
              <a:rPr lang="en-US" sz="1600">
                <a:solidFill>
                  <a:prstClr val="black"/>
                </a:solidFill>
                <a:latin typeface="LG Smart_H Regular"/>
                <a:ea typeface="LG Smart_H Regular"/>
                <a:cs typeface="+mn-lt"/>
              </a:rPr>
              <a:t> to the project.</a:t>
            </a:r>
            <a:endParaRPr lang="en-US" sz="1600">
              <a:solidFill>
                <a:prstClr val="black"/>
              </a:solidFill>
              <a:latin typeface="LG Smart_H Regular"/>
              <a:ea typeface="LG Smart_H Regular"/>
            </a:endParaRPr>
          </a:p>
          <a:p>
            <a:pPr marL="342900" indent="-342900">
              <a:buAutoNum type="arabicPeriod"/>
              <a:defRPr/>
            </a:pPr>
            <a:r>
              <a:rPr lang="en-US" sz="1600">
                <a:solidFill>
                  <a:prstClr val="black"/>
                </a:solidFill>
                <a:latin typeface="LG Smart_H Regular"/>
                <a:ea typeface="LG Smart_H Regular"/>
              </a:rPr>
              <a:t>Used</a:t>
            </a:r>
            <a:r>
              <a:rPr lang="en-US" sz="1600">
                <a:solidFill>
                  <a:prstClr val="black"/>
                </a:solidFill>
                <a:latin typeface="LG Smart_H Regular"/>
                <a:ea typeface="LG Smart_H Regular"/>
                <a:cs typeface="+mn-lt"/>
              </a:rPr>
              <a:t> various tools like Wireshark and Linux OS (VMware) for penetration testing.</a:t>
            </a:r>
            <a:endParaRPr lang="en-US">
              <a:solidFill>
                <a:prstClr val="black"/>
              </a:solidFill>
              <a:latin typeface="LG Smart_H Regular"/>
              <a:ea typeface="LG Smart_H Regular"/>
              <a:cs typeface="+mn-lt"/>
            </a:endParaRPr>
          </a:p>
          <a:p>
            <a:pPr marL="342900" indent="-342900">
              <a:buAutoNum type="arabicPeriod"/>
              <a:defRPr/>
            </a:pPr>
            <a:r>
              <a:rPr lang="en-US" sz="1600">
                <a:solidFill>
                  <a:prstClr val="black"/>
                </a:solidFill>
                <a:latin typeface="LG Smart_H Regular"/>
                <a:ea typeface="LG Smart_H Regular"/>
                <a:cs typeface="+mn-lt"/>
              </a:rPr>
              <a:t>Everyone effectively managed their assigned roles and time, contributing well to the project.</a:t>
            </a:r>
          </a:p>
          <a:p>
            <a:pPr marL="342900" indent="-342900">
              <a:buAutoNum type="arabicPeriod"/>
              <a:defRPr/>
            </a:pPr>
            <a:r>
              <a:rPr lang="en-US" sz="1600">
                <a:solidFill>
                  <a:prstClr val="black"/>
                </a:solidFill>
                <a:latin typeface="LG Smart_H Regular"/>
                <a:ea typeface="LG Smart_H Regular"/>
                <a:cs typeface="+mn-lt"/>
              </a:rPr>
              <a:t>Successfully applied security concepts to executable attack scenarios.</a:t>
            </a:r>
            <a:endParaRPr lang="en-US" sz="1600">
              <a:solidFill>
                <a:prstClr val="black"/>
              </a:solidFill>
              <a:latin typeface="LG Smart_H Regular"/>
              <a:ea typeface="LG Smart_H Regular"/>
            </a:endParaRPr>
          </a:p>
        </p:txBody>
      </p:sp>
      <p:sp>
        <p:nvSpPr>
          <p:cNvPr id="11" name="TextBox 7">
            <a:extLst>
              <a:ext uri="{FF2B5EF4-FFF2-40B4-BE49-F238E27FC236}">
                <a16:creationId xmlns:a16="http://schemas.microsoft.com/office/drawing/2014/main" id="{A9DE3AA1-486B-02DF-F470-6734193AA3A9}"/>
              </a:ext>
            </a:extLst>
          </p:cNvPr>
          <p:cNvSpPr txBox="1"/>
          <p:nvPr/>
        </p:nvSpPr>
        <p:spPr>
          <a:xfrm>
            <a:off x="204671" y="3026179"/>
            <a:ext cx="7173810" cy="1107996"/>
          </a:xfrm>
          <a:prstGeom prst="rect">
            <a:avLst/>
          </a:prstGeom>
          <a:noFill/>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b="1" dirty="0">
                <a:solidFill>
                  <a:prstClr val="black"/>
                </a:solidFill>
                <a:latin typeface="LG Smart_H Regular"/>
                <a:ea typeface="LG Smart_H Regular"/>
                <a:cs typeface="+mn-lt"/>
              </a:rPr>
              <a:t>What Didn't Work Well?</a:t>
            </a:r>
          </a:p>
          <a:p>
            <a:pPr marL="342900" indent="-342900">
              <a:buAutoNum type="arabicPeriod"/>
              <a:defRPr/>
            </a:pPr>
            <a:r>
              <a:rPr lang="en-US" sz="1600" dirty="0">
                <a:solidFill>
                  <a:prstClr val="black"/>
                </a:solidFill>
                <a:latin typeface="LG Smart_H Regular"/>
                <a:ea typeface="LG Smart_H Regular"/>
                <a:cs typeface="+mn-lt"/>
              </a:rPr>
              <a:t>Failed to Implement code injection and </a:t>
            </a:r>
            <a:r>
              <a:rPr lang="en-IN" sz="1600" dirty="0">
                <a:solidFill>
                  <a:prstClr val="black"/>
                </a:solidFill>
                <a:latin typeface="LG Smart_H Regular"/>
                <a:ea typeface="LG Smart_H Regular"/>
                <a:cs typeface="+mn-lt"/>
              </a:rPr>
              <a:t>Man-in-the-Middle attacks</a:t>
            </a:r>
          </a:p>
          <a:p>
            <a:pPr marL="342900" indent="-342900">
              <a:buAutoNum type="arabicPeriod"/>
              <a:defRPr/>
            </a:pPr>
            <a:r>
              <a:rPr lang="en-US" sz="1600" dirty="0">
                <a:solidFill>
                  <a:prstClr val="black"/>
                </a:solidFill>
                <a:latin typeface="LG Smart_H Regular"/>
                <a:ea typeface="LG Smart_H Regular"/>
                <a:cs typeface="+mn-lt"/>
              </a:rPr>
              <a:t>Unable to utilize SBS Connect and Google </a:t>
            </a:r>
            <a:r>
              <a:rPr lang="en-US" sz="1600" dirty="0" err="1">
                <a:solidFill>
                  <a:prstClr val="black"/>
                </a:solidFill>
                <a:latin typeface="LG Smart_H Regular"/>
                <a:ea typeface="LG Smart_H Regular"/>
                <a:cs typeface="+mn-lt"/>
              </a:rPr>
              <a:t>BigQuery</a:t>
            </a:r>
            <a:r>
              <a:rPr lang="en-US" sz="1600" dirty="0">
                <a:solidFill>
                  <a:prstClr val="black"/>
                </a:solidFill>
                <a:latin typeface="LG Smart_H Regular"/>
                <a:ea typeface="LG Smart_H Regular"/>
                <a:cs typeface="+mn-lt"/>
              </a:rPr>
              <a:t> related features.</a:t>
            </a:r>
            <a:endParaRPr lang="en-US" dirty="0">
              <a:solidFill>
                <a:prstClr val="black"/>
              </a:solidFill>
              <a:latin typeface="LG Smart_H Regular"/>
              <a:ea typeface="LG Smart_H Regular"/>
            </a:endParaRPr>
          </a:p>
          <a:p>
            <a:pPr marL="342900" indent="-342900">
              <a:buAutoNum type="arabicPeriod"/>
              <a:defRPr/>
            </a:pPr>
            <a:r>
              <a:rPr lang="en-US" sz="1600" dirty="0">
                <a:solidFill>
                  <a:prstClr val="black"/>
                </a:solidFill>
                <a:latin typeface="LG Smart_H Regular"/>
                <a:ea typeface="LG Smart_H Regular"/>
                <a:cs typeface="+mn-lt"/>
              </a:rPr>
              <a:t>Failed to fully utilize the various hacking tools learned during lectures</a:t>
            </a:r>
          </a:p>
        </p:txBody>
      </p:sp>
      <p:sp>
        <p:nvSpPr>
          <p:cNvPr id="12" name="TextBox 7">
            <a:extLst>
              <a:ext uri="{FF2B5EF4-FFF2-40B4-BE49-F238E27FC236}">
                <a16:creationId xmlns:a16="http://schemas.microsoft.com/office/drawing/2014/main" id="{57EFE000-45C1-5073-7CCF-64B6BFDFF684}"/>
              </a:ext>
            </a:extLst>
          </p:cNvPr>
          <p:cNvSpPr txBox="1"/>
          <p:nvPr/>
        </p:nvSpPr>
        <p:spPr>
          <a:xfrm>
            <a:off x="204671" y="4984465"/>
            <a:ext cx="8222282" cy="1077218"/>
          </a:xfrm>
          <a:prstGeom prst="rect">
            <a:avLst/>
          </a:prstGeom>
          <a:noFill/>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b="1" dirty="0">
                <a:solidFill>
                  <a:prstClr val="black"/>
                </a:solidFill>
                <a:latin typeface="LG Smart_H Regular"/>
                <a:ea typeface="LG Smart_H Regular"/>
                <a:cs typeface="+mn-lt"/>
              </a:rPr>
              <a:t>If We Did It Again...</a:t>
            </a:r>
          </a:p>
          <a:p>
            <a:pPr marL="342900" indent="-342900">
              <a:buAutoNum type="arabicPeriod"/>
              <a:defRPr/>
            </a:pPr>
            <a:r>
              <a:rPr lang="en-US" sz="1600" dirty="0">
                <a:solidFill>
                  <a:srgbClr val="000000"/>
                </a:solidFill>
                <a:latin typeface="LG Smart_H Regular"/>
                <a:ea typeface="LG Smart_H Regular"/>
                <a:cs typeface="+mn-lt"/>
              </a:rPr>
              <a:t>If time permits, We would like to practice and master more attack techniques</a:t>
            </a:r>
          </a:p>
          <a:p>
            <a:pPr marL="342900" indent="-342900">
              <a:buAutoNum type="arabicPeriod"/>
              <a:defRPr/>
            </a:pPr>
            <a:r>
              <a:rPr lang="en-US" sz="1600" dirty="0">
                <a:latin typeface="LG스마트체 Regular"/>
                <a:ea typeface="LG스마트체 Regular"/>
              </a:rPr>
              <a:t>An alternative approach, from threat modeling to exploitation, is proposed to identify  vulnerabilities through another perspective.</a:t>
            </a:r>
          </a:p>
        </p:txBody>
      </p:sp>
    </p:spTree>
    <p:extLst>
      <p:ext uri="{BB962C8B-B14F-4D97-AF65-F5344CB8AC3E}">
        <p14:creationId xmlns:p14="http://schemas.microsoft.com/office/powerpoint/2010/main" val="414580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슬라이드 번호 개체 틀 2">
            <a:extLst>
              <a:ext uri="{FF2B5EF4-FFF2-40B4-BE49-F238E27FC236}">
                <a16:creationId xmlns:a16="http://schemas.microsoft.com/office/drawing/2014/main" id="{3AD1F83D-D585-B91E-162A-DA681C45D382}"/>
              </a:ext>
            </a:extLst>
          </p:cNvPr>
          <p:cNvSpPr>
            <a:spLocks noGrp="1"/>
          </p:cNvSpPr>
          <p:nvPr>
            <p:ph type="sldNum" sz="quarter" idx="12"/>
          </p:nvPr>
        </p:nvSpPr>
        <p:spPr>
          <a:xfrm>
            <a:off x="8966681" y="6396455"/>
            <a:ext cx="2743200" cy="311652"/>
          </a:xfrm>
        </p:spPr>
        <p:txBody>
          <a:bodyPr vert="horz" lIns="91440" tIns="45720" rIns="91440" bIns="45720" rtlCol="0" anchor="ctr">
            <a:normAutofit/>
          </a:bodyPr>
          <a:lstStyle/>
          <a:p>
            <a:pPr latinLnBrk="0">
              <a:spcAft>
                <a:spcPts val="600"/>
              </a:spcAft>
              <a:defRPr/>
            </a:pPr>
            <a:fld id="{836B6DB3-44B8-41C4-A846-21F6C6172237}" type="slidenum">
              <a:rPr lang="en-US" altLang="ko-KR" sz="900">
                <a:solidFill>
                  <a:prstClr val="black">
                    <a:tint val="75000"/>
                  </a:prstClr>
                </a:solidFill>
                <a:latin typeface="LG스마트체 Regular" panose="020B0600000101010101" pitchFamily="50" charset="-127"/>
                <a:ea typeface="LG스마트체 Regular" panose="020B0600000101010101" pitchFamily="50" charset="-127"/>
              </a:rPr>
              <a:pPr latinLnBrk="0">
                <a:spcAft>
                  <a:spcPts val="600"/>
                </a:spcAft>
                <a:defRPr/>
              </a:pPr>
              <a:t>19</a:t>
            </a:fld>
            <a:endParaRPr lang="en-US" altLang="ko-KR" sz="900">
              <a:solidFill>
                <a:prstClr val="black">
                  <a:tint val="75000"/>
                </a:prstClr>
              </a:solidFill>
              <a:latin typeface="LG스마트체 Regular" panose="020B0600000101010101" pitchFamily="50" charset="-127"/>
              <a:ea typeface="LG스마트체 Regular" panose="020B0600000101010101" pitchFamily="50" charset="-127"/>
            </a:endParaRPr>
          </a:p>
        </p:txBody>
      </p:sp>
      <p:sp>
        <p:nvSpPr>
          <p:cNvPr id="10" name="TextBox 1">
            <a:extLst>
              <a:ext uri="{FF2B5EF4-FFF2-40B4-BE49-F238E27FC236}">
                <a16:creationId xmlns:a16="http://schemas.microsoft.com/office/drawing/2014/main" id="{A27713EF-F1E1-2890-A96B-FFDC4CB06064}"/>
              </a:ext>
            </a:extLst>
          </p:cNvPr>
          <p:cNvSpPr txBox="1"/>
          <p:nvPr/>
        </p:nvSpPr>
        <p:spPr>
          <a:xfrm>
            <a:off x="-1080777" y="3671505"/>
            <a:ext cx="864799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dirty="0">
                <a:solidFill>
                  <a:srgbClr val="1F1F1F"/>
                </a:solidFill>
                <a:latin typeface="LG스마트체 Regular" panose="020B0600000101010101" pitchFamily="50" charset="-127"/>
                <a:ea typeface="LG스마트체 Regular" panose="020B0600000101010101" pitchFamily="50" charset="-127"/>
                <a:cs typeface="+mn-lt"/>
              </a:rPr>
              <a:t>Thank you</a:t>
            </a:r>
            <a:endParaRPr lang="ko-KR" sz="1200" dirty="0">
              <a:latin typeface="LG스마트체 Regular" panose="020B0600000101010101" pitchFamily="50" charset="-127"/>
              <a:ea typeface="LG스마트체 Regular" panose="020B0600000101010101" pitchFamily="50" charset="-127"/>
            </a:endParaRPr>
          </a:p>
        </p:txBody>
      </p:sp>
      <p:pic>
        <p:nvPicPr>
          <p:cNvPr id="11" name="그림 10" descr="상징, 디자인이(가) 표시된 사진&#10;&#10;AI 생성 콘텐츠는 정확하지 않을 수 있습니다.">
            <a:extLst>
              <a:ext uri="{FF2B5EF4-FFF2-40B4-BE49-F238E27FC236}">
                <a16:creationId xmlns:a16="http://schemas.microsoft.com/office/drawing/2014/main" id="{9A90B394-E6FA-BFEA-263F-8A133D0CFA84}"/>
              </a:ext>
            </a:extLst>
          </p:cNvPr>
          <p:cNvPicPr>
            <a:picLocks noChangeAspect="1"/>
          </p:cNvPicPr>
          <p:nvPr/>
        </p:nvPicPr>
        <p:blipFill>
          <a:blip r:embed="rId2"/>
          <a:stretch>
            <a:fillRect/>
          </a:stretch>
        </p:blipFill>
        <p:spPr>
          <a:xfrm>
            <a:off x="6976508" y="1302040"/>
            <a:ext cx="3019425" cy="4305300"/>
          </a:xfrm>
          <a:prstGeom prst="rect">
            <a:avLst/>
          </a:prstGeom>
        </p:spPr>
      </p:pic>
      <p:sp>
        <p:nvSpPr>
          <p:cNvPr id="2" name="TextBox 1">
            <a:extLst>
              <a:ext uri="{FF2B5EF4-FFF2-40B4-BE49-F238E27FC236}">
                <a16:creationId xmlns:a16="http://schemas.microsoft.com/office/drawing/2014/main" id="{016BBA27-ECD0-FF88-B55F-3BFFA4272172}"/>
              </a:ext>
            </a:extLst>
          </p:cNvPr>
          <p:cNvSpPr txBox="1"/>
          <p:nvPr/>
        </p:nvSpPr>
        <p:spPr>
          <a:xfrm>
            <a:off x="-1146561" y="2783982"/>
            <a:ext cx="8647998"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5400" dirty="0">
                <a:solidFill>
                  <a:srgbClr val="1F1F1F"/>
                </a:solidFill>
                <a:latin typeface="LG스마트체 Regular"/>
                <a:ea typeface="LG스마트체 Regular"/>
                <a:cs typeface="+mn-lt"/>
              </a:rPr>
              <a:t>Q &amp; A</a:t>
            </a:r>
            <a:endParaRPr lang="en-US" altLang="ko-KR" dirty="0"/>
          </a:p>
        </p:txBody>
      </p:sp>
    </p:spTree>
    <p:extLst>
      <p:ext uri="{BB962C8B-B14F-4D97-AF65-F5344CB8AC3E}">
        <p14:creationId xmlns:p14="http://schemas.microsoft.com/office/powerpoint/2010/main" val="347999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D3F76-98CD-BF53-3CAD-EF1FC75B88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341EE-A186-E415-6948-B58C2757B1BC}"/>
              </a:ext>
            </a:extLst>
          </p:cNvPr>
          <p:cNvSpPr>
            <a:spLocks noGrp="1"/>
          </p:cNvSpPr>
          <p:nvPr>
            <p:ph type="title"/>
          </p:nvPr>
        </p:nvSpPr>
        <p:spPr>
          <a:xfrm>
            <a:off x="279477" y="236794"/>
            <a:ext cx="5249006" cy="644524"/>
          </a:xfrm>
        </p:spPr>
        <p:txBody>
          <a:bodyPr/>
          <a:lstStyle/>
          <a:p>
            <a:r>
              <a:rPr lang="en-US" b="1" dirty="0">
                <a:latin typeface="LG Smart_H Regular"/>
                <a:ea typeface="LG Smart_H Regular"/>
              </a:rPr>
              <a:t>Table Of Contents</a:t>
            </a:r>
            <a:endParaRPr lang="ko-KR" altLang="en-US" dirty="0"/>
          </a:p>
        </p:txBody>
      </p:sp>
      <p:sp>
        <p:nvSpPr>
          <p:cNvPr id="3" name="Slide Number Placeholder 2">
            <a:extLst>
              <a:ext uri="{FF2B5EF4-FFF2-40B4-BE49-F238E27FC236}">
                <a16:creationId xmlns:a16="http://schemas.microsoft.com/office/drawing/2014/main" id="{12875A9E-E650-0F21-7CA7-D4878EC7A359}"/>
              </a:ext>
            </a:extLst>
          </p:cNvPr>
          <p:cNvSpPr>
            <a:spLocks noGrp="1"/>
          </p:cNvSpPr>
          <p:nvPr>
            <p:ph type="sldNum" sz="quarter" idx="12"/>
          </p:nvPr>
        </p:nvSpPr>
        <p:spPr/>
        <p:txBody>
          <a:bodyPr/>
          <a:lstStyle/>
          <a:p>
            <a:fld id="{836B6DB3-44B8-41C4-A846-21F6C6172237}" type="slidenum">
              <a:rPr lang="ko-KR" altLang="en-US" smtClean="0"/>
              <a:t>2</a:t>
            </a:fld>
            <a:endParaRPr lang="ko-KR" altLang="en-US"/>
          </a:p>
        </p:txBody>
      </p:sp>
      <p:sp>
        <p:nvSpPr>
          <p:cNvPr id="217" name="TextBox 216">
            <a:extLst>
              <a:ext uri="{FF2B5EF4-FFF2-40B4-BE49-F238E27FC236}">
                <a16:creationId xmlns:a16="http://schemas.microsoft.com/office/drawing/2014/main" id="{A362688B-701F-EB1E-A7DB-9BF9383E070B}"/>
              </a:ext>
            </a:extLst>
          </p:cNvPr>
          <p:cNvSpPr txBox="1"/>
          <p:nvPr/>
        </p:nvSpPr>
        <p:spPr>
          <a:xfrm>
            <a:off x="283339" y="1060380"/>
            <a:ext cx="7882557" cy="3000821"/>
          </a:xfrm>
          <a:prstGeom prst="rect">
            <a:avLst/>
          </a:prstGeom>
          <a:noFill/>
        </p:spPr>
        <p:txBody>
          <a:bodyPr wrap="square" lIns="91440" tIns="45720" rIns="91440" bIns="45720" anchor="t">
            <a:spAutoFit/>
          </a:bodyPr>
          <a:lstStyle/>
          <a:p>
            <a:pPr marL="342900" indent="-342900">
              <a:lnSpc>
                <a:spcPct val="150000"/>
              </a:lnSpc>
              <a:buAutoNum type="arabicPeriod"/>
            </a:pPr>
            <a:r>
              <a:rPr lang="en-US" altLang="ko-KR" dirty="0">
                <a:latin typeface="LG Smart_H Regular"/>
                <a:ea typeface="LG스마트체 Regular"/>
              </a:rPr>
              <a:t>Team Introduction</a:t>
            </a:r>
          </a:p>
          <a:p>
            <a:pPr marL="342900" indent="-342900">
              <a:lnSpc>
                <a:spcPct val="150000"/>
              </a:lnSpc>
              <a:buFontTx/>
              <a:buAutoNum type="arabicPeriod"/>
            </a:pPr>
            <a:r>
              <a:rPr lang="en-US" dirty="0">
                <a:latin typeface="LG Smart_H Regular"/>
                <a:ea typeface="+mn-lt"/>
                <a:cs typeface="+mn-lt"/>
              </a:rPr>
              <a:t>Scheduling and Role Assignment</a:t>
            </a:r>
            <a:endParaRPr lang="en-US" altLang="ko-KR" dirty="0">
              <a:latin typeface="LG Smart_H Regular"/>
              <a:ea typeface="LG스마트체 Regular"/>
              <a:cs typeface="+mn-lt"/>
            </a:endParaRPr>
          </a:p>
          <a:p>
            <a:pPr marL="342900" indent="-342900">
              <a:lnSpc>
                <a:spcPct val="150000"/>
              </a:lnSpc>
              <a:buFontTx/>
              <a:buAutoNum type="arabicPeriod"/>
            </a:pPr>
            <a:r>
              <a:rPr lang="en-US" dirty="0">
                <a:latin typeface="LG Smart_H Regular"/>
                <a:ea typeface="+mn-lt"/>
                <a:cs typeface="+mn-lt"/>
              </a:rPr>
              <a:t>Fault Detection in DFD</a:t>
            </a:r>
            <a:endParaRPr lang="en-US" dirty="0">
              <a:latin typeface="LG Smart_H Regular"/>
              <a:ea typeface="맑은 고딕"/>
            </a:endParaRPr>
          </a:p>
          <a:p>
            <a:pPr marL="342900" indent="-342900">
              <a:lnSpc>
                <a:spcPct val="150000"/>
              </a:lnSpc>
              <a:buAutoNum type="arabicPeriod"/>
            </a:pPr>
            <a:r>
              <a:rPr lang="en-US" dirty="0">
                <a:latin typeface="LG Smart_H Regular"/>
                <a:ea typeface="+mn-lt"/>
                <a:cs typeface="+mn-lt"/>
              </a:rPr>
              <a:t>Assumption and Evaluation Techniques</a:t>
            </a:r>
          </a:p>
          <a:p>
            <a:pPr marL="342900" indent="-342900">
              <a:lnSpc>
                <a:spcPct val="150000"/>
              </a:lnSpc>
              <a:buFontTx/>
              <a:buAutoNum type="arabicPeriod"/>
            </a:pPr>
            <a:r>
              <a:rPr lang="en-US" dirty="0">
                <a:latin typeface="LG Smart_H Regular"/>
                <a:ea typeface="+mn-lt"/>
                <a:cs typeface="+mn-lt"/>
              </a:rPr>
              <a:t>Prioritization of Vulnerabilities</a:t>
            </a:r>
            <a:endParaRPr lang="en-US" dirty="0">
              <a:latin typeface="LG Smart_H Regular"/>
              <a:ea typeface="맑은 고딕"/>
            </a:endParaRPr>
          </a:p>
          <a:p>
            <a:pPr marL="342900" indent="-342900">
              <a:lnSpc>
                <a:spcPct val="150000"/>
              </a:lnSpc>
              <a:buAutoNum type="arabicPeriod"/>
            </a:pPr>
            <a:r>
              <a:rPr lang="en-US" dirty="0">
                <a:latin typeface="LG Smart_H Regular"/>
                <a:ea typeface="+mn-lt"/>
                <a:cs typeface="+mn-lt"/>
              </a:rPr>
              <a:t>Attack Analysis, Attack Method &amp; Mitigation</a:t>
            </a:r>
            <a:endParaRPr lang="en-US" dirty="0">
              <a:latin typeface="LG Smart_H Regular"/>
              <a:ea typeface="맑은 고딕"/>
            </a:endParaRPr>
          </a:p>
          <a:p>
            <a:pPr marL="342900" indent="-342900">
              <a:lnSpc>
                <a:spcPct val="150000"/>
              </a:lnSpc>
              <a:buFontTx/>
              <a:buAutoNum type="arabicPeriod"/>
            </a:pPr>
            <a:r>
              <a:rPr lang="en-US" dirty="0">
                <a:latin typeface="LG Smart_H Regular"/>
                <a:ea typeface="+mn-lt"/>
                <a:cs typeface="+mn-lt"/>
              </a:rPr>
              <a:t>Team Reflection: What We Learned </a:t>
            </a:r>
            <a:endParaRPr lang="en-US" dirty="0">
              <a:latin typeface="LG Smart_H Regular"/>
              <a:ea typeface="맑은 고딕"/>
            </a:endParaRPr>
          </a:p>
        </p:txBody>
      </p:sp>
    </p:spTree>
    <p:extLst>
      <p:ext uri="{BB962C8B-B14F-4D97-AF65-F5344CB8AC3E}">
        <p14:creationId xmlns:p14="http://schemas.microsoft.com/office/powerpoint/2010/main" val="48733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35AE-1131-6626-839C-58C1FE116F6D}"/>
              </a:ext>
            </a:extLst>
          </p:cNvPr>
          <p:cNvSpPr>
            <a:spLocks noGrp="1"/>
          </p:cNvSpPr>
          <p:nvPr>
            <p:ph type="title"/>
          </p:nvPr>
        </p:nvSpPr>
        <p:spPr>
          <a:xfrm>
            <a:off x="370331" y="273428"/>
            <a:ext cx="3790950" cy="644524"/>
          </a:xfrm>
        </p:spPr>
        <p:txBody>
          <a:bodyPr/>
          <a:lstStyle/>
          <a:p>
            <a:r>
              <a:rPr lang="en-US" b="1" dirty="0"/>
              <a:t>Team Introduction</a:t>
            </a:r>
            <a:endParaRPr lang="en-US" dirty="0"/>
          </a:p>
        </p:txBody>
      </p:sp>
      <p:sp>
        <p:nvSpPr>
          <p:cNvPr id="3" name="Slide Number Placeholder 2">
            <a:extLst>
              <a:ext uri="{FF2B5EF4-FFF2-40B4-BE49-F238E27FC236}">
                <a16:creationId xmlns:a16="http://schemas.microsoft.com/office/drawing/2014/main" id="{F4EEEE6F-B682-79E5-FE4D-3D280B8950D0}"/>
              </a:ext>
            </a:extLst>
          </p:cNvPr>
          <p:cNvSpPr>
            <a:spLocks noGrp="1"/>
          </p:cNvSpPr>
          <p:nvPr>
            <p:ph type="sldNum" sz="quarter" idx="12"/>
          </p:nvPr>
        </p:nvSpPr>
        <p:spPr/>
        <p:txBody>
          <a:bodyPr/>
          <a:lstStyle/>
          <a:p>
            <a:fld id="{836B6DB3-44B8-41C4-A846-21F6C6172237}" type="slidenum">
              <a:rPr lang="ko-KR" altLang="en-US" smtClean="0"/>
              <a:t>3</a:t>
            </a:fld>
            <a:endParaRPr lang="ko-KR" altLang="en-US"/>
          </a:p>
        </p:txBody>
      </p:sp>
      <p:sp>
        <p:nvSpPr>
          <p:cNvPr id="4" name="TextBox 3">
            <a:extLst>
              <a:ext uri="{FF2B5EF4-FFF2-40B4-BE49-F238E27FC236}">
                <a16:creationId xmlns:a16="http://schemas.microsoft.com/office/drawing/2014/main" id="{ECB6403C-3A13-4A6E-FA2E-64BB263FB88A}"/>
              </a:ext>
            </a:extLst>
          </p:cNvPr>
          <p:cNvSpPr txBox="1"/>
          <p:nvPr/>
        </p:nvSpPr>
        <p:spPr>
          <a:xfrm>
            <a:off x="-147221" y="1405335"/>
            <a:ext cx="463768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a:r>
              <a:rPr lang="en-US" sz="2400" b="1" dirty="0" err="1">
                <a:latin typeface="LG스마트체 Regular"/>
                <a:ea typeface="LG스마트체 Regular"/>
              </a:rPr>
              <a:t>TripleS</a:t>
            </a:r>
            <a:r>
              <a:rPr lang="en-US" sz="2400" b="1" dirty="0">
                <a:latin typeface="LG스마트체 Regular"/>
                <a:ea typeface="LG스마트체 Regular"/>
              </a:rPr>
              <a:t> - Security</a:t>
            </a:r>
            <a:r>
              <a:rPr lang="ko-KR" altLang="en-US" sz="2400" b="1" dirty="0">
                <a:latin typeface="LG스마트체 Regular"/>
                <a:ea typeface="LG스마트체 Regular"/>
              </a:rPr>
              <a:t> </a:t>
            </a:r>
            <a:r>
              <a:rPr lang="en-US" altLang="ko-KR" sz="2400" b="1" dirty="0">
                <a:latin typeface="LG스마트체 Regular"/>
                <a:ea typeface="LG스마트체 Regular"/>
              </a:rPr>
              <a:t>Team</a:t>
            </a:r>
            <a:r>
              <a:rPr lang="ko-KR" altLang="en-US" sz="2400" b="1" dirty="0">
                <a:latin typeface="LG스마트체 Regular"/>
                <a:ea typeface="LG스마트체 Regular"/>
              </a:rPr>
              <a:t> </a:t>
            </a:r>
            <a:r>
              <a:rPr lang="en-US" altLang="ko-KR" sz="2400" b="1" dirty="0">
                <a:latin typeface="LG스마트체 Regular"/>
                <a:ea typeface="LG스마트체 Regular"/>
              </a:rPr>
              <a:t>2</a:t>
            </a:r>
            <a:endParaRPr lang="ko-KR" altLang="en-US" sz="2400" b="1" dirty="0">
              <a:latin typeface="LG스마트체 Regular"/>
              <a:ea typeface="LG스마트체 Regular"/>
            </a:endParaRPr>
          </a:p>
        </p:txBody>
      </p:sp>
      <p:graphicFrame>
        <p:nvGraphicFramePr>
          <p:cNvPr id="11" name="Table 10">
            <a:extLst>
              <a:ext uri="{FF2B5EF4-FFF2-40B4-BE49-F238E27FC236}">
                <a16:creationId xmlns:a16="http://schemas.microsoft.com/office/drawing/2014/main" id="{32FE3A72-FC15-1924-64DC-76FA754AA7BE}"/>
              </a:ext>
            </a:extLst>
          </p:cNvPr>
          <p:cNvGraphicFramePr>
            <a:graphicFrameLocks noGrp="1"/>
          </p:cNvGraphicFramePr>
          <p:nvPr>
            <p:extLst>
              <p:ext uri="{D42A27DB-BD31-4B8C-83A1-F6EECF244321}">
                <p14:modId xmlns:p14="http://schemas.microsoft.com/office/powerpoint/2010/main" val="3981420127"/>
              </p:ext>
            </p:extLst>
          </p:nvPr>
        </p:nvGraphicFramePr>
        <p:xfrm>
          <a:off x="325060" y="2025295"/>
          <a:ext cx="5372355" cy="3144771"/>
        </p:xfrm>
        <a:graphic>
          <a:graphicData uri="http://schemas.openxmlformats.org/drawingml/2006/table">
            <a:tbl>
              <a:tblPr bandRow="1">
                <a:tableStyleId>{5C22544A-7EE6-4342-B048-85BDC9FD1C3A}</a:tableStyleId>
              </a:tblPr>
              <a:tblGrid>
                <a:gridCol w="2027956">
                  <a:extLst>
                    <a:ext uri="{9D8B030D-6E8A-4147-A177-3AD203B41FA5}">
                      <a16:colId xmlns:a16="http://schemas.microsoft.com/office/drawing/2014/main" val="2527931542"/>
                    </a:ext>
                  </a:extLst>
                </a:gridCol>
                <a:gridCol w="3344399">
                  <a:extLst>
                    <a:ext uri="{9D8B030D-6E8A-4147-A177-3AD203B41FA5}">
                      <a16:colId xmlns:a16="http://schemas.microsoft.com/office/drawing/2014/main" val="2162072128"/>
                    </a:ext>
                  </a:extLst>
                </a:gridCol>
              </a:tblGrid>
              <a:tr h="275673">
                <a:tc>
                  <a:txBody>
                    <a:bodyPr/>
                    <a:lstStyle/>
                    <a:p>
                      <a:pPr rtl="0" fontAlgn="base">
                        <a:lnSpc>
                          <a:spcPts val="1275"/>
                        </a:lnSpc>
                        <a:buNone/>
                      </a:pPr>
                      <a:r>
                        <a:rPr lang="en-US" sz="1800" b="1" dirty="0">
                          <a:effectLst/>
                          <a:latin typeface="LG Smart_H Regular"/>
                        </a:rPr>
                        <a:t>Name</a:t>
                      </a:r>
                      <a:endParaRPr lang="en-US" altLang="ko-KR" sz="1800" b="1" dirty="0">
                        <a:effectLst/>
                        <a:latin typeface="LG Smart_H Regular"/>
                      </a:endParaRPr>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solidFill>
                      <a:srgbClr val="D9D9D9"/>
                    </a:solidFill>
                  </a:tcPr>
                </a:tc>
                <a:tc>
                  <a:txBody>
                    <a:bodyPr/>
                    <a:lstStyle/>
                    <a:p>
                      <a:pPr rtl="0" fontAlgn="base">
                        <a:lnSpc>
                          <a:spcPts val="1275"/>
                        </a:lnSpc>
                        <a:buNone/>
                      </a:pPr>
                      <a:r>
                        <a:rPr lang="en-US" sz="1800" b="1" dirty="0">
                          <a:effectLst/>
                          <a:latin typeface="LG Smart_H Regular"/>
                        </a:rPr>
                        <a:t>Role</a:t>
                      </a:r>
                      <a:endParaRPr lang="en-US" altLang="ko-KR" sz="1800" b="1" dirty="0">
                        <a:effectLst/>
                        <a:latin typeface="LG Smart_H Regular"/>
                      </a:endParaRPr>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solidFill>
                      <a:srgbClr val="D9D9D9"/>
                    </a:solidFill>
                  </a:tcPr>
                </a:tc>
                <a:extLst>
                  <a:ext uri="{0D108BD9-81ED-4DB2-BD59-A6C34878D82A}">
                    <a16:rowId xmlns:a16="http://schemas.microsoft.com/office/drawing/2014/main" val="1937891089"/>
                  </a:ext>
                </a:extLst>
              </a:tr>
              <a:tr h="408763">
                <a:tc>
                  <a:txBody>
                    <a:bodyPr/>
                    <a:lstStyle/>
                    <a:p>
                      <a:pPr lvl="0" algn="l">
                        <a:lnSpc>
                          <a:spcPct val="100000"/>
                        </a:lnSpc>
                        <a:spcBef>
                          <a:spcPts val="0"/>
                        </a:spcBef>
                        <a:spcAft>
                          <a:spcPts val="0"/>
                        </a:spcAft>
                        <a:buNone/>
                      </a:pPr>
                      <a:r>
                        <a:rPr lang="en-US" sz="1600" b="0" i="0" u="none" strike="noStrike" noProof="0">
                          <a:solidFill>
                            <a:srgbClr val="000000"/>
                          </a:solidFill>
                          <a:effectLst/>
                          <a:latin typeface="Malgun Gothic"/>
                        </a:rPr>
                        <a:t>Bradley Schmerl</a:t>
                      </a:r>
                      <a:endParaRPr lang="en-US" sz="1600" b="0" err="1"/>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600" b="0" i="0" u="none" strike="noStrike" kern="1200" noProof="0">
                          <a:solidFill>
                            <a:srgbClr val="000000"/>
                          </a:solidFill>
                          <a:effectLst/>
                          <a:latin typeface="LG Smart_H Regular"/>
                          <a:ea typeface="+mn-ea"/>
                          <a:cs typeface="+mn-cs"/>
                        </a:rPr>
                        <a:t>Mentor</a:t>
                      </a:r>
                      <a:endParaRPr lang="en-US" sz="1600" b="0" i="0" u="none" strike="noStrike" kern="1200">
                        <a:solidFill>
                          <a:srgbClr val="000000"/>
                        </a:solidFill>
                        <a:effectLst/>
                        <a:latin typeface="LG Smart_H Regular"/>
                        <a:ea typeface="+mn-ea"/>
                        <a:cs typeface="+mn-cs"/>
                      </a:endParaRPr>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extLst>
                  <a:ext uri="{0D108BD9-81ED-4DB2-BD59-A6C34878D82A}">
                    <a16:rowId xmlns:a16="http://schemas.microsoft.com/office/drawing/2014/main" val="530288718"/>
                  </a:ext>
                </a:extLst>
              </a:tr>
              <a:tr h="275673">
                <a:tc>
                  <a:txBody>
                    <a:bodyPr/>
                    <a:lstStyle/>
                    <a:p>
                      <a:pPr lvl="0" algn="l">
                        <a:lnSpc>
                          <a:spcPct val="100000"/>
                        </a:lnSpc>
                        <a:spcBef>
                          <a:spcPts val="0"/>
                        </a:spcBef>
                        <a:spcAft>
                          <a:spcPts val="0"/>
                        </a:spcAft>
                        <a:buNone/>
                      </a:pPr>
                      <a:r>
                        <a:rPr lang="en-US" sz="1600" b="0" i="0" u="none" strike="noStrike" noProof="0">
                          <a:solidFill>
                            <a:srgbClr val="000000"/>
                          </a:solidFill>
                          <a:effectLst/>
                          <a:latin typeface="LG Smart_H Regular"/>
                        </a:rPr>
                        <a:t>Sungyoung Choi</a:t>
                      </a:r>
                      <a:endParaRPr lang="en-US" sz="1600" b="0">
                        <a:latin typeface="LG Smart_H Regular"/>
                      </a:endParaRPr>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tc>
                  <a:txBody>
                    <a:bodyPr/>
                    <a:lstStyle/>
                    <a:p>
                      <a:pPr lvl="0">
                        <a:lnSpc>
                          <a:spcPts val="1275"/>
                        </a:lnSpc>
                        <a:buNone/>
                      </a:pPr>
                      <a:r>
                        <a:rPr lang="en-US" sz="1600" b="0" i="0" u="none" strike="noStrike" kern="1200" noProof="0">
                          <a:solidFill>
                            <a:srgbClr val="000000"/>
                          </a:solidFill>
                          <a:effectLst/>
                          <a:latin typeface="LG Smart_H Regular"/>
                          <a:ea typeface="+mn-ea"/>
                          <a:cs typeface="+mn-cs"/>
                        </a:rPr>
                        <a:t>Summarize and Organize Reports</a:t>
                      </a:r>
                      <a:endParaRPr lang="en-US" sz="1600" b="0" i="0" u="none" strike="noStrike" kern="1200">
                        <a:solidFill>
                          <a:srgbClr val="000000"/>
                        </a:solidFill>
                        <a:effectLst/>
                        <a:latin typeface="LG Smart_H Regular"/>
                        <a:ea typeface="+mn-ea"/>
                        <a:cs typeface="+mn-cs"/>
                      </a:endParaRPr>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extLst>
                  <a:ext uri="{0D108BD9-81ED-4DB2-BD59-A6C34878D82A}">
                    <a16:rowId xmlns:a16="http://schemas.microsoft.com/office/drawing/2014/main" val="1521916205"/>
                  </a:ext>
                </a:extLst>
              </a:tr>
              <a:tr h="408763">
                <a:tc>
                  <a:txBody>
                    <a:bodyPr/>
                    <a:lstStyle/>
                    <a:p>
                      <a:pPr lvl="0" algn="l">
                        <a:lnSpc>
                          <a:spcPct val="100000"/>
                        </a:lnSpc>
                        <a:spcBef>
                          <a:spcPts val="0"/>
                        </a:spcBef>
                        <a:spcAft>
                          <a:spcPts val="0"/>
                        </a:spcAft>
                        <a:buNone/>
                      </a:pPr>
                      <a:r>
                        <a:rPr lang="en-US" sz="1600" b="0" i="0" u="none" strike="noStrike" noProof="0">
                          <a:solidFill>
                            <a:srgbClr val="000000"/>
                          </a:solidFill>
                          <a:effectLst/>
                          <a:latin typeface="LG Smart_H Regular"/>
                        </a:rPr>
                        <a:t>Taemin Noh</a:t>
                      </a:r>
                      <a:endParaRPr lang="en-US" sz="1600" b="0">
                        <a:latin typeface="LG Smart_H Regular"/>
                      </a:endParaRPr>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600" b="0" i="0" u="none" strike="noStrike" kern="1200" noProof="0" dirty="0">
                          <a:solidFill>
                            <a:srgbClr val="000000"/>
                          </a:solidFill>
                          <a:effectLst/>
                          <a:latin typeface="LG Smart_H Regular"/>
                        </a:rPr>
                        <a:t>Research and PPT Documentation</a:t>
                      </a:r>
                      <a:endParaRPr lang="ko-KR" dirty="0"/>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extLst>
                  <a:ext uri="{0D108BD9-81ED-4DB2-BD59-A6C34878D82A}">
                    <a16:rowId xmlns:a16="http://schemas.microsoft.com/office/drawing/2014/main" val="4193178558"/>
                  </a:ext>
                </a:extLst>
              </a:tr>
              <a:tr h="446780">
                <a:tc>
                  <a:txBody>
                    <a:bodyPr/>
                    <a:lstStyle/>
                    <a:p>
                      <a:pPr lvl="0" algn="l">
                        <a:lnSpc>
                          <a:spcPct val="100000"/>
                        </a:lnSpc>
                        <a:spcBef>
                          <a:spcPts val="0"/>
                        </a:spcBef>
                        <a:spcAft>
                          <a:spcPts val="0"/>
                        </a:spcAft>
                        <a:buNone/>
                      </a:pPr>
                      <a:r>
                        <a:rPr lang="en-US" sz="1600" b="0" i="0" u="none" strike="noStrike" noProof="0">
                          <a:solidFill>
                            <a:srgbClr val="000000"/>
                          </a:solidFill>
                          <a:effectLst/>
                          <a:latin typeface="LG Smart_H Regular"/>
                        </a:rPr>
                        <a:t>Hwajung Lee</a:t>
                      </a:r>
                      <a:endParaRPr lang="en-US" sz="1600" b="0">
                        <a:latin typeface="LG Smart_H Regular"/>
                      </a:endParaRPr>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600" b="0" i="0" u="none" strike="noStrike" kern="1200" noProof="0" dirty="0">
                          <a:solidFill>
                            <a:srgbClr val="000000"/>
                          </a:solidFill>
                          <a:effectLst/>
                          <a:latin typeface="LG Smart_H Regular"/>
                          <a:ea typeface="+mn-ea"/>
                          <a:cs typeface="+mn-cs"/>
                        </a:rPr>
                        <a:t>Exploit Analysis – ARP Spoofing, Fake</a:t>
                      </a:r>
                      <a:r>
                        <a:rPr lang="en-US" sz="1600" b="0" i="0" u="none" strike="noStrike" kern="1200" baseline="0" noProof="0" dirty="0">
                          <a:solidFill>
                            <a:srgbClr val="000000"/>
                          </a:solidFill>
                          <a:effectLst/>
                          <a:latin typeface="LG Smart_H Regular"/>
                          <a:ea typeface="+mn-ea"/>
                          <a:cs typeface="+mn-cs"/>
                        </a:rPr>
                        <a:t> data</a:t>
                      </a:r>
                      <a:endParaRPr lang="ko-KR" altLang="en-US" sz="1600" b="0" i="0" u="none" strike="noStrike" kern="1200" dirty="0">
                        <a:solidFill>
                          <a:srgbClr val="000000"/>
                        </a:solidFill>
                        <a:effectLst/>
                        <a:latin typeface="LG Smart_H Regular"/>
                        <a:ea typeface="LG Smart_H Regular"/>
                        <a:cs typeface="+mn-cs"/>
                      </a:endParaRPr>
                    </a:p>
                  </a:txBody>
                  <a:tcPr marL="91621" marR="91621" marT="45806" marB="45806"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extLst>
                  <a:ext uri="{0D108BD9-81ED-4DB2-BD59-A6C34878D82A}">
                    <a16:rowId xmlns:a16="http://schemas.microsoft.com/office/drawing/2014/main" val="2122248237"/>
                  </a:ext>
                </a:extLst>
              </a:tr>
              <a:tr h="408763">
                <a:tc>
                  <a:txBody>
                    <a:bodyPr/>
                    <a:lstStyle/>
                    <a:p>
                      <a:pPr lvl="0" algn="l">
                        <a:lnSpc>
                          <a:spcPct val="100000"/>
                        </a:lnSpc>
                        <a:spcBef>
                          <a:spcPts val="0"/>
                        </a:spcBef>
                        <a:spcAft>
                          <a:spcPts val="0"/>
                        </a:spcAft>
                        <a:buNone/>
                      </a:pPr>
                      <a:r>
                        <a:rPr lang="en-US" sz="1600" b="0" i="0" u="none" strike="noStrike" noProof="0">
                          <a:solidFill>
                            <a:srgbClr val="000000"/>
                          </a:solidFill>
                          <a:effectLst/>
                          <a:latin typeface="LG Smart_H Regular"/>
                        </a:rPr>
                        <a:t>Soyoon Kim</a:t>
                      </a:r>
                      <a:endParaRPr lang="en-US" sz="1600" b="0">
                        <a:latin typeface="LG Smart_H Regular"/>
                      </a:endParaRPr>
                    </a:p>
                  </a:txBody>
                  <a:tcPr marL="80734" marR="80734" marT="40367" marB="40367"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600" b="0" i="0" u="none" strike="noStrike" kern="1200" noProof="0" dirty="0">
                          <a:solidFill>
                            <a:srgbClr val="000000"/>
                          </a:solidFill>
                          <a:effectLst/>
                          <a:latin typeface="LG Smart_H Regular"/>
                          <a:ea typeface="+mn-ea"/>
                          <a:cs typeface="+mn-cs"/>
                        </a:rPr>
                        <a:t>Exploit Analysis – Socket blocking, PPT Documentation</a:t>
                      </a:r>
                      <a:endParaRPr lang="ko-KR" altLang="en-US" sz="1600" b="0" i="0" u="none" strike="noStrike" kern="1200" dirty="0">
                        <a:solidFill>
                          <a:srgbClr val="000000"/>
                        </a:solidFill>
                        <a:effectLst/>
                        <a:latin typeface="LG Smart_H Regular"/>
                        <a:ea typeface="LG Smart_H Regular"/>
                        <a:cs typeface="+mn-cs"/>
                      </a:endParaRPr>
                    </a:p>
                  </a:txBody>
                  <a:tcPr marL="80734" marR="80734" marT="40367" marB="40367" anchor="ctr">
                    <a:lnL w="9525" cap="flat" cmpd="sng" algn="ctr">
                      <a:solidFill>
                        <a:srgbClr val="404040"/>
                      </a:solidFill>
                      <a:prstDash val="solid"/>
                      <a:round/>
                      <a:headEnd type="none" w="med" len="med"/>
                      <a:tailEnd type="none" w="med" len="med"/>
                    </a:lnL>
                    <a:lnR w="9525" cap="flat" cmpd="sng" algn="ctr">
                      <a:solidFill>
                        <a:srgbClr val="404040"/>
                      </a:solidFill>
                      <a:prstDash val="solid"/>
                      <a:round/>
                      <a:headEnd type="none" w="med" len="med"/>
                      <a:tailEnd type="none" w="med" len="med"/>
                    </a:lnR>
                    <a:lnT w="9525" cap="flat" cmpd="sng" algn="ctr">
                      <a:solidFill>
                        <a:srgbClr val="404040"/>
                      </a:solidFill>
                      <a:prstDash val="solid"/>
                      <a:round/>
                      <a:headEnd type="none" w="med" len="med"/>
                      <a:tailEnd type="none" w="med" len="med"/>
                    </a:lnT>
                    <a:lnB w="9525" cap="flat" cmpd="sng" algn="ctr">
                      <a:solidFill>
                        <a:srgbClr val="404040"/>
                      </a:solidFill>
                      <a:prstDash val="solid"/>
                      <a:round/>
                      <a:headEnd type="none" w="med" len="med"/>
                      <a:tailEnd type="none" w="med" len="med"/>
                    </a:lnB>
                    <a:noFill/>
                  </a:tcPr>
                </a:tc>
                <a:extLst>
                  <a:ext uri="{0D108BD9-81ED-4DB2-BD59-A6C34878D82A}">
                    <a16:rowId xmlns:a16="http://schemas.microsoft.com/office/drawing/2014/main" val="870346889"/>
                  </a:ext>
                </a:extLst>
              </a:tr>
              <a:tr h="456294">
                <a:tc>
                  <a:txBody>
                    <a:bodyPr/>
                    <a:lstStyle/>
                    <a:p>
                      <a:pPr lvl="0" algn="l">
                        <a:lnSpc>
                          <a:spcPct val="100000"/>
                        </a:lnSpc>
                        <a:spcBef>
                          <a:spcPts val="0"/>
                        </a:spcBef>
                        <a:spcAft>
                          <a:spcPts val="0"/>
                        </a:spcAft>
                        <a:buNone/>
                      </a:pPr>
                      <a:r>
                        <a:rPr lang="en-US" sz="1600" b="0" i="0" u="none" strike="noStrike" noProof="0">
                          <a:solidFill>
                            <a:srgbClr val="000000"/>
                          </a:solidFill>
                          <a:effectLst/>
                          <a:latin typeface="LG Smart_H Regular"/>
                        </a:rPr>
                        <a:t>Pradeep Kumar C</a:t>
                      </a:r>
                      <a:endParaRPr lang="en-US" sz="1600" b="0">
                        <a:latin typeface="LG Smart_H Regular"/>
                      </a:endParaRPr>
                    </a:p>
                  </a:txBody>
                  <a:tcPr marL="80734" marR="80734" marT="40367" marB="40367" anchor="ctr">
                    <a:lnL w="9524">
                      <a:solidFill>
                        <a:srgbClr val="404040"/>
                      </a:solidFill>
                    </a:lnL>
                    <a:lnR w="9524">
                      <a:solidFill>
                        <a:srgbClr val="404040"/>
                      </a:solidFill>
                    </a:lnR>
                    <a:lnT w="9525" cap="flat" cmpd="sng" algn="ctr">
                      <a:solidFill>
                        <a:srgbClr val="404040"/>
                      </a:solidFill>
                      <a:prstDash val="solid"/>
                      <a:round/>
                      <a:headEnd type="none" w="med" len="med"/>
                      <a:tailEnd type="none" w="med" len="med"/>
                    </a:lnT>
                    <a:lnB w="9524">
                      <a:solidFill>
                        <a:srgbClr val="404040"/>
                      </a:solidFill>
                    </a:lnB>
                    <a:noFill/>
                  </a:tcPr>
                </a:tc>
                <a:tc>
                  <a:txBody>
                    <a:bodyPr/>
                    <a:lstStyle/>
                    <a:p>
                      <a:pPr lvl="0" algn="l">
                        <a:lnSpc>
                          <a:spcPct val="100000"/>
                        </a:lnSpc>
                        <a:spcBef>
                          <a:spcPts val="0"/>
                        </a:spcBef>
                        <a:spcAft>
                          <a:spcPts val="0"/>
                        </a:spcAft>
                        <a:buNone/>
                      </a:pPr>
                      <a:r>
                        <a:rPr lang="en-US" sz="1600" b="1" i="0" u="none" strike="noStrike" kern="1200" noProof="0" dirty="0">
                          <a:solidFill>
                            <a:srgbClr val="0070C0"/>
                          </a:solidFill>
                          <a:effectLst/>
                          <a:latin typeface="LG Smart_H Regular"/>
                        </a:rPr>
                        <a:t>“</a:t>
                      </a:r>
                      <a:r>
                        <a:rPr lang="en-US" sz="1600" b="1" i="0" u="sng" strike="noStrike" kern="1200" noProof="0" dirty="0">
                          <a:solidFill>
                            <a:srgbClr val="0070C0"/>
                          </a:solidFill>
                          <a:effectLst/>
                          <a:latin typeface="LG Smart_H Regular"/>
                        </a:rPr>
                        <a:t>Presenter</a:t>
                      </a:r>
                      <a:r>
                        <a:rPr lang="en-US" sz="1600" b="1" i="0" u="none" strike="noStrike" kern="1200" noProof="0" dirty="0">
                          <a:solidFill>
                            <a:srgbClr val="0070C0"/>
                          </a:solidFill>
                          <a:effectLst/>
                          <a:latin typeface="LG Smart_H Regular"/>
                        </a:rPr>
                        <a:t>”</a:t>
                      </a:r>
                      <a:r>
                        <a:rPr lang="en-US" sz="1600" b="0" i="0" u="none" strike="noStrike" kern="1200" noProof="0" dirty="0">
                          <a:solidFill>
                            <a:srgbClr val="000000"/>
                          </a:solidFill>
                          <a:effectLst/>
                          <a:latin typeface="LG Smart_H Regular"/>
                        </a:rPr>
                        <a:t>,</a:t>
                      </a:r>
                      <a:r>
                        <a:rPr lang="en-US" sz="1600" b="0" i="0" u="none" strike="noStrike" kern="1200" baseline="0" noProof="0" dirty="0">
                          <a:solidFill>
                            <a:srgbClr val="000000"/>
                          </a:solidFill>
                          <a:effectLst/>
                          <a:latin typeface="LG Smart_H Regular"/>
                        </a:rPr>
                        <a:t> </a:t>
                      </a:r>
                      <a:r>
                        <a:rPr lang="en-US" sz="1600" b="0" i="0" u="none" strike="noStrike" kern="1200" noProof="0" dirty="0">
                          <a:solidFill>
                            <a:srgbClr val="000000"/>
                          </a:solidFill>
                          <a:effectLst/>
                          <a:latin typeface="LG Smart_H Regular"/>
                        </a:rPr>
                        <a:t>Exploit Analysis – Code review, PPT Documentation</a:t>
                      </a:r>
                      <a:endParaRPr lang="ko-KR" dirty="0"/>
                    </a:p>
                  </a:txBody>
                  <a:tcPr marL="80734" marR="80734" marT="40367" marB="40367" anchor="ctr">
                    <a:lnL w="9524">
                      <a:solidFill>
                        <a:srgbClr val="404040"/>
                      </a:solidFill>
                    </a:lnL>
                    <a:lnR w="9524">
                      <a:solidFill>
                        <a:srgbClr val="404040"/>
                      </a:solidFill>
                    </a:lnR>
                    <a:lnT w="9525" cap="flat" cmpd="sng" algn="ctr">
                      <a:solidFill>
                        <a:srgbClr val="404040"/>
                      </a:solidFill>
                      <a:prstDash val="solid"/>
                      <a:round/>
                      <a:headEnd type="none" w="med" len="med"/>
                      <a:tailEnd type="none" w="med" len="med"/>
                    </a:lnT>
                    <a:lnB w="9524">
                      <a:solidFill>
                        <a:srgbClr val="404040"/>
                      </a:solidFill>
                    </a:lnB>
                    <a:noFill/>
                  </a:tcPr>
                </a:tc>
                <a:extLst>
                  <a:ext uri="{0D108BD9-81ED-4DB2-BD59-A6C34878D82A}">
                    <a16:rowId xmlns:a16="http://schemas.microsoft.com/office/drawing/2014/main" val="3159433746"/>
                  </a:ext>
                </a:extLst>
              </a:tr>
            </a:tbl>
          </a:graphicData>
        </a:graphic>
      </p:graphicFrame>
      <p:pic>
        <p:nvPicPr>
          <p:cNvPr id="7" name="그림 6" descr="인간의 얼굴, 사람, 의류, 미소이(가) 표시된 사진&#10;&#10;AI 생성 콘텐츠는 정확하지 않을 수 있습니다.">
            <a:extLst>
              <a:ext uri="{FF2B5EF4-FFF2-40B4-BE49-F238E27FC236}">
                <a16:creationId xmlns:a16="http://schemas.microsoft.com/office/drawing/2014/main" id="{167DB5E1-0929-4F21-0D01-4473D558C189}"/>
              </a:ext>
            </a:extLst>
          </p:cNvPr>
          <p:cNvPicPr>
            <a:picLocks noChangeAspect="1"/>
          </p:cNvPicPr>
          <p:nvPr/>
        </p:nvPicPr>
        <p:blipFill>
          <a:blip r:embed="rId2"/>
          <a:stretch>
            <a:fillRect/>
          </a:stretch>
        </p:blipFill>
        <p:spPr>
          <a:xfrm>
            <a:off x="5957888" y="1712383"/>
            <a:ext cx="5684308" cy="3909483"/>
          </a:xfrm>
          <a:prstGeom prst="rect">
            <a:avLst/>
          </a:prstGeom>
        </p:spPr>
      </p:pic>
    </p:spTree>
    <p:extLst>
      <p:ext uri="{BB962C8B-B14F-4D97-AF65-F5344CB8AC3E}">
        <p14:creationId xmlns:p14="http://schemas.microsoft.com/office/powerpoint/2010/main" val="3306648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A1415-271D-6DD4-7DBA-4DADF577B2EE}"/>
              </a:ext>
            </a:extLst>
          </p:cNvPr>
          <p:cNvSpPr>
            <a:spLocks noGrp="1"/>
          </p:cNvSpPr>
          <p:nvPr>
            <p:ph type="title"/>
          </p:nvPr>
        </p:nvSpPr>
        <p:spPr>
          <a:xfrm>
            <a:off x="499285" y="214813"/>
            <a:ext cx="6476481" cy="644524"/>
          </a:xfrm>
        </p:spPr>
        <p:txBody>
          <a:bodyPr/>
          <a:lstStyle/>
          <a:p>
            <a:r>
              <a:rPr lang="en-US" b="1" dirty="0">
                <a:latin typeface="LG Smart_H Regular"/>
                <a:ea typeface="LG Smart_H Regular"/>
              </a:rPr>
              <a:t>Scheduling and Role Assignment</a:t>
            </a:r>
            <a:endParaRPr lang="en-US" dirty="0">
              <a:latin typeface="LG Smart_H Regular"/>
              <a:ea typeface="LG Smart_H Regular"/>
            </a:endParaRPr>
          </a:p>
        </p:txBody>
      </p:sp>
      <p:sp>
        <p:nvSpPr>
          <p:cNvPr id="3" name="Slide Number Placeholder 2">
            <a:extLst>
              <a:ext uri="{FF2B5EF4-FFF2-40B4-BE49-F238E27FC236}">
                <a16:creationId xmlns:a16="http://schemas.microsoft.com/office/drawing/2014/main" id="{A14EE051-6E80-83DB-102B-4913673EA1A2}"/>
              </a:ext>
            </a:extLst>
          </p:cNvPr>
          <p:cNvSpPr>
            <a:spLocks noGrp="1"/>
          </p:cNvSpPr>
          <p:nvPr>
            <p:ph type="sldNum" sz="quarter" idx="12"/>
          </p:nvPr>
        </p:nvSpPr>
        <p:spPr/>
        <p:txBody>
          <a:bodyPr/>
          <a:lstStyle/>
          <a:p>
            <a:fld id="{836B6DB3-44B8-41C4-A846-21F6C6172237}" type="slidenum">
              <a:rPr lang="ko-KR" altLang="en-US" smtClean="0"/>
              <a:t>4</a:t>
            </a:fld>
            <a:endParaRPr lang="ko-KR" altLang="en-US"/>
          </a:p>
        </p:txBody>
      </p:sp>
      <p:pic>
        <p:nvPicPr>
          <p:cNvPr id="5" name="Picture 4" descr="A screenshot of a survey&#10;&#10;AI-generated content may be incorrect.">
            <a:extLst>
              <a:ext uri="{FF2B5EF4-FFF2-40B4-BE49-F238E27FC236}">
                <a16:creationId xmlns:a16="http://schemas.microsoft.com/office/drawing/2014/main" id="{3F88409B-5B10-1321-7D01-FCAD323E97C9}"/>
              </a:ext>
            </a:extLst>
          </p:cNvPr>
          <p:cNvPicPr>
            <a:picLocks noChangeAspect="1"/>
          </p:cNvPicPr>
          <p:nvPr/>
        </p:nvPicPr>
        <p:blipFill>
          <a:blip r:embed="rId2"/>
          <a:stretch>
            <a:fillRect/>
          </a:stretch>
        </p:blipFill>
        <p:spPr>
          <a:xfrm>
            <a:off x="140677" y="1557756"/>
            <a:ext cx="12192000" cy="3976950"/>
          </a:xfrm>
          <a:prstGeom prst="rect">
            <a:avLst/>
          </a:prstGeom>
        </p:spPr>
      </p:pic>
    </p:spTree>
    <p:extLst>
      <p:ext uri="{BB962C8B-B14F-4D97-AF65-F5344CB8AC3E}">
        <p14:creationId xmlns:p14="http://schemas.microsoft.com/office/powerpoint/2010/main" val="357983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4ADFE-6D7A-028A-68C0-10E3C7D4C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736DA3-1554-2B4B-9EC1-B53EADC405AB}"/>
              </a:ext>
            </a:extLst>
          </p:cNvPr>
          <p:cNvSpPr>
            <a:spLocks noGrp="1"/>
          </p:cNvSpPr>
          <p:nvPr>
            <p:ph type="title"/>
          </p:nvPr>
        </p:nvSpPr>
        <p:spPr>
          <a:xfrm>
            <a:off x="279477" y="236794"/>
            <a:ext cx="5249006" cy="644524"/>
          </a:xfrm>
        </p:spPr>
        <p:txBody>
          <a:bodyPr/>
          <a:lstStyle/>
          <a:p>
            <a:r>
              <a:rPr lang="en-US" b="1" dirty="0">
                <a:latin typeface="LG Smart_H Regular"/>
                <a:ea typeface="LG Smart_H Regular"/>
              </a:rPr>
              <a:t>Fault Detection in DFD</a:t>
            </a:r>
            <a:endParaRPr lang="en-US" dirty="0">
              <a:latin typeface="LG Smart_H Regular"/>
              <a:ea typeface="LG Smart_H Regular"/>
            </a:endParaRPr>
          </a:p>
        </p:txBody>
      </p:sp>
      <p:sp>
        <p:nvSpPr>
          <p:cNvPr id="3" name="Slide Number Placeholder 2">
            <a:extLst>
              <a:ext uri="{FF2B5EF4-FFF2-40B4-BE49-F238E27FC236}">
                <a16:creationId xmlns:a16="http://schemas.microsoft.com/office/drawing/2014/main" id="{65F51762-0463-62CA-DD86-00C0EC49920C}"/>
              </a:ext>
            </a:extLst>
          </p:cNvPr>
          <p:cNvSpPr>
            <a:spLocks noGrp="1"/>
          </p:cNvSpPr>
          <p:nvPr>
            <p:ph type="sldNum" sz="quarter" idx="12"/>
          </p:nvPr>
        </p:nvSpPr>
        <p:spPr/>
        <p:txBody>
          <a:bodyPr/>
          <a:lstStyle/>
          <a:p>
            <a:fld id="{836B6DB3-44B8-41C4-A846-21F6C6172237}" type="slidenum">
              <a:rPr lang="ko-KR" altLang="en-US" smtClean="0"/>
              <a:t>5</a:t>
            </a:fld>
            <a:endParaRPr lang="ko-KR" altLang="en-US"/>
          </a:p>
        </p:txBody>
      </p:sp>
      <p:sp>
        <p:nvSpPr>
          <p:cNvPr id="217" name="TextBox 216">
            <a:extLst>
              <a:ext uri="{FF2B5EF4-FFF2-40B4-BE49-F238E27FC236}">
                <a16:creationId xmlns:a16="http://schemas.microsoft.com/office/drawing/2014/main" id="{DCB3D929-379B-75F8-AEB2-C165A3F99C94}"/>
              </a:ext>
            </a:extLst>
          </p:cNvPr>
          <p:cNvSpPr txBox="1"/>
          <p:nvPr/>
        </p:nvSpPr>
        <p:spPr>
          <a:xfrm>
            <a:off x="2154721" y="1150027"/>
            <a:ext cx="7882557" cy="878189"/>
          </a:xfrm>
          <a:prstGeom prst="rect">
            <a:avLst/>
          </a:prstGeom>
          <a:noFill/>
        </p:spPr>
        <p:txBody>
          <a:bodyPr wrap="square">
            <a:spAutoFit/>
          </a:bodyPr>
          <a:lstStyle/>
          <a:p>
            <a:pPr>
              <a:lnSpc>
                <a:spcPct val="150000"/>
              </a:lnSpc>
            </a:pPr>
            <a:r>
              <a:rPr lang="en-US" altLang="ko-KR">
                <a:latin typeface="LG스마트체 Regular" panose="020B0600000101010101" pitchFamily="50" charset="-127"/>
                <a:ea typeface="LG스마트체 Regular" panose="020B0600000101010101" pitchFamily="50" charset="-127"/>
              </a:rPr>
              <a:t>DFD helps visualize data flows and focus on security-critical components.</a:t>
            </a:r>
          </a:p>
          <a:p>
            <a:pPr>
              <a:lnSpc>
                <a:spcPct val="150000"/>
              </a:lnSpc>
            </a:pPr>
            <a:r>
              <a:rPr lang="en-US" altLang="ko-KR">
                <a:latin typeface="LG스마트체 Regular" panose="020B0600000101010101" pitchFamily="50" charset="-127"/>
                <a:ea typeface="LG스마트체 Regular" panose="020B0600000101010101" pitchFamily="50" charset="-127"/>
              </a:rPr>
              <a:t>→ Security fault identification and vulnerability analysis </a:t>
            </a:r>
            <a:endParaRPr lang="ko-KR" altLang="en-US">
              <a:latin typeface="LG스마트체 Regular" panose="020B0600000101010101" pitchFamily="50" charset="-127"/>
              <a:ea typeface="LG스마트체 Regular" panose="020B0600000101010101" pitchFamily="50" charset="-127"/>
            </a:endParaRPr>
          </a:p>
        </p:txBody>
      </p:sp>
      <p:pic>
        <p:nvPicPr>
          <p:cNvPr id="6" name="Picture 5" descr="A black background with red arrows and text&#10;&#10;AI-generated content may be incorrect.">
            <a:extLst>
              <a:ext uri="{FF2B5EF4-FFF2-40B4-BE49-F238E27FC236}">
                <a16:creationId xmlns:a16="http://schemas.microsoft.com/office/drawing/2014/main" id="{CFBBA5A7-8999-D243-98F0-BB6E090FD48C}"/>
              </a:ext>
            </a:extLst>
          </p:cNvPr>
          <p:cNvPicPr>
            <a:picLocks noChangeAspect="1"/>
          </p:cNvPicPr>
          <p:nvPr/>
        </p:nvPicPr>
        <p:blipFill>
          <a:blip r:embed="rId3"/>
          <a:stretch>
            <a:fillRect/>
          </a:stretch>
        </p:blipFill>
        <p:spPr>
          <a:xfrm>
            <a:off x="1971040" y="2038583"/>
            <a:ext cx="9042400" cy="4822994"/>
          </a:xfrm>
          <a:prstGeom prst="rect">
            <a:avLst/>
          </a:prstGeom>
        </p:spPr>
      </p:pic>
    </p:spTree>
    <p:extLst>
      <p:ext uri="{BB962C8B-B14F-4D97-AF65-F5344CB8AC3E}">
        <p14:creationId xmlns:p14="http://schemas.microsoft.com/office/powerpoint/2010/main" val="1288262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A1C9E-7155-6690-AB83-C28B13DF7487}"/>
            </a:ext>
          </a:extLst>
        </p:cNvPr>
        <p:cNvGrpSpPr/>
        <p:nvPr/>
      </p:nvGrpSpPr>
      <p:grpSpPr>
        <a:xfrm>
          <a:off x="0" y="0"/>
          <a:ext cx="0" cy="0"/>
          <a:chOff x="0" y="0"/>
          <a:chExt cx="0" cy="0"/>
        </a:xfrm>
      </p:grpSpPr>
      <p:sp>
        <p:nvSpPr>
          <p:cNvPr id="25" name="슬라이드 번호 개체 틀 24">
            <a:extLst>
              <a:ext uri="{FF2B5EF4-FFF2-40B4-BE49-F238E27FC236}">
                <a16:creationId xmlns:a16="http://schemas.microsoft.com/office/drawing/2014/main" id="{253E3A71-4002-BAF9-4A42-5F56AA7FC84A}"/>
              </a:ext>
            </a:extLst>
          </p:cNvPr>
          <p:cNvSpPr>
            <a:spLocks noGrp="1"/>
          </p:cNvSpPr>
          <p:nvPr>
            <p:ph type="sldNum" sz="quarter" idx="12"/>
          </p:nvPr>
        </p:nvSpPr>
        <p:spPr/>
        <p:txBody>
          <a:bodyPr/>
          <a:lstStyle/>
          <a:p>
            <a:fld id="{836B6DB3-44B8-41C4-A846-21F6C6172237}" type="slidenum">
              <a:rPr lang="ko-KR" altLang="en-US" smtClean="0">
                <a:latin typeface="LG Smart_H Regular" panose="020B0600000101010101" pitchFamily="34" charset="-127"/>
                <a:ea typeface="LG Smart_H Regular" panose="020B0600000101010101" pitchFamily="34" charset="-127"/>
              </a:rPr>
              <a:t>6</a:t>
            </a:fld>
            <a:endParaRPr lang="ko-KR" altLang="en-US">
              <a:latin typeface="LG Smart_H Regular" panose="020B0600000101010101" pitchFamily="34" charset="-127"/>
              <a:ea typeface="LG Smart_H Regular" panose="020B0600000101010101" pitchFamily="34" charset="-127"/>
            </a:endParaRPr>
          </a:p>
        </p:txBody>
      </p:sp>
      <p:sp>
        <p:nvSpPr>
          <p:cNvPr id="4" name="제목 8">
            <a:extLst>
              <a:ext uri="{FF2B5EF4-FFF2-40B4-BE49-F238E27FC236}">
                <a16:creationId xmlns:a16="http://schemas.microsoft.com/office/drawing/2014/main" id="{E0C76665-40AF-E70F-CE43-D1598A618E82}"/>
              </a:ext>
            </a:extLst>
          </p:cNvPr>
          <p:cNvSpPr txBox="1">
            <a:spLocks/>
          </p:cNvSpPr>
          <p:nvPr/>
        </p:nvSpPr>
        <p:spPr>
          <a:xfrm>
            <a:off x="338092" y="222140"/>
            <a:ext cx="9233812"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dirty="0">
                <a:latin typeface="LG Smart_H Regular" panose="020B0600000101010101" pitchFamily="34" charset="-127"/>
                <a:ea typeface="LG Smart_H Regular" panose="020B0600000101010101" pitchFamily="34" charset="-127"/>
              </a:rPr>
              <a:t>Assumption and Evaluation Techniques</a:t>
            </a:r>
          </a:p>
        </p:txBody>
      </p:sp>
      <p:sp>
        <p:nvSpPr>
          <p:cNvPr id="3" name="TextBox 2">
            <a:extLst>
              <a:ext uri="{FF2B5EF4-FFF2-40B4-BE49-F238E27FC236}">
                <a16:creationId xmlns:a16="http://schemas.microsoft.com/office/drawing/2014/main" id="{EC924CB0-B3E1-8E20-7635-6FD6CE24D78B}"/>
              </a:ext>
            </a:extLst>
          </p:cNvPr>
          <p:cNvSpPr txBox="1"/>
          <p:nvPr/>
        </p:nvSpPr>
        <p:spPr>
          <a:xfrm>
            <a:off x="232700" y="1400648"/>
            <a:ext cx="6096000" cy="369332"/>
          </a:xfrm>
          <a:prstGeom prst="rect">
            <a:avLst/>
          </a:prstGeom>
          <a:noFill/>
        </p:spPr>
        <p:txBody>
          <a:bodyPr wrap="square" lIns="91440" tIns="45720" rIns="91440" bIns="45720" anchor="t">
            <a:spAutoFit/>
          </a:bodyPr>
          <a:lstStyle/>
          <a:p>
            <a:r>
              <a:rPr lang="en-US" altLang="ko-KR" b="1" dirty="0">
                <a:latin typeface="LG Smart_H Regular" panose="020B0600000101010101" pitchFamily="34" charset="-127"/>
                <a:ea typeface="LG Smart_H Regular" panose="020B0600000101010101" pitchFamily="34" charset="-127"/>
              </a:rPr>
              <a:t>Assumptions</a:t>
            </a:r>
            <a:endParaRPr lang="en-US" b="1" dirty="0">
              <a:latin typeface="LG Smart_H Regular" panose="020B0600000101010101" pitchFamily="34" charset="-127"/>
              <a:ea typeface="LG Smart_H Regular" panose="020B0600000101010101" pitchFamily="34" charset="-127"/>
            </a:endParaRPr>
          </a:p>
        </p:txBody>
      </p:sp>
      <p:sp>
        <p:nvSpPr>
          <p:cNvPr id="6" name="TextBox 5">
            <a:extLst>
              <a:ext uri="{FF2B5EF4-FFF2-40B4-BE49-F238E27FC236}">
                <a16:creationId xmlns:a16="http://schemas.microsoft.com/office/drawing/2014/main" id="{344F9698-26A1-DCAD-0B97-23C6CE3BF3F5}"/>
              </a:ext>
            </a:extLst>
          </p:cNvPr>
          <p:cNvSpPr txBox="1"/>
          <p:nvPr/>
        </p:nvSpPr>
        <p:spPr>
          <a:xfrm>
            <a:off x="355830" y="1705455"/>
            <a:ext cx="7246326" cy="923330"/>
          </a:xfrm>
          <a:prstGeom prst="rect">
            <a:avLst/>
          </a:prstGeom>
          <a:noFill/>
        </p:spPr>
        <p:txBody>
          <a:bodyPr wrap="square" lIns="91440" tIns="45720" rIns="91440" bIns="45720" anchor="t">
            <a:spAutoFit/>
          </a:bodyPr>
          <a:lstStyle/>
          <a:p>
            <a:pPr marL="342900" indent="-342900">
              <a:buFontTx/>
              <a:buAutoNum type="arabicPeriod"/>
            </a:pPr>
            <a:r>
              <a:rPr lang="en-US" b="0" i="0" u="none" strike="noStrike" baseline="0" dirty="0">
                <a:solidFill>
                  <a:srgbClr val="1B1C1D"/>
                </a:solidFill>
                <a:latin typeface="LG Smart_H Regular" panose="020B0600000101010101" pitchFamily="34" charset="-127"/>
                <a:ea typeface="LG Smart_H Regular" panose="020B0600000101010101" pitchFamily="34" charset="-127"/>
                <a:cs typeface="+mn-lt"/>
              </a:rPr>
              <a:t>Physical </a:t>
            </a:r>
            <a:r>
              <a:rPr lang="en-US" dirty="0">
                <a:solidFill>
                  <a:srgbClr val="1B1C1D"/>
                </a:solidFill>
                <a:latin typeface="LG Smart_H Regular" panose="020B0600000101010101" pitchFamily="34" charset="-127"/>
                <a:ea typeface="LG Smart_H Regular" panose="020B0600000101010101" pitchFamily="34" charset="-127"/>
                <a:cs typeface="+mn-lt"/>
              </a:rPr>
              <a:t>access by the attacker is restricted</a:t>
            </a:r>
            <a:endParaRPr lang="en-US" altLang="ko-KR" b="0" i="0" u="none" strike="noStrike" baseline="0" dirty="0">
              <a:solidFill>
                <a:srgbClr val="1B1C1D"/>
              </a:solidFill>
              <a:latin typeface="LG Smart_H Regular" panose="020B0600000101010101" pitchFamily="34" charset="-127"/>
              <a:ea typeface="LG Smart_H Regular" panose="020B0600000101010101" pitchFamily="34" charset="-127"/>
              <a:cs typeface="+mn-lt"/>
            </a:endParaRPr>
          </a:p>
          <a:p>
            <a:pPr marL="342900" indent="-342900">
              <a:buFontTx/>
              <a:buAutoNum type="arabicPeriod"/>
            </a:pPr>
            <a:r>
              <a:rPr lang="en-US" dirty="0">
                <a:solidFill>
                  <a:srgbClr val="1B1C1D"/>
                </a:solidFill>
                <a:latin typeface="LG Smart_H Regular" panose="020B0600000101010101" pitchFamily="34" charset="-127"/>
                <a:ea typeface="LG Smart_H Regular" panose="020B0600000101010101" pitchFamily="34" charset="-127"/>
                <a:cs typeface="+mn-lt"/>
              </a:rPr>
              <a:t>The attacker is limited to the same network as the client</a:t>
            </a:r>
            <a:endParaRPr lang="en-US" dirty="0">
              <a:latin typeface="LG Smart_H Regular" panose="020B0600000101010101" pitchFamily="34" charset="-127"/>
              <a:ea typeface="LG Smart_H Regular" panose="020B0600000101010101" pitchFamily="34" charset="-127"/>
              <a:cs typeface="+mn-lt"/>
            </a:endParaRPr>
          </a:p>
          <a:p>
            <a:pPr marL="342900" indent="-342900">
              <a:buFontTx/>
              <a:buAutoNum type="arabicPeriod"/>
            </a:pPr>
            <a:r>
              <a:rPr lang="en-US" dirty="0">
                <a:solidFill>
                  <a:srgbClr val="1B1C1D"/>
                </a:solidFill>
                <a:latin typeface="LG Smart_H Regular" panose="020B0600000101010101" pitchFamily="34" charset="-127"/>
                <a:ea typeface="LG Smart_H Regular" panose="020B0600000101010101" pitchFamily="34" charset="-127"/>
                <a:cs typeface="+mn-lt"/>
              </a:rPr>
              <a:t>Code modification is not allowed</a:t>
            </a:r>
            <a:endParaRPr lang="en-US" dirty="0">
              <a:latin typeface="LG Smart_H Regular" panose="020B0600000101010101" pitchFamily="34" charset="-127"/>
              <a:ea typeface="LG Smart_H Regular" panose="020B0600000101010101" pitchFamily="34" charset="-127"/>
              <a:cs typeface="+mn-lt"/>
            </a:endParaRPr>
          </a:p>
        </p:txBody>
      </p:sp>
      <p:sp>
        <p:nvSpPr>
          <p:cNvPr id="9" name="TextBox 8">
            <a:extLst>
              <a:ext uri="{FF2B5EF4-FFF2-40B4-BE49-F238E27FC236}">
                <a16:creationId xmlns:a16="http://schemas.microsoft.com/office/drawing/2014/main" id="{CB501F12-3638-47DA-48E7-06E0320D6E3E}"/>
              </a:ext>
            </a:extLst>
          </p:cNvPr>
          <p:cNvSpPr txBox="1"/>
          <p:nvPr/>
        </p:nvSpPr>
        <p:spPr>
          <a:xfrm>
            <a:off x="232700" y="32829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LG Smart_H Regular" panose="020B0600000101010101" pitchFamily="34" charset="-127"/>
                <a:ea typeface="LG Smart_H Regular" panose="020B0600000101010101" pitchFamily="34" charset="-127"/>
              </a:rPr>
              <a:t>Evaluation Techniques</a:t>
            </a:r>
          </a:p>
        </p:txBody>
      </p:sp>
      <p:sp>
        <p:nvSpPr>
          <p:cNvPr id="10" name="TextBox 9">
            <a:extLst>
              <a:ext uri="{FF2B5EF4-FFF2-40B4-BE49-F238E27FC236}">
                <a16:creationId xmlns:a16="http://schemas.microsoft.com/office/drawing/2014/main" id="{9758C57B-94BB-AFCA-D3DC-E1081F276173}"/>
              </a:ext>
            </a:extLst>
          </p:cNvPr>
          <p:cNvSpPr txBox="1"/>
          <p:nvPr/>
        </p:nvSpPr>
        <p:spPr>
          <a:xfrm>
            <a:off x="355830" y="3586881"/>
            <a:ext cx="759593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latin typeface="LG Smart_H Regular" panose="020B0600000101010101" pitchFamily="34" charset="-127"/>
                <a:ea typeface="LG Smart_H Regular" panose="020B0600000101010101" pitchFamily="34" charset="-127"/>
              </a:rPr>
              <a:t>Code Review</a:t>
            </a:r>
          </a:p>
          <a:p>
            <a:pPr marL="342900" indent="-342900">
              <a:buAutoNum type="arabicPeriod"/>
            </a:pPr>
            <a:r>
              <a:rPr lang="en-US" dirty="0">
                <a:latin typeface="LG Smart_H Regular" panose="020B0600000101010101" pitchFamily="34" charset="-127"/>
                <a:ea typeface="LG Smart_H Regular" panose="020B0600000101010101" pitchFamily="34" charset="-127"/>
                <a:cs typeface="+mn-lt"/>
              </a:rPr>
              <a:t>Attack Surface Analysis</a:t>
            </a:r>
            <a:endParaRPr lang="en-US" dirty="0">
              <a:latin typeface="LG Smart_H Regular" panose="020B0600000101010101" pitchFamily="34" charset="-127"/>
              <a:ea typeface="LG Smart_H Regular" panose="020B0600000101010101" pitchFamily="34" charset="-127"/>
            </a:endParaRPr>
          </a:p>
          <a:p>
            <a:pPr marL="342900" indent="-342900">
              <a:buAutoNum type="arabicPeriod"/>
            </a:pPr>
            <a:r>
              <a:rPr lang="en-US" dirty="0">
                <a:latin typeface="LG Smart_H Regular" panose="020B0600000101010101" pitchFamily="34" charset="-127"/>
                <a:ea typeface="LG Smart_H Regular" panose="020B0600000101010101" pitchFamily="34" charset="-127"/>
                <a:cs typeface="+mn-lt"/>
              </a:rPr>
              <a:t>Static Analysis</a:t>
            </a:r>
          </a:p>
          <a:p>
            <a:pPr marL="342900" indent="-342900">
              <a:buAutoNum type="arabicPeriod"/>
            </a:pPr>
            <a:r>
              <a:rPr lang="en-US" dirty="0">
                <a:latin typeface="LG Smart_H Regular" panose="020B0600000101010101" pitchFamily="34" charset="-127"/>
                <a:ea typeface="LG Smart_H Regular" panose="020B0600000101010101" pitchFamily="34" charset="-127"/>
                <a:cs typeface="+mn-lt"/>
              </a:rPr>
              <a:t>Dynamic Analysis (Penetration Testing)</a:t>
            </a:r>
            <a:endParaRPr lang="en-US" dirty="0">
              <a:latin typeface="LG Smart_H Regular" panose="020B0600000101010101" pitchFamily="34" charset="-127"/>
              <a:ea typeface="LG Smart_H Regular" panose="020B0600000101010101" pitchFamily="34" charset="-127"/>
            </a:endParaRPr>
          </a:p>
        </p:txBody>
      </p:sp>
    </p:spTree>
    <p:extLst>
      <p:ext uri="{BB962C8B-B14F-4D97-AF65-F5344CB8AC3E}">
        <p14:creationId xmlns:p14="http://schemas.microsoft.com/office/powerpoint/2010/main" val="321077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F48B2-F80D-4009-EAA0-9A7EE6BB453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C8EFCF-8E88-611A-3CA6-24A4272718AB}"/>
              </a:ext>
            </a:extLst>
          </p:cNvPr>
          <p:cNvSpPr>
            <a:spLocks noGrp="1"/>
          </p:cNvSpPr>
          <p:nvPr>
            <p:ph type="sldNum" sz="quarter" idx="12"/>
          </p:nvPr>
        </p:nvSpPr>
        <p:spPr/>
        <p:txBody>
          <a:body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t>7</a:t>
            </a:fld>
            <a:endParaRPr lang="ko-KR" altLang="en-US">
              <a:latin typeface="LG스마트체 Regular" panose="020B0600000101010101" pitchFamily="50" charset="-127"/>
              <a:ea typeface="LG스마트체 Regular" panose="020B0600000101010101" pitchFamily="50" charset="-127"/>
            </a:endParaRPr>
          </a:p>
        </p:txBody>
      </p:sp>
      <p:graphicFrame>
        <p:nvGraphicFramePr>
          <p:cNvPr id="8" name="표 7">
            <a:extLst>
              <a:ext uri="{FF2B5EF4-FFF2-40B4-BE49-F238E27FC236}">
                <a16:creationId xmlns:a16="http://schemas.microsoft.com/office/drawing/2014/main" id="{4DB6E06D-3502-325D-060B-53A041A64228}"/>
              </a:ext>
            </a:extLst>
          </p:cNvPr>
          <p:cNvGraphicFramePr>
            <a:graphicFrameLocks noGrp="1"/>
          </p:cNvGraphicFramePr>
          <p:nvPr>
            <p:extLst>
              <p:ext uri="{D42A27DB-BD31-4B8C-83A1-F6EECF244321}">
                <p14:modId xmlns:p14="http://schemas.microsoft.com/office/powerpoint/2010/main" val="2187377639"/>
              </p:ext>
            </p:extLst>
          </p:nvPr>
        </p:nvGraphicFramePr>
        <p:xfrm>
          <a:off x="279043" y="1054048"/>
          <a:ext cx="11743147" cy="484632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3432529311"/>
                    </a:ext>
                  </a:extLst>
                </a:gridCol>
                <a:gridCol w="1838325">
                  <a:extLst>
                    <a:ext uri="{9D8B030D-6E8A-4147-A177-3AD203B41FA5}">
                      <a16:colId xmlns:a16="http://schemas.microsoft.com/office/drawing/2014/main" val="633248914"/>
                    </a:ext>
                  </a:extLst>
                </a:gridCol>
                <a:gridCol w="1570054">
                  <a:extLst>
                    <a:ext uri="{9D8B030D-6E8A-4147-A177-3AD203B41FA5}">
                      <a16:colId xmlns:a16="http://schemas.microsoft.com/office/drawing/2014/main" val="786840578"/>
                    </a:ext>
                  </a:extLst>
                </a:gridCol>
                <a:gridCol w="2574888">
                  <a:extLst>
                    <a:ext uri="{9D8B030D-6E8A-4147-A177-3AD203B41FA5}">
                      <a16:colId xmlns:a16="http://schemas.microsoft.com/office/drawing/2014/main" val="502542926"/>
                    </a:ext>
                  </a:extLst>
                </a:gridCol>
                <a:gridCol w="540098">
                  <a:extLst>
                    <a:ext uri="{9D8B030D-6E8A-4147-A177-3AD203B41FA5}">
                      <a16:colId xmlns:a16="http://schemas.microsoft.com/office/drawing/2014/main" val="549075848"/>
                    </a:ext>
                  </a:extLst>
                </a:gridCol>
                <a:gridCol w="2738175">
                  <a:extLst>
                    <a:ext uri="{9D8B030D-6E8A-4147-A177-3AD203B41FA5}">
                      <a16:colId xmlns:a16="http://schemas.microsoft.com/office/drawing/2014/main" val="4010969969"/>
                    </a:ext>
                  </a:extLst>
                </a:gridCol>
                <a:gridCol w="577780">
                  <a:extLst>
                    <a:ext uri="{9D8B030D-6E8A-4147-A177-3AD203B41FA5}">
                      <a16:colId xmlns:a16="http://schemas.microsoft.com/office/drawing/2014/main" val="3824221396"/>
                    </a:ext>
                  </a:extLst>
                </a:gridCol>
                <a:gridCol w="1218027">
                  <a:extLst>
                    <a:ext uri="{9D8B030D-6E8A-4147-A177-3AD203B41FA5}">
                      <a16:colId xmlns:a16="http://schemas.microsoft.com/office/drawing/2014/main" val="2652043169"/>
                    </a:ext>
                  </a:extLst>
                </a:gridCol>
              </a:tblGrid>
              <a:tr h="0">
                <a:tc>
                  <a:txBody>
                    <a:bodyPr/>
                    <a:lstStyle/>
                    <a:p>
                      <a:pPr algn="ctr" fontAlgn="base">
                        <a:lnSpc>
                          <a:spcPts val="1200"/>
                        </a:lnSpc>
                        <a:buNone/>
                      </a:pPr>
                      <a:r>
                        <a:rPr lang="af-ZA" sz="1000" b="1" i="0">
                          <a:solidFill>
                            <a:srgbClr val="000000"/>
                          </a:solidFill>
                          <a:effectLst/>
                          <a:latin typeface="LG Smart_H Regular"/>
                        </a:rPr>
                        <a:t>ID</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Fault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Attack</a:t>
                      </a:r>
                      <a:r>
                        <a:rPr lang="af-ZA" sz="1000" b="1" i="0">
                          <a:solidFill>
                            <a:srgbClr val="000000"/>
                          </a:solidFill>
                          <a:effectLst/>
                          <a:latin typeface="LG Smart_H Regular"/>
                        </a:rPr>
                        <a:t> </a:t>
                      </a:r>
                      <a:r>
                        <a:rPr lang="af-ZA" sz="1000" b="1" i="0" err="1">
                          <a:solidFill>
                            <a:srgbClr val="000000"/>
                          </a:solidFill>
                          <a:effectLst/>
                          <a:latin typeface="LG Smart_H Regular"/>
                        </a:rPr>
                        <a:t>Surface</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Impact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A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Likelihood</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B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Risk</a:t>
                      </a:r>
                      <a:r>
                        <a:rPr lang="af-ZA" sz="1000" b="1" i="0">
                          <a:solidFill>
                            <a:srgbClr val="000000"/>
                          </a:solidFill>
                          <a:effectLst/>
                          <a:latin typeface="LG Smart_H Regular"/>
                        </a:rPr>
                        <a:t> </a:t>
                      </a:r>
                      <a:r>
                        <a:rPr lang="af-ZA" sz="1000" b="1" i="0" err="1">
                          <a:solidFill>
                            <a:srgbClr val="000000"/>
                          </a:solidFill>
                          <a:effectLst/>
                          <a:latin typeface="LG Smart_H Regular"/>
                        </a:rPr>
                        <a:t>Score</a:t>
                      </a:r>
                      <a:r>
                        <a:rPr lang="af-ZA" sz="1000" b="1" i="0">
                          <a:solidFill>
                            <a:srgbClr val="000000"/>
                          </a:solidFill>
                          <a:effectLst/>
                          <a:latin typeface="LG Smart_H Regular"/>
                        </a:rPr>
                        <a:t> (A x B)</a:t>
                      </a:r>
                      <a:endParaRPr lang="af-ZA" b="1" i="0" err="1">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extLst>
                  <a:ext uri="{0D108BD9-81ED-4DB2-BD59-A6C34878D82A}">
                    <a16:rowId xmlns:a16="http://schemas.microsoft.com/office/drawing/2014/main" val="564897467"/>
                  </a:ext>
                </a:extLst>
              </a:tr>
              <a:tr h="166401">
                <a:tc>
                  <a:txBody>
                    <a:bodyPr/>
                    <a:lstStyle/>
                    <a:p>
                      <a:pPr algn="ctr" fontAlgn="base">
                        <a:lnSpc>
                          <a:spcPts val="1200"/>
                        </a:lnSpc>
                        <a:buNone/>
                      </a:pPr>
                      <a:r>
                        <a:rPr lang="af-ZA" sz="1000" b="0" i="0">
                          <a:solidFill>
                            <a:srgbClr val="000000"/>
                          </a:solidFill>
                          <a:effectLst/>
                          <a:latin typeface="LG Smart_H Regular"/>
                        </a:rPr>
                        <a:t>F-01</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a:solidFill>
                            <a:srgbClr val="000000"/>
                          </a:solidFill>
                          <a:effectLst/>
                          <a:ea typeface="LG Smart_H Regular"/>
                        </a:rPr>
                        <a:t>Non-</a:t>
                      </a:r>
                      <a:r>
                        <a:rPr lang="af-ZA" sz="1000" b="0" i="0" err="1">
                          <a:solidFill>
                            <a:srgbClr val="000000"/>
                          </a:solidFill>
                          <a:effectLst/>
                          <a:ea typeface="LG Smart_H Regular"/>
                        </a:rPr>
                        <a:t>Authentication</a:t>
                      </a:r>
                      <a:endParaRPr lang="af-ZA" altLang="ko-KR" b="0" i="0" err="1">
                        <a:solidFill>
                          <a:srgbClr val="000000"/>
                        </a:solidFill>
                        <a:effectLst/>
                        <a:ea typeface="LG Smart_H Regular"/>
                      </a:endParaRPr>
                    </a:p>
                    <a:p>
                      <a:pPr algn="l" fontAlgn="base">
                        <a:lnSpc>
                          <a:spcPts val="1200"/>
                        </a:lnSpc>
                        <a:buNone/>
                      </a:pPr>
                      <a:r>
                        <a:rPr lang="af-ZA" sz="1000" b="0" i="0" err="1">
                          <a:solidFill>
                            <a:srgbClr val="000000"/>
                          </a:solidFill>
                          <a:effectLst/>
                          <a:latin typeface="LG Smart_H Regular"/>
                        </a:rPr>
                        <a:t>on</a:t>
                      </a:r>
                      <a:r>
                        <a:rPr lang="af-ZA" sz="1000" b="0" i="0">
                          <a:solidFill>
                            <a:srgbClr val="000000"/>
                          </a:solidFill>
                          <a:effectLst/>
                          <a:latin typeface="LG Smart_H Regular"/>
                        </a:rPr>
                        <a:t> Port 30001</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a:solidFill>
                            <a:srgbClr val="000000"/>
                          </a:solidFill>
                          <a:effectLst/>
                          <a:latin typeface="LG Smart_H Regular"/>
                        </a:rPr>
                        <a:t>dump1090</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Legitimate</a:t>
                      </a:r>
                      <a:r>
                        <a:rPr lang="af-ZA" sz="1000" b="0" i="0">
                          <a:solidFill>
                            <a:srgbClr val="000000"/>
                          </a:solidFill>
                          <a:effectLst/>
                          <a:latin typeface="LG Smart_H Regular"/>
                        </a:rPr>
                        <a:t> </a:t>
                      </a:r>
                      <a:r>
                        <a:rPr lang="af-ZA" sz="1000" b="0" i="0" err="1">
                          <a:solidFill>
                            <a:srgbClr val="000000"/>
                          </a:solidFill>
                          <a:effectLst/>
                          <a:latin typeface="LG Smart_H Regular"/>
                        </a:rPr>
                        <a:t>user</a:t>
                      </a:r>
                      <a:r>
                        <a:rPr lang="af-ZA" sz="1000" b="0" i="0">
                          <a:solidFill>
                            <a:srgbClr val="000000"/>
                          </a:solidFill>
                          <a:effectLst/>
                          <a:latin typeface="LG Smart_H Regular"/>
                        </a:rPr>
                        <a:t> </a:t>
                      </a:r>
                      <a:r>
                        <a:rPr lang="af-ZA" sz="1000" b="0" i="0" err="1">
                          <a:solidFill>
                            <a:srgbClr val="000000"/>
                          </a:solidFill>
                          <a:effectLst/>
                          <a:latin typeface="LG Smart_H Regular"/>
                        </a:rPr>
                        <a:t>connections</a:t>
                      </a:r>
                      <a:r>
                        <a:rPr lang="af-ZA" sz="1000" b="0" i="0">
                          <a:solidFill>
                            <a:srgbClr val="000000"/>
                          </a:solidFill>
                          <a:effectLst/>
                          <a:latin typeface="LG Smart_H Regular"/>
                        </a:rPr>
                        <a:t> </a:t>
                      </a:r>
                      <a:r>
                        <a:rPr lang="af-ZA" sz="1000" b="0" i="0" err="1">
                          <a:solidFill>
                            <a:srgbClr val="000000"/>
                          </a:solidFill>
                          <a:effectLst/>
                          <a:latin typeface="LG Smart_H Regular"/>
                        </a:rPr>
                        <a:t>may</a:t>
                      </a:r>
                      <a:r>
                        <a:rPr lang="af-ZA" sz="1000" b="0" i="0">
                          <a:solidFill>
                            <a:srgbClr val="000000"/>
                          </a:solidFill>
                          <a:effectLst/>
                          <a:latin typeface="LG Smart_H Regular"/>
                        </a:rPr>
                        <a:t> </a:t>
                      </a:r>
                      <a:r>
                        <a:rPr lang="af-ZA" sz="1000" b="0" i="0" err="1">
                          <a:solidFill>
                            <a:srgbClr val="000000"/>
                          </a:solidFill>
                          <a:effectLst/>
                          <a:latin typeface="LG Smart_H Regular"/>
                        </a:rPr>
                        <a:t>be</a:t>
                      </a:r>
                      <a:r>
                        <a:rPr lang="af-ZA" sz="1000" b="0" i="0">
                          <a:solidFill>
                            <a:srgbClr val="000000"/>
                          </a:solidFill>
                          <a:effectLst/>
                          <a:latin typeface="LG Smart_H Regular"/>
                        </a:rPr>
                        <a:t> </a:t>
                      </a:r>
                      <a:r>
                        <a:rPr lang="af-ZA" sz="1000" b="0" i="0" err="1">
                          <a:solidFill>
                            <a:srgbClr val="000000"/>
                          </a:solidFill>
                          <a:effectLst/>
                          <a:latin typeface="LG Smart_H Regular"/>
                        </a:rPr>
                        <a:t>denied</a:t>
                      </a:r>
                      <a:r>
                        <a:rPr lang="af-ZA" sz="1000" b="0" i="0">
                          <a:solidFill>
                            <a:srgbClr val="000000"/>
                          </a:solidFill>
                          <a:effectLst/>
                          <a:latin typeface="LG Smart_H Regular"/>
                        </a:rPr>
                        <a:t>; </a:t>
                      </a:r>
                      <a:r>
                        <a:rPr lang="af-ZA" sz="1000" b="0" i="0" err="1">
                          <a:solidFill>
                            <a:srgbClr val="000000"/>
                          </a:solidFill>
                          <a:effectLst/>
                          <a:latin typeface="LG Smart_H Regular"/>
                        </a:rPr>
                        <a:t>spoofed</a:t>
                      </a:r>
                      <a:r>
                        <a:rPr lang="af-ZA" sz="1000" b="0" i="0">
                          <a:solidFill>
                            <a:srgbClr val="000000"/>
                          </a:solidFill>
                          <a:effectLst/>
                          <a:latin typeface="LG Smart_H Regular"/>
                        </a:rPr>
                        <a:t> </a:t>
                      </a:r>
                      <a:r>
                        <a:rPr lang="af-ZA" sz="1000" b="0" i="0" err="1">
                          <a:solidFill>
                            <a:srgbClr val="000000"/>
                          </a:solidFill>
                          <a:effectLst/>
                          <a:latin typeface="LG Smart_H Regular"/>
                        </a:rPr>
                        <a:t>aircraft</a:t>
                      </a:r>
                      <a:r>
                        <a:rPr lang="af-ZA" sz="1000" b="0" i="0">
                          <a:solidFill>
                            <a:srgbClr val="000000"/>
                          </a:solidFill>
                          <a:effectLst/>
                          <a:latin typeface="LG Smart_H Regular"/>
                        </a:rPr>
                        <a:t> data</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3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Common system design without auth; </a:t>
                      </a:r>
                      <a:br>
                        <a:rPr lang="af-ZA" sz="1000" b="0" i="0" dirty="0">
                          <a:solidFill>
                            <a:srgbClr val="000000"/>
                          </a:solidFill>
                          <a:effectLst/>
                          <a:latin typeface="LG Smart_H Regular"/>
                        </a:rPr>
                      </a:br>
                      <a:r>
                        <a:rPr lang="af-ZA" sz="1000" b="0" i="0" dirty="0">
                          <a:solidFill>
                            <a:srgbClr val="000000"/>
                          </a:solidFill>
                          <a:effectLst/>
                          <a:latin typeface="LG Smart_H Regular"/>
                        </a:rPr>
                        <a:t>frequently scanned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4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a:solidFill>
                            <a:srgbClr val="FF0000"/>
                          </a:solidFill>
                          <a:effectLst/>
                          <a:latin typeface="LG Smart_H Regular"/>
                        </a:rPr>
                        <a:t>12</a:t>
                      </a:r>
                      <a:endParaRPr lang="en-US" b="1" i="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3649175766"/>
                  </a:ext>
                </a:extLst>
              </a:tr>
              <a:tr h="0">
                <a:tc>
                  <a:txBody>
                    <a:bodyPr/>
                    <a:lstStyle/>
                    <a:p>
                      <a:pPr algn="ctr" fontAlgn="base">
                        <a:lnSpc>
                          <a:spcPts val="1200"/>
                        </a:lnSpc>
                        <a:buNone/>
                      </a:pPr>
                      <a:r>
                        <a:rPr lang="af-ZA" sz="1000" b="0" i="0">
                          <a:solidFill>
                            <a:srgbClr val="000000"/>
                          </a:solidFill>
                          <a:effectLst/>
                          <a:latin typeface="LG Smart_H Regular"/>
                        </a:rPr>
                        <a:t>F-02</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err="1">
                          <a:solidFill>
                            <a:srgbClr val="000000"/>
                          </a:solidFill>
                          <a:effectLst/>
                          <a:latin typeface="LG Smart_H Regular"/>
                        </a:rPr>
                        <a:t>Tampering</a:t>
                      </a:r>
                      <a:r>
                        <a:rPr lang="af-ZA" sz="1000" b="0" i="0">
                          <a:solidFill>
                            <a:srgbClr val="000000"/>
                          </a:solidFill>
                          <a:effectLst/>
                          <a:latin typeface="LG Smart_H Regular"/>
                        </a:rPr>
                        <a:t> </a:t>
                      </a:r>
                      <a:r>
                        <a:rPr lang="af-ZA" sz="1000" b="0" i="0" err="1">
                          <a:solidFill>
                            <a:srgbClr val="000000"/>
                          </a:solidFill>
                          <a:effectLst/>
                          <a:latin typeface="LG Smart_H Regular"/>
                        </a:rPr>
                        <a:t>with</a:t>
                      </a:r>
                      <a:r>
                        <a:rPr lang="af-ZA" sz="1000" b="0" i="0">
                          <a:solidFill>
                            <a:srgbClr val="000000"/>
                          </a:solidFill>
                          <a:effectLst/>
                          <a:latin typeface="LG Smart_H Regular"/>
                        </a:rPr>
                        <a:t> </a:t>
                      </a:r>
                      <a:r>
                        <a:rPr lang="af-ZA" sz="1000" b="0" i="0" err="1">
                          <a:solidFill>
                            <a:srgbClr val="000000"/>
                          </a:solidFill>
                          <a:effectLst/>
                          <a:latin typeface="LG Smart_H Regular"/>
                        </a:rPr>
                        <a:t>stored</a:t>
                      </a:r>
                      <a:r>
                        <a:rPr lang="af-ZA" sz="1000" b="0" i="0">
                          <a:solidFill>
                            <a:srgbClr val="000000"/>
                          </a:solidFill>
                          <a:effectLst/>
                          <a:latin typeface="LG Smart_H Regular"/>
                        </a:rPr>
                        <a:t> </a:t>
                      </a:r>
                      <a:r>
                        <a:rPr lang="af-ZA" sz="1000" b="0" i="0" err="1">
                          <a:solidFill>
                            <a:srgbClr val="000000"/>
                          </a:solidFill>
                          <a:effectLst/>
                          <a:latin typeface="LG Smart_H Regular"/>
                        </a:rPr>
                        <a:t>files</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RAW/SBS log </a:t>
                      </a:r>
                      <a:r>
                        <a:rPr lang="af-ZA" sz="1000" b="0" i="0" err="1">
                          <a:solidFill>
                            <a:srgbClr val="000000"/>
                          </a:solidFill>
                          <a:effectLst/>
                          <a:latin typeface="LG Smart_H Regular"/>
                        </a:rPr>
                        <a:t>storage</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Tampered</a:t>
                      </a:r>
                      <a:r>
                        <a:rPr lang="af-ZA" sz="1000" b="0" i="0">
                          <a:solidFill>
                            <a:srgbClr val="000000"/>
                          </a:solidFill>
                          <a:effectLst/>
                          <a:latin typeface="LG Smart_H Regular"/>
                        </a:rPr>
                        <a:t> data is </a:t>
                      </a:r>
                      <a:r>
                        <a:rPr lang="af-ZA" sz="1000" b="0" i="0" err="1">
                          <a:solidFill>
                            <a:srgbClr val="000000"/>
                          </a:solidFill>
                          <a:effectLst/>
                          <a:latin typeface="LG Smart_H Regular"/>
                        </a:rPr>
                        <a:t>provided</a:t>
                      </a:r>
                      <a:r>
                        <a:rPr lang="af-ZA" sz="1000" b="0" i="0">
                          <a:solidFill>
                            <a:srgbClr val="000000"/>
                          </a:solidFill>
                          <a:effectLst/>
                          <a:latin typeface="LG Smart_H Regular"/>
                        </a:rPr>
                        <a:t> </a:t>
                      </a:r>
                      <a:r>
                        <a:rPr lang="af-ZA" sz="1000" b="0" i="0" err="1">
                          <a:solidFill>
                            <a:srgbClr val="000000"/>
                          </a:solidFill>
                          <a:effectLst/>
                          <a:latin typeface="LG Smart_H Regular"/>
                        </a:rPr>
                        <a:t>to</a:t>
                      </a:r>
                      <a:r>
                        <a:rPr lang="af-ZA" sz="1000" b="0" i="0">
                          <a:solidFill>
                            <a:srgbClr val="000000"/>
                          </a:solidFill>
                          <a:effectLst/>
                          <a:latin typeface="LG Smart_H Regular"/>
                        </a:rPr>
                        <a:t> </a:t>
                      </a:r>
                      <a:r>
                        <a:rPr lang="af-ZA" sz="1000" b="0" i="0" err="1">
                          <a:solidFill>
                            <a:srgbClr val="000000"/>
                          </a:solidFill>
                          <a:effectLst/>
                          <a:latin typeface="LG Smart_H Regular"/>
                        </a:rPr>
                        <a:t>the</a:t>
                      </a:r>
                      <a:r>
                        <a:rPr lang="af-ZA" sz="1000" b="0" i="0">
                          <a:solidFill>
                            <a:srgbClr val="000000"/>
                          </a:solidFill>
                          <a:effectLst/>
                          <a:latin typeface="LG Smart_H Regular"/>
                        </a:rPr>
                        <a:t> </a:t>
                      </a:r>
                      <a:r>
                        <a:rPr lang="af-ZA" sz="1000" b="0" i="0" err="1">
                          <a:solidFill>
                            <a:srgbClr val="000000"/>
                          </a:solidFill>
                          <a:effectLst/>
                          <a:latin typeface="LG Smart_H Regular"/>
                        </a:rPr>
                        <a:t>user</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2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 </a:t>
                      </a:r>
                      <a:r>
                        <a:rPr lang="af-ZA" sz="1000" b="0" i="0" err="1">
                          <a:solidFill>
                            <a:srgbClr val="000000"/>
                          </a:solidFill>
                          <a:effectLst/>
                          <a:latin typeface="LG Smart_H Regular"/>
                        </a:rPr>
                        <a:t>Requires</a:t>
                      </a:r>
                      <a:r>
                        <a:rPr lang="af-ZA" sz="1000" b="0" i="0">
                          <a:solidFill>
                            <a:srgbClr val="000000"/>
                          </a:solidFill>
                          <a:effectLst/>
                          <a:latin typeface="LG Smart_H Regular"/>
                        </a:rPr>
                        <a:t> </a:t>
                      </a:r>
                      <a:r>
                        <a:rPr lang="af-ZA" sz="1000" b="0" i="0" err="1">
                          <a:solidFill>
                            <a:srgbClr val="000000"/>
                          </a:solidFill>
                          <a:effectLst/>
                          <a:latin typeface="LG Smart_H Regular"/>
                        </a:rPr>
                        <a:t>local</a:t>
                      </a:r>
                      <a:r>
                        <a:rPr lang="af-ZA" sz="1000" b="0" i="0">
                          <a:solidFill>
                            <a:srgbClr val="000000"/>
                          </a:solidFill>
                          <a:effectLst/>
                          <a:latin typeface="LG Smart_H Regular"/>
                        </a:rPr>
                        <a:t> </a:t>
                      </a:r>
                      <a:r>
                        <a:rPr lang="af-ZA" sz="1000" b="0" i="0" err="1">
                          <a:solidFill>
                            <a:srgbClr val="000000"/>
                          </a:solidFill>
                          <a:effectLst/>
                          <a:latin typeface="LG Smart_H Regular"/>
                        </a:rPr>
                        <a:t>access</a:t>
                      </a:r>
                      <a:r>
                        <a:rPr lang="af-ZA" sz="1000" b="0" i="0">
                          <a:solidFill>
                            <a:srgbClr val="000000"/>
                          </a:solidFill>
                          <a:effectLst/>
                          <a:latin typeface="LG Smart_H Regular"/>
                        </a:rPr>
                        <a:t>; </a:t>
                      </a:r>
                      <a:r>
                        <a:rPr lang="af-ZA" sz="1000" b="0" i="0" err="1">
                          <a:solidFill>
                            <a:srgbClr val="000000"/>
                          </a:solidFill>
                          <a:effectLst/>
                          <a:latin typeface="LG Smart_H Regular"/>
                        </a:rPr>
                        <a:t>unlikely</a:t>
                      </a:r>
                      <a:r>
                        <a:rPr lang="af-ZA" sz="1000" b="0" i="0">
                          <a:solidFill>
                            <a:srgbClr val="000000"/>
                          </a:solidFill>
                          <a:effectLst/>
                          <a:latin typeface="LG Smart_H Regular"/>
                        </a:rPr>
                        <a:t> in </a:t>
                      </a:r>
                      <a:r>
                        <a:rPr lang="af-ZA" sz="1000" b="0" i="0" err="1">
                          <a:solidFill>
                            <a:srgbClr val="000000"/>
                          </a:solidFill>
                          <a:effectLst/>
                          <a:latin typeface="LG Smart_H Regular"/>
                        </a:rPr>
                        <a:t>practice</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1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en-US" sz="1000" b="1" i="0">
                          <a:solidFill>
                            <a:srgbClr val="000000"/>
                          </a:solidFill>
                          <a:effectLst/>
                          <a:latin typeface="LG Smart_H Regular"/>
                        </a:rPr>
                        <a:t>2</a:t>
                      </a:r>
                      <a:endParaRPr lang="en-US" b="1" i="0">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474126582"/>
                  </a:ext>
                </a:extLst>
              </a:tr>
              <a:tr h="166401">
                <a:tc>
                  <a:txBody>
                    <a:bodyPr/>
                    <a:lstStyle/>
                    <a:p>
                      <a:pPr algn="ctr" fontAlgn="base">
                        <a:lnSpc>
                          <a:spcPts val="1200"/>
                        </a:lnSpc>
                        <a:buNone/>
                      </a:pPr>
                      <a:r>
                        <a:rPr lang="af-ZA" sz="1000" b="0" i="0">
                          <a:solidFill>
                            <a:srgbClr val="000000"/>
                          </a:solidFill>
                          <a:effectLst/>
                          <a:latin typeface="LG Smart_H Regular"/>
                        </a:rPr>
                        <a:t>F-03</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err="1">
                          <a:solidFill>
                            <a:srgbClr val="000000"/>
                          </a:solidFill>
                          <a:effectLst/>
                          <a:latin typeface="LG Smart_H Regular"/>
                        </a:rPr>
                        <a:t>Unencrypted</a:t>
                      </a:r>
                      <a:r>
                        <a:rPr lang="af-ZA" sz="1000" b="0" i="0">
                          <a:solidFill>
                            <a:srgbClr val="000000"/>
                          </a:solidFill>
                          <a:effectLst/>
                          <a:latin typeface="LG Smart_H Regular"/>
                        </a:rPr>
                        <a:t> </a:t>
                      </a:r>
                      <a:r>
                        <a:rPr lang="af-ZA" sz="1000" b="0" i="0" err="1">
                          <a:solidFill>
                            <a:srgbClr val="000000"/>
                          </a:solidFill>
                          <a:effectLst/>
                          <a:latin typeface="LG Smart_H Regular"/>
                        </a:rPr>
                        <a:t>communication</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err="1">
                          <a:solidFill>
                            <a:srgbClr val="000000"/>
                          </a:solidFill>
                          <a:effectLst/>
                          <a:ea typeface="LG Smart_H Regular"/>
                        </a:rPr>
                        <a:t>Transmission</a:t>
                      </a:r>
                      <a:endParaRPr lang="af-ZA" altLang="ko-KR" b="0" i="0" err="1">
                        <a:solidFill>
                          <a:srgbClr val="000000"/>
                        </a:solidFill>
                        <a:effectLst/>
                        <a:ea typeface="LG Smart_H Regular"/>
                      </a:endParaRPr>
                    </a:p>
                    <a:p>
                      <a:pPr algn="l" fontAlgn="base">
                        <a:lnSpc>
                          <a:spcPts val="1200"/>
                        </a:lnSpc>
                        <a:buNone/>
                      </a:pPr>
                      <a:r>
                        <a:rPr lang="af-ZA" sz="1000" b="0" i="0" err="1">
                          <a:solidFill>
                            <a:srgbClr val="000000"/>
                          </a:solidFill>
                          <a:effectLst/>
                          <a:latin typeface="LG Smart_H Regular"/>
                        </a:rPr>
                        <a:t>between</a:t>
                      </a:r>
                      <a:r>
                        <a:rPr lang="af-ZA" sz="1000" b="0" i="0">
                          <a:solidFill>
                            <a:srgbClr val="000000"/>
                          </a:solidFill>
                          <a:effectLst/>
                          <a:latin typeface="LG Smart_H Regular"/>
                        </a:rPr>
                        <a:t> GUI </a:t>
                      </a:r>
                      <a:r>
                        <a:rPr lang="af-ZA" sz="1000" b="0" i="0" err="1">
                          <a:solidFill>
                            <a:srgbClr val="000000"/>
                          </a:solidFill>
                          <a:effectLst/>
                          <a:latin typeface="LG Smart_H Regular"/>
                        </a:rPr>
                        <a:t>and</a:t>
                      </a:r>
                      <a:r>
                        <a:rPr lang="af-ZA" sz="1000" b="0" i="0">
                          <a:solidFill>
                            <a:srgbClr val="000000"/>
                          </a:solidFill>
                          <a:effectLst/>
                          <a:latin typeface="LG Smart_H Regular"/>
                        </a:rPr>
                        <a:t> dump</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Anyone</a:t>
                      </a:r>
                      <a:r>
                        <a:rPr lang="af-ZA" sz="1000" b="0" i="0">
                          <a:solidFill>
                            <a:srgbClr val="000000"/>
                          </a:solidFill>
                          <a:effectLst/>
                          <a:latin typeface="LG Smart_H Regular"/>
                        </a:rPr>
                        <a:t> </a:t>
                      </a:r>
                      <a:r>
                        <a:rPr lang="af-ZA" sz="1000" b="0" i="0" err="1">
                          <a:solidFill>
                            <a:srgbClr val="000000"/>
                          </a:solidFill>
                          <a:effectLst/>
                          <a:latin typeface="LG Smart_H Regular"/>
                        </a:rPr>
                        <a:t>can</a:t>
                      </a:r>
                      <a:r>
                        <a:rPr lang="af-ZA" sz="1000" b="0" i="0">
                          <a:solidFill>
                            <a:srgbClr val="000000"/>
                          </a:solidFill>
                          <a:effectLst/>
                          <a:latin typeface="LG Smart_H Regular"/>
                        </a:rPr>
                        <a:t> </a:t>
                      </a:r>
                      <a:r>
                        <a:rPr lang="af-ZA" sz="1000" b="0" i="0" err="1">
                          <a:solidFill>
                            <a:srgbClr val="000000"/>
                          </a:solidFill>
                          <a:effectLst/>
                          <a:latin typeface="LG Smart_H Regular"/>
                        </a:rPr>
                        <a:t>inspect</a:t>
                      </a:r>
                      <a:r>
                        <a:rPr lang="af-ZA" sz="1000" b="0" i="0">
                          <a:solidFill>
                            <a:srgbClr val="000000"/>
                          </a:solidFill>
                          <a:effectLst/>
                          <a:latin typeface="LG Smart_H Regular"/>
                        </a:rPr>
                        <a:t> </a:t>
                      </a:r>
                      <a:r>
                        <a:rPr lang="af-ZA" sz="1000" b="0" i="0" err="1">
                          <a:solidFill>
                            <a:srgbClr val="000000"/>
                          </a:solidFill>
                          <a:effectLst/>
                          <a:latin typeface="LG Smart_H Regular"/>
                        </a:rPr>
                        <a:t>the</a:t>
                      </a:r>
                      <a:r>
                        <a:rPr lang="af-ZA" sz="1000" b="0" i="0">
                          <a:solidFill>
                            <a:srgbClr val="000000"/>
                          </a:solidFill>
                          <a:effectLst/>
                          <a:latin typeface="LG Smart_H Regular"/>
                        </a:rPr>
                        <a:t> </a:t>
                      </a:r>
                      <a:r>
                        <a:rPr lang="af-ZA" sz="1000" b="0" i="0" err="1">
                          <a:solidFill>
                            <a:srgbClr val="000000"/>
                          </a:solidFill>
                          <a:effectLst/>
                          <a:latin typeface="LG Smart_H Regular"/>
                        </a:rPr>
                        <a:t>communication</a:t>
                      </a:r>
                      <a:r>
                        <a:rPr lang="af-ZA" sz="1000" b="0" i="0">
                          <a:solidFill>
                            <a:srgbClr val="000000"/>
                          </a:solidFill>
                          <a:effectLst/>
                          <a:latin typeface="LG Smart_H Regular"/>
                        </a:rPr>
                        <a:t> data</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5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Plaintext TCP easily sniffed on shared </a:t>
                      </a:r>
                      <a:br>
                        <a:rPr lang="af-ZA" sz="1000" b="0" i="0" dirty="0">
                          <a:solidFill>
                            <a:srgbClr val="000000"/>
                          </a:solidFill>
                          <a:effectLst/>
                          <a:latin typeface="LG Smart_H Regular"/>
                        </a:rPr>
                      </a:br>
                      <a:r>
                        <a:rPr lang="af-ZA" sz="1000" b="0" i="0" dirty="0">
                          <a:solidFill>
                            <a:srgbClr val="000000"/>
                          </a:solidFill>
                          <a:effectLst/>
                          <a:latin typeface="LG Smart_H Regular"/>
                        </a:rPr>
                        <a:t>networks</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5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a:solidFill>
                            <a:srgbClr val="FF0000"/>
                          </a:solidFill>
                          <a:effectLst/>
                          <a:latin typeface="LG Smart_H Regular"/>
                        </a:rPr>
                        <a:t>25</a:t>
                      </a:r>
                      <a:endParaRPr lang="en-US" b="1" i="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964257029"/>
                  </a:ext>
                </a:extLst>
              </a:tr>
              <a:tr h="166401">
                <a:tc>
                  <a:txBody>
                    <a:bodyPr/>
                    <a:lstStyle/>
                    <a:p>
                      <a:pPr algn="ctr" fontAlgn="base">
                        <a:lnSpc>
                          <a:spcPts val="1200"/>
                        </a:lnSpc>
                        <a:buNone/>
                      </a:pPr>
                      <a:r>
                        <a:rPr lang="af-ZA" sz="1000" b="0" i="0">
                          <a:solidFill>
                            <a:srgbClr val="000000"/>
                          </a:solidFill>
                          <a:effectLst/>
                          <a:latin typeface="LG Smart_H Regular"/>
                        </a:rPr>
                        <a:t>F-04</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err="1">
                          <a:solidFill>
                            <a:srgbClr val="000000"/>
                          </a:solidFill>
                          <a:effectLst/>
                          <a:ea typeface="LG Smart_H Regular"/>
                        </a:rPr>
                        <a:t>Weak</a:t>
                      </a:r>
                      <a:r>
                        <a:rPr lang="af-ZA" sz="1000" b="0" i="0">
                          <a:solidFill>
                            <a:srgbClr val="000000"/>
                          </a:solidFill>
                          <a:effectLst/>
                          <a:ea typeface="LG Smart_H Regular"/>
                        </a:rPr>
                        <a:t> Google </a:t>
                      </a:r>
                      <a:r>
                        <a:rPr lang="af-ZA" sz="1000" b="0" i="0" err="1">
                          <a:solidFill>
                            <a:srgbClr val="000000"/>
                          </a:solidFill>
                          <a:effectLst/>
                          <a:ea typeface="LG Smart_H Regular"/>
                        </a:rPr>
                        <a:t>Cloud</a:t>
                      </a:r>
                      <a:r>
                        <a:rPr lang="af-ZA" sz="1000" b="0" i="0">
                          <a:solidFill>
                            <a:srgbClr val="000000"/>
                          </a:solidFill>
                          <a:effectLst/>
                          <a:ea typeface="LG Smart_H Regular"/>
                        </a:rPr>
                        <a:t> API </a:t>
                      </a:r>
                      <a:r>
                        <a:rPr lang="af-ZA" sz="1000" b="0" i="0" err="1">
                          <a:solidFill>
                            <a:srgbClr val="000000"/>
                          </a:solidFill>
                          <a:effectLst/>
                          <a:ea typeface="LG Smart_H Regular"/>
                        </a:rPr>
                        <a:t>Key</a:t>
                      </a:r>
                      <a:endParaRPr lang="af-ZA" altLang="ko-KR" b="0" i="0" err="1">
                        <a:solidFill>
                          <a:srgbClr val="000000"/>
                        </a:solidFill>
                        <a:effectLst/>
                        <a:ea typeface="LG Smart_H Regular"/>
                      </a:endParaRPr>
                    </a:p>
                    <a:p>
                      <a:pPr algn="l" fontAlgn="base">
                        <a:lnSpc>
                          <a:spcPts val="1200"/>
                        </a:lnSpc>
                        <a:buNone/>
                      </a:pPr>
                      <a:r>
                        <a:rPr lang="af-ZA" sz="1000" b="0" i="0" err="1">
                          <a:solidFill>
                            <a:srgbClr val="000000"/>
                          </a:solidFill>
                          <a:effectLst/>
                          <a:latin typeface="LG Smart_H Regular"/>
                        </a:rPr>
                        <a:t>Management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err="1">
                          <a:solidFill>
                            <a:srgbClr val="000000"/>
                          </a:solidFill>
                          <a:effectLst/>
                          <a:ea typeface="LG Smart_H Regular"/>
                        </a:rPr>
                        <a:t>Python</a:t>
                      </a:r>
                      <a:r>
                        <a:rPr lang="af-ZA" sz="1000" b="0" i="0">
                          <a:solidFill>
                            <a:srgbClr val="000000"/>
                          </a:solidFill>
                          <a:effectLst/>
                          <a:ea typeface="LG Smart_H Regular"/>
                        </a:rPr>
                        <a:t> </a:t>
                      </a:r>
                      <a:r>
                        <a:rPr lang="af-ZA" sz="1000" b="0" i="0" err="1">
                          <a:solidFill>
                            <a:srgbClr val="000000"/>
                          </a:solidFill>
                          <a:effectLst/>
                          <a:ea typeface="LG Smart_H Regular"/>
                        </a:rPr>
                        <a:t>script</a:t>
                      </a:r>
                      <a:endParaRPr lang="af-ZA" altLang="ko-KR" b="0" i="0" err="1">
                        <a:solidFill>
                          <a:srgbClr val="000000"/>
                        </a:solidFill>
                        <a:effectLst/>
                        <a:ea typeface="LG Smart_H Regular"/>
                      </a:endParaRPr>
                    </a:p>
                    <a:p>
                      <a:pPr algn="l" fontAlgn="base">
                        <a:lnSpc>
                          <a:spcPts val="1200"/>
                        </a:lnSpc>
                        <a:buNone/>
                      </a:pPr>
                      <a:r>
                        <a:rPr lang="af-ZA" sz="1000" b="0" i="0">
                          <a:solidFill>
                            <a:srgbClr val="000000"/>
                          </a:solidFill>
                          <a:effectLst/>
                          <a:latin typeface="LG Smart_H Regular"/>
                        </a:rPr>
                        <a:t>in RUI </a:t>
                      </a:r>
                      <a:r>
                        <a:rPr lang="af-ZA" sz="1000" b="0" i="0" err="1">
                          <a:solidFill>
                            <a:srgbClr val="000000"/>
                          </a:solidFill>
                          <a:effectLst/>
                          <a:latin typeface="LG Smart_H Regular"/>
                        </a:rPr>
                        <a:t>operating</a:t>
                      </a:r>
                      <a:r>
                        <a:rPr lang="af-ZA" sz="1000" b="0" i="0">
                          <a:solidFill>
                            <a:srgbClr val="000000"/>
                          </a:solidFill>
                          <a:effectLst/>
                          <a:latin typeface="LG Smart_H Regular"/>
                        </a:rPr>
                        <a:t> </a:t>
                      </a:r>
                      <a:r>
                        <a:rPr lang="af-ZA" sz="1000" b="0" i="0" err="1">
                          <a:solidFill>
                            <a:srgbClr val="000000"/>
                          </a:solidFill>
                          <a:effectLst/>
                          <a:latin typeface="LG Smart_H Regular"/>
                        </a:rPr>
                        <a:t>files</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It</a:t>
                      </a:r>
                      <a:r>
                        <a:rPr lang="af-ZA" sz="1000" b="0" i="0">
                          <a:solidFill>
                            <a:srgbClr val="000000"/>
                          </a:solidFill>
                          <a:effectLst/>
                          <a:latin typeface="LG Smart_H Regular"/>
                        </a:rPr>
                        <a:t> </a:t>
                      </a:r>
                      <a:r>
                        <a:rPr lang="af-ZA" sz="1000" b="0" i="0" err="1">
                          <a:solidFill>
                            <a:srgbClr val="000000"/>
                          </a:solidFill>
                          <a:effectLst/>
                          <a:latin typeface="LG Smart_H Regular"/>
                        </a:rPr>
                        <a:t>may</a:t>
                      </a:r>
                      <a:r>
                        <a:rPr lang="af-ZA" sz="1000" b="0" i="0">
                          <a:solidFill>
                            <a:srgbClr val="000000"/>
                          </a:solidFill>
                          <a:effectLst/>
                          <a:latin typeface="LG Smart_H Regular"/>
                        </a:rPr>
                        <a:t> </a:t>
                      </a:r>
                      <a:r>
                        <a:rPr lang="af-ZA" sz="1000" b="0" i="0" err="1">
                          <a:solidFill>
                            <a:srgbClr val="000000"/>
                          </a:solidFill>
                          <a:effectLst/>
                          <a:latin typeface="LG Smart_H Regular"/>
                        </a:rPr>
                        <a:t>lead</a:t>
                      </a:r>
                      <a:r>
                        <a:rPr lang="af-ZA" sz="1000" b="0" i="0">
                          <a:solidFill>
                            <a:srgbClr val="000000"/>
                          </a:solidFill>
                          <a:effectLst/>
                          <a:latin typeface="LG Smart_H Regular"/>
                        </a:rPr>
                        <a:t> </a:t>
                      </a:r>
                      <a:r>
                        <a:rPr lang="af-ZA" sz="1000" b="0" i="0" err="1">
                          <a:solidFill>
                            <a:srgbClr val="000000"/>
                          </a:solidFill>
                          <a:effectLst/>
                          <a:latin typeface="LG Smart_H Regular"/>
                        </a:rPr>
                        <a:t>to</a:t>
                      </a:r>
                      <a:r>
                        <a:rPr lang="af-ZA" sz="1000" b="0" i="0">
                          <a:solidFill>
                            <a:srgbClr val="000000"/>
                          </a:solidFill>
                          <a:effectLst/>
                          <a:latin typeface="LG Smart_H Regular"/>
                        </a:rPr>
                        <a:t> </a:t>
                      </a:r>
                      <a:r>
                        <a:rPr lang="af-ZA" sz="1000" b="0" i="0" err="1">
                          <a:solidFill>
                            <a:srgbClr val="000000"/>
                          </a:solidFill>
                          <a:effectLst/>
                          <a:latin typeface="LG Smart_H Regular"/>
                        </a:rPr>
                        <a:t>financial</a:t>
                      </a:r>
                      <a:r>
                        <a:rPr lang="af-ZA" sz="1000" b="0" i="0">
                          <a:solidFill>
                            <a:srgbClr val="000000"/>
                          </a:solidFill>
                          <a:effectLst/>
                          <a:latin typeface="LG Smart_H Regular"/>
                        </a:rPr>
                        <a:t> </a:t>
                      </a:r>
                      <a:r>
                        <a:rPr lang="af-ZA" sz="1000" b="0" i="0" err="1">
                          <a:solidFill>
                            <a:srgbClr val="000000"/>
                          </a:solidFill>
                          <a:effectLst/>
                          <a:latin typeface="LG Smart_H Regular"/>
                        </a:rPr>
                        <a:t>loss</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5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Exploitable</a:t>
                      </a:r>
                      <a:r>
                        <a:rPr lang="af-ZA" sz="1000" b="0" i="0">
                          <a:solidFill>
                            <a:srgbClr val="000000"/>
                          </a:solidFill>
                          <a:effectLst/>
                          <a:latin typeface="LG Smart_H Regular"/>
                        </a:rPr>
                        <a:t> </a:t>
                      </a:r>
                      <a:r>
                        <a:rPr lang="af-ZA" sz="1000" b="0" i="0" err="1">
                          <a:solidFill>
                            <a:srgbClr val="000000"/>
                          </a:solidFill>
                          <a:effectLst/>
                          <a:latin typeface="LG Smart_H Regular"/>
                        </a:rPr>
                        <a:t>only</a:t>
                      </a:r>
                      <a:r>
                        <a:rPr lang="af-ZA" sz="1000" b="0" i="0">
                          <a:solidFill>
                            <a:srgbClr val="000000"/>
                          </a:solidFill>
                          <a:effectLst/>
                          <a:latin typeface="LG Smart_H Regular"/>
                        </a:rPr>
                        <a:t> </a:t>
                      </a:r>
                      <a:r>
                        <a:rPr lang="af-ZA" sz="1000" b="0" i="0" err="1">
                          <a:solidFill>
                            <a:srgbClr val="000000"/>
                          </a:solidFill>
                          <a:effectLst/>
                          <a:latin typeface="LG Smart_H Regular"/>
                        </a:rPr>
                        <a:t>if</a:t>
                      </a:r>
                      <a:r>
                        <a:rPr lang="af-ZA" sz="1000" b="0" i="0">
                          <a:solidFill>
                            <a:srgbClr val="000000"/>
                          </a:solidFill>
                          <a:effectLst/>
                          <a:latin typeface="LG Smart_H Regular"/>
                        </a:rPr>
                        <a:t> </a:t>
                      </a:r>
                      <a:r>
                        <a:rPr lang="af-ZA" sz="1000" b="0" i="0" err="1">
                          <a:solidFill>
                            <a:srgbClr val="000000"/>
                          </a:solidFill>
                          <a:effectLst/>
                          <a:latin typeface="LG Smart_H Regular"/>
                        </a:rPr>
                        <a:t>attacker</a:t>
                      </a:r>
                      <a:r>
                        <a:rPr lang="af-ZA" sz="1000" b="0" i="0">
                          <a:solidFill>
                            <a:srgbClr val="000000"/>
                          </a:solidFill>
                          <a:effectLst/>
                          <a:latin typeface="LG Smart_H Regular"/>
                        </a:rPr>
                        <a:t> </a:t>
                      </a:r>
                      <a:r>
                        <a:rPr lang="af-ZA" sz="1000" b="0" i="0" err="1">
                          <a:solidFill>
                            <a:srgbClr val="000000"/>
                          </a:solidFill>
                          <a:effectLst/>
                          <a:latin typeface="LG Smart_H Regular"/>
                        </a:rPr>
                        <a:t>gains</a:t>
                      </a:r>
                      <a:r>
                        <a:rPr lang="af-ZA" sz="1000" b="0" i="0">
                          <a:solidFill>
                            <a:srgbClr val="000000"/>
                          </a:solidFill>
                          <a:effectLst/>
                          <a:latin typeface="LG Smart_H Regular"/>
                        </a:rPr>
                        <a:t> </a:t>
                      </a:r>
                      <a:r>
                        <a:rPr lang="af-ZA" sz="1000" b="0" i="0" err="1">
                          <a:solidFill>
                            <a:srgbClr val="000000"/>
                          </a:solidFill>
                          <a:effectLst/>
                          <a:latin typeface="LG Smart_H Regular"/>
                        </a:rPr>
                        <a:t>local</a:t>
                      </a:r>
                      <a:r>
                        <a:rPr lang="af-ZA" sz="1000" b="0" i="0">
                          <a:solidFill>
                            <a:srgbClr val="000000"/>
                          </a:solidFill>
                          <a:effectLst/>
                          <a:latin typeface="LG Smart_H Regular"/>
                        </a:rPr>
                        <a:t> </a:t>
                      </a:r>
                      <a:r>
                        <a:rPr lang="af-ZA" sz="1000" b="0" i="0" err="1">
                          <a:solidFill>
                            <a:srgbClr val="000000"/>
                          </a:solidFill>
                          <a:effectLst/>
                          <a:latin typeface="LG Smart_H Regular"/>
                        </a:rPr>
                        <a:t>access</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2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en-US" sz="1000" b="1" i="0">
                          <a:solidFill>
                            <a:srgbClr val="000000"/>
                          </a:solidFill>
                          <a:effectLst/>
                          <a:latin typeface="LG Smart_H Regular"/>
                        </a:rPr>
                        <a:t>10</a:t>
                      </a:r>
                      <a:endParaRPr lang="en-US" b="1" i="0">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731649800"/>
                  </a:ext>
                </a:extLst>
              </a:tr>
              <a:tr h="166401">
                <a:tc>
                  <a:txBody>
                    <a:bodyPr/>
                    <a:lstStyle/>
                    <a:p>
                      <a:pPr algn="ctr" fontAlgn="base">
                        <a:lnSpc>
                          <a:spcPts val="1200"/>
                        </a:lnSpc>
                        <a:buNone/>
                      </a:pPr>
                      <a:r>
                        <a:rPr lang="af-ZA" sz="1000" b="0" i="0">
                          <a:solidFill>
                            <a:srgbClr val="000000"/>
                          </a:solidFill>
                          <a:effectLst/>
                          <a:latin typeface="LG Smart_H Regular"/>
                        </a:rPr>
                        <a:t>F-05</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err="1">
                          <a:solidFill>
                            <a:srgbClr val="000000"/>
                          </a:solidFill>
                          <a:effectLst/>
                          <a:latin typeface="LG Smart_H Regular"/>
                        </a:rPr>
                        <a:t>Hardcoded</a:t>
                      </a:r>
                      <a:r>
                        <a:rPr lang="af-ZA" sz="1000" b="0" i="0">
                          <a:solidFill>
                            <a:srgbClr val="000000"/>
                          </a:solidFill>
                          <a:effectLst/>
                          <a:latin typeface="LG Smart_H Regular"/>
                        </a:rPr>
                        <a:t> Port </a:t>
                      </a:r>
                      <a:r>
                        <a:rPr lang="af-ZA" sz="1000" b="0" i="0" err="1">
                          <a:solidFill>
                            <a:srgbClr val="000000"/>
                          </a:solidFill>
                          <a:effectLst/>
                          <a:latin typeface="LG Smart_H Regular"/>
                        </a:rPr>
                        <a:t>Number</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HMS </a:t>
                      </a:r>
                      <a:r>
                        <a:rPr lang="af-ZA" sz="1000" b="0" i="0" err="1">
                          <a:solidFill>
                            <a:srgbClr val="000000"/>
                          </a:solidFill>
                          <a:effectLst/>
                          <a:latin typeface="LG Smart_H Regular"/>
                        </a:rPr>
                        <a:t>server</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 </a:t>
                      </a:r>
                      <a:r>
                        <a:rPr lang="af-ZA" sz="1000" b="0" i="0" err="1">
                          <a:solidFill>
                            <a:srgbClr val="000000"/>
                          </a:solidFill>
                          <a:effectLst/>
                          <a:latin typeface="LG Smart_H Regular"/>
                        </a:rPr>
                        <a:t>Limits</a:t>
                      </a:r>
                      <a:r>
                        <a:rPr lang="af-ZA" sz="1000" b="0" i="0">
                          <a:solidFill>
                            <a:srgbClr val="000000"/>
                          </a:solidFill>
                          <a:effectLst/>
                          <a:latin typeface="LG Smart_H Regular"/>
                        </a:rPr>
                        <a:t> </a:t>
                      </a:r>
                      <a:r>
                        <a:rPr lang="af-ZA" sz="1000" b="0" i="0" err="1">
                          <a:solidFill>
                            <a:srgbClr val="000000"/>
                          </a:solidFill>
                          <a:effectLst/>
                          <a:latin typeface="LG Smart_H Regular"/>
                        </a:rPr>
                        <a:t>flexibility</a:t>
                      </a:r>
                      <a:r>
                        <a:rPr lang="af-ZA" sz="1000" b="0" i="0">
                          <a:solidFill>
                            <a:srgbClr val="000000"/>
                          </a:solidFill>
                          <a:effectLst/>
                          <a:latin typeface="LG Smart_H Regular"/>
                        </a:rPr>
                        <a:t>, </a:t>
                      </a:r>
                      <a:r>
                        <a:rPr lang="af-ZA" sz="1000" b="0" i="0" err="1">
                          <a:solidFill>
                            <a:srgbClr val="000000"/>
                          </a:solidFill>
                          <a:effectLst/>
                          <a:latin typeface="LG Smart_H Regular"/>
                        </a:rPr>
                        <a:t>but</a:t>
                      </a:r>
                      <a:r>
                        <a:rPr lang="af-ZA" sz="1000" b="0" i="0">
                          <a:solidFill>
                            <a:srgbClr val="000000"/>
                          </a:solidFill>
                          <a:effectLst/>
                          <a:latin typeface="LG Smart_H Regular"/>
                        </a:rPr>
                        <a:t> </a:t>
                      </a:r>
                      <a:r>
                        <a:rPr lang="af-ZA" sz="1000" b="0" i="0" err="1">
                          <a:solidFill>
                            <a:srgbClr val="000000"/>
                          </a:solidFill>
                          <a:effectLst/>
                          <a:latin typeface="LG Smart_H Regular"/>
                        </a:rPr>
                        <a:t>does</a:t>
                      </a:r>
                      <a:r>
                        <a:rPr lang="af-ZA" sz="1000" b="0" i="0">
                          <a:solidFill>
                            <a:srgbClr val="000000"/>
                          </a:solidFill>
                          <a:effectLst/>
                          <a:latin typeface="LG Smart_H Regular"/>
                        </a:rPr>
                        <a:t> </a:t>
                      </a:r>
                      <a:r>
                        <a:rPr lang="af-ZA" sz="1000" b="0" i="0" err="1">
                          <a:solidFill>
                            <a:srgbClr val="000000"/>
                          </a:solidFill>
                          <a:effectLst/>
                          <a:latin typeface="LG Smart_H Regular"/>
                        </a:rPr>
                        <a:t>not</a:t>
                      </a:r>
                      <a:r>
                        <a:rPr lang="af-ZA" sz="1000" b="0" i="0">
                          <a:solidFill>
                            <a:srgbClr val="000000"/>
                          </a:solidFill>
                          <a:effectLst/>
                          <a:latin typeface="LG Smart_H Regular"/>
                        </a:rPr>
                        <a:t> </a:t>
                      </a:r>
                      <a:r>
                        <a:rPr lang="af-ZA" sz="1000" b="0" i="0" err="1">
                          <a:solidFill>
                            <a:srgbClr val="000000"/>
                          </a:solidFill>
                          <a:effectLst/>
                          <a:latin typeface="LG Smart_H Regular"/>
                        </a:rPr>
                        <a:t>expose</a:t>
                      </a:r>
                      <a:r>
                        <a:rPr lang="af-ZA" sz="1000" b="0" i="0">
                          <a:solidFill>
                            <a:srgbClr val="000000"/>
                          </a:solidFill>
                          <a:effectLst/>
                          <a:latin typeface="LG Smart_H Regular"/>
                        </a:rPr>
                        <a:t> </a:t>
                      </a:r>
                      <a:r>
                        <a:rPr lang="af-ZA" sz="1000" b="0" i="0" err="1">
                          <a:solidFill>
                            <a:srgbClr val="000000"/>
                          </a:solidFill>
                          <a:effectLst/>
                          <a:latin typeface="LG Smart_H Regular"/>
                        </a:rPr>
                        <a:t>system</a:t>
                      </a:r>
                      <a:r>
                        <a:rPr lang="af-ZA" sz="1000" b="0" i="0">
                          <a:solidFill>
                            <a:srgbClr val="000000"/>
                          </a:solidFill>
                          <a:effectLst/>
                          <a:latin typeface="LG Smart_H Regular"/>
                        </a:rPr>
                        <a:t> </a:t>
                      </a:r>
                      <a:r>
                        <a:rPr lang="af-ZA" sz="1000" b="0" i="0" err="1">
                          <a:solidFill>
                            <a:srgbClr val="000000"/>
                          </a:solidFill>
                          <a:effectLst/>
                          <a:latin typeface="LG Smart_H Regular"/>
                        </a:rPr>
                        <a:t>to</a:t>
                      </a:r>
                      <a:r>
                        <a:rPr lang="af-ZA" sz="1000" b="0" i="0">
                          <a:solidFill>
                            <a:srgbClr val="000000"/>
                          </a:solidFill>
                          <a:effectLst/>
                          <a:latin typeface="LG Smart_H Regular"/>
                        </a:rPr>
                        <a:t> </a:t>
                      </a:r>
                      <a:r>
                        <a:rPr lang="af-ZA" sz="1000" b="0" i="0" err="1">
                          <a:solidFill>
                            <a:srgbClr val="000000"/>
                          </a:solidFill>
                          <a:effectLst/>
                          <a:latin typeface="LG Smart_H Regular"/>
                        </a:rPr>
                        <a:t>attack</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1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 No </a:t>
                      </a:r>
                      <a:r>
                        <a:rPr lang="af-ZA" sz="1000" b="0" i="0" err="1">
                          <a:solidFill>
                            <a:srgbClr val="000000"/>
                          </a:solidFill>
                          <a:effectLst/>
                          <a:latin typeface="LG Smart_H Regular"/>
                        </a:rPr>
                        <a:t>attack</a:t>
                      </a:r>
                      <a:r>
                        <a:rPr lang="af-ZA" sz="1000" b="0" i="0">
                          <a:solidFill>
                            <a:srgbClr val="000000"/>
                          </a:solidFill>
                          <a:effectLst/>
                          <a:latin typeface="LG Smart_H Regular"/>
                        </a:rPr>
                        <a:t> </a:t>
                      </a:r>
                      <a:r>
                        <a:rPr lang="af-ZA" sz="1000" b="0" i="0" err="1">
                          <a:solidFill>
                            <a:srgbClr val="000000"/>
                          </a:solidFill>
                          <a:effectLst/>
                          <a:latin typeface="LG Smart_H Regular"/>
                        </a:rPr>
                        <a:t>vector</a:t>
                      </a:r>
                      <a:r>
                        <a:rPr lang="af-ZA" sz="1000" b="0" i="0">
                          <a:solidFill>
                            <a:srgbClr val="000000"/>
                          </a:solidFill>
                          <a:effectLst/>
                          <a:latin typeface="LG Smart_H Regular"/>
                        </a:rPr>
                        <a:t> </a:t>
                      </a:r>
                      <a:r>
                        <a:rPr lang="af-ZA" sz="1000" b="0" i="0" err="1">
                          <a:solidFill>
                            <a:srgbClr val="000000"/>
                          </a:solidFill>
                          <a:effectLst/>
                          <a:latin typeface="LG Smart_H Regular"/>
                        </a:rPr>
                        <a:t>despite</a:t>
                      </a:r>
                      <a:r>
                        <a:rPr lang="af-ZA" sz="1000" b="0" i="0">
                          <a:solidFill>
                            <a:srgbClr val="000000"/>
                          </a:solidFill>
                          <a:effectLst/>
                          <a:latin typeface="LG Smart_H Regular"/>
                        </a:rPr>
                        <a:t> </a:t>
                      </a:r>
                      <a:r>
                        <a:rPr lang="af-ZA" sz="1000" b="0" i="0" err="1">
                          <a:solidFill>
                            <a:srgbClr val="000000"/>
                          </a:solidFill>
                          <a:effectLst/>
                          <a:latin typeface="LG Smart_H Regular"/>
                        </a:rPr>
                        <a:t>visibility</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1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en-US" sz="1000" b="1" i="0">
                          <a:solidFill>
                            <a:srgbClr val="000000"/>
                          </a:solidFill>
                          <a:effectLst/>
                          <a:latin typeface="LG Smart_H Regular"/>
                        </a:rPr>
                        <a:t>1</a:t>
                      </a:r>
                      <a:endParaRPr lang="en-US" b="1" i="0">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3854976572"/>
                  </a:ext>
                </a:extLst>
              </a:tr>
              <a:tr h="166401">
                <a:tc>
                  <a:txBody>
                    <a:bodyPr/>
                    <a:lstStyle/>
                    <a:p>
                      <a:pPr algn="ctr" fontAlgn="base">
                        <a:lnSpc>
                          <a:spcPts val="1200"/>
                        </a:lnSpc>
                        <a:buNone/>
                      </a:pPr>
                      <a:r>
                        <a:rPr lang="af-ZA" sz="1000" b="0" i="0">
                          <a:solidFill>
                            <a:srgbClr val="000000"/>
                          </a:solidFill>
                          <a:effectLst/>
                          <a:latin typeface="LG Smart_H Regular"/>
                        </a:rPr>
                        <a:t>F-06</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err="1">
                          <a:solidFill>
                            <a:srgbClr val="000000"/>
                          </a:solidFill>
                          <a:effectLst/>
                          <a:latin typeface="LG Smart_H Regular"/>
                        </a:rPr>
                        <a:t>Use</a:t>
                      </a:r>
                      <a:r>
                        <a:rPr lang="af-ZA" sz="1000" b="0" i="0">
                          <a:solidFill>
                            <a:srgbClr val="000000"/>
                          </a:solidFill>
                          <a:effectLst/>
                          <a:latin typeface="LG Smart_H Regular"/>
                        </a:rPr>
                        <a:t> of CRC32</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HMS </a:t>
                      </a:r>
                      <a:r>
                        <a:rPr lang="af-ZA" sz="1000" b="0" i="0" err="1">
                          <a:solidFill>
                            <a:srgbClr val="000000"/>
                          </a:solidFill>
                          <a:effectLst/>
                          <a:latin typeface="LG Smart_H Regular"/>
                        </a:rPr>
                        <a:t>server</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 </a:t>
                      </a:r>
                      <a:r>
                        <a:rPr lang="af-ZA" sz="1000" b="0" i="0" err="1">
                          <a:solidFill>
                            <a:srgbClr val="000000"/>
                          </a:solidFill>
                          <a:effectLst/>
                          <a:latin typeface="LG Smart_H Regular"/>
                        </a:rPr>
                        <a:t>Uses</a:t>
                      </a:r>
                      <a:r>
                        <a:rPr lang="af-ZA" sz="1000" b="0" i="0">
                          <a:solidFill>
                            <a:srgbClr val="000000"/>
                          </a:solidFill>
                          <a:effectLst/>
                          <a:latin typeface="LG Smart_H Regular"/>
                        </a:rPr>
                        <a:t> </a:t>
                      </a:r>
                      <a:r>
                        <a:rPr lang="af-ZA" sz="1000" b="0" i="0" err="1">
                          <a:solidFill>
                            <a:srgbClr val="000000"/>
                          </a:solidFill>
                          <a:effectLst/>
                          <a:latin typeface="LG Smart_H Regular"/>
                        </a:rPr>
                        <a:t>cryptographically</a:t>
                      </a:r>
                      <a:r>
                        <a:rPr lang="af-ZA" sz="1000" b="0" i="0">
                          <a:solidFill>
                            <a:srgbClr val="000000"/>
                          </a:solidFill>
                          <a:effectLst/>
                          <a:latin typeface="LG Smart_H Regular"/>
                        </a:rPr>
                        <a:t> </a:t>
                      </a:r>
                      <a:r>
                        <a:rPr lang="af-ZA" sz="1000" b="0" i="0" err="1">
                          <a:solidFill>
                            <a:srgbClr val="000000"/>
                          </a:solidFill>
                          <a:effectLst/>
                          <a:latin typeface="LG Smart_H Regular"/>
                        </a:rPr>
                        <a:t>weak</a:t>
                      </a:r>
                      <a:r>
                        <a:rPr lang="af-ZA" sz="1000" b="0" i="0">
                          <a:solidFill>
                            <a:srgbClr val="000000"/>
                          </a:solidFill>
                          <a:effectLst/>
                          <a:latin typeface="LG Smart_H Regular"/>
                        </a:rPr>
                        <a:t> </a:t>
                      </a:r>
                      <a:r>
                        <a:rPr lang="af-ZA" sz="1000" b="0" i="0" err="1">
                          <a:solidFill>
                            <a:srgbClr val="000000"/>
                          </a:solidFill>
                          <a:effectLst/>
                          <a:latin typeface="LG Smart_H Regular"/>
                        </a:rPr>
                        <a:t>integrity</a:t>
                      </a:r>
                      <a:r>
                        <a:rPr lang="af-ZA" sz="1000" b="0" i="0">
                          <a:solidFill>
                            <a:srgbClr val="000000"/>
                          </a:solidFill>
                          <a:effectLst/>
                          <a:latin typeface="LG Smart_H Regular"/>
                        </a:rPr>
                        <a:t> </a:t>
                      </a:r>
                      <a:r>
                        <a:rPr lang="af-ZA" sz="1000" b="0" i="0" err="1">
                          <a:solidFill>
                            <a:srgbClr val="000000"/>
                          </a:solidFill>
                          <a:effectLst/>
                          <a:latin typeface="LG Smart_H Regular"/>
                        </a:rPr>
                        <a:t>check</a:t>
                      </a:r>
                      <a:r>
                        <a:rPr lang="af-ZA" sz="1000" b="0" i="0">
                          <a:solidFill>
                            <a:srgbClr val="000000"/>
                          </a:solidFill>
                          <a:effectLst/>
                          <a:latin typeface="LG Smart_H Regular"/>
                        </a:rPr>
                        <a:t> </a:t>
                      </a:r>
                      <a:r>
                        <a:rPr lang="af-ZA" sz="1000" b="0" i="0" err="1">
                          <a:solidFill>
                            <a:srgbClr val="000000"/>
                          </a:solidFill>
                          <a:effectLst/>
                          <a:latin typeface="LG Smart_H Regular"/>
                        </a:rPr>
                        <a:t>method</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2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 No </a:t>
                      </a:r>
                      <a:r>
                        <a:rPr lang="af-ZA" sz="1000" b="0" i="0" err="1">
                          <a:solidFill>
                            <a:srgbClr val="000000"/>
                          </a:solidFill>
                          <a:effectLst/>
                          <a:latin typeface="LG Smart_H Regular"/>
                        </a:rPr>
                        <a:t>injection</a:t>
                      </a:r>
                      <a:r>
                        <a:rPr lang="af-ZA" sz="1000" b="0" i="0">
                          <a:solidFill>
                            <a:srgbClr val="000000"/>
                          </a:solidFill>
                          <a:effectLst/>
                          <a:latin typeface="LG Smart_H Regular"/>
                        </a:rPr>
                        <a:t> </a:t>
                      </a:r>
                      <a:r>
                        <a:rPr lang="af-ZA" sz="1000" b="0" i="0" err="1">
                          <a:solidFill>
                            <a:srgbClr val="000000"/>
                          </a:solidFill>
                          <a:effectLst/>
                          <a:latin typeface="LG Smart_H Regular"/>
                        </a:rPr>
                        <a:t>path</a:t>
                      </a:r>
                      <a:r>
                        <a:rPr lang="af-ZA" sz="1000" b="0" i="0">
                          <a:solidFill>
                            <a:srgbClr val="000000"/>
                          </a:solidFill>
                          <a:effectLst/>
                          <a:latin typeface="LG Smart_H Regular"/>
                        </a:rPr>
                        <a:t>; </a:t>
                      </a:r>
                      <a:r>
                        <a:rPr lang="af-ZA" sz="1000" b="0" i="0" err="1">
                          <a:solidFill>
                            <a:srgbClr val="000000"/>
                          </a:solidFill>
                          <a:effectLst/>
                          <a:latin typeface="LG Smart_H Regular"/>
                        </a:rPr>
                        <a:t>purely</a:t>
                      </a:r>
                      <a:r>
                        <a:rPr lang="af-ZA" sz="1000" b="0" i="0">
                          <a:solidFill>
                            <a:srgbClr val="000000"/>
                          </a:solidFill>
                          <a:effectLst/>
                          <a:latin typeface="LG Smart_H Regular"/>
                        </a:rPr>
                        <a:t> </a:t>
                      </a:r>
                      <a:r>
                        <a:rPr lang="af-ZA" sz="1000" b="0" i="0" err="1">
                          <a:solidFill>
                            <a:srgbClr val="000000"/>
                          </a:solidFill>
                          <a:effectLst/>
                          <a:latin typeface="LG Smart_H Regular"/>
                        </a:rPr>
                        <a:t>theoretical</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1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en-US" sz="1000" b="1" i="0">
                          <a:solidFill>
                            <a:srgbClr val="000000"/>
                          </a:solidFill>
                          <a:effectLst/>
                          <a:latin typeface="LG Smart_H Regular"/>
                        </a:rPr>
                        <a:t>2</a:t>
                      </a:r>
                      <a:endParaRPr lang="en-US" b="1" i="0">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220335323"/>
                  </a:ext>
                </a:extLst>
              </a:tr>
              <a:tr h="166401">
                <a:tc>
                  <a:txBody>
                    <a:bodyPr/>
                    <a:lstStyle/>
                    <a:p>
                      <a:pPr algn="ctr" fontAlgn="base">
                        <a:lnSpc>
                          <a:spcPts val="1200"/>
                        </a:lnSpc>
                        <a:buNone/>
                      </a:pPr>
                      <a:r>
                        <a:rPr lang="af-ZA" sz="1000" b="0" i="0">
                          <a:solidFill>
                            <a:srgbClr val="000000"/>
                          </a:solidFill>
                          <a:effectLst/>
                          <a:latin typeface="LG Smart_H Regular"/>
                        </a:rPr>
                        <a:t>F-07</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err="1">
                          <a:solidFill>
                            <a:srgbClr val="000000"/>
                          </a:solidFill>
                          <a:effectLst/>
                          <a:latin typeface="LG Smart_H Regular"/>
                        </a:rPr>
                        <a:t>Missing</a:t>
                      </a:r>
                      <a:r>
                        <a:rPr lang="af-ZA" sz="1000" b="0" i="0">
                          <a:solidFill>
                            <a:srgbClr val="000000"/>
                          </a:solidFill>
                          <a:effectLst/>
                          <a:latin typeface="LG Smart_H Regular"/>
                        </a:rPr>
                        <a:t> </a:t>
                      </a:r>
                      <a:r>
                        <a:rPr lang="af-ZA" sz="1000" b="0" i="0" err="1">
                          <a:solidFill>
                            <a:srgbClr val="000000"/>
                          </a:solidFill>
                          <a:effectLst/>
                          <a:latin typeface="LG Smart_H Regular"/>
                        </a:rPr>
                        <a:t>Exception</a:t>
                      </a:r>
                      <a:r>
                        <a:rPr lang="af-ZA" sz="1000" b="0" i="0">
                          <a:solidFill>
                            <a:srgbClr val="000000"/>
                          </a:solidFill>
                          <a:effectLst/>
                          <a:latin typeface="LG Smart_H Regular"/>
                        </a:rPr>
                        <a:t> </a:t>
                      </a:r>
                      <a:r>
                        <a:rPr lang="af-ZA" sz="1000" b="0" i="0" err="1">
                          <a:solidFill>
                            <a:srgbClr val="000000"/>
                          </a:solidFill>
                          <a:effectLst/>
                          <a:latin typeface="LG Smart_H Regular"/>
                        </a:rPr>
                        <a:t>Handling</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HMS </a:t>
                      </a:r>
                      <a:r>
                        <a:rPr lang="af-ZA" sz="1000" b="0" i="0" err="1">
                          <a:solidFill>
                            <a:srgbClr val="000000"/>
                          </a:solidFill>
                          <a:effectLst/>
                          <a:latin typeface="LG Smart_H Regular"/>
                        </a:rPr>
                        <a:t>server</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 </a:t>
                      </a:r>
                      <a:r>
                        <a:rPr lang="af-ZA" sz="1000" b="0" i="0" err="1">
                          <a:solidFill>
                            <a:srgbClr val="000000"/>
                          </a:solidFill>
                          <a:effectLst/>
                          <a:latin typeface="LG Smart_H Regular"/>
                        </a:rPr>
                        <a:t>Decreased</a:t>
                      </a:r>
                      <a:r>
                        <a:rPr lang="af-ZA" sz="1000" b="0" i="0">
                          <a:solidFill>
                            <a:srgbClr val="000000"/>
                          </a:solidFill>
                          <a:effectLst/>
                          <a:latin typeface="LG Smart_H Regular"/>
                        </a:rPr>
                        <a:t> </a:t>
                      </a:r>
                      <a:r>
                        <a:rPr lang="af-ZA" sz="1000" b="0" i="0" err="1">
                          <a:solidFill>
                            <a:srgbClr val="000000"/>
                          </a:solidFill>
                          <a:effectLst/>
                          <a:latin typeface="LG Smart_H Regular"/>
                        </a:rPr>
                        <a:t>system</a:t>
                      </a:r>
                      <a:r>
                        <a:rPr lang="af-ZA" sz="1000" b="0" i="0">
                          <a:solidFill>
                            <a:srgbClr val="000000"/>
                          </a:solidFill>
                          <a:effectLst/>
                          <a:latin typeface="LG Smart_H Regular"/>
                        </a:rPr>
                        <a:t> </a:t>
                      </a:r>
                      <a:r>
                        <a:rPr lang="af-ZA" sz="1000" b="0" i="0" err="1">
                          <a:solidFill>
                            <a:srgbClr val="000000"/>
                          </a:solidFill>
                          <a:effectLst/>
                          <a:latin typeface="LG Smart_H Regular"/>
                        </a:rPr>
                        <a:t>stability</a:t>
                      </a:r>
                      <a:r>
                        <a:rPr lang="af-ZA" sz="1000" b="0" i="0">
                          <a:solidFill>
                            <a:srgbClr val="000000"/>
                          </a:solidFill>
                          <a:effectLst/>
                          <a:latin typeface="LG Smart_H Regular"/>
                        </a:rPr>
                        <a:t> </a:t>
                      </a:r>
                      <a:r>
                        <a:rPr lang="af-ZA" sz="1000" b="0" i="0" err="1">
                          <a:solidFill>
                            <a:srgbClr val="000000"/>
                          </a:solidFill>
                          <a:effectLst/>
                          <a:latin typeface="LG Smart_H Regular"/>
                        </a:rPr>
                        <a:t>and</a:t>
                      </a:r>
                      <a:r>
                        <a:rPr lang="af-ZA" sz="1000" b="0" i="0">
                          <a:solidFill>
                            <a:srgbClr val="000000"/>
                          </a:solidFill>
                          <a:effectLst/>
                          <a:latin typeface="LG Smart_H Regular"/>
                        </a:rPr>
                        <a:t> </a:t>
                      </a:r>
                      <a:r>
                        <a:rPr lang="af-ZA" sz="1000" b="0" i="0" err="1">
                          <a:solidFill>
                            <a:srgbClr val="000000"/>
                          </a:solidFill>
                          <a:effectLst/>
                          <a:latin typeface="LG Smart_H Regular"/>
                        </a:rPr>
                        <a:t>increased</a:t>
                      </a:r>
                      <a:r>
                        <a:rPr lang="af-ZA" sz="1000" b="0" i="0">
                          <a:solidFill>
                            <a:srgbClr val="000000"/>
                          </a:solidFill>
                          <a:effectLst/>
                          <a:latin typeface="LG Smart_H Regular"/>
                        </a:rPr>
                        <a:t> </a:t>
                      </a:r>
                      <a:r>
                        <a:rPr lang="af-ZA" sz="1000" b="0" i="0" err="1">
                          <a:solidFill>
                            <a:srgbClr val="000000"/>
                          </a:solidFill>
                          <a:effectLst/>
                          <a:latin typeface="LG Smart_H Regular"/>
                        </a:rPr>
                        <a:t>maintenance</a:t>
                      </a:r>
                      <a:r>
                        <a:rPr lang="af-ZA" sz="1000" b="0" i="0">
                          <a:solidFill>
                            <a:srgbClr val="000000"/>
                          </a:solidFill>
                          <a:effectLst/>
                          <a:latin typeface="LG Smart_H Regular"/>
                        </a:rPr>
                        <a:t> </a:t>
                      </a:r>
                      <a:r>
                        <a:rPr lang="af-ZA" sz="1000" b="0" i="0" err="1">
                          <a:solidFill>
                            <a:srgbClr val="000000"/>
                          </a:solidFill>
                          <a:effectLst/>
                          <a:latin typeface="LG Smart_H Regular"/>
                        </a:rPr>
                        <a:t>complexity</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2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 </a:t>
                      </a:r>
                      <a:r>
                        <a:rPr lang="af-ZA" sz="1000" b="0" i="0" err="1">
                          <a:solidFill>
                            <a:srgbClr val="000000"/>
                          </a:solidFill>
                          <a:effectLst/>
                          <a:latin typeface="LG Smart_H Regular"/>
                        </a:rPr>
                        <a:t>Rarely</a:t>
                      </a:r>
                      <a:r>
                        <a:rPr lang="af-ZA" sz="1000" b="0" i="0">
                          <a:solidFill>
                            <a:srgbClr val="000000"/>
                          </a:solidFill>
                          <a:effectLst/>
                          <a:latin typeface="LG Smart_H Regular"/>
                        </a:rPr>
                        <a:t> </a:t>
                      </a:r>
                      <a:r>
                        <a:rPr lang="af-ZA" sz="1000" b="0" i="0" err="1">
                          <a:solidFill>
                            <a:srgbClr val="000000"/>
                          </a:solidFill>
                          <a:effectLst/>
                          <a:latin typeface="LG Smart_H Regular"/>
                        </a:rPr>
                        <a:t>leads</a:t>
                      </a:r>
                      <a:r>
                        <a:rPr lang="af-ZA" sz="1000" b="0" i="0">
                          <a:solidFill>
                            <a:srgbClr val="000000"/>
                          </a:solidFill>
                          <a:effectLst/>
                          <a:latin typeface="LG Smart_H Regular"/>
                        </a:rPr>
                        <a:t> </a:t>
                      </a:r>
                      <a:r>
                        <a:rPr lang="af-ZA" sz="1000" b="0" i="0" err="1">
                          <a:solidFill>
                            <a:srgbClr val="000000"/>
                          </a:solidFill>
                          <a:effectLst/>
                          <a:latin typeface="LG Smart_H Regular"/>
                        </a:rPr>
                        <a:t>to</a:t>
                      </a:r>
                      <a:r>
                        <a:rPr lang="af-ZA" sz="1000" b="0" i="0">
                          <a:solidFill>
                            <a:srgbClr val="000000"/>
                          </a:solidFill>
                          <a:effectLst/>
                          <a:latin typeface="LG Smart_H Regular"/>
                        </a:rPr>
                        <a:t> </a:t>
                      </a:r>
                      <a:r>
                        <a:rPr lang="af-ZA" sz="1000" b="0" i="0" err="1">
                          <a:solidFill>
                            <a:srgbClr val="000000"/>
                          </a:solidFill>
                          <a:effectLst/>
                          <a:latin typeface="LG Smart_H Regular"/>
                        </a:rPr>
                        <a:t>direct</a:t>
                      </a:r>
                      <a:r>
                        <a:rPr lang="af-ZA" sz="1000" b="0" i="0">
                          <a:solidFill>
                            <a:srgbClr val="000000"/>
                          </a:solidFill>
                          <a:effectLst/>
                          <a:latin typeface="LG Smart_H Regular"/>
                        </a:rPr>
                        <a:t> </a:t>
                      </a:r>
                      <a:r>
                        <a:rPr lang="af-ZA" sz="1000" b="0" i="0" err="1">
                          <a:solidFill>
                            <a:srgbClr val="000000"/>
                          </a:solidFill>
                          <a:effectLst/>
                          <a:latin typeface="LG Smart_H Regular"/>
                        </a:rPr>
                        <a:t>crash</a:t>
                      </a:r>
                      <a:r>
                        <a:rPr lang="af-ZA" sz="1000" b="0" i="0">
                          <a:solidFill>
                            <a:srgbClr val="000000"/>
                          </a:solidFill>
                          <a:effectLst/>
                          <a:latin typeface="LG Smart_H Regular"/>
                        </a:rPr>
                        <a:t> </a:t>
                      </a:r>
                      <a:r>
                        <a:rPr lang="af-ZA" sz="1000" b="0" i="0" err="1">
                          <a:solidFill>
                            <a:srgbClr val="000000"/>
                          </a:solidFill>
                          <a:effectLst/>
                          <a:latin typeface="LG Smart_H Regular"/>
                        </a:rPr>
                        <a:t>from</a:t>
                      </a:r>
                      <a:r>
                        <a:rPr lang="af-ZA" sz="1000" b="0" i="0">
                          <a:solidFill>
                            <a:srgbClr val="000000"/>
                          </a:solidFill>
                          <a:effectLst/>
                          <a:latin typeface="LG Smart_H Regular"/>
                        </a:rPr>
                        <a:t> </a:t>
                      </a:r>
                      <a:r>
                        <a:rPr lang="af-ZA" sz="1000" b="0" i="0" err="1">
                          <a:solidFill>
                            <a:srgbClr val="000000"/>
                          </a:solidFill>
                          <a:effectLst/>
                          <a:latin typeface="LG Smart_H Regular"/>
                        </a:rPr>
                        <a:t>user</a:t>
                      </a:r>
                      <a:r>
                        <a:rPr lang="af-ZA" sz="1000" b="0" i="0">
                          <a:solidFill>
                            <a:srgbClr val="000000"/>
                          </a:solidFill>
                          <a:effectLst/>
                          <a:latin typeface="LG Smart_H Regular"/>
                        </a:rPr>
                        <a:t> input</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1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en-US" sz="1000" b="1" i="0">
                          <a:solidFill>
                            <a:srgbClr val="000000"/>
                          </a:solidFill>
                          <a:effectLst/>
                          <a:latin typeface="LG Smart_H Regular"/>
                        </a:rPr>
                        <a:t>2</a:t>
                      </a:r>
                      <a:endParaRPr lang="en-US" b="1" i="0">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2945555112"/>
                  </a:ext>
                </a:extLst>
              </a:tr>
              <a:tr h="166401">
                <a:tc>
                  <a:txBody>
                    <a:bodyPr/>
                    <a:lstStyle/>
                    <a:p>
                      <a:pPr algn="ctr" fontAlgn="base">
                        <a:lnSpc>
                          <a:spcPts val="1200"/>
                        </a:lnSpc>
                        <a:buNone/>
                      </a:pPr>
                      <a:r>
                        <a:rPr lang="af-ZA" sz="1000" b="0" i="0">
                          <a:solidFill>
                            <a:srgbClr val="000000"/>
                          </a:solidFill>
                          <a:effectLst/>
                          <a:latin typeface="LG Smart_H Regular"/>
                        </a:rPr>
                        <a:t>F-08</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err="1">
                          <a:solidFill>
                            <a:srgbClr val="000000"/>
                          </a:solidFill>
                          <a:effectLst/>
                          <a:ea typeface="LG Smart_H Regular"/>
                        </a:rPr>
                        <a:t>One-way</a:t>
                      </a:r>
                      <a:r>
                        <a:rPr lang="af-ZA" sz="1000" b="0" i="0">
                          <a:solidFill>
                            <a:srgbClr val="000000"/>
                          </a:solidFill>
                          <a:effectLst/>
                          <a:ea typeface="LG Smart_H Regular"/>
                        </a:rPr>
                        <a:t> </a:t>
                      </a:r>
                      <a:r>
                        <a:rPr lang="af-ZA" sz="1000" b="0" i="0" err="1">
                          <a:solidFill>
                            <a:srgbClr val="000000"/>
                          </a:solidFill>
                          <a:effectLst/>
                          <a:ea typeface="LG Smart_H Regular"/>
                        </a:rPr>
                        <a:t>Communication</a:t>
                      </a:r>
                      <a:endParaRPr lang="af-ZA" altLang="ko-KR" b="0" i="0" err="1">
                        <a:solidFill>
                          <a:srgbClr val="000000"/>
                        </a:solidFill>
                        <a:effectLst/>
                        <a:ea typeface="LG Smart_H Regular"/>
                      </a:endParaRPr>
                    </a:p>
                    <a:p>
                      <a:pPr algn="l" fontAlgn="base">
                        <a:lnSpc>
                          <a:spcPts val="1200"/>
                        </a:lnSpc>
                        <a:buNone/>
                      </a:pPr>
                      <a:r>
                        <a:rPr lang="af-ZA" sz="1000" b="0" i="0">
                          <a:solidFill>
                            <a:srgbClr val="000000"/>
                          </a:solidFill>
                          <a:effectLst/>
                          <a:latin typeface="LG Smart_H Regular"/>
                        </a:rPr>
                        <a:t>without ACK</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err="1">
                          <a:solidFill>
                            <a:srgbClr val="000000"/>
                          </a:solidFill>
                          <a:effectLst/>
                          <a:latin typeface="LG Smart_H Regular"/>
                        </a:rPr>
                        <a:t>Transmission</a:t>
                      </a:r>
                      <a:endParaRPr lang="af-ZA" b="0" i="0" err="1">
                        <a:solidFill>
                          <a:srgbClr val="000000"/>
                        </a:solidFill>
                        <a:effectLst/>
                        <a:latin typeface="LG Smart_H Regular"/>
                      </a:endParaRPr>
                    </a:p>
                    <a:p>
                      <a:pPr algn="l" fontAlgn="base">
                        <a:lnSpc>
                          <a:spcPts val="1200"/>
                        </a:lnSpc>
                        <a:buNone/>
                      </a:pPr>
                      <a:r>
                        <a:rPr lang="af-ZA" sz="1000" b="0" i="0" err="1">
                          <a:solidFill>
                            <a:srgbClr val="000000"/>
                          </a:solidFill>
                          <a:effectLst/>
                          <a:latin typeface="LG Smart_H Regular"/>
                        </a:rPr>
                        <a:t>between</a:t>
                      </a:r>
                      <a:r>
                        <a:rPr lang="af-ZA" sz="1000" b="0" i="0">
                          <a:solidFill>
                            <a:srgbClr val="000000"/>
                          </a:solidFill>
                          <a:effectLst/>
                          <a:latin typeface="LG Smart_H Regular"/>
                        </a:rPr>
                        <a:t> HMS </a:t>
                      </a:r>
                      <a:r>
                        <a:rPr lang="af-ZA" sz="1000" b="0" i="0" err="1">
                          <a:solidFill>
                            <a:srgbClr val="000000"/>
                          </a:solidFill>
                          <a:effectLst/>
                          <a:latin typeface="LG Smart_H Regular"/>
                        </a:rPr>
                        <a:t>and</a:t>
                      </a:r>
                      <a:r>
                        <a:rPr lang="af-ZA" sz="1000" b="0" i="0">
                          <a:solidFill>
                            <a:srgbClr val="000000"/>
                          </a:solidFill>
                          <a:effectLst/>
                          <a:latin typeface="LG Smart_H Regular"/>
                        </a:rPr>
                        <a:t> </a:t>
                      </a:r>
                      <a:r>
                        <a:rPr lang="af-ZA" sz="1000" b="0" i="0" err="1">
                          <a:solidFill>
                            <a:srgbClr val="000000"/>
                          </a:solidFill>
                          <a:effectLst/>
                          <a:latin typeface="LG Smart_H Regular"/>
                        </a:rPr>
                        <a:t>user</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 </a:t>
                      </a:r>
                      <a:r>
                        <a:rPr lang="af-ZA" sz="1000" b="0" i="0" err="1">
                          <a:solidFill>
                            <a:srgbClr val="000000"/>
                          </a:solidFill>
                          <a:effectLst/>
                          <a:latin typeface="LG Smart_H Regular"/>
                        </a:rPr>
                        <a:t>Uncertain</a:t>
                      </a:r>
                      <a:r>
                        <a:rPr lang="af-ZA" sz="1000" b="0" i="0">
                          <a:solidFill>
                            <a:srgbClr val="000000"/>
                          </a:solidFill>
                          <a:effectLst/>
                          <a:latin typeface="LG Smart_H Regular"/>
                        </a:rPr>
                        <a:t> </a:t>
                      </a:r>
                      <a:r>
                        <a:rPr lang="af-ZA" sz="1000" b="0" i="0" err="1">
                          <a:solidFill>
                            <a:srgbClr val="000000"/>
                          </a:solidFill>
                          <a:effectLst/>
                          <a:latin typeface="LG Smart_H Regular"/>
                        </a:rPr>
                        <a:t>communication</a:t>
                      </a:r>
                      <a:r>
                        <a:rPr lang="af-ZA" sz="1000" b="0" i="0">
                          <a:solidFill>
                            <a:srgbClr val="000000"/>
                          </a:solidFill>
                          <a:effectLst/>
                          <a:latin typeface="LG Smart_H Regular"/>
                        </a:rPr>
                        <a:t> state</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1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l" fontAlgn="base">
                        <a:lnSpc>
                          <a:spcPts val="1200"/>
                        </a:lnSpc>
                        <a:buNone/>
                      </a:pPr>
                      <a:r>
                        <a:rPr lang="af-ZA" sz="1000" b="0" i="0">
                          <a:solidFill>
                            <a:srgbClr val="000000"/>
                          </a:solidFill>
                          <a:effectLst/>
                          <a:latin typeface="LG Smart_H Regular"/>
                        </a:rPr>
                        <a:t>⚪️ No </a:t>
                      </a:r>
                      <a:r>
                        <a:rPr lang="af-ZA" sz="1000" b="0" i="0" err="1">
                          <a:solidFill>
                            <a:srgbClr val="000000"/>
                          </a:solidFill>
                          <a:effectLst/>
                          <a:latin typeface="LG Smart_H Regular"/>
                        </a:rPr>
                        <a:t>direct</a:t>
                      </a:r>
                      <a:r>
                        <a:rPr lang="af-ZA" sz="1000" b="0" i="0">
                          <a:solidFill>
                            <a:srgbClr val="000000"/>
                          </a:solidFill>
                          <a:effectLst/>
                          <a:latin typeface="LG Smart_H Regular"/>
                        </a:rPr>
                        <a:t> </a:t>
                      </a:r>
                      <a:r>
                        <a:rPr lang="af-ZA" sz="1000" b="0" i="0" err="1">
                          <a:solidFill>
                            <a:srgbClr val="000000"/>
                          </a:solidFill>
                          <a:effectLst/>
                          <a:latin typeface="LG Smart_H Regular"/>
                        </a:rPr>
                        <a:t>exploit</a:t>
                      </a:r>
                      <a:r>
                        <a:rPr lang="af-ZA" sz="1000" b="0" i="0">
                          <a:solidFill>
                            <a:srgbClr val="000000"/>
                          </a:solidFill>
                          <a:effectLst/>
                          <a:latin typeface="LG Smart_H Regular"/>
                        </a:rPr>
                        <a:t> </a:t>
                      </a:r>
                      <a:r>
                        <a:rPr lang="af-ZA" sz="1000" b="0" i="0" err="1">
                          <a:solidFill>
                            <a:srgbClr val="000000"/>
                          </a:solidFill>
                          <a:effectLst/>
                          <a:latin typeface="LG Smart_H Regular"/>
                        </a:rPr>
                        <a:t>path</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af-ZA" sz="1000" b="0" i="0">
                          <a:solidFill>
                            <a:srgbClr val="000000"/>
                          </a:solidFill>
                          <a:effectLst/>
                          <a:latin typeface="LG Smart_H Regular"/>
                        </a:rPr>
                        <a:t>1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tc>
                  <a:txBody>
                    <a:bodyPr/>
                    <a:lstStyle/>
                    <a:p>
                      <a:pPr algn="ctr" fontAlgn="base">
                        <a:lnSpc>
                          <a:spcPts val="1200"/>
                        </a:lnSpc>
                        <a:buNone/>
                      </a:pPr>
                      <a:r>
                        <a:rPr lang="en-US" sz="1000" b="1" i="0">
                          <a:solidFill>
                            <a:srgbClr val="000000"/>
                          </a:solidFill>
                          <a:effectLst/>
                          <a:latin typeface="LG Smart_H Regular"/>
                        </a:rPr>
                        <a:t>1</a:t>
                      </a:r>
                      <a:endParaRPr lang="en-US" b="1" i="0">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288796008"/>
                  </a:ext>
                </a:extLst>
              </a:tr>
              <a:tr h="166401">
                <a:tc>
                  <a:txBody>
                    <a:bodyPr/>
                    <a:lstStyle/>
                    <a:p>
                      <a:pPr algn="ctr" fontAlgn="base">
                        <a:lnSpc>
                          <a:spcPts val="1200"/>
                        </a:lnSpc>
                        <a:buNone/>
                      </a:pPr>
                      <a:r>
                        <a:rPr lang="af-ZA" sz="1000" b="0" i="0">
                          <a:solidFill>
                            <a:srgbClr val="000000"/>
                          </a:solidFill>
                          <a:effectLst/>
                          <a:latin typeface="LG Smart_H Regular"/>
                        </a:rPr>
                        <a:t>F-09</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chemeClr val="bg1"/>
                    </a:solidFill>
                  </a:tcPr>
                </a:tc>
                <a:tc>
                  <a:txBody>
                    <a:bodyPr/>
                    <a:lstStyle/>
                    <a:p>
                      <a:pPr algn="l" fontAlgn="base">
                        <a:lnSpc>
                          <a:spcPts val="1200"/>
                        </a:lnSpc>
                        <a:buNone/>
                      </a:pPr>
                      <a:r>
                        <a:rPr lang="af-ZA" sz="1000" b="0" i="0">
                          <a:solidFill>
                            <a:srgbClr val="000000"/>
                          </a:solidFill>
                          <a:effectLst/>
                          <a:latin typeface="LG Smart_H Regular"/>
                        </a:rPr>
                        <a:t>No IP </a:t>
                      </a:r>
                      <a:r>
                        <a:rPr lang="af-ZA" sz="1000" b="0" i="0" err="1">
                          <a:solidFill>
                            <a:srgbClr val="000000"/>
                          </a:solidFill>
                          <a:effectLst/>
                          <a:latin typeface="LG Smart_H Regular"/>
                        </a:rPr>
                        <a:t>Filtering</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chemeClr val="bg1"/>
                    </a:solidFill>
                  </a:tcPr>
                </a:tc>
                <a:tc>
                  <a:txBody>
                    <a:bodyPr/>
                    <a:lstStyle/>
                    <a:p>
                      <a:pPr algn="l" fontAlgn="base">
                        <a:lnSpc>
                          <a:spcPts val="1200"/>
                        </a:lnSpc>
                        <a:buNone/>
                      </a:pPr>
                      <a:r>
                        <a:rPr lang="af-ZA" sz="1000" b="0" i="0">
                          <a:solidFill>
                            <a:srgbClr val="000000"/>
                          </a:solidFill>
                          <a:effectLst/>
                          <a:latin typeface="LG Smart_H Regular"/>
                        </a:rPr>
                        <a:t>dump1090</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chemeClr val="bg1"/>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Unauthorized</a:t>
                      </a:r>
                      <a:r>
                        <a:rPr lang="af-ZA" sz="1000" b="0" i="0">
                          <a:solidFill>
                            <a:srgbClr val="000000"/>
                          </a:solidFill>
                          <a:effectLst/>
                          <a:latin typeface="LG Smart_H Regular"/>
                        </a:rPr>
                        <a:t> </a:t>
                      </a:r>
                      <a:r>
                        <a:rPr lang="af-ZA" sz="1000" b="0" i="0" err="1">
                          <a:solidFill>
                            <a:srgbClr val="000000"/>
                          </a:solidFill>
                          <a:effectLst/>
                          <a:latin typeface="LG Smart_H Regular"/>
                        </a:rPr>
                        <a:t>user</a:t>
                      </a:r>
                      <a:r>
                        <a:rPr lang="af-ZA" sz="1000" b="0" i="0">
                          <a:solidFill>
                            <a:srgbClr val="000000"/>
                          </a:solidFill>
                          <a:effectLst/>
                          <a:latin typeface="LG Smart_H Regular"/>
                        </a:rPr>
                        <a:t> </a:t>
                      </a:r>
                      <a:r>
                        <a:rPr lang="af-ZA" sz="1000" b="0" i="0" err="1">
                          <a:solidFill>
                            <a:srgbClr val="000000"/>
                          </a:solidFill>
                          <a:effectLst/>
                          <a:latin typeface="LG Smart_H Regular"/>
                        </a:rPr>
                        <a:t>access</a:t>
                      </a:r>
                      <a:r>
                        <a:rPr lang="af-ZA" sz="1000" b="0" i="0">
                          <a:solidFill>
                            <a:srgbClr val="000000"/>
                          </a:solidFill>
                          <a:effectLst/>
                          <a:latin typeface="LG Smart_H Regular"/>
                        </a:rPr>
                        <a:t> is </a:t>
                      </a:r>
                      <a:r>
                        <a:rPr lang="af-ZA" sz="1000" b="0" i="0" err="1">
                          <a:solidFill>
                            <a:srgbClr val="000000"/>
                          </a:solidFill>
                          <a:effectLst/>
                          <a:latin typeface="LG Smart_H Regular"/>
                        </a:rPr>
                        <a:t>possible</a:t>
                      </a:r>
                      <a:r>
                        <a:rPr lang="af-ZA" sz="1000" b="0" i="0">
                          <a:solidFill>
                            <a:srgbClr val="000000"/>
                          </a:solidFill>
                          <a:effectLst/>
                          <a:latin typeface="LG Smart_H Regular"/>
                        </a:rPr>
                        <a:t> </a:t>
                      </a:r>
                      <a:r>
                        <a:rPr lang="af-ZA" sz="1000" b="0" i="0" err="1">
                          <a:solidFill>
                            <a:srgbClr val="000000"/>
                          </a:solidFill>
                          <a:effectLst/>
                          <a:latin typeface="LG Smart_H Regular"/>
                        </a:rPr>
                        <a:t>if</a:t>
                      </a:r>
                      <a:r>
                        <a:rPr lang="af-ZA" sz="1000" b="0" i="0">
                          <a:solidFill>
                            <a:srgbClr val="000000"/>
                          </a:solidFill>
                          <a:effectLst/>
                          <a:latin typeface="LG Smart_H Regular"/>
                        </a:rPr>
                        <a:t> </a:t>
                      </a:r>
                      <a:r>
                        <a:rPr lang="af-ZA" sz="1000" b="0" i="0" err="1">
                          <a:solidFill>
                            <a:srgbClr val="000000"/>
                          </a:solidFill>
                          <a:effectLst/>
                          <a:latin typeface="LG Smart_H Regular"/>
                        </a:rPr>
                        <a:t>system</a:t>
                      </a:r>
                      <a:r>
                        <a:rPr lang="af-ZA" sz="1000" b="0" i="0">
                          <a:solidFill>
                            <a:srgbClr val="000000"/>
                          </a:solidFill>
                          <a:effectLst/>
                          <a:latin typeface="LG Smart_H Regular"/>
                        </a:rPr>
                        <a:t> is </a:t>
                      </a:r>
                      <a:r>
                        <a:rPr lang="af-ZA" sz="1000" b="0" i="0" err="1">
                          <a:solidFill>
                            <a:srgbClr val="000000"/>
                          </a:solidFill>
                          <a:effectLst/>
                          <a:latin typeface="LG Smart_H Regular"/>
                        </a:rPr>
                        <a:t>exposed</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chemeClr val="bg1"/>
                    </a:solidFill>
                  </a:tcPr>
                </a:tc>
                <a:tc>
                  <a:txBody>
                    <a:bodyPr/>
                    <a:lstStyle/>
                    <a:p>
                      <a:pPr algn="ctr" fontAlgn="base">
                        <a:lnSpc>
                          <a:spcPts val="1200"/>
                        </a:lnSpc>
                        <a:buNone/>
                      </a:pPr>
                      <a:r>
                        <a:rPr lang="af-ZA" sz="1000" b="0" i="0">
                          <a:solidFill>
                            <a:srgbClr val="000000"/>
                          </a:solidFill>
                          <a:effectLst/>
                          <a:latin typeface="LG Smart_H Regular"/>
                        </a:rPr>
                        <a:t>3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chemeClr val="bg1"/>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External</a:t>
                      </a:r>
                      <a:r>
                        <a:rPr lang="af-ZA" sz="1000" b="0" i="0">
                          <a:solidFill>
                            <a:srgbClr val="000000"/>
                          </a:solidFill>
                          <a:effectLst/>
                          <a:latin typeface="LG Smart_H Regular"/>
                        </a:rPr>
                        <a:t> </a:t>
                      </a:r>
                      <a:r>
                        <a:rPr lang="af-ZA" sz="1000" b="0" i="0" err="1">
                          <a:solidFill>
                            <a:srgbClr val="000000"/>
                          </a:solidFill>
                          <a:effectLst/>
                          <a:latin typeface="LG Smart_H Regular"/>
                        </a:rPr>
                        <a:t>exposure</a:t>
                      </a:r>
                      <a:r>
                        <a:rPr lang="af-ZA" sz="1000" b="0" i="0">
                          <a:solidFill>
                            <a:srgbClr val="000000"/>
                          </a:solidFill>
                          <a:effectLst/>
                          <a:latin typeface="LG Smart_H Regular"/>
                        </a:rPr>
                        <a:t> </a:t>
                      </a:r>
                      <a:r>
                        <a:rPr lang="af-ZA" sz="1000" b="0" i="0" err="1">
                          <a:solidFill>
                            <a:srgbClr val="000000"/>
                          </a:solidFill>
                          <a:effectLst/>
                          <a:latin typeface="LG Smart_H Regular"/>
                        </a:rPr>
                        <a:t>needed</a:t>
                      </a:r>
                      <a:r>
                        <a:rPr lang="af-ZA" sz="1000" b="0" i="0">
                          <a:solidFill>
                            <a:srgbClr val="000000"/>
                          </a:solidFill>
                          <a:effectLst/>
                          <a:latin typeface="LG Smart_H Regular"/>
                        </a:rPr>
                        <a:t>; </a:t>
                      </a:r>
                      <a:r>
                        <a:rPr lang="af-ZA" sz="1000" b="0" i="0" err="1">
                          <a:solidFill>
                            <a:srgbClr val="000000"/>
                          </a:solidFill>
                          <a:effectLst/>
                          <a:latin typeface="LG Smart_H Regular"/>
                        </a:rPr>
                        <a:t>otherwise</a:t>
                      </a:r>
                      <a:r>
                        <a:rPr lang="af-ZA" sz="1000" b="0" i="0">
                          <a:solidFill>
                            <a:srgbClr val="000000"/>
                          </a:solidFill>
                          <a:effectLst/>
                          <a:latin typeface="LG Smart_H Regular"/>
                        </a:rPr>
                        <a:t> </a:t>
                      </a:r>
                      <a:r>
                        <a:rPr lang="af-ZA" sz="1000" b="0" i="0" err="1">
                          <a:solidFill>
                            <a:srgbClr val="000000"/>
                          </a:solidFill>
                          <a:effectLst/>
                          <a:latin typeface="LG Smart_H Regular"/>
                        </a:rPr>
                        <a:t>safe</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chemeClr val="bg1"/>
                    </a:solidFill>
                  </a:tcPr>
                </a:tc>
                <a:tc>
                  <a:txBody>
                    <a:bodyPr/>
                    <a:lstStyle/>
                    <a:p>
                      <a:pPr algn="ctr" fontAlgn="base">
                        <a:lnSpc>
                          <a:spcPts val="1200"/>
                        </a:lnSpc>
                        <a:buNone/>
                      </a:pPr>
                      <a:r>
                        <a:rPr lang="af-ZA" sz="1000" b="0" i="0">
                          <a:solidFill>
                            <a:srgbClr val="000000"/>
                          </a:solidFill>
                          <a:effectLst/>
                          <a:latin typeface="LG Smart_H Regular"/>
                        </a:rPr>
                        <a:t>2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chemeClr val="bg1"/>
                    </a:solidFill>
                  </a:tcPr>
                </a:tc>
                <a:tc>
                  <a:txBody>
                    <a:bodyPr/>
                    <a:lstStyle/>
                    <a:p>
                      <a:pPr algn="ctr" fontAlgn="base">
                        <a:lnSpc>
                          <a:spcPts val="1200"/>
                        </a:lnSpc>
                        <a:buNone/>
                      </a:pPr>
                      <a:r>
                        <a:rPr lang="en-US" sz="1000" b="1" i="0">
                          <a:solidFill>
                            <a:srgbClr val="000000"/>
                          </a:solidFill>
                          <a:effectLst/>
                          <a:latin typeface="LG Smart_H Regular"/>
                        </a:rPr>
                        <a:t>6</a:t>
                      </a:r>
                      <a:endParaRPr lang="en-US" b="1" i="0">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chemeClr val="bg1"/>
                    </a:solidFill>
                  </a:tcPr>
                </a:tc>
                <a:extLst>
                  <a:ext uri="{0D108BD9-81ED-4DB2-BD59-A6C34878D82A}">
                    <a16:rowId xmlns:a16="http://schemas.microsoft.com/office/drawing/2014/main" val="2498798046"/>
                  </a:ext>
                </a:extLst>
              </a:tr>
              <a:tr h="166401">
                <a:tc>
                  <a:txBody>
                    <a:bodyPr/>
                    <a:lstStyle/>
                    <a:p>
                      <a:pPr algn="ctr" fontAlgn="base">
                        <a:lnSpc>
                          <a:spcPts val="1200"/>
                        </a:lnSpc>
                        <a:buNone/>
                      </a:pPr>
                      <a:r>
                        <a:rPr lang="af-ZA" sz="1000" b="0" i="0">
                          <a:solidFill>
                            <a:srgbClr val="000000"/>
                          </a:solidFill>
                          <a:effectLst/>
                          <a:latin typeface="LG Smart_H Regular"/>
                        </a:rPr>
                        <a:t>F-10</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err="1">
                          <a:solidFill>
                            <a:srgbClr val="000000"/>
                          </a:solidFill>
                          <a:effectLst/>
                          <a:ea typeface="LG Smart_H Regular"/>
                        </a:rPr>
                        <a:t>Single</a:t>
                      </a:r>
                      <a:r>
                        <a:rPr lang="af-ZA" sz="1000" b="0" i="0">
                          <a:solidFill>
                            <a:srgbClr val="000000"/>
                          </a:solidFill>
                          <a:effectLst/>
                          <a:ea typeface="LG Smart_H Regular"/>
                        </a:rPr>
                        <a:t> </a:t>
                      </a:r>
                      <a:r>
                        <a:rPr lang="af-ZA" sz="1000" b="0" i="0" err="1">
                          <a:solidFill>
                            <a:srgbClr val="000000"/>
                          </a:solidFill>
                          <a:effectLst/>
                          <a:ea typeface="LG Smart_H Regular"/>
                        </a:rPr>
                        <a:t>Client</a:t>
                      </a:r>
                      <a:r>
                        <a:rPr lang="af-ZA" sz="1000" b="0" i="0">
                          <a:solidFill>
                            <a:srgbClr val="000000"/>
                          </a:solidFill>
                          <a:effectLst/>
                          <a:ea typeface="LG Smart_H Regular"/>
                        </a:rPr>
                        <a:t> </a:t>
                      </a:r>
                      <a:r>
                        <a:rPr lang="af-ZA" sz="1000" b="0" i="0" err="1">
                          <a:solidFill>
                            <a:srgbClr val="000000"/>
                          </a:solidFill>
                          <a:effectLst/>
                          <a:ea typeface="LG Smart_H Regular"/>
                        </a:rPr>
                        <a:t>Limit</a:t>
                      </a:r>
                      <a:endParaRPr lang="af-ZA" altLang="ko-KR" b="0" i="0" err="1">
                        <a:solidFill>
                          <a:srgbClr val="000000"/>
                        </a:solidFill>
                        <a:effectLst/>
                        <a:ea typeface="LG Smart_H Regular"/>
                      </a:endParaRPr>
                    </a:p>
                    <a:p>
                      <a:pPr algn="l" fontAlgn="base">
                        <a:lnSpc>
                          <a:spcPts val="1200"/>
                        </a:lnSpc>
                        <a:buNone/>
                      </a:pPr>
                      <a:r>
                        <a:rPr lang="af-ZA" sz="1000" b="0" i="0" err="1">
                          <a:solidFill>
                            <a:srgbClr val="000000"/>
                          </a:solidFill>
                          <a:effectLst/>
                          <a:latin typeface="LG Smart_H Regular"/>
                        </a:rPr>
                        <a:t>on</a:t>
                      </a:r>
                      <a:r>
                        <a:rPr lang="af-ZA" sz="1000" b="0" i="0">
                          <a:solidFill>
                            <a:srgbClr val="000000"/>
                          </a:solidFill>
                          <a:effectLst/>
                          <a:latin typeface="LG Smart_H Regular"/>
                        </a:rPr>
                        <a:t> Port 5001</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a:solidFill>
                            <a:srgbClr val="000000"/>
                          </a:solidFill>
                          <a:effectLst/>
                          <a:latin typeface="LG Smart_H Regular"/>
                        </a:rPr>
                        <a:t>HMS </a:t>
                      </a:r>
                      <a:r>
                        <a:rPr lang="af-ZA" sz="1000" b="0" i="0" err="1">
                          <a:solidFill>
                            <a:srgbClr val="000000"/>
                          </a:solidFill>
                          <a:effectLst/>
                          <a:latin typeface="LG Smart_H Regular"/>
                        </a:rPr>
                        <a:t>server</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Legitimate user connections may be denied, leading to a DoS</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4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Simple</a:t>
                      </a:r>
                      <a:r>
                        <a:rPr lang="af-ZA" sz="1000" b="0" i="0">
                          <a:solidFill>
                            <a:srgbClr val="000000"/>
                          </a:solidFill>
                          <a:effectLst/>
                          <a:latin typeface="LG Smart_H Regular"/>
                        </a:rPr>
                        <a:t> </a:t>
                      </a:r>
                      <a:r>
                        <a:rPr lang="af-ZA" sz="1000" b="0" i="0" err="1">
                          <a:solidFill>
                            <a:srgbClr val="000000"/>
                          </a:solidFill>
                          <a:effectLst/>
                          <a:latin typeface="LG Smart_H Regular"/>
                        </a:rPr>
                        <a:t>nc</a:t>
                      </a:r>
                      <a:r>
                        <a:rPr lang="af-ZA" sz="1000" b="0" i="0">
                          <a:solidFill>
                            <a:srgbClr val="000000"/>
                          </a:solidFill>
                          <a:effectLst/>
                          <a:latin typeface="LG Smart_H Regular"/>
                        </a:rPr>
                        <a:t> </a:t>
                      </a:r>
                      <a:r>
                        <a:rPr lang="af-ZA" sz="1000" b="0" i="0" err="1">
                          <a:solidFill>
                            <a:srgbClr val="000000"/>
                          </a:solidFill>
                          <a:effectLst/>
                          <a:latin typeface="LG Smart_H Regular"/>
                        </a:rPr>
                        <a:t>or</a:t>
                      </a:r>
                      <a:r>
                        <a:rPr lang="af-ZA" sz="1000" b="0" i="0">
                          <a:solidFill>
                            <a:srgbClr val="000000"/>
                          </a:solidFill>
                          <a:effectLst/>
                          <a:latin typeface="LG Smart_H Regular"/>
                        </a:rPr>
                        <a:t> </a:t>
                      </a:r>
                      <a:r>
                        <a:rPr lang="af-ZA" sz="1000" b="0" i="0" err="1">
                          <a:solidFill>
                            <a:srgbClr val="000000"/>
                          </a:solidFill>
                          <a:effectLst/>
                          <a:latin typeface="LG Smart_H Regular"/>
                        </a:rPr>
                        <a:t>script</a:t>
                      </a:r>
                      <a:r>
                        <a:rPr lang="af-ZA" sz="1000" b="0" i="0">
                          <a:solidFill>
                            <a:srgbClr val="000000"/>
                          </a:solidFill>
                          <a:effectLst/>
                          <a:latin typeface="LG Smart_H Regular"/>
                        </a:rPr>
                        <a:t> </a:t>
                      </a:r>
                      <a:r>
                        <a:rPr lang="af-ZA" sz="1000" b="0" i="0" err="1">
                          <a:solidFill>
                            <a:srgbClr val="000000"/>
                          </a:solidFill>
                          <a:effectLst/>
                          <a:latin typeface="LG Smart_H Regular"/>
                        </a:rPr>
                        <a:t>blocks</a:t>
                      </a:r>
                      <a:r>
                        <a:rPr lang="af-ZA" sz="1000" b="0" i="0">
                          <a:solidFill>
                            <a:srgbClr val="000000"/>
                          </a:solidFill>
                          <a:effectLst/>
                          <a:latin typeface="LG Smart_H Regular"/>
                        </a:rPr>
                        <a:t> port</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5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a:solidFill>
                            <a:srgbClr val="FF0000"/>
                          </a:solidFill>
                          <a:effectLst/>
                          <a:latin typeface="LG Smart_H Regular"/>
                        </a:rPr>
                        <a:t>20</a:t>
                      </a:r>
                      <a:endParaRPr lang="en-US" b="1" i="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2527647384"/>
                  </a:ext>
                </a:extLst>
              </a:tr>
              <a:tr h="166401">
                <a:tc>
                  <a:txBody>
                    <a:bodyPr/>
                    <a:lstStyle/>
                    <a:p>
                      <a:pPr algn="ctr" fontAlgn="base">
                        <a:lnSpc>
                          <a:spcPts val="1200"/>
                        </a:lnSpc>
                        <a:buNone/>
                      </a:pPr>
                      <a:r>
                        <a:rPr lang="af-ZA" sz="1000" b="0" i="0">
                          <a:solidFill>
                            <a:srgbClr val="000000"/>
                          </a:solidFill>
                          <a:effectLst/>
                          <a:latin typeface="LG Smart_H Regular"/>
                        </a:rPr>
                        <a:t>F-11</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err="1">
                          <a:solidFill>
                            <a:srgbClr val="000000"/>
                          </a:solidFill>
                          <a:effectLst/>
                          <a:ea typeface="LG Smart_H Regular"/>
                        </a:rPr>
                        <a:t>Multiple</a:t>
                      </a:r>
                      <a:r>
                        <a:rPr lang="af-ZA" sz="1000" b="0" i="0">
                          <a:solidFill>
                            <a:srgbClr val="000000"/>
                          </a:solidFill>
                          <a:effectLst/>
                          <a:ea typeface="LG Smart_H Regular"/>
                        </a:rPr>
                        <a:t> </a:t>
                      </a:r>
                      <a:r>
                        <a:rPr lang="af-ZA" sz="1000" b="0" i="0" err="1">
                          <a:solidFill>
                            <a:srgbClr val="000000"/>
                          </a:solidFill>
                          <a:effectLst/>
                          <a:ea typeface="LG Smart_H Regular"/>
                        </a:rPr>
                        <a:t>Client</a:t>
                      </a:r>
                      <a:r>
                        <a:rPr lang="af-ZA" sz="1000" b="0" i="0">
                          <a:solidFill>
                            <a:srgbClr val="000000"/>
                          </a:solidFill>
                          <a:effectLst/>
                          <a:ea typeface="LG Smart_H Regular"/>
                        </a:rPr>
                        <a:t> </a:t>
                      </a:r>
                      <a:r>
                        <a:rPr lang="af-ZA" sz="1000" b="0" i="0" err="1">
                          <a:solidFill>
                            <a:srgbClr val="000000"/>
                          </a:solidFill>
                          <a:effectLst/>
                          <a:ea typeface="LG Smart_H Regular"/>
                        </a:rPr>
                        <a:t>Limit</a:t>
                      </a:r>
                      <a:endParaRPr lang="af-ZA" altLang="ko-KR" b="0" i="0" err="1">
                        <a:solidFill>
                          <a:srgbClr val="000000"/>
                        </a:solidFill>
                        <a:effectLst/>
                        <a:ea typeface="LG Smart_H Regular"/>
                      </a:endParaRPr>
                    </a:p>
                    <a:p>
                      <a:pPr algn="l" fontAlgn="base">
                        <a:lnSpc>
                          <a:spcPts val="1200"/>
                        </a:lnSpc>
                        <a:buNone/>
                      </a:pPr>
                      <a:r>
                        <a:rPr lang="af-ZA" sz="1000" b="0" i="0" err="1">
                          <a:solidFill>
                            <a:srgbClr val="000000"/>
                          </a:solidFill>
                          <a:effectLst/>
                          <a:latin typeface="LG Smart_H Regular"/>
                        </a:rPr>
                        <a:t>on</a:t>
                      </a:r>
                      <a:r>
                        <a:rPr lang="af-ZA" sz="1000" b="0" i="0">
                          <a:solidFill>
                            <a:srgbClr val="000000"/>
                          </a:solidFill>
                          <a:effectLst/>
                          <a:latin typeface="LG Smart_H Regular"/>
                        </a:rPr>
                        <a:t> Port 30002</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a:solidFill>
                            <a:srgbClr val="000000"/>
                          </a:solidFill>
                          <a:effectLst/>
                          <a:latin typeface="LG Smart_H Regular"/>
                        </a:rPr>
                        <a:t>dump1090</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Legitimate</a:t>
                      </a:r>
                      <a:r>
                        <a:rPr lang="af-ZA" sz="1000" b="0" i="0">
                          <a:solidFill>
                            <a:srgbClr val="000000"/>
                          </a:solidFill>
                          <a:effectLst/>
                          <a:latin typeface="LG Smart_H Regular"/>
                        </a:rPr>
                        <a:t> </a:t>
                      </a:r>
                      <a:r>
                        <a:rPr lang="af-ZA" sz="1000" b="0" i="0" err="1">
                          <a:solidFill>
                            <a:srgbClr val="000000"/>
                          </a:solidFill>
                          <a:effectLst/>
                          <a:latin typeface="LG Smart_H Regular"/>
                        </a:rPr>
                        <a:t>user</a:t>
                      </a:r>
                      <a:r>
                        <a:rPr lang="af-ZA" sz="1000" b="0" i="0">
                          <a:solidFill>
                            <a:srgbClr val="000000"/>
                          </a:solidFill>
                          <a:effectLst/>
                          <a:latin typeface="LG Smart_H Regular"/>
                        </a:rPr>
                        <a:t> </a:t>
                      </a:r>
                      <a:r>
                        <a:rPr lang="af-ZA" sz="1000" b="0" i="0" err="1">
                          <a:solidFill>
                            <a:srgbClr val="000000"/>
                          </a:solidFill>
                          <a:effectLst/>
                          <a:latin typeface="LG Smart_H Regular"/>
                        </a:rPr>
                        <a:t>connections</a:t>
                      </a:r>
                      <a:r>
                        <a:rPr lang="af-ZA" sz="1000" b="0" i="0">
                          <a:solidFill>
                            <a:srgbClr val="000000"/>
                          </a:solidFill>
                          <a:effectLst/>
                          <a:latin typeface="LG Smart_H Regular"/>
                        </a:rPr>
                        <a:t> </a:t>
                      </a:r>
                      <a:r>
                        <a:rPr lang="af-ZA" sz="1000" b="0" i="0" err="1">
                          <a:solidFill>
                            <a:srgbClr val="000000"/>
                          </a:solidFill>
                          <a:effectLst/>
                          <a:latin typeface="LG Smart_H Regular"/>
                        </a:rPr>
                        <a:t>may</a:t>
                      </a:r>
                      <a:r>
                        <a:rPr lang="af-ZA" sz="1000" b="0" i="0">
                          <a:solidFill>
                            <a:srgbClr val="000000"/>
                          </a:solidFill>
                          <a:effectLst/>
                          <a:latin typeface="LG Smart_H Regular"/>
                        </a:rPr>
                        <a:t> </a:t>
                      </a:r>
                      <a:r>
                        <a:rPr lang="af-ZA" sz="1000" b="0" i="0" err="1">
                          <a:solidFill>
                            <a:srgbClr val="000000"/>
                          </a:solidFill>
                          <a:effectLst/>
                          <a:latin typeface="LG Smart_H Regular"/>
                        </a:rPr>
                        <a:t>be</a:t>
                      </a:r>
                      <a:r>
                        <a:rPr lang="af-ZA" sz="1000" b="0" i="0">
                          <a:solidFill>
                            <a:srgbClr val="000000"/>
                          </a:solidFill>
                          <a:effectLst/>
                          <a:latin typeface="LG Smart_H Regular"/>
                        </a:rPr>
                        <a:t> </a:t>
                      </a:r>
                      <a:r>
                        <a:rPr lang="af-ZA" sz="1000" b="0" i="0" err="1">
                          <a:solidFill>
                            <a:srgbClr val="000000"/>
                          </a:solidFill>
                          <a:effectLst/>
                          <a:latin typeface="LG Smart_H Regular"/>
                        </a:rPr>
                        <a:t>denied</a:t>
                      </a:r>
                      <a:r>
                        <a:rPr lang="af-ZA" sz="1000" b="0" i="0">
                          <a:solidFill>
                            <a:srgbClr val="000000"/>
                          </a:solidFill>
                          <a:effectLst/>
                          <a:latin typeface="LG Smart_H Regular"/>
                        </a:rPr>
                        <a:t>, </a:t>
                      </a:r>
                      <a:r>
                        <a:rPr lang="af-ZA" sz="1000" b="0" i="0" err="1">
                          <a:solidFill>
                            <a:srgbClr val="000000"/>
                          </a:solidFill>
                          <a:effectLst/>
                          <a:latin typeface="LG Smart_H Regular"/>
                        </a:rPr>
                        <a:t>leading</a:t>
                      </a:r>
                      <a:r>
                        <a:rPr lang="af-ZA" sz="1000" b="0" i="0">
                          <a:solidFill>
                            <a:srgbClr val="000000"/>
                          </a:solidFill>
                          <a:effectLst/>
                          <a:latin typeface="LG Smart_H Regular"/>
                        </a:rPr>
                        <a:t> </a:t>
                      </a:r>
                      <a:r>
                        <a:rPr lang="af-ZA" sz="1000" b="0" i="0" err="1">
                          <a:solidFill>
                            <a:srgbClr val="000000"/>
                          </a:solidFill>
                          <a:effectLst/>
                          <a:latin typeface="LG Smart_H Regular"/>
                        </a:rPr>
                        <a:t>to</a:t>
                      </a:r>
                      <a:r>
                        <a:rPr lang="af-ZA" sz="1000" b="0" i="0">
                          <a:solidFill>
                            <a:srgbClr val="000000"/>
                          </a:solidFill>
                          <a:effectLst/>
                          <a:latin typeface="LG Smart_H Regular"/>
                        </a:rPr>
                        <a:t> a </a:t>
                      </a:r>
                      <a:r>
                        <a:rPr lang="af-ZA" sz="1000" b="0" i="0" err="1">
                          <a:solidFill>
                            <a:srgbClr val="000000"/>
                          </a:solidFill>
                          <a:effectLst/>
                          <a:latin typeface="LG Smart_H Regular"/>
                        </a:rPr>
                        <a:t>DoS</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4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Fake</a:t>
                      </a:r>
                      <a:r>
                        <a:rPr lang="af-ZA" sz="1000" b="0" i="0">
                          <a:solidFill>
                            <a:srgbClr val="000000"/>
                          </a:solidFill>
                          <a:effectLst/>
                          <a:latin typeface="LG Smart_H Regular"/>
                        </a:rPr>
                        <a:t> </a:t>
                      </a:r>
                      <a:r>
                        <a:rPr lang="af-ZA" sz="1000" b="0" i="0" err="1">
                          <a:solidFill>
                            <a:srgbClr val="000000"/>
                          </a:solidFill>
                          <a:effectLst/>
                          <a:latin typeface="LG Smart_H Regular"/>
                        </a:rPr>
                        <a:t>connections</a:t>
                      </a:r>
                      <a:r>
                        <a:rPr lang="af-ZA" sz="1000" b="0" i="0">
                          <a:solidFill>
                            <a:srgbClr val="000000"/>
                          </a:solidFill>
                          <a:effectLst/>
                          <a:latin typeface="LG Smart_H Regular"/>
                        </a:rPr>
                        <a:t> </a:t>
                      </a:r>
                      <a:r>
                        <a:rPr lang="af-ZA" sz="1000" b="0" i="0" err="1">
                          <a:solidFill>
                            <a:srgbClr val="000000"/>
                          </a:solidFill>
                          <a:effectLst/>
                          <a:latin typeface="LG Smart_H Regular"/>
                        </a:rPr>
                        <a:t>flood</a:t>
                      </a:r>
                      <a:r>
                        <a:rPr lang="af-ZA" sz="1000" b="0" i="0">
                          <a:solidFill>
                            <a:srgbClr val="000000"/>
                          </a:solidFill>
                          <a:effectLst/>
                          <a:latin typeface="LG Smart_H Regular"/>
                        </a:rPr>
                        <a:t> </a:t>
                      </a:r>
                      <a:r>
                        <a:rPr lang="af-ZA" sz="1000" b="0" i="0" err="1">
                          <a:solidFill>
                            <a:srgbClr val="000000"/>
                          </a:solidFill>
                          <a:effectLst/>
                          <a:latin typeface="LG Smart_H Regular"/>
                        </a:rPr>
                        <a:t>socket</a:t>
                      </a:r>
                      <a:r>
                        <a:rPr lang="af-ZA" sz="1000" b="0" i="0">
                          <a:solidFill>
                            <a:srgbClr val="000000"/>
                          </a:solidFill>
                          <a:effectLst/>
                          <a:latin typeface="LG Smart_H Regular"/>
                        </a:rPr>
                        <a:t> pool</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5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a:solidFill>
                            <a:srgbClr val="FF0000"/>
                          </a:solidFill>
                          <a:effectLst/>
                          <a:latin typeface="LG Smart_H Regular"/>
                        </a:rPr>
                        <a:t>20</a:t>
                      </a:r>
                      <a:endParaRPr lang="en-US" b="1" i="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1920188613"/>
                  </a:ext>
                </a:extLst>
              </a:tr>
              <a:tr h="166401">
                <a:tc>
                  <a:txBody>
                    <a:bodyPr/>
                    <a:lstStyle/>
                    <a:p>
                      <a:pPr algn="ctr" fontAlgn="base">
                        <a:lnSpc>
                          <a:spcPts val="1200"/>
                        </a:lnSpc>
                        <a:buNone/>
                      </a:pPr>
                      <a:r>
                        <a:rPr lang="af-ZA" sz="1000" b="0" i="0">
                          <a:solidFill>
                            <a:srgbClr val="000000"/>
                          </a:solidFill>
                          <a:effectLst/>
                          <a:latin typeface="LG Smart_H Regular"/>
                        </a:rPr>
                        <a:t>F-12</a:t>
                      </a:r>
                      <a:endParaRPr lang="af-ZA" b="0" i="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err="1">
                          <a:solidFill>
                            <a:srgbClr val="000000"/>
                          </a:solidFill>
                          <a:effectLst/>
                          <a:ea typeface="LG Smart_H Regular"/>
                        </a:rPr>
                        <a:t>Forced</a:t>
                      </a:r>
                      <a:r>
                        <a:rPr lang="af-ZA" sz="1000" b="0" i="0">
                          <a:solidFill>
                            <a:srgbClr val="000000"/>
                          </a:solidFill>
                          <a:effectLst/>
                          <a:ea typeface="LG Smart_H Regular"/>
                        </a:rPr>
                        <a:t> </a:t>
                      </a:r>
                      <a:r>
                        <a:rPr lang="af-ZA" sz="1000" b="0" i="0" err="1">
                          <a:solidFill>
                            <a:srgbClr val="000000"/>
                          </a:solidFill>
                          <a:effectLst/>
                          <a:ea typeface="LG Smart_H Regular"/>
                        </a:rPr>
                        <a:t>Connection</a:t>
                      </a:r>
                      <a:r>
                        <a:rPr lang="af-ZA" sz="1000" b="0" i="0">
                          <a:solidFill>
                            <a:srgbClr val="000000"/>
                          </a:solidFill>
                          <a:effectLst/>
                          <a:ea typeface="LG Smart_H Regular"/>
                        </a:rPr>
                        <a:t> Drop</a:t>
                      </a:r>
                      <a:endParaRPr lang="af-ZA" altLang="ko-KR" b="0" i="0">
                        <a:solidFill>
                          <a:srgbClr val="000000"/>
                        </a:solidFill>
                        <a:effectLst/>
                        <a:ea typeface="LG Smart_H Regular"/>
                      </a:endParaRPr>
                    </a:p>
                    <a:p>
                      <a:pPr algn="l" fontAlgn="base">
                        <a:lnSpc>
                          <a:spcPts val="1200"/>
                        </a:lnSpc>
                        <a:buNone/>
                      </a:pPr>
                      <a:r>
                        <a:rPr lang="af-ZA" sz="1000" b="0" i="0">
                          <a:solidFill>
                            <a:srgbClr val="000000"/>
                          </a:solidFill>
                          <a:effectLst/>
                          <a:latin typeface="LG Smart_H Regular"/>
                        </a:rPr>
                        <a:t>via ARP </a:t>
                      </a:r>
                      <a:r>
                        <a:rPr lang="af-ZA" sz="1000" b="0" i="0" err="1">
                          <a:solidFill>
                            <a:srgbClr val="000000"/>
                          </a:solidFill>
                          <a:effectLst/>
                          <a:latin typeface="LG Smart_H Regular"/>
                        </a:rPr>
                        <a:t>Spoofing</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err="1">
                          <a:solidFill>
                            <a:srgbClr val="000000"/>
                          </a:solidFill>
                          <a:effectLst/>
                          <a:latin typeface="LG Smart_H Regular"/>
                        </a:rPr>
                        <a:t>Transmission</a:t>
                      </a:r>
                      <a:endParaRPr lang="af-ZA" b="0" i="0" err="1">
                        <a:solidFill>
                          <a:srgbClr val="000000"/>
                        </a:solidFill>
                        <a:effectLst/>
                        <a:latin typeface="LG Smart_H Regular"/>
                      </a:endParaRPr>
                    </a:p>
                    <a:p>
                      <a:pPr algn="l" fontAlgn="base">
                        <a:lnSpc>
                          <a:spcPts val="1200"/>
                        </a:lnSpc>
                        <a:buNone/>
                      </a:pPr>
                      <a:r>
                        <a:rPr lang="af-ZA" sz="1000" b="0" i="0" err="1">
                          <a:solidFill>
                            <a:srgbClr val="000000"/>
                          </a:solidFill>
                          <a:effectLst/>
                          <a:latin typeface="LG Smart_H Regular"/>
                        </a:rPr>
                        <a:t>between</a:t>
                      </a:r>
                      <a:r>
                        <a:rPr lang="af-ZA" sz="1000" b="0" i="0">
                          <a:solidFill>
                            <a:srgbClr val="000000"/>
                          </a:solidFill>
                          <a:effectLst/>
                          <a:latin typeface="LG Smart_H Regular"/>
                        </a:rPr>
                        <a:t> HMS </a:t>
                      </a:r>
                      <a:r>
                        <a:rPr lang="af-ZA" sz="1000" b="0" i="0" err="1">
                          <a:solidFill>
                            <a:srgbClr val="000000"/>
                          </a:solidFill>
                          <a:effectLst/>
                          <a:latin typeface="LG Smart_H Regular"/>
                        </a:rPr>
                        <a:t>and</a:t>
                      </a:r>
                      <a:r>
                        <a:rPr lang="af-ZA" sz="1000" b="0" i="0">
                          <a:solidFill>
                            <a:srgbClr val="000000"/>
                          </a:solidFill>
                          <a:effectLst/>
                          <a:latin typeface="LG Smart_H Regular"/>
                        </a:rPr>
                        <a:t> </a:t>
                      </a:r>
                      <a:r>
                        <a:rPr lang="af-ZA" sz="1000" b="0" i="0" err="1">
                          <a:solidFill>
                            <a:srgbClr val="000000"/>
                          </a:solidFill>
                          <a:effectLst/>
                          <a:latin typeface="LG Smart_H Regular"/>
                        </a:rPr>
                        <a:t>user</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a:solidFill>
                            <a:srgbClr val="000000"/>
                          </a:solidFill>
                          <a:effectLst/>
                          <a:latin typeface="LG Smart_H Regular"/>
                        </a:rPr>
                        <a:t>MITM </a:t>
                      </a:r>
                      <a:r>
                        <a:rPr lang="af-ZA" sz="1000" b="0" i="0" err="1">
                          <a:solidFill>
                            <a:srgbClr val="000000"/>
                          </a:solidFill>
                          <a:effectLst/>
                          <a:latin typeface="LG Smart_H Regular"/>
                        </a:rPr>
                        <a:t>blocks</a:t>
                      </a:r>
                      <a:r>
                        <a:rPr lang="af-ZA" sz="1000" b="0" i="0">
                          <a:solidFill>
                            <a:srgbClr val="000000"/>
                          </a:solidFill>
                          <a:effectLst/>
                          <a:latin typeface="LG Smart_H Regular"/>
                        </a:rPr>
                        <a:t> </a:t>
                      </a:r>
                      <a:r>
                        <a:rPr lang="af-ZA" sz="1000" b="0" i="0" err="1">
                          <a:solidFill>
                            <a:srgbClr val="000000"/>
                          </a:solidFill>
                          <a:effectLst/>
                          <a:latin typeface="LG Smart_H Regular"/>
                        </a:rPr>
                        <a:t>packets</a:t>
                      </a:r>
                      <a:r>
                        <a:rPr lang="af-ZA" sz="1000" b="0" i="0">
                          <a:solidFill>
                            <a:srgbClr val="000000"/>
                          </a:solidFill>
                          <a:effectLst/>
                          <a:latin typeface="LG Smart_H Regular"/>
                        </a:rPr>
                        <a:t>; </a:t>
                      </a:r>
                      <a:r>
                        <a:rPr lang="af-ZA" sz="1000" b="0" i="0" err="1">
                          <a:solidFill>
                            <a:srgbClr val="000000"/>
                          </a:solidFill>
                          <a:effectLst/>
                          <a:latin typeface="LG Smart_H Regular"/>
                        </a:rPr>
                        <a:t>forces</a:t>
                      </a:r>
                      <a:r>
                        <a:rPr lang="af-ZA" sz="1000" b="0" i="0">
                          <a:solidFill>
                            <a:srgbClr val="000000"/>
                          </a:solidFill>
                          <a:effectLst/>
                          <a:latin typeface="LG Smart_H Regular"/>
                        </a:rPr>
                        <a:t> </a:t>
                      </a:r>
                      <a:r>
                        <a:rPr lang="af-ZA" sz="1000" b="0" i="0" err="1">
                          <a:solidFill>
                            <a:srgbClr val="000000"/>
                          </a:solidFill>
                          <a:effectLst/>
                          <a:latin typeface="LG Smart_H Regular"/>
                        </a:rPr>
                        <a:t>disconnect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4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a:solidFill>
                            <a:srgbClr val="000000"/>
                          </a:solidFill>
                          <a:effectLst/>
                          <a:latin typeface="LG Smart_H Regular"/>
                        </a:rPr>
                        <a:t>🟠 </a:t>
                      </a:r>
                      <a:r>
                        <a:rPr lang="af-ZA" sz="1000" b="0" i="0" err="1">
                          <a:solidFill>
                            <a:srgbClr val="000000"/>
                          </a:solidFill>
                          <a:effectLst/>
                          <a:latin typeface="LG Smart_H Regular"/>
                        </a:rPr>
                        <a:t>Needs</a:t>
                      </a:r>
                      <a:r>
                        <a:rPr lang="af-ZA" sz="1000" b="0" i="0">
                          <a:solidFill>
                            <a:srgbClr val="000000"/>
                          </a:solidFill>
                          <a:effectLst/>
                          <a:latin typeface="LG Smart_H Regular"/>
                        </a:rPr>
                        <a:t> </a:t>
                      </a:r>
                      <a:r>
                        <a:rPr lang="af-ZA" sz="1000" b="0" i="0" err="1">
                          <a:solidFill>
                            <a:srgbClr val="000000"/>
                          </a:solidFill>
                          <a:effectLst/>
                          <a:latin typeface="LG Smart_H Regular"/>
                        </a:rPr>
                        <a:t>attacker</a:t>
                      </a:r>
                      <a:r>
                        <a:rPr lang="af-ZA" sz="1000" b="0" i="0">
                          <a:solidFill>
                            <a:srgbClr val="000000"/>
                          </a:solidFill>
                          <a:effectLst/>
                          <a:latin typeface="LG Smart_H Regular"/>
                        </a:rPr>
                        <a:t> </a:t>
                      </a:r>
                      <a:r>
                        <a:rPr lang="af-ZA" sz="1000" b="0" i="0" err="1">
                          <a:solidFill>
                            <a:srgbClr val="000000"/>
                          </a:solidFill>
                          <a:effectLst/>
                          <a:latin typeface="LG Smart_H Regular"/>
                        </a:rPr>
                        <a:t>on</a:t>
                      </a:r>
                      <a:r>
                        <a:rPr lang="af-ZA" sz="1000" b="0" i="0">
                          <a:solidFill>
                            <a:srgbClr val="000000"/>
                          </a:solidFill>
                          <a:effectLst/>
                          <a:latin typeface="LG Smart_H Regular"/>
                        </a:rPr>
                        <a:t> same </a:t>
                      </a:r>
                      <a:r>
                        <a:rPr lang="af-ZA" sz="1000" b="0" i="0" err="1">
                          <a:solidFill>
                            <a:srgbClr val="000000"/>
                          </a:solidFill>
                          <a:effectLst/>
                          <a:latin typeface="LG Smart_H Regular"/>
                        </a:rPr>
                        <a:t>network</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a:solidFill>
                            <a:srgbClr val="000000"/>
                          </a:solidFill>
                          <a:effectLst/>
                          <a:latin typeface="LG Smart_H Regular"/>
                        </a:rPr>
                        <a:t>3 </a:t>
                      </a:r>
                      <a:r>
                        <a:rPr lang="af-ZA" sz="1000" b="0" i="0" err="1">
                          <a:solidFill>
                            <a:srgbClr val="000000"/>
                          </a:solidFill>
                          <a:effectLst/>
                          <a:latin typeface="LG Smart_H Regular"/>
                        </a:rPr>
                        <a:t>pt</a:t>
                      </a:r>
                      <a:endParaRPr lang="af-ZA" b="0" i="0" err="1">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dirty="0">
                          <a:solidFill>
                            <a:srgbClr val="FF0000"/>
                          </a:solidFill>
                          <a:effectLst/>
                          <a:latin typeface="LG Smart_H Regular"/>
                        </a:rPr>
                        <a:t>12</a:t>
                      </a:r>
                      <a:endParaRPr lang="en-US" b="1" i="0" dirty="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1405932366"/>
                  </a:ext>
                </a:extLst>
              </a:tr>
            </a:tbl>
          </a:graphicData>
        </a:graphic>
      </p:graphicFrame>
      <p:graphicFrame>
        <p:nvGraphicFramePr>
          <p:cNvPr id="10" name="표 9">
            <a:extLst>
              <a:ext uri="{FF2B5EF4-FFF2-40B4-BE49-F238E27FC236}">
                <a16:creationId xmlns:a16="http://schemas.microsoft.com/office/drawing/2014/main" id="{B022882D-6219-485B-2DA1-25A08E881866}"/>
              </a:ext>
            </a:extLst>
          </p:cNvPr>
          <p:cNvGraphicFramePr>
            <a:graphicFrameLocks noGrp="1"/>
          </p:cNvGraphicFramePr>
          <p:nvPr/>
        </p:nvGraphicFramePr>
        <p:xfrm>
          <a:off x="523521" y="6018245"/>
          <a:ext cx="5275380" cy="762000"/>
        </p:xfrm>
        <a:graphic>
          <a:graphicData uri="http://schemas.openxmlformats.org/drawingml/2006/table">
            <a:tbl>
              <a:tblPr bandRow="1">
                <a:tableStyleId>{5C22544A-7EE6-4342-B048-85BDC9FD1C3A}</a:tableStyleId>
              </a:tblPr>
              <a:tblGrid>
                <a:gridCol w="276327">
                  <a:extLst>
                    <a:ext uri="{9D8B030D-6E8A-4147-A177-3AD203B41FA5}">
                      <a16:colId xmlns:a16="http://schemas.microsoft.com/office/drawing/2014/main" val="1513083999"/>
                    </a:ext>
                  </a:extLst>
                </a:gridCol>
                <a:gridCol w="653142">
                  <a:extLst>
                    <a:ext uri="{9D8B030D-6E8A-4147-A177-3AD203B41FA5}">
                      <a16:colId xmlns:a16="http://schemas.microsoft.com/office/drawing/2014/main" val="1226040676"/>
                    </a:ext>
                  </a:extLst>
                </a:gridCol>
                <a:gridCol w="464736">
                  <a:extLst>
                    <a:ext uri="{9D8B030D-6E8A-4147-A177-3AD203B41FA5}">
                      <a16:colId xmlns:a16="http://schemas.microsoft.com/office/drawing/2014/main" val="181531721"/>
                    </a:ext>
                  </a:extLst>
                </a:gridCol>
                <a:gridCol w="3881175">
                  <a:extLst>
                    <a:ext uri="{9D8B030D-6E8A-4147-A177-3AD203B41FA5}">
                      <a16:colId xmlns:a16="http://schemas.microsoft.com/office/drawing/2014/main" val="561000674"/>
                    </a:ext>
                  </a:extLst>
                </a:gridCol>
              </a:tblGrid>
              <a:tr h="0">
                <a:tc gridSpan="2">
                  <a:txBody>
                    <a:bodyPr/>
                    <a:lstStyle/>
                    <a:p>
                      <a:pPr marL="0" algn="ctr" rtl="0" eaLnBrk="1" latinLnBrk="1" hangingPunct="1">
                        <a:buNone/>
                      </a:pPr>
                      <a:r>
                        <a:rPr lang="en-US" sz="1000" kern="1200">
                          <a:solidFill>
                            <a:srgbClr val="000000"/>
                          </a:solidFill>
                          <a:effectLst/>
                          <a:latin typeface="맑은 고딕"/>
                        </a:rPr>
                        <a:t>Impact</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solidFill>
                      <a:srgbClr val="F7F7F7"/>
                    </a:solidFill>
                  </a:tcPr>
                </a:tc>
                <a:tc hMerge="1">
                  <a:txBody>
                    <a:bodyPr/>
                    <a:lstStyle/>
                    <a:p>
                      <a:endParaRPr lang="ko-KR" altLang="en-US"/>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solidFill>
                      <a:srgbClr val="F7F7F7"/>
                    </a:solidFill>
                  </a:tcPr>
                </a:tc>
                <a:tc>
                  <a:txBody>
                    <a:bodyPr/>
                    <a:lstStyle/>
                    <a:p>
                      <a:pPr marL="0" algn="l" rtl="0" eaLnBrk="1" latinLnBrk="1" hangingPunct="1">
                        <a:buNone/>
                      </a:pPr>
                      <a:r>
                        <a:rPr lang="en-US" sz="1000" kern="1200">
                          <a:solidFill>
                            <a:srgbClr val="000000"/>
                          </a:solidFill>
                          <a:effectLst/>
                          <a:latin typeface="맑은 고딕"/>
                        </a:rPr>
                        <a:t>Point</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solidFill>
                      <a:srgbClr val="F7F7F7"/>
                    </a:solidFill>
                  </a:tcPr>
                </a:tc>
                <a:tc>
                  <a:txBody>
                    <a:bodyPr/>
                    <a:lstStyle/>
                    <a:p>
                      <a:pPr marL="0" algn="l" rtl="0" eaLnBrk="1" latinLnBrk="1" hangingPunct="1">
                        <a:buNone/>
                      </a:pPr>
                      <a:r>
                        <a:rPr lang="en-US" sz="1000" kern="1200">
                          <a:solidFill>
                            <a:srgbClr val="000000"/>
                          </a:solidFill>
                          <a:effectLst/>
                          <a:latin typeface="맑은 고딕"/>
                        </a:rPr>
                        <a:t>Description</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solidFill>
                      <a:srgbClr val="F7F7F7"/>
                    </a:solidFill>
                  </a:tcPr>
                </a:tc>
                <a:extLst>
                  <a:ext uri="{0D108BD9-81ED-4DB2-BD59-A6C34878D82A}">
                    <a16:rowId xmlns:a16="http://schemas.microsoft.com/office/drawing/2014/main" val="2020858841"/>
                  </a:ext>
                </a:extLst>
              </a:tr>
              <a:tr h="0">
                <a:tc>
                  <a:txBody>
                    <a:bodyPr/>
                    <a:lstStyle/>
                    <a:p>
                      <a:pPr marL="0" algn="l" rtl="0" eaLnBrk="1" latinLnBrk="1" hangingPunct="1">
                        <a:buNone/>
                      </a:pPr>
                      <a:r>
                        <a:rPr lang="ko-KR" altLang="en-US" sz="1000" kern="1200">
                          <a:solidFill>
                            <a:srgbClr val="000000"/>
                          </a:solidFill>
                          <a:effectLst/>
                          <a:latin typeface="맑은 고딕"/>
                        </a:rPr>
                        <a:t>🔴</a:t>
                      </a:r>
                      <a:endParaRPr lang="ko-KR" altLang="en-US">
                        <a:effectLst/>
                        <a:latin typeface="맑은 고딕"/>
                      </a:endParaRPr>
                    </a:p>
                  </a:txBody>
                  <a:tcPr marL="45720" marR="45720" marT="0" marB="0" anchor="ctr">
                    <a:lnL w="3175">
                      <a:solidFill>
                        <a:schemeClr val="bg1">
                          <a:lumMod val="85000"/>
                        </a:schemeClr>
                      </a:solidFill>
                    </a:lnL>
                    <a:lnR w="0">
                      <a:no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Critical</a:t>
                      </a:r>
                      <a:endParaRPr lang="en-US" altLang="ko-KR">
                        <a:effectLst/>
                        <a:latin typeface="맑은 고딕"/>
                      </a:endParaRPr>
                    </a:p>
                  </a:txBody>
                  <a:tcPr marL="45720" marR="45720" marT="0" marB="0" anchor="ctr">
                    <a:lnL w="0">
                      <a:no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5</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Severe disruption to system operation (e.g., DoS, trust loss)</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extLst>
                  <a:ext uri="{0D108BD9-81ED-4DB2-BD59-A6C34878D82A}">
                    <a16:rowId xmlns:a16="http://schemas.microsoft.com/office/drawing/2014/main" val="3483112252"/>
                  </a:ext>
                </a:extLst>
              </a:tr>
              <a:tr h="0">
                <a:tc>
                  <a:txBody>
                    <a:bodyPr/>
                    <a:lstStyle/>
                    <a:p>
                      <a:pPr marL="0" algn="l" rtl="0" eaLnBrk="1" latinLnBrk="1" hangingPunct="1">
                        <a:buNone/>
                      </a:pPr>
                      <a:r>
                        <a:rPr lang="ko-KR" altLang="en-US" sz="1000" kern="1200">
                          <a:solidFill>
                            <a:srgbClr val="000000"/>
                          </a:solidFill>
                          <a:effectLst/>
                          <a:latin typeface="맑은 고딕"/>
                        </a:rPr>
                        <a:t>🟠</a:t>
                      </a:r>
                      <a:endParaRPr lang="ko-KR" altLang="en-US">
                        <a:effectLst/>
                        <a:latin typeface="맑은 고딕"/>
                      </a:endParaRPr>
                    </a:p>
                  </a:txBody>
                  <a:tcPr marL="45720" marR="45720" marT="0" marB="0" anchor="ctr">
                    <a:lnL w="3175">
                      <a:solidFill>
                        <a:schemeClr val="bg1">
                          <a:lumMod val="85000"/>
                        </a:schemeClr>
                      </a:solidFill>
                    </a:lnL>
                    <a:lnR w="0">
                      <a:no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High</a:t>
                      </a:r>
                      <a:endParaRPr lang="en-US" altLang="ko-KR">
                        <a:effectLst/>
                        <a:latin typeface="맑은 고딕"/>
                      </a:endParaRPr>
                    </a:p>
                  </a:txBody>
                  <a:tcPr marL="45720" marR="45720" marT="0" marB="0" anchor="ctr">
                    <a:lnL w="0">
                      <a:no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4</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Major degradation of service or core functions</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extLst>
                  <a:ext uri="{0D108BD9-81ED-4DB2-BD59-A6C34878D82A}">
                    <a16:rowId xmlns:a16="http://schemas.microsoft.com/office/drawing/2014/main" val="564038265"/>
                  </a:ext>
                </a:extLst>
              </a:tr>
              <a:tr h="0">
                <a:tc>
                  <a:txBody>
                    <a:bodyPr/>
                    <a:lstStyle/>
                    <a:p>
                      <a:pPr marL="0" algn="l" rtl="0" eaLnBrk="1" latinLnBrk="1" hangingPunct="1">
                        <a:buNone/>
                      </a:pPr>
                      <a:r>
                        <a:rPr lang="ko-KR" altLang="en-US" sz="1000" kern="1200">
                          <a:solidFill>
                            <a:srgbClr val="000000"/>
                          </a:solidFill>
                          <a:effectLst/>
                          <a:latin typeface="맑은 고딕"/>
                        </a:rPr>
                        <a:t>🟡</a:t>
                      </a:r>
                      <a:endParaRPr lang="ko-KR" altLang="en-US">
                        <a:effectLst/>
                        <a:latin typeface="맑은 고딕"/>
                      </a:endParaRPr>
                    </a:p>
                  </a:txBody>
                  <a:tcPr marL="45720" marR="45720" marT="0" marB="0" anchor="ctr">
                    <a:lnL w="3175">
                      <a:solidFill>
                        <a:schemeClr val="bg1">
                          <a:lumMod val="85000"/>
                        </a:schemeClr>
                      </a:solidFill>
                    </a:lnL>
                    <a:lnR w="0">
                      <a:no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Medium</a:t>
                      </a:r>
                      <a:endParaRPr lang="en-US" altLang="ko-KR">
                        <a:effectLst/>
                        <a:latin typeface="맑은 고딕"/>
                      </a:endParaRPr>
                    </a:p>
                  </a:txBody>
                  <a:tcPr marL="45720" marR="45720" marT="0" marB="0" anchor="ctr">
                    <a:lnL w="0">
                      <a:no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3</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Moderate impact on partial functions or subsystems</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extLst>
                  <a:ext uri="{0D108BD9-81ED-4DB2-BD59-A6C34878D82A}">
                    <a16:rowId xmlns:a16="http://schemas.microsoft.com/office/drawing/2014/main" val="2263009651"/>
                  </a:ext>
                </a:extLst>
              </a:tr>
              <a:tr h="0">
                <a:tc>
                  <a:txBody>
                    <a:bodyPr/>
                    <a:lstStyle/>
                    <a:p>
                      <a:pPr marL="0" algn="l" rtl="0" eaLnBrk="1" latinLnBrk="1" hangingPunct="1">
                        <a:buNone/>
                      </a:pPr>
                      <a:r>
                        <a:rPr lang="ko-KR" altLang="en-US" sz="1000" kern="1200">
                          <a:solidFill>
                            <a:srgbClr val="000000"/>
                          </a:solidFill>
                          <a:effectLst/>
                          <a:latin typeface="맑은 고딕"/>
                        </a:rPr>
                        <a:t>⚪️</a:t>
                      </a:r>
                      <a:endParaRPr lang="ko-KR" altLang="en-US">
                        <a:effectLst/>
                        <a:latin typeface="맑은 고딕"/>
                      </a:endParaRPr>
                    </a:p>
                  </a:txBody>
                  <a:tcPr marL="45720" marR="45720" marT="0" marB="0" anchor="ctr">
                    <a:lnL w="3175">
                      <a:solidFill>
                        <a:schemeClr val="bg1">
                          <a:lumMod val="85000"/>
                        </a:schemeClr>
                      </a:solidFill>
                    </a:lnL>
                    <a:lnR w="0">
                      <a:no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Low</a:t>
                      </a:r>
                      <a:endParaRPr lang="en-US" altLang="ko-KR">
                        <a:effectLst/>
                        <a:latin typeface="맑은 고딕"/>
                      </a:endParaRPr>
                    </a:p>
                  </a:txBody>
                  <a:tcPr marL="45720" marR="45720" marT="0" marB="0" anchor="ctr">
                    <a:lnL w="0">
                      <a:no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2~1</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Minimal effect on system; related to usability or maintainability</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extLst>
                  <a:ext uri="{0D108BD9-81ED-4DB2-BD59-A6C34878D82A}">
                    <a16:rowId xmlns:a16="http://schemas.microsoft.com/office/drawing/2014/main" val="3652380497"/>
                  </a:ext>
                </a:extLst>
              </a:tr>
            </a:tbl>
          </a:graphicData>
        </a:graphic>
      </p:graphicFrame>
      <p:graphicFrame>
        <p:nvGraphicFramePr>
          <p:cNvPr id="12" name="표 11">
            <a:extLst>
              <a:ext uri="{FF2B5EF4-FFF2-40B4-BE49-F238E27FC236}">
                <a16:creationId xmlns:a16="http://schemas.microsoft.com/office/drawing/2014/main" id="{AB2A8D74-3772-A01E-5338-3EB5E5994869}"/>
              </a:ext>
            </a:extLst>
          </p:cNvPr>
          <p:cNvGraphicFramePr>
            <a:graphicFrameLocks noGrp="1"/>
          </p:cNvGraphicFramePr>
          <p:nvPr/>
        </p:nvGraphicFramePr>
        <p:xfrm>
          <a:off x="6161135" y="6018245"/>
          <a:ext cx="5589392" cy="762000"/>
        </p:xfrm>
        <a:graphic>
          <a:graphicData uri="http://schemas.openxmlformats.org/drawingml/2006/table">
            <a:tbl>
              <a:tblPr bandRow="1">
                <a:tableStyleId>{5C22544A-7EE6-4342-B048-85BDC9FD1C3A}</a:tableStyleId>
              </a:tblPr>
              <a:tblGrid>
                <a:gridCol w="301449">
                  <a:extLst>
                    <a:ext uri="{9D8B030D-6E8A-4147-A177-3AD203B41FA5}">
                      <a16:colId xmlns:a16="http://schemas.microsoft.com/office/drawing/2014/main" val="1619030250"/>
                    </a:ext>
                  </a:extLst>
                </a:gridCol>
                <a:gridCol w="791307">
                  <a:extLst>
                    <a:ext uri="{9D8B030D-6E8A-4147-A177-3AD203B41FA5}">
                      <a16:colId xmlns:a16="http://schemas.microsoft.com/office/drawing/2014/main" val="3429004633"/>
                    </a:ext>
                  </a:extLst>
                </a:gridCol>
                <a:gridCol w="527538">
                  <a:extLst>
                    <a:ext uri="{9D8B030D-6E8A-4147-A177-3AD203B41FA5}">
                      <a16:colId xmlns:a16="http://schemas.microsoft.com/office/drawing/2014/main" val="1845982530"/>
                    </a:ext>
                  </a:extLst>
                </a:gridCol>
                <a:gridCol w="3969098">
                  <a:extLst>
                    <a:ext uri="{9D8B030D-6E8A-4147-A177-3AD203B41FA5}">
                      <a16:colId xmlns:a16="http://schemas.microsoft.com/office/drawing/2014/main" val="3943597345"/>
                    </a:ext>
                  </a:extLst>
                </a:gridCol>
              </a:tblGrid>
              <a:tr h="0">
                <a:tc gridSpan="2">
                  <a:txBody>
                    <a:bodyPr/>
                    <a:lstStyle/>
                    <a:p>
                      <a:pPr marL="0" algn="ctr" rtl="0" eaLnBrk="1" latinLnBrk="1" hangingPunct="1">
                        <a:buNone/>
                      </a:pPr>
                      <a:r>
                        <a:rPr lang="en-US" sz="1000" kern="1200">
                          <a:solidFill>
                            <a:srgbClr val="000000"/>
                          </a:solidFill>
                          <a:effectLst/>
                          <a:latin typeface="맑은 고딕"/>
                          <a:ea typeface="맑은 고딕"/>
                        </a:rPr>
                        <a:t>Likelihood</a:t>
                      </a:r>
                      <a:endParaRPr lang="en-US" altLang="ko-KR">
                        <a:effectLst/>
                        <a:latin typeface="맑은 고딕"/>
                        <a:ea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solidFill>
                      <a:srgbClr val="F7F7F7"/>
                    </a:solidFill>
                  </a:tcPr>
                </a:tc>
                <a:tc hMerge="1">
                  <a:txBody>
                    <a:bodyPr/>
                    <a:lstStyle/>
                    <a:p>
                      <a:endParaRPr lang="ko-KR" altLang="en-US"/>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solidFill>
                      <a:srgbClr val="F7F7F7"/>
                    </a:solidFill>
                  </a:tcPr>
                </a:tc>
                <a:tc>
                  <a:txBody>
                    <a:bodyPr/>
                    <a:lstStyle/>
                    <a:p>
                      <a:pPr marL="0" algn="l" rtl="0" eaLnBrk="1" latinLnBrk="1" hangingPunct="1">
                        <a:buNone/>
                      </a:pPr>
                      <a:r>
                        <a:rPr lang="en-US" sz="1000" kern="1200">
                          <a:solidFill>
                            <a:srgbClr val="000000"/>
                          </a:solidFill>
                          <a:effectLst/>
                          <a:latin typeface="맑은 고딕"/>
                        </a:rPr>
                        <a:t>Point</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solidFill>
                      <a:srgbClr val="F7F7F7"/>
                    </a:solidFill>
                  </a:tcPr>
                </a:tc>
                <a:tc>
                  <a:txBody>
                    <a:bodyPr/>
                    <a:lstStyle/>
                    <a:p>
                      <a:pPr marL="0" algn="l" rtl="0" eaLnBrk="1" latinLnBrk="1" hangingPunct="1">
                        <a:buNone/>
                      </a:pPr>
                      <a:r>
                        <a:rPr lang="en-US" sz="1000" kern="1200">
                          <a:solidFill>
                            <a:srgbClr val="000000"/>
                          </a:solidFill>
                          <a:effectLst/>
                          <a:latin typeface="맑은 고딕"/>
                        </a:rPr>
                        <a:t>Description</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solidFill>
                      <a:srgbClr val="F7F7F7"/>
                    </a:solidFill>
                  </a:tcPr>
                </a:tc>
                <a:extLst>
                  <a:ext uri="{0D108BD9-81ED-4DB2-BD59-A6C34878D82A}">
                    <a16:rowId xmlns:a16="http://schemas.microsoft.com/office/drawing/2014/main" val="3391234700"/>
                  </a:ext>
                </a:extLst>
              </a:tr>
              <a:tr h="0">
                <a:tc>
                  <a:txBody>
                    <a:bodyPr/>
                    <a:lstStyle/>
                    <a:p>
                      <a:pPr marL="0" algn="l" rtl="0" eaLnBrk="1" latinLnBrk="1" hangingPunct="1">
                        <a:buNone/>
                      </a:pPr>
                      <a:r>
                        <a:rPr lang="ko-KR" altLang="en-US" sz="1000" kern="1200">
                          <a:solidFill>
                            <a:srgbClr val="000000"/>
                          </a:solidFill>
                          <a:effectLst/>
                          <a:latin typeface="맑은 고딕"/>
                        </a:rPr>
                        <a:t>🔴</a:t>
                      </a:r>
                      <a:endParaRPr lang="ko-KR" altLang="en-US">
                        <a:effectLst/>
                        <a:latin typeface="맑은 고딕"/>
                      </a:endParaRPr>
                    </a:p>
                  </a:txBody>
                  <a:tcPr marL="45720" marR="45720" marT="0" marB="0" anchor="ctr">
                    <a:lnL w="3175">
                      <a:solidFill>
                        <a:schemeClr val="bg1">
                          <a:lumMod val="85000"/>
                        </a:schemeClr>
                      </a:solidFill>
                    </a:lnL>
                    <a:lnR w="0">
                      <a:no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Very Likely</a:t>
                      </a:r>
                      <a:endParaRPr lang="en-US" altLang="ko-KR">
                        <a:effectLst/>
                        <a:latin typeface="맑은 고딕"/>
                      </a:endParaRPr>
                    </a:p>
                  </a:txBody>
                  <a:tcPr marL="45720" marR="45720" marT="0" marB="0" anchor="ctr">
                    <a:lnL w="0">
                      <a:no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5</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Easily exploited using common tools or methods</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extLst>
                  <a:ext uri="{0D108BD9-81ED-4DB2-BD59-A6C34878D82A}">
                    <a16:rowId xmlns:a16="http://schemas.microsoft.com/office/drawing/2014/main" val="1594873447"/>
                  </a:ext>
                </a:extLst>
              </a:tr>
              <a:tr h="0">
                <a:tc>
                  <a:txBody>
                    <a:bodyPr/>
                    <a:lstStyle/>
                    <a:p>
                      <a:pPr marL="0" algn="l" rtl="0" eaLnBrk="1" latinLnBrk="1" hangingPunct="1">
                        <a:buNone/>
                      </a:pPr>
                      <a:r>
                        <a:rPr lang="ko-KR" altLang="en-US" sz="1000" kern="1200">
                          <a:solidFill>
                            <a:srgbClr val="000000"/>
                          </a:solidFill>
                          <a:effectLst/>
                          <a:latin typeface="맑은 고딕"/>
                        </a:rPr>
                        <a:t>🟠</a:t>
                      </a:r>
                      <a:endParaRPr lang="ko-KR" altLang="en-US">
                        <a:effectLst/>
                        <a:latin typeface="맑은 고딕"/>
                      </a:endParaRPr>
                    </a:p>
                  </a:txBody>
                  <a:tcPr marL="45720" marR="45720" marT="0" marB="0" anchor="ctr">
                    <a:lnL w="3175">
                      <a:solidFill>
                        <a:schemeClr val="bg1">
                          <a:lumMod val="85000"/>
                        </a:schemeClr>
                      </a:solidFill>
                    </a:lnL>
                    <a:lnR w="0">
                      <a:no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Likely</a:t>
                      </a:r>
                      <a:endParaRPr lang="en-US" altLang="ko-KR">
                        <a:effectLst/>
                        <a:latin typeface="맑은 고딕"/>
                      </a:endParaRPr>
                    </a:p>
                  </a:txBody>
                  <a:tcPr marL="45720" marR="45720" marT="0" marB="0" anchor="ctr">
                    <a:lnL w="0">
                      <a:no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4</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Feasible with normal access and moderate skills</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extLst>
                  <a:ext uri="{0D108BD9-81ED-4DB2-BD59-A6C34878D82A}">
                    <a16:rowId xmlns:a16="http://schemas.microsoft.com/office/drawing/2014/main" val="2995498163"/>
                  </a:ext>
                </a:extLst>
              </a:tr>
              <a:tr h="0">
                <a:tc>
                  <a:txBody>
                    <a:bodyPr/>
                    <a:lstStyle/>
                    <a:p>
                      <a:pPr marL="0" algn="l" rtl="0" eaLnBrk="1" latinLnBrk="1" hangingPunct="1">
                        <a:buNone/>
                      </a:pPr>
                      <a:r>
                        <a:rPr lang="ko-KR" altLang="en-US" sz="1000" kern="1200">
                          <a:solidFill>
                            <a:srgbClr val="000000"/>
                          </a:solidFill>
                          <a:effectLst/>
                          <a:latin typeface="맑은 고딕"/>
                        </a:rPr>
                        <a:t>🟡</a:t>
                      </a:r>
                      <a:endParaRPr lang="ko-KR" altLang="en-US">
                        <a:effectLst/>
                        <a:latin typeface="맑은 고딕"/>
                      </a:endParaRPr>
                    </a:p>
                  </a:txBody>
                  <a:tcPr marL="45720" marR="45720" marT="0" marB="0" anchor="ctr">
                    <a:lnL w="3175">
                      <a:solidFill>
                        <a:schemeClr val="bg1">
                          <a:lumMod val="85000"/>
                        </a:schemeClr>
                      </a:solidFill>
                    </a:lnL>
                    <a:lnR w="0">
                      <a:no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Possible</a:t>
                      </a:r>
                      <a:endParaRPr lang="en-US" altLang="ko-KR">
                        <a:effectLst/>
                        <a:latin typeface="맑은 고딕"/>
                      </a:endParaRPr>
                    </a:p>
                  </a:txBody>
                  <a:tcPr marL="45720" marR="45720" marT="0" marB="0" anchor="ctr">
                    <a:lnL w="0">
                      <a:no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2~3</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Attack feasible only under specific conditions or partial access</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extLst>
                  <a:ext uri="{0D108BD9-81ED-4DB2-BD59-A6C34878D82A}">
                    <a16:rowId xmlns:a16="http://schemas.microsoft.com/office/drawing/2014/main" val="1430192518"/>
                  </a:ext>
                </a:extLst>
              </a:tr>
              <a:tr h="0">
                <a:tc>
                  <a:txBody>
                    <a:bodyPr/>
                    <a:lstStyle/>
                    <a:p>
                      <a:pPr marL="0" algn="l" rtl="0" eaLnBrk="1" latinLnBrk="1" hangingPunct="1">
                        <a:buNone/>
                      </a:pPr>
                      <a:r>
                        <a:rPr lang="ko-KR" altLang="en-US" sz="1000" kern="1200">
                          <a:solidFill>
                            <a:srgbClr val="000000"/>
                          </a:solidFill>
                          <a:effectLst/>
                          <a:latin typeface="맑은 고딕"/>
                        </a:rPr>
                        <a:t>⚪️</a:t>
                      </a:r>
                      <a:endParaRPr lang="ko-KR" altLang="en-US">
                        <a:effectLst/>
                        <a:latin typeface="맑은 고딕"/>
                      </a:endParaRPr>
                    </a:p>
                  </a:txBody>
                  <a:tcPr marL="45720" marR="45720" marT="0" marB="0" anchor="ctr">
                    <a:lnL w="3175">
                      <a:solidFill>
                        <a:schemeClr val="bg1">
                          <a:lumMod val="85000"/>
                        </a:schemeClr>
                      </a:solidFill>
                    </a:lnL>
                    <a:lnR w="0">
                      <a:no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Unlikely</a:t>
                      </a:r>
                      <a:endParaRPr lang="en-US" altLang="ko-KR">
                        <a:effectLst/>
                        <a:latin typeface="맑은 고딕"/>
                      </a:endParaRPr>
                    </a:p>
                  </a:txBody>
                  <a:tcPr marL="45720" marR="45720" marT="0" marB="0" anchor="ctr">
                    <a:lnL w="0">
                      <a:no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1</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tc>
                  <a:txBody>
                    <a:bodyPr/>
                    <a:lstStyle/>
                    <a:p>
                      <a:pPr marL="0" algn="l" rtl="0" eaLnBrk="1" latinLnBrk="1" hangingPunct="1">
                        <a:buNone/>
                      </a:pPr>
                      <a:r>
                        <a:rPr lang="en-US" sz="1000" kern="1200">
                          <a:solidFill>
                            <a:srgbClr val="000000"/>
                          </a:solidFill>
                          <a:effectLst/>
                          <a:latin typeface="맑은 고딕"/>
                        </a:rPr>
                        <a:t>Very low probability due to restricted surface or complexity</a:t>
                      </a:r>
                      <a:endParaRPr lang="en-US" altLang="ko-KR">
                        <a:effectLst/>
                        <a:latin typeface="맑은 고딕"/>
                      </a:endParaRPr>
                    </a:p>
                  </a:txBody>
                  <a:tcPr marL="45720" marR="45720" marT="0" marB="0" anchor="ctr">
                    <a:lnL w="3175">
                      <a:solidFill>
                        <a:schemeClr val="bg1">
                          <a:lumMod val="85000"/>
                        </a:schemeClr>
                      </a:solidFill>
                    </a:lnL>
                    <a:lnR w="3175">
                      <a:solidFill>
                        <a:schemeClr val="bg1">
                          <a:lumMod val="85000"/>
                        </a:schemeClr>
                      </a:solidFill>
                    </a:lnR>
                    <a:lnT w="3175">
                      <a:solidFill>
                        <a:schemeClr val="bg1">
                          <a:lumMod val="85000"/>
                        </a:schemeClr>
                      </a:solidFill>
                    </a:lnT>
                    <a:lnB w="3175">
                      <a:solidFill>
                        <a:schemeClr val="bg1">
                          <a:lumMod val="85000"/>
                        </a:schemeClr>
                      </a:solidFill>
                    </a:lnB>
                    <a:noFill/>
                  </a:tcPr>
                </a:tc>
                <a:extLst>
                  <a:ext uri="{0D108BD9-81ED-4DB2-BD59-A6C34878D82A}">
                    <a16:rowId xmlns:a16="http://schemas.microsoft.com/office/drawing/2014/main" val="2389291767"/>
                  </a:ext>
                </a:extLst>
              </a:tr>
            </a:tbl>
          </a:graphicData>
        </a:graphic>
      </p:graphicFrame>
      <p:sp>
        <p:nvSpPr>
          <p:cNvPr id="6" name="Title 1">
            <a:extLst>
              <a:ext uri="{FF2B5EF4-FFF2-40B4-BE49-F238E27FC236}">
                <a16:creationId xmlns:a16="http://schemas.microsoft.com/office/drawing/2014/main" id="{EC8B9A15-9CCB-5241-1092-2EC61ECD08E5}"/>
              </a:ext>
            </a:extLst>
          </p:cNvPr>
          <p:cNvSpPr txBox="1">
            <a:spLocks/>
          </p:cNvSpPr>
          <p:nvPr/>
        </p:nvSpPr>
        <p:spPr>
          <a:xfrm>
            <a:off x="279476" y="236794"/>
            <a:ext cx="6684031"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a:latin typeface="LG스마트체 Regular" panose="020B0600000101010101" pitchFamily="50" charset="-127"/>
                <a:ea typeface="LG스마트체 Regular" panose="020B0600000101010101" pitchFamily="50" charset="-127"/>
              </a:rPr>
              <a:t>Prioritization of Vulnerabilities</a:t>
            </a:r>
            <a:endParaRPr lang="en-US" dirty="0">
              <a:latin typeface="LG스마트체 Regular" panose="020B0600000101010101" pitchFamily="50" charset="-127"/>
              <a:ea typeface="LG스마트체 Regular" panose="020B0600000101010101" pitchFamily="50" charset="-127"/>
            </a:endParaRPr>
          </a:p>
        </p:txBody>
      </p:sp>
    </p:spTree>
    <p:extLst>
      <p:ext uri="{BB962C8B-B14F-4D97-AF65-F5344CB8AC3E}">
        <p14:creationId xmlns:p14="http://schemas.microsoft.com/office/powerpoint/2010/main" val="129840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F93D1-D615-952A-FCF2-00EB81F6E3EC}"/>
            </a:ext>
          </a:extLst>
        </p:cNvPr>
        <p:cNvGrpSpPr/>
        <p:nvPr/>
      </p:nvGrpSpPr>
      <p:grpSpPr>
        <a:xfrm>
          <a:off x="0" y="0"/>
          <a:ext cx="0" cy="0"/>
          <a:chOff x="0" y="0"/>
          <a:chExt cx="0" cy="0"/>
        </a:xfrm>
      </p:grpSpPr>
      <p:sp>
        <p:nvSpPr>
          <p:cNvPr id="25" name="슬라이드 번호 개체 틀 24">
            <a:extLst>
              <a:ext uri="{FF2B5EF4-FFF2-40B4-BE49-F238E27FC236}">
                <a16:creationId xmlns:a16="http://schemas.microsoft.com/office/drawing/2014/main" id="{A5197BCC-D99C-7015-1568-A735647E2B9C}"/>
              </a:ext>
            </a:extLst>
          </p:cNvPr>
          <p:cNvSpPr>
            <a:spLocks noGrp="1"/>
          </p:cNvSpPr>
          <p:nvPr>
            <p:ph type="sldNum" sz="quarter" idx="12"/>
          </p:nvPr>
        </p:nvSpPr>
        <p:spPr/>
        <p:txBody>
          <a:body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t>8</a:t>
            </a:fld>
            <a:endParaRPr lang="ko-KR" altLang="en-US">
              <a:latin typeface="LG스마트체 Regular" panose="020B0600000101010101" pitchFamily="50" charset="-127"/>
              <a:ea typeface="LG스마트체 Regular" panose="020B0600000101010101" pitchFamily="50" charset="-127"/>
            </a:endParaRPr>
          </a:p>
        </p:txBody>
      </p:sp>
      <p:sp>
        <p:nvSpPr>
          <p:cNvPr id="149" name="TextBox 148">
            <a:extLst>
              <a:ext uri="{FF2B5EF4-FFF2-40B4-BE49-F238E27FC236}">
                <a16:creationId xmlns:a16="http://schemas.microsoft.com/office/drawing/2014/main" id="{F9E7858E-F942-B777-B7BC-382FCE348620}"/>
              </a:ext>
            </a:extLst>
          </p:cNvPr>
          <p:cNvSpPr txBox="1"/>
          <p:nvPr/>
        </p:nvSpPr>
        <p:spPr>
          <a:xfrm>
            <a:off x="7401427" y="2778694"/>
            <a:ext cx="4672147" cy="1169551"/>
          </a:xfrm>
          <a:prstGeom prst="rect">
            <a:avLst/>
          </a:prstGeom>
          <a:noFill/>
        </p:spPr>
        <p:txBody>
          <a:bodyPr wrap="square" lIns="91440" tIns="45720" rIns="91440" bIns="45720" anchor="t">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solidFill>
                <a:effectLst/>
                <a:uLnTx/>
                <a:uFillTx/>
                <a:latin typeface="LG Smart_H Regular" panose="020B0600000101010101" pitchFamily="34" charset="-127"/>
                <a:ea typeface="LG Smart_H Regular" panose="020B0600000101010101" pitchFamily="34" charset="-127"/>
              </a:rPr>
              <a:t>Attack point :</a:t>
            </a:r>
          </a:p>
          <a:p>
            <a:pPr>
              <a:defRPr/>
            </a:pPr>
            <a:r>
              <a:rPr lang="en-US" dirty="0">
                <a:solidFill>
                  <a:prstClr val="black"/>
                </a:solidFill>
                <a:latin typeface="LG Smart_H Regular" panose="020B0600000101010101" pitchFamily="34" charset="-127"/>
                <a:ea typeface="LG Smart_H Regular" panose="020B0600000101010101" pitchFamily="34" charset="-127"/>
                <a:cs typeface="+mn-lt"/>
              </a:rPr>
              <a:t>Attacker sniffs the data sent from dump1090 and Health monitor as the data sent             through TCP as plain text</a:t>
            </a:r>
            <a:endParaRPr lang="en-US" dirty="0">
              <a:solidFill>
                <a:prstClr val="black"/>
              </a:solidFill>
              <a:latin typeface="LG Smart_H Regular" panose="020B0600000101010101" pitchFamily="34" charset="-127"/>
              <a:ea typeface="LG Smart_H Regular" panose="020B0600000101010101" pitchFamily="34" charset="-127"/>
            </a:endParaRPr>
          </a:p>
        </p:txBody>
      </p:sp>
      <p:sp>
        <p:nvSpPr>
          <p:cNvPr id="4" name="제목 8">
            <a:extLst>
              <a:ext uri="{FF2B5EF4-FFF2-40B4-BE49-F238E27FC236}">
                <a16:creationId xmlns:a16="http://schemas.microsoft.com/office/drawing/2014/main" id="{6BE65CB7-A8E9-9654-6CAA-AB7914B0C6B0}"/>
              </a:ext>
            </a:extLst>
          </p:cNvPr>
          <p:cNvSpPr txBox="1">
            <a:spLocks/>
          </p:cNvSpPr>
          <p:nvPr/>
        </p:nvSpPr>
        <p:spPr>
          <a:xfrm>
            <a:off x="338092" y="222140"/>
            <a:ext cx="9233812"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a:latin typeface="LG Smart_H Regular"/>
                <a:ea typeface="LG Smart_H Regular"/>
              </a:rPr>
              <a:t>VU-01 Information Disclosure</a:t>
            </a:r>
            <a:r>
              <a:rPr lang="en-US">
                <a:latin typeface="LG Smart_H Regular"/>
                <a:ea typeface="LG Smart_H Regular"/>
              </a:rPr>
              <a:t> </a:t>
            </a:r>
            <a:r>
              <a:rPr lang="en-US" b="1">
                <a:latin typeface="LG Smart_H Regular"/>
                <a:ea typeface="Malgun Gothic"/>
              </a:rPr>
              <a:t>- </a:t>
            </a:r>
            <a:r>
              <a:rPr lang="en-US" b="1">
                <a:latin typeface="LG Smart_H Regular"/>
                <a:ea typeface="LG Smart_H Regular"/>
              </a:rPr>
              <a:t>Attack Analysis </a:t>
            </a:r>
            <a:endParaRPr lang="en-US" b="1">
              <a:latin typeface="LG Smart_H Regular"/>
            </a:endParaRPr>
          </a:p>
        </p:txBody>
      </p:sp>
      <p:sp>
        <p:nvSpPr>
          <p:cNvPr id="10" name="직사각형 138">
            <a:extLst>
              <a:ext uri="{FF2B5EF4-FFF2-40B4-BE49-F238E27FC236}">
                <a16:creationId xmlns:a16="http://schemas.microsoft.com/office/drawing/2014/main" id="{F3E6A748-8B57-CB0F-D1CC-DF9EA47BEFD7}"/>
              </a:ext>
            </a:extLst>
          </p:cNvPr>
          <p:cNvSpPr/>
          <p:nvPr/>
        </p:nvSpPr>
        <p:spPr>
          <a:xfrm>
            <a:off x="217432" y="2079622"/>
            <a:ext cx="2451312" cy="369332"/>
          </a:xfrm>
          <a:prstGeom prst="rect">
            <a:avLst/>
          </a:prstGeom>
        </p:spPr>
        <p:txBody>
          <a:bodyPr wrap="non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b="1" dirty="0">
                <a:latin typeface="LG스마트체 Regular"/>
                <a:ea typeface="LG스마트체 Regular"/>
              </a:rPr>
              <a:t>Information Disclosure</a:t>
            </a:r>
            <a:endParaRPr lang="en-US" altLang="ko-KR" b="1" dirty="0">
              <a:latin typeface="LG스마트체 Regular" panose="020B0600000101010101" pitchFamily="50" charset="-127"/>
              <a:ea typeface="LG스마트체 Regular" panose="020B0600000101010101" pitchFamily="50" charset="-127"/>
            </a:endParaRPr>
          </a:p>
        </p:txBody>
      </p:sp>
      <p:pic>
        <p:nvPicPr>
          <p:cNvPr id="5" name="Picture 4" descr="A screenshot of a computer&#10;&#10;AI-generated content may be incorrect.">
            <a:extLst>
              <a:ext uri="{FF2B5EF4-FFF2-40B4-BE49-F238E27FC236}">
                <a16:creationId xmlns:a16="http://schemas.microsoft.com/office/drawing/2014/main" id="{C9670513-49AB-8B72-A998-8252CE6288EC}"/>
              </a:ext>
            </a:extLst>
          </p:cNvPr>
          <p:cNvPicPr>
            <a:picLocks noChangeAspect="1"/>
          </p:cNvPicPr>
          <p:nvPr/>
        </p:nvPicPr>
        <p:blipFill>
          <a:blip r:embed="rId3"/>
          <a:stretch>
            <a:fillRect/>
          </a:stretch>
        </p:blipFill>
        <p:spPr>
          <a:xfrm>
            <a:off x="217432" y="2518019"/>
            <a:ext cx="7013331" cy="4149822"/>
          </a:xfrm>
          <a:prstGeom prst="rect">
            <a:avLst/>
          </a:prstGeom>
        </p:spPr>
      </p:pic>
      <p:sp>
        <p:nvSpPr>
          <p:cNvPr id="2" name="TextBox 1">
            <a:extLst>
              <a:ext uri="{FF2B5EF4-FFF2-40B4-BE49-F238E27FC236}">
                <a16:creationId xmlns:a16="http://schemas.microsoft.com/office/drawing/2014/main" id="{174F88B1-C210-364E-DD83-303076ABF3B1}"/>
              </a:ext>
            </a:extLst>
          </p:cNvPr>
          <p:cNvSpPr txBox="1"/>
          <p:nvPr/>
        </p:nvSpPr>
        <p:spPr>
          <a:xfrm>
            <a:off x="7401428" y="4226796"/>
            <a:ext cx="47217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 Smart_H Regular" panose="020B0600000101010101" pitchFamily="34" charset="-127"/>
                <a:ea typeface="LG Smart_H Regular" panose="020B0600000101010101" pitchFamily="34" charset="-127"/>
              </a:rPr>
              <a:t>Analysis Technique : </a:t>
            </a:r>
            <a:r>
              <a:rPr lang="en-US" dirty="0">
                <a:latin typeface="LG Smart_H Regular" panose="020B0600000101010101" pitchFamily="34" charset="-127"/>
                <a:ea typeface="LG Smart_H Regular" panose="020B0600000101010101" pitchFamily="34" charset="-127"/>
              </a:rPr>
              <a:t>Attack Surface Analysis</a:t>
            </a:r>
          </a:p>
        </p:txBody>
      </p:sp>
      <p:graphicFrame>
        <p:nvGraphicFramePr>
          <p:cNvPr id="3" name="Table 2"/>
          <p:cNvGraphicFramePr>
            <a:graphicFrameLocks noGrp="1"/>
          </p:cNvGraphicFramePr>
          <p:nvPr>
            <p:extLst>
              <p:ext uri="{D42A27DB-BD31-4B8C-83A1-F6EECF244321}">
                <p14:modId xmlns:p14="http://schemas.microsoft.com/office/powerpoint/2010/main" val="2735304881"/>
              </p:ext>
            </p:extLst>
          </p:nvPr>
        </p:nvGraphicFramePr>
        <p:xfrm>
          <a:off x="217432" y="1035558"/>
          <a:ext cx="11742972" cy="640080"/>
        </p:xfrm>
        <a:graphic>
          <a:graphicData uri="http://schemas.openxmlformats.org/drawingml/2006/table">
            <a:tbl>
              <a:tblPr bandRow="1">
                <a:tableStyleId>{5C22544A-7EE6-4342-B048-85BDC9FD1C3A}</a:tableStyleId>
              </a:tblPr>
              <a:tblGrid>
                <a:gridCol w="685800">
                  <a:extLst>
                    <a:ext uri="{9D8B030D-6E8A-4147-A177-3AD203B41FA5}">
                      <a16:colId xmlns:a16="http://schemas.microsoft.com/office/drawing/2014/main" val="20000"/>
                    </a:ext>
                  </a:extLst>
                </a:gridCol>
                <a:gridCol w="1838325">
                  <a:extLst>
                    <a:ext uri="{9D8B030D-6E8A-4147-A177-3AD203B41FA5}">
                      <a16:colId xmlns:a16="http://schemas.microsoft.com/office/drawing/2014/main" val="20001"/>
                    </a:ext>
                  </a:extLst>
                </a:gridCol>
                <a:gridCol w="1570054">
                  <a:extLst>
                    <a:ext uri="{9D8B030D-6E8A-4147-A177-3AD203B41FA5}">
                      <a16:colId xmlns:a16="http://schemas.microsoft.com/office/drawing/2014/main" val="20002"/>
                    </a:ext>
                  </a:extLst>
                </a:gridCol>
                <a:gridCol w="2574888">
                  <a:extLst>
                    <a:ext uri="{9D8B030D-6E8A-4147-A177-3AD203B41FA5}">
                      <a16:colId xmlns:a16="http://schemas.microsoft.com/office/drawing/2014/main" val="20003"/>
                    </a:ext>
                  </a:extLst>
                </a:gridCol>
                <a:gridCol w="540098">
                  <a:extLst>
                    <a:ext uri="{9D8B030D-6E8A-4147-A177-3AD203B41FA5}">
                      <a16:colId xmlns:a16="http://schemas.microsoft.com/office/drawing/2014/main" val="20004"/>
                    </a:ext>
                  </a:extLst>
                </a:gridCol>
                <a:gridCol w="2738175">
                  <a:extLst>
                    <a:ext uri="{9D8B030D-6E8A-4147-A177-3AD203B41FA5}">
                      <a16:colId xmlns:a16="http://schemas.microsoft.com/office/drawing/2014/main" val="20005"/>
                    </a:ext>
                  </a:extLst>
                </a:gridCol>
                <a:gridCol w="577780">
                  <a:extLst>
                    <a:ext uri="{9D8B030D-6E8A-4147-A177-3AD203B41FA5}">
                      <a16:colId xmlns:a16="http://schemas.microsoft.com/office/drawing/2014/main" val="20006"/>
                    </a:ext>
                  </a:extLst>
                </a:gridCol>
                <a:gridCol w="1217852">
                  <a:extLst>
                    <a:ext uri="{9D8B030D-6E8A-4147-A177-3AD203B41FA5}">
                      <a16:colId xmlns:a16="http://schemas.microsoft.com/office/drawing/2014/main" val="20007"/>
                    </a:ext>
                  </a:extLst>
                </a:gridCol>
              </a:tblGrid>
              <a:tr h="0">
                <a:tc>
                  <a:txBody>
                    <a:bodyPr/>
                    <a:lstStyle/>
                    <a:p>
                      <a:pPr algn="ctr" fontAlgn="base">
                        <a:lnSpc>
                          <a:spcPts val="1200"/>
                        </a:lnSpc>
                        <a:buNone/>
                      </a:pPr>
                      <a:r>
                        <a:rPr lang="af-ZA" sz="1000" b="1" i="0" dirty="0">
                          <a:solidFill>
                            <a:srgbClr val="000000"/>
                          </a:solidFill>
                          <a:effectLst/>
                          <a:latin typeface="LG Smart_H Regular"/>
                        </a:rPr>
                        <a:t>ID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Fault</a:t>
                      </a:r>
                      <a:endParaRPr lang="af-ZA" b="0" i="0" err="1">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Attack Surface</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Impact</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A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dirty="0">
                          <a:solidFill>
                            <a:srgbClr val="000000"/>
                          </a:solidFill>
                          <a:effectLst/>
                          <a:latin typeface="LG Smart_H Regular"/>
                        </a:rPr>
                        <a:t>Likelihood</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a:solidFill>
                            <a:srgbClr val="000000"/>
                          </a:solidFill>
                          <a:effectLst/>
                          <a:latin typeface="LG Smart_H Regular"/>
                        </a:rPr>
                        <a:t>B (</a:t>
                      </a:r>
                      <a:r>
                        <a:rPr lang="af-ZA" sz="1000" b="1" i="0" err="1">
                          <a:solidFill>
                            <a:srgbClr val="000000"/>
                          </a:solidFill>
                          <a:effectLst/>
                          <a:latin typeface="LG Smart_H Regular"/>
                        </a:rPr>
                        <a:t>pt</a:t>
                      </a:r>
                      <a:r>
                        <a:rPr lang="af-ZA" sz="1000" b="1" i="0">
                          <a:solidFill>
                            <a:srgbClr val="000000"/>
                          </a:solidFill>
                          <a:effectLst/>
                          <a:latin typeface="LG Smart_H Regular"/>
                        </a:rPr>
                        <a:t>)</a:t>
                      </a:r>
                      <a:endParaRPr lang="af-ZA" b="0" i="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tc>
                  <a:txBody>
                    <a:bodyPr/>
                    <a:lstStyle/>
                    <a:p>
                      <a:pPr algn="ctr" fontAlgn="base">
                        <a:lnSpc>
                          <a:spcPts val="1200"/>
                        </a:lnSpc>
                        <a:buNone/>
                      </a:pPr>
                      <a:r>
                        <a:rPr lang="af-ZA" sz="1000" b="1" i="0" err="1">
                          <a:solidFill>
                            <a:srgbClr val="000000"/>
                          </a:solidFill>
                          <a:effectLst/>
                          <a:latin typeface="LG Smart_H Regular"/>
                        </a:rPr>
                        <a:t>Risk</a:t>
                      </a:r>
                      <a:r>
                        <a:rPr lang="af-ZA" sz="1000" b="1" i="0">
                          <a:solidFill>
                            <a:srgbClr val="000000"/>
                          </a:solidFill>
                          <a:effectLst/>
                          <a:latin typeface="LG Smart_H Regular"/>
                        </a:rPr>
                        <a:t> </a:t>
                      </a:r>
                      <a:r>
                        <a:rPr lang="af-ZA" sz="1000" b="1" i="0" err="1">
                          <a:solidFill>
                            <a:srgbClr val="000000"/>
                          </a:solidFill>
                          <a:effectLst/>
                          <a:latin typeface="LG Smart_H Regular"/>
                        </a:rPr>
                        <a:t>Score</a:t>
                      </a:r>
                      <a:r>
                        <a:rPr lang="af-ZA" sz="1000" b="1" i="0">
                          <a:solidFill>
                            <a:srgbClr val="000000"/>
                          </a:solidFill>
                          <a:effectLst/>
                          <a:latin typeface="LG Smart_H Regular"/>
                        </a:rPr>
                        <a:t> (A x B)</a:t>
                      </a:r>
                      <a:endParaRPr lang="af-ZA" b="1" i="0" err="1">
                        <a:solidFill>
                          <a:srgbClr val="00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7F7F7"/>
                    </a:solidFill>
                  </a:tcPr>
                </a:tc>
                <a:extLst>
                  <a:ext uri="{0D108BD9-81ED-4DB2-BD59-A6C34878D82A}">
                    <a16:rowId xmlns:a16="http://schemas.microsoft.com/office/drawing/2014/main" val="10000"/>
                  </a:ext>
                </a:extLst>
              </a:tr>
              <a:tr h="166401">
                <a:tc>
                  <a:txBody>
                    <a:bodyPr/>
                    <a:lstStyle/>
                    <a:p>
                      <a:pPr algn="ctr" fontAlgn="base">
                        <a:lnSpc>
                          <a:spcPts val="1200"/>
                        </a:lnSpc>
                        <a:buNone/>
                      </a:pPr>
                      <a:r>
                        <a:rPr lang="af-ZA" sz="1000" b="0" i="0" dirty="0">
                          <a:solidFill>
                            <a:srgbClr val="000000"/>
                          </a:solidFill>
                          <a:effectLst/>
                          <a:latin typeface="LG Smart_H Regular"/>
                        </a:rPr>
                        <a:t>F-03</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dirty="0">
                          <a:solidFill>
                            <a:srgbClr val="000000"/>
                          </a:solidFill>
                          <a:effectLst/>
                          <a:latin typeface="LG Smart_H Regular"/>
                        </a:rPr>
                        <a:t>Unencrypted communication</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af-ZA" sz="1000" b="0" i="0" dirty="0">
                          <a:solidFill>
                            <a:srgbClr val="000000"/>
                          </a:solidFill>
                          <a:effectLst/>
                          <a:ea typeface="LG Smart_H Regular"/>
                        </a:rPr>
                        <a:t>Transmission</a:t>
                      </a:r>
                      <a:endParaRPr lang="af-ZA" altLang="ko-KR" b="0" i="0" dirty="0">
                        <a:solidFill>
                          <a:srgbClr val="000000"/>
                        </a:solidFill>
                        <a:effectLst/>
                        <a:ea typeface="LG Smart_H Regular"/>
                      </a:endParaRPr>
                    </a:p>
                    <a:p>
                      <a:pPr algn="l" fontAlgn="base">
                        <a:lnSpc>
                          <a:spcPts val="1200"/>
                        </a:lnSpc>
                        <a:buNone/>
                      </a:pPr>
                      <a:r>
                        <a:rPr lang="af-ZA" sz="1000" b="0" i="0" dirty="0">
                          <a:solidFill>
                            <a:srgbClr val="000000"/>
                          </a:solidFill>
                          <a:effectLst/>
                          <a:latin typeface="LG Smart_H Regular"/>
                        </a:rPr>
                        <a:t>between GUI and dump</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FF0000"/>
                          </a:solidFill>
                          <a:effectLst/>
                          <a:latin typeface="LG Smart_H Regular"/>
                        </a:rPr>
                        <a:t>🔴</a:t>
                      </a: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Anyone can inspect the communication  data</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dirty="0">
                          <a:solidFill>
                            <a:srgbClr val="000000"/>
                          </a:solidFill>
                          <a:effectLst/>
                          <a:latin typeface="LG Smart_H Regular"/>
                        </a:rPr>
                        <a:t>5 pt</a:t>
                      </a:r>
                      <a:endParaRPr lang="af-ZA" b="0" i="0" dirty="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l" fontAlgn="base">
                        <a:lnSpc>
                          <a:spcPts val="1200"/>
                        </a:lnSpc>
                        <a:buNone/>
                      </a:pPr>
                      <a:r>
                        <a:rPr lang="ko-KR" altLang="en-US" sz="1000" b="0" i="0" dirty="0">
                          <a:solidFill>
                            <a:srgbClr val="FF0000"/>
                          </a:solidFill>
                          <a:effectLst/>
                          <a:latin typeface="LG Smart_H Regular"/>
                        </a:rPr>
                        <a:t>🔴</a:t>
                      </a:r>
                      <a:r>
                        <a:rPr lang="ko-KR" altLang="en-US" sz="1000" b="0" i="0" dirty="0">
                          <a:solidFill>
                            <a:srgbClr val="000000"/>
                          </a:solidFill>
                          <a:effectLst/>
                          <a:latin typeface="LG Smart_H Regular"/>
                        </a:rPr>
                        <a:t> </a:t>
                      </a:r>
                      <a:r>
                        <a:rPr lang="af-ZA" sz="1000" b="0" i="0" dirty="0">
                          <a:solidFill>
                            <a:srgbClr val="000000"/>
                          </a:solidFill>
                          <a:effectLst/>
                          <a:latin typeface="LG Smart_H Regular"/>
                        </a:rPr>
                        <a:t>Plaintext TCP easily sniffed on shared           networks</a:t>
                      </a:r>
                      <a:endParaRPr lang="af-ZA" b="0" i="0" dirty="0">
                        <a:solidFill>
                          <a:srgbClr val="000000"/>
                        </a:solidFill>
                        <a:effectLst/>
                        <a:latin typeface="LG Smart_H Regular"/>
                      </a:endParaRPr>
                    </a:p>
                  </a:txBody>
                  <a:tcPr marL="45720" marR="45720" anchor="ctr">
                    <a:lnL w="2400" cap="flat" cmpd="sng" algn="ctr">
                      <a:solidFill>
                        <a:srgbClr val="808080"/>
                      </a:solidFill>
                      <a:prstDash val="solid"/>
                      <a:round/>
                      <a:headEnd type="none" w="med" len="med"/>
                      <a:tailEnd type="none" w="med" len="med"/>
                    </a:lnL>
                    <a:lnR w="12700" cap="flat" cmpd="sng" algn="ctr">
                      <a:solidFill>
                        <a:srgbClr val="FFFFFF"/>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af-ZA" sz="1000" b="0" i="0" dirty="0">
                          <a:solidFill>
                            <a:srgbClr val="000000"/>
                          </a:solidFill>
                          <a:effectLst/>
                          <a:latin typeface="LG Smart_H Regular"/>
                        </a:rPr>
                        <a:t>5 pt</a:t>
                      </a:r>
                      <a:endParaRPr lang="af-ZA" b="0" i="0" dirty="0">
                        <a:solidFill>
                          <a:srgbClr val="000000"/>
                        </a:solidFill>
                        <a:effectLst/>
                        <a:latin typeface="LG Smart_H Regular"/>
                      </a:endParaRPr>
                    </a:p>
                  </a:txBody>
                  <a:tcPr marL="45720" marR="45720" anchor="ctr">
                    <a:lnL w="12700" cap="flat" cmpd="sng" algn="ctr">
                      <a:solidFill>
                        <a:srgbClr val="FFFFFF"/>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tc>
                  <a:txBody>
                    <a:bodyPr/>
                    <a:lstStyle/>
                    <a:p>
                      <a:pPr algn="ctr" fontAlgn="base">
                        <a:lnSpc>
                          <a:spcPts val="1200"/>
                        </a:lnSpc>
                        <a:buNone/>
                      </a:pPr>
                      <a:r>
                        <a:rPr lang="en-US" sz="1000" b="1" i="0" dirty="0">
                          <a:solidFill>
                            <a:srgbClr val="FF0000"/>
                          </a:solidFill>
                          <a:effectLst/>
                          <a:latin typeface="LG Smart_H Regular"/>
                        </a:rPr>
                        <a:t>25</a:t>
                      </a:r>
                      <a:endParaRPr lang="en-US" b="1" i="0" dirty="0">
                        <a:solidFill>
                          <a:srgbClr val="FF0000"/>
                        </a:solidFill>
                        <a:effectLst/>
                      </a:endParaRPr>
                    </a:p>
                  </a:txBody>
                  <a:tcPr marL="45720" marR="45720" anchor="ctr">
                    <a:lnL w="2400" cap="flat" cmpd="sng" algn="ctr">
                      <a:solidFill>
                        <a:srgbClr val="808080"/>
                      </a:solidFill>
                      <a:prstDash val="solid"/>
                      <a:round/>
                      <a:headEnd type="none" w="med" len="med"/>
                      <a:tailEnd type="none" w="med" len="med"/>
                    </a:lnL>
                    <a:lnR w="2400" cap="flat" cmpd="sng" algn="ctr">
                      <a:solidFill>
                        <a:srgbClr val="808080"/>
                      </a:solidFill>
                      <a:prstDash val="solid"/>
                      <a:round/>
                      <a:headEnd type="none" w="med" len="med"/>
                      <a:tailEnd type="none" w="med" len="med"/>
                    </a:lnR>
                    <a:lnT w="2400" cap="flat" cmpd="sng" algn="ctr">
                      <a:solidFill>
                        <a:srgbClr val="808080"/>
                      </a:solidFill>
                      <a:prstDash val="solid"/>
                      <a:round/>
                      <a:headEnd type="none" w="med" len="med"/>
                      <a:tailEnd type="none" w="med" len="med"/>
                    </a:lnT>
                    <a:lnB w="2400" cap="flat" cmpd="sng" algn="ctr">
                      <a:solidFill>
                        <a:srgbClr val="808080"/>
                      </a:solidFill>
                      <a:prstDash val="solid"/>
                      <a:round/>
                      <a:headEnd type="none" w="med" len="med"/>
                      <a:tailEnd type="none" w="med" len="med"/>
                    </a:lnB>
                    <a:solidFill>
                      <a:srgbClr val="FFF3ED"/>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5465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DD595-1999-D732-E39C-373BA56F0BA2}"/>
            </a:ext>
          </a:extLst>
        </p:cNvPr>
        <p:cNvGrpSpPr/>
        <p:nvPr/>
      </p:nvGrpSpPr>
      <p:grpSpPr>
        <a:xfrm>
          <a:off x="0" y="0"/>
          <a:ext cx="0" cy="0"/>
          <a:chOff x="0" y="0"/>
          <a:chExt cx="0" cy="0"/>
        </a:xfrm>
      </p:grpSpPr>
      <p:sp>
        <p:nvSpPr>
          <p:cNvPr id="25" name="슬라이드 번호 개체 틀 24">
            <a:extLst>
              <a:ext uri="{FF2B5EF4-FFF2-40B4-BE49-F238E27FC236}">
                <a16:creationId xmlns:a16="http://schemas.microsoft.com/office/drawing/2014/main" id="{9637C282-28C7-1F46-90CE-ADF4CA47311F}"/>
              </a:ext>
            </a:extLst>
          </p:cNvPr>
          <p:cNvSpPr>
            <a:spLocks noGrp="1"/>
          </p:cNvSpPr>
          <p:nvPr>
            <p:ph type="sldNum" sz="quarter" idx="12"/>
          </p:nvPr>
        </p:nvSpPr>
        <p:spPr/>
        <p:txBody>
          <a:bodyPr/>
          <a:lstStyle/>
          <a:p>
            <a:fld id="{836B6DB3-44B8-41C4-A846-21F6C6172237}" type="slidenum">
              <a:rPr lang="ko-KR" altLang="en-US" smtClean="0">
                <a:latin typeface="LG스마트체 Regular" panose="020B0600000101010101" pitchFamily="50" charset="-127"/>
                <a:ea typeface="LG스마트체 Regular" panose="020B0600000101010101" pitchFamily="50" charset="-127"/>
              </a:rPr>
              <a:t>9</a:t>
            </a:fld>
            <a:endParaRPr lang="ko-KR" altLang="en-US">
              <a:latin typeface="LG스마트체 Regular" panose="020B0600000101010101" pitchFamily="50" charset="-127"/>
              <a:ea typeface="LG스마트체 Regular" panose="020B0600000101010101" pitchFamily="50" charset="-127"/>
            </a:endParaRPr>
          </a:p>
        </p:txBody>
      </p:sp>
      <p:sp>
        <p:nvSpPr>
          <p:cNvPr id="141" name="직사각형 140">
            <a:extLst>
              <a:ext uri="{FF2B5EF4-FFF2-40B4-BE49-F238E27FC236}">
                <a16:creationId xmlns:a16="http://schemas.microsoft.com/office/drawing/2014/main" id="{FCBBA057-EA40-2937-4586-EC15268CFBD4}"/>
              </a:ext>
            </a:extLst>
          </p:cNvPr>
          <p:cNvSpPr/>
          <p:nvPr/>
        </p:nvSpPr>
        <p:spPr>
          <a:xfrm>
            <a:off x="204672" y="5995334"/>
            <a:ext cx="6329520" cy="584775"/>
          </a:xfrm>
          <a:prstGeom prst="rect">
            <a:avLst/>
          </a:prstGeom>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1600" b="1" dirty="0">
                <a:latin typeface="LG스마트체 Regular"/>
                <a:ea typeface="LG스마트체 Regular"/>
              </a:rPr>
              <a:t>Attack result :</a:t>
            </a:r>
          </a:p>
          <a:p>
            <a:r>
              <a:rPr lang="en-US" sz="1600" dirty="0">
                <a:solidFill>
                  <a:prstClr val="black"/>
                </a:solidFill>
                <a:ea typeface="+mn-lt"/>
                <a:cs typeface="+mn-lt"/>
              </a:rPr>
              <a:t>Unencrypted communication packets are leaked.</a:t>
            </a:r>
            <a:endParaRPr lang="en-US" dirty="0">
              <a:solidFill>
                <a:prstClr val="black"/>
              </a:solidFill>
              <a:ea typeface="+mn-lt"/>
              <a:cs typeface="+mn-lt"/>
            </a:endParaRPr>
          </a:p>
        </p:txBody>
      </p:sp>
      <p:sp>
        <p:nvSpPr>
          <p:cNvPr id="4" name="TextBox 3">
            <a:extLst>
              <a:ext uri="{FF2B5EF4-FFF2-40B4-BE49-F238E27FC236}">
                <a16:creationId xmlns:a16="http://schemas.microsoft.com/office/drawing/2014/main" id="{17542B91-BD9C-0F58-8E6D-1A167FCD40DD}"/>
              </a:ext>
            </a:extLst>
          </p:cNvPr>
          <p:cNvSpPr txBox="1"/>
          <p:nvPr/>
        </p:nvSpPr>
        <p:spPr>
          <a:xfrm>
            <a:off x="6705599" y="1188720"/>
            <a:ext cx="5486401" cy="2092881"/>
          </a:xfrm>
          <a:prstGeom prst="rect">
            <a:avLst/>
          </a:prstGeom>
          <a:noFill/>
          <a:ln w="3175">
            <a:solidFill>
              <a:schemeClr val="tx1">
                <a:lumMod val="65000"/>
                <a:lumOff val="3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LG스마트체 Regular"/>
                <a:ea typeface="LG스마트체 Regular"/>
              </a:rPr>
              <a:t>Mitigation:</a:t>
            </a:r>
          </a:p>
          <a:p>
            <a:r>
              <a:rPr lang="en-US" sz="1600" b="1" dirty="0">
                <a:ea typeface="+mn-lt"/>
                <a:cs typeface="+mn-lt"/>
              </a:rPr>
              <a:t>TLS/SSL encryption</a:t>
            </a:r>
            <a:r>
              <a:rPr lang="en-US" sz="1600" dirty="0">
                <a:ea typeface="+mn-lt"/>
                <a:cs typeface="+mn-lt"/>
              </a:rPr>
              <a:t>: Ensure confidentiality of </a:t>
            </a:r>
          </a:p>
          <a:p>
            <a:r>
              <a:rPr lang="en-US" sz="1600" dirty="0">
                <a:ea typeface="+mn-lt"/>
                <a:cs typeface="+mn-lt"/>
              </a:rPr>
              <a:t>communication (already mentioned)</a:t>
            </a:r>
            <a:endParaRPr lang="en-US" dirty="0"/>
          </a:p>
          <a:p>
            <a:r>
              <a:rPr lang="en-US" sz="1600" dirty="0">
                <a:ea typeface="+mn-lt"/>
                <a:cs typeface="+mn-lt"/>
              </a:rPr>
              <a:t>=&gt; The most common and highly recommended </a:t>
            </a:r>
          </a:p>
          <a:p>
            <a:r>
              <a:rPr lang="en-US" sz="1600" dirty="0">
                <a:ea typeface="+mn-lt"/>
                <a:cs typeface="+mn-lt"/>
              </a:rPr>
              <a:t>mitigation for communication packet encryption from an SCRM perspective is to use strong, industry-standard    encryption protocols such as TLS</a:t>
            </a:r>
            <a:endParaRPr lang="en-US" dirty="0"/>
          </a:p>
          <a:p>
            <a:endParaRPr lang="en-US" dirty="0">
              <a:solidFill>
                <a:schemeClr val="tx1">
                  <a:lumMod val="65000"/>
                  <a:lumOff val="35000"/>
                </a:schemeClr>
              </a:solidFill>
              <a:ea typeface="맑은 고딕"/>
            </a:endParaRPr>
          </a:p>
        </p:txBody>
      </p:sp>
      <p:sp>
        <p:nvSpPr>
          <p:cNvPr id="9" name="제목 8">
            <a:extLst>
              <a:ext uri="{FF2B5EF4-FFF2-40B4-BE49-F238E27FC236}">
                <a16:creationId xmlns:a16="http://schemas.microsoft.com/office/drawing/2014/main" id="{0C05FBB3-EDFE-C166-EFDD-9984A35D3682}"/>
              </a:ext>
            </a:extLst>
          </p:cNvPr>
          <p:cNvSpPr txBox="1">
            <a:spLocks/>
          </p:cNvSpPr>
          <p:nvPr/>
        </p:nvSpPr>
        <p:spPr>
          <a:xfrm>
            <a:off x="338092" y="222140"/>
            <a:ext cx="9233812" cy="644524"/>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2400" kern="1200">
                <a:solidFill>
                  <a:schemeClr val="tx1"/>
                </a:solidFill>
                <a:latin typeface="LG Smart_H Regular" panose="020B0503020000020004" pitchFamily="34" charset="-127"/>
                <a:ea typeface="LG Smart_H Regular" panose="020B0503020000020004" pitchFamily="34" charset="-127"/>
                <a:cs typeface="+mj-cs"/>
              </a:defRPr>
            </a:lvl1pPr>
          </a:lstStyle>
          <a:p>
            <a:r>
              <a:rPr lang="en-US" b="1" dirty="0">
                <a:latin typeface="LG Smart_H Regular"/>
                <a:ea typeface="LG Smart_H Regular"/>
              </a:rPr>
              <a:t>VU-01 Information Disclosure</a:t>
            </a:r>
            <a:r>
              <a:rPr lang="en-US" dirty="0">
                <a:latin typeface="LG Smart_H Regular"/>
                <a:ea typeface="LG Smart_H Regular"/>
              </a:rPr>
              <a:t> </a:t>
            </a:r>
            <a:r>
              <a:rPr lang="en-US" b="1" dirty="0">
                <a:latin typeface="LG Smart_H Regular"/>
                <a:ea typeface="Malgun Gothic"/>
              </a:rPr>
              <a:t>- </a:t>
            </a:r>
            <a:r>
              <a:rPr lang="en-US" b="1" dirty="0">
                <a:latin typeface="LG Smart_H Regular"/>
                <a:ea typeface="LG Smart_H Regular"/>
              </a:rPr>
              <a:t>Attack Method &amp; Mitigation</a:t>
            </a:r>
            <a:endParaRPr lang="en-US" dirty="0">
              <a:latin typeface="LG Smart_H Regular"/>
              <a:ea typeface="LG Smart_H Regular"/>
            </a:endParaRPr>
          </a:p>
        </p:txBody>
      </p:sp>
      <p:sp>
        <p:nvSpPr>
          <p:cNvPr id="3" name="TextBox 7">
            <a:extLst>
              <a:ext uri="{FF2B5EF4-FFF2-40B4-BE49-F238E27FC236}">
                <a16:creationId xmlns:a16="http://schemas.microsoft.com/office/drawing/2014/main" id="{4BB4DCA8-D5B6-0B35-459C-DDDD601DFC4B}"/>
              </a:ext>
            </a:extLst>
          </p:cNvPr>
          <p:cNvSpPr txBox="1"/>
          <p:nvPr/>
        </p:nvSpPr>
        <p:spPr>
          <a:xfrm>
            <a:off x="204672" y="1053515"/>
            <a:ext cx="6452393" cy="1815882"/>
          </a:xfrm>
          <a:prstGeom prst="rect">
            <a:avLst/>
          </a:prstGeom>
          <a:noFill/>
        </p:spPr>
        <p:txBody>
          <a:bodyPr wrap="square" lIns="91440" tIns="45720" rIns="91440" bIns="45720" anchor="t">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sz="1600" b="1" dirty="0">
                <a:latin typeface="LG Smart_H Regular"/>
              </a:rPr>
              <a:t>Attack Simulation </a:t>
            </a:r>
            <a:r>
              <a:rPr lang="en-US" altLang="ko-KR" sz="1600" b="1" dirty="0">
                <a:solidFill>
                  <a:prstClr val="black"/>
                </a:solidFill>
                <a:latin typeface="LG스마트체 Regular"/>
                <a:ea typeface="LG스마트체 Regular"/>
              </a:rPr>
              <a:t>Tool : </a:t>
            </a:r>
            <a:r>
              <a:rPr lang="en-US" altLang="ko-KR" sz="1600" dirty="0" err="1">
                <a:solidFill>
                  <a:prstClr val="black"/>
                </a:solidFill>
                <a:latin typeface="LG스마트체 Regular"/>
                <a:ea typeface="LG스마트체 Regular"/>
              </a:rPr>
              <a:t>Wireshark</a:t>
            </a:r>
            <a:r>
              <a:rPr lang="en-US" altLang="ko-KR" sz="1600" dirty="0">
                <a:solidFill>
                  <a:prstClr val="black"/>
                </a:solidFill>
                <a:latin typeface="LG스마트체 Regular"/>
                <a:ea typeface="LG스마트체 Regular"/>
              </a:rPr>
              <a:t>, </a:t>
            </a:r>
            <a:r>
              <a:rPr lang="en-US" altLang="ko-KR" sz="1600" dirty="0" err="1">
                <a:solidFill>
                  <a:prstClr val="black"/>
                </a:solidFill>
                <a:latin typeface="LG스마트체 Regular"/>
                <a:ea typeface="LG스마트체 Regular"/>
              </a:rPr>
              <a:t>arp</a:t>
            </a:r>
            <a:endParaRPr lang="en-US" altLang="ko-KR" sz="1600" dirty="0">
              <a:solidFill>
                <a:prstClr val="black"/>
              </a:solidFill>
              <a:latin typeface="LG스마트체 Regular"/>
              <a:ea typeface="LG스마트체 Regular"/>
            </a:endParaRPr>
          </a:p>
          <a:p>
            <a:pPr>
              <a:defRPr/>
            </a:pPr>
            <a:endParaRPr lang="en-US" altLang="ko-KR" sz="1600" dirty="0">
              <a:solidFill>
                <a:prstClr val="black"/>
              </a:solidFill>
              <a:latin typeface="LG스마트체 Regular"/>
              <a:ea typeface="LG스마트체 Regular"/>
            </a:endParaRPr>
          </a:p>
          <a:p>
            <a:pPr marL="0" marR="0" lvl="0" indent="0" algn="l" defTabSz="914400">
              <a:lnSpc>
                <a:spcPct val="100000"/>
              </a:lnSpc>
              <a:spcBef>
                <a:spcPts val="0"/>
              </a:spcBef>
              <a:spcAft>
                <a:spcPts val="0"/>
              </a:spcAft>
              <a:buClrTx/>
              <a:buSzTx/>
              <a:buFontTx/>
              <a:buNone/>
              <a:tabLst/>
              <a:defRPr/>
            </a:pPr>
            <a:r>
              <a:rPr kumimoji="0" lang="en-US" altLang="ko-KR" sz="1600" b="1" i="0" u="none" strike="noStrike" kern="1200" cap="none" spc="0" normalizeH="0" baseline="0" noProof="0" dirty="0">
                <a:ln>
                  <a:noFill/>
                </a:ln>
                <a:solidFill>
                  <a:prstClr val="black"/>
                </a:solidFill>
                <a:effectLst/>
                <a:uLnTx/>
                <a:uFillTx/>
                <a:latin typeface="LG스마트체 Regular"/>
                <a:ea typeface="LG스마트체 Regular"/>
              </a:rPr>
              <a:t>Attack method :</a:t>
            </a:r>
            <a:endParaRPr lang="en-US" dirty="0">
              <a:solidFill>
                <a:prstClr val="black"/>
              </a:solidFill>
            </a:endParaRPr>
          </a:p>
          <a:p>
            <a:pPr>
              <a:buFont typeface="Arial"/>
              <a:buChar char="•"/>
              <a:defRPr/>
            </a:pPr>
            <a:r>
              <a:rPr lang="en-US" sz="1600" dirty="0">
                <a:solidFill>
                  <a:prstClr val="black"/>
                </a:solidFill>
                <a:ea typeface="+mn-lt"/>
                <a:cs typeface="+mn-lt"/>
              </a:rPr>
              <a:t> Launch </a:t>
            </a:r>
            <a:r>
              <a:rPr lang="en-US" sz="1600" dirty="0" err="1">
                <a:solidFill>
                  <a:prstClr val="black"/>
                </a:solidFill>
                <a:ea typeface="+mn-lt"/>
                <a:cs typeface="+mn-lt"/>
              </a:rPr>
              <a:t>Wireshark</a:t>
            </a:r>
            <a:r>
              <a:rPr lang="en-US" sz="1600" dirty="0">
                <a:solidFill>
                  <a:prstClr val="black"/>
                </a:solidFill>
                <a:ea typeface="+mn-lt"/>
                <a:cs typeface="+mn-lt"/>
              </a:rPr>
              <a:t> and select the relevant network interface</a:t>
            </a:r>
            <a:endParaRPr lang="en-US" altLang="ko-KR" sz="1600" dirty="0">
              <a:solidFill>
                <a:prstClr val="black"/>
              </a:solidFill>
              <a:latin typeface="LG스마트체 Regular" panose="020B0600000101010101" pitchFamily="50" charset="-127"/>
              <a:ea typeface="LG스마트체 Regular" panose="020B0600000101010101" pitchFamily="50" charset="-127"/>
            </a:endParaRPr>
          </a:p>
          <a:p>
            <a:pPr>
              <a:buFont typeface="Arial"/>
              <a:buChar char="•"/>
              <a:defRPr/>
            </a:pPr>
            <a:r>
              <a:rPr lang="en-US" sz="1600" dirty="0">
                <a:solidFill>
                  <a:prstClr val="black"/>
                </a:solidFill>
                <a:ea typeface="+mn-lt"/>
                <a:cs typeface="+mn-lt"/>
              </a:rPr>
              <a:t> Start capturing packets</a:t>
            </a:r>
            <a:endParaRPr lang="en-US" dirty="0">
              <a:solidFill>
                <a:prstClr val="black"/>
              </a:solidFill>
            </a:endParaRPr>
          </a:p>
          <a:p>
            <a:pPr>
              <a:buFont typeface="Arial"/>
              <a:buChar char="•"/>
              <a:defRPr/>
            </a:pPr>
            <a:r>
              <a:rPr lang="en-US" sz="1600" dirty="0">
                <a:solidFill>
                  <a:prstClr val="black"/>
                </a:solidFill>
                <a:ea typeface="+mn-lt"/>
                <a:cs typeface="+mn-lt"/>
              </a:rPr>
              <a:t> Filter packets by IP or port </a:t>
            </a:r>
            <a:endParaRPr lang="en-US" altLang="ko-KR" sz="1600" dirty="0">
              <a:solidFill>
                <a:prstClr val="black"/>
              </a:solidFill>
              <a:latin typeface="LG스마트체 Regular"/>
              <a:ea typeface="LG스마트체 Regular"/>
              <a:cs typeface="+mn-lt"/>
            </a:endParaRPr>
          </a:p>
          <a:p>
            <a:pPr>
              <a:buFont typeface="Arial"/>
              <a:buChar char="•"/>
              <a:defRPr/>
            </a:pPr>
            <a:r>
              <a:rPr lang="en-US" sz="1600" dirty="0">
                <a:solidFill>
                  <a:prstClr val="black"/>
                </a:solidFill>
                <a:ea typeface="+mn-lt"/>
                <a:cs typeface="+mn-lt"/>
              </a:rPr>
              <a:t> Analyze captured plaintext flight data</a:t>
            </a:r>
            <a:r>
              <a:rPr lang="en-US" sz="1600" dirty="0">
                <a:solidFill>
                  <a:prstClr val="black"/>
                </a:solidFill>
                <a:latin typeface="LG스마트체 Regular"/>
                <a:ea typeface="LG스마트체 Regular"/>
              </a:rPr>
              <a:t>.</a:t>
            </a:r>
            <a:endParaRPr lang="en-US" altLang="ko-KR" sz="1600" dirty="0">
              <a:solidFill>
                <a:prstClr val="black"/>
              </a:solidFill>
              <a:latin typeface="LG스마트체 Regular"/>
              <a:ea typeface="LG스마트체 Regular"/>
            </a:endParaRPr>
          </a:p>
        </p:txBody>
      </p:sp>
      <p:pic>
        <p:nvPicPr>
          <p:cNvPr id="2" name="Picture 1" descr="A screenshot of a computer&#10;&#10;AI-generated content may be incorrect.">
            <a:extLst>
              <a:ext uri="{FF2B5EF4-FFF2-40B4-BE49-F238E27FC236}">
                <a16:creationId xmlns:a16="http://schemas.microsoft.com/office/drawing/2014/main" id="{20B50ADE-6DFA-0156-4ADC-15EA47E3F59C}"/>
              </a:ext>
            </a:extLst>
          </p:cNvPr>
          <p:cNvPicPr>
            <a:picLocks noChangeAspect="1"/>
          </p:cNvPicPr>
          <p:nvPr/>
        </p:nvPicPr>
        <p:blipFill>
          <a:blip r:embed="rId3"/>
          <a:stretch>
            <a:fillRect/>
          </a:stretch>
        </p:blipFill>
        <p:spPr>
          <a:xfrm>
            <a:off x="263404" y="2833982"/>
            <a:ext cx="5274652" cy="3044337"/>
          </a:xfrm>
          <a:prstGeom prst="rect">
            <a:avLst/>
          </a:prstGeom>
        </p:spPr>
      </p:pic>
    </p:spTree>
    <p:extLst>
      <p:ext uri="{BB962C8B-B14F-4D97-AF65-F5344CB8AC3E}">
        <p14:creationId xmlns:p14="http://schemas.microsoft.com/office/powerpoint/2010/main" val="3927047534"/>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2069</Words>
  <Application>Microsoft Office PowerPoint</Application>
  <PresentationFormat>와이드스크린</PresentationFormat>
  <Paragraphs>447</Paragraphs>
  <Slides>19</Slides>
  <Notes>14</Notes>
  <HiddenSlides>0</HiddenSlides>
  <MMClips>0</MMClips>
  <ScaleCrop>false</ScaleCrop>
  <HeadingPairs>
    <vt:vector size="6" baseType="variant">
      <vt:variant>
        <vt:lpstr>사용한 글꼴</vt:lpstr>
      </vt:variant>
      <vt:variant>
        <vt:i4>9</vt:i4>
      </vt:variant>
      <vt:variant>
        <vt:lpstr>테마</vt:lpstr>
      </vt:variant>
      <vt:variant>
        <vt:i4>2</vt:i4>
      </vt:variant>
      <vt:variant>
        <vt:lpstr>슬라이드 제목</vt:lpstr>
      </vt:variant>
      <vt:variant>
        <vt:i4>19</vt:i4>
      </vt:variant>
    </vt:vector>
  </HeadingPairs>
  <TitlesOfParts>
    <vt:vector size="30" baseType="lpstr">
      <vt:lpstr>Apple SD Gothic Neo</vt:lpstr>
      <vt:lpstr>LG Smart_H Bold</vt:lpstr>
      <vt:lpstr>LG Smart_H Regular</vt:lpstr>
      <vt:lpstr>LG스마트체 Regular</vt:lpstr>
      <vt:lpstr>Malgun Gothic</vt:lpstr>
      <vt:lpstr>Malgun Gothic</vt:lpstr>
      <vt:lpstr>Arial</vt:lpstr>
      <vt:lpstr>Arial Narrow</vt:lpstr>
      <vt:lpstr>Calibri</vt:lpstr>
      <vt:lpstr>디자인 사용자 지정</vt:lpstr>
      <vt:lpstr>1_Office 테마</vt:lpstr>
      <vt:lpstr>PowerPoint 프레젠테이션</vt:lpstr>
      <vt:lpstr>Table Of Contents</vt:lpstr>
      <vt:lpstr>Team Introduction</vt:lpstr>
      <vt:lpstr>Scheduling and Role Assignment</vt:lpstr>
      <vt:lpstr>Fault Detection in DFD</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Pradeep Kumar C/LGSI Connected Service Unit</dc:creator>
  <cp:lastModifiedBy>김소윤/선임연구원/ES B2B SW선행연구팀</cp:lastModifiedBy>
  <cp:revision>120</cp:revision>
  <dcterms:created xsi:type="dcterms:W3CDTF">2025-06-05T14:59:45Z</dcterms:created>
  <dcterms:modified xsi:type="dcterms:W3CDTF">2025-06-25T11:30:55Z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d59f345-fd0b-4b4e-aba2-7c7a20c52995_Enabled">
    <vt:lpwstr>true</vt:lpwstr>
  </property>
  <property fmtid="{D5CDD505-2E9C-101B-9397-08002B2CF9AE}" pid="3" name="MSIP_Label_dd59f345-fd0b-4b4e-aba2-7c7a20c52995_SetDate">
    <vt:lpwstr>2025-06-07T11:17:01Z</vt:lpwstr>
  </property>
  <property fmtid="{D5CDD505-2E9C-101B-9397-08002B2CF9AE}" pid="4" name="MSIP_Label_dd59f345-fd0b-4b4e-aba2-7c7a20c52995_Method">
    <vt:lpwstr>Privileged</vt:lpwstr>
  </property>
  <property fmtid="{D5CDD505-2E9C-101B-9397-08002B2CF9AE}" pid="5" name="MSIP_Label_dd59f345-fd0b-4b4e-aba2-7c7a20c52995_Name">
    <vt:lpwstr>General</vt:lpwstr>
  </property>
  <property fmtid="{D5CDD505-2E9C-101B-9397-08002B2CF9AE}" pid="6" name="MSIP_Label_dd59f345-fd0b-4b4e-aba2-7c7a20c52995_SiteId">
    <vt:lpwstr>5069cde4-642a-45c0-8094-d0c2dec10be3</vt:lpwstr>
  </property>
  <property fmtid="{D5CDD505-2E9C-101B-9397-08002B2CF9AE}" pid="7" name="MSIP_Label_dd59f345-fd0b-4b4e-aba2-7c7a20c52995_ActionId">
    <vt:lpwstr>189838b3-8086-493d-a164-e74d21c64dab</vt:lpwstr>
  </property>
  <property fmtid="{D5CDD505-2E9C-101B-9397-08002B2CF9AE}" pid="8" name="MSIP_Label_dd59f345-fd0b-4b4e-aba2-7c7a20c52995_ContentBits">
    <vt:lpwstr>0</vt:lpwstr>
  </property>
  <property fmtid="{D5CDD505-2E9C-101B-9397-08002B2CF9AE}" pid="9" name="MSIP_Label_dd59f345-fd0b-4b4e-aba2-7c7a20c52995_Tag">
    <vt:lpwstr>60, 0, 1, 1</vt:lpwstr>
  </property>
</Properties>
</file>