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72F"/>
    <a:srgbClr val="E7282F"/>
    <a:srgbClr val="0041A3"/>
    <a:srgbClr val="0039FF"/>
    <a:srgbClr val="007AFF"/>
    <a:srgbClr val="077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0"/>
    <p:restoredTop sz="94702"/>
  </p:normalViewPr>
  <p:slideViewPr>
    <p:cSldViewPr snapToGrid="0">
      <p:cViewPr>
        <p:scale>
          <a:sx n="80" d="100"/>
          <a:sy n="80" d="100"/>
        </p:scale>
        <p:origin x="164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0B70-B71A-3746-A0F6-748FBCFFD7E3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5CC02-4AD5-FC4B-A6D4-FF592A40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2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05FAB-5FBF-4212-4A7D-5502AD0F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97039A-CEEC-3615-B548-9B432A62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A5540-F7CE-0519-B4A2-287322E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D39BA-EE39-CC2F-AA8C-0059EA3E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01E4E-4AD0-E693-1C8B-2D87F41D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8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DA983-C7F1-A550-DA83-3638D01B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4CF6E3-42BD-3504-AAAE-4A960DF2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64A7D-CDF9-B31A-C47A-833051D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9C6D58-ED57-6413-8B59-8FA68DA0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F6104-C45A-1BFA-41FD-2CE5A569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067DBA-5059-3B0A-BB93-05D018A8D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1A44E4-B6E1-6494-24ED-6AE7A527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0056C-C748-E17F-D425-AEE57BA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487C4E-E001-A89D-3E68-69256901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603E4-7937-87F7-6732-E49E387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5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F60A0-744C-8C65-8F8F-C1369D0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63C5B-6BAD-5184-BEF3-90933E0D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BFBF1-D8D9-E761-9C5A-A138FF86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35F3A-2950-F13C-8F5A-83249BD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6475-1BA9-67EA-8AEB-BFFA2C7F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1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99953-0661-176A-E28D-8073262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EF6FE1-5A0A-5974-E1A5-88EC41F1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0F660-A7B0-F17B-225D-578C4355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3C80CC-9597-1CCC-3F13-73CFAC43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24586-DDA8-B3CA-54F0-70FEC3EF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8A3E9-442F-62B6-9F54-588B1DA4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5F779-1A44-76F8-5CD3-C364A2E8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3A2F2E-529A-19F2-F92A-30CBD73AD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58A55-C93D-218A-6425-723CCC29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189822-8C4A-89C4-8BC0-333BDD67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EC503-F670-CB27-D901-CC6BA78A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7E6B7-636C-DFB8-0EA3-FEE5960B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66CBA-1487-C465-130A-EF42510C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05CBB-BABB-5982-BAD4-CCB6A1DD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589A35-3DA1-A3C9-4240-4CC47236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51F1D0-BDB5-2424-487B-F733977DB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3D8325-7E4F-FF6F-4D84-17BE4675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841BA8-24E6-42E1-F099-7F91E086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99633F-21DA-BD89-0650-5552EADA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F881-8793-4604-0D9B-67E9F74D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98A00C-331E-8894-DFCE-58EA5694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0C8A6A-2FE7-4FD5-FD39-2CE5CFAE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6E01C-4011-2DE5-716F-7EFDBAB4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08B40-AAA7-382B-0A2C-A83F5517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D2D272-B1A9-129E-ECF0-1A905D1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587F37-DF3E-FA88-689D-F886B19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3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45746-08B0-256D-B491-57FE42C1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04D12-1F16-59D2-F3D8-9E247B6F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15759B-2B1F-4C5E-47BF-612D55D6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4527F-2DF5-1FC4-6F12-E3C4E76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6A0F03-4FD6-F5FF-2538-13F3E99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ED6114-23C4-22F1-8A99-9B2EB80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040DF-53CD-B4E5-371F-1A2057EC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DA1A5A-B988-5002-513C-BAE170118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281B0F-7D36-6ED9-2D03-B2BE969B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A3DFD-F96A-E0AC-4020-8375DCBB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5F80D2-67E3-1249-41BF-A8F4A0BD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0A680E-894B-5F22-1CAD-2477F61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6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9942F-BA66-A122-35B0-AE9FD9F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773F1-D4D1-B5C6-CFB2-F482F307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8A23E-F067-CE43-DD31-02C36A92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D35-8983-7648-845D-ED00CC8A368A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15D3B7-362B-058E-8838-E0A9B0EF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22348-2AEE-21E7-FD22-B7F771BE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86E0-D6E8-AF4D-888E-4CADCAA2E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2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F86A4-73A9-4734-1D09-A1A648C6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2" y="447590"/>
            <a:ext cx="9144000" cy="1059873"/>
          </a:xfrm>
        </p:spPr>
        <p:txBody>
          <a:bodyPr>
            <a:normAutofit/>
          </a:bodyPr>
          <a:lstStyle/>
          <a:p>
            <a:r>
              <a:rPr lang="fr-FR" sz="3200" b="1" dirty="0" err="1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Desigaux</a:t>
            </a:r>
            <a:r>
              <a:rPr lang="fr-FR" sz="3200" b="1" dirty="0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 </a:t>
            </a:r>
            <a:r>
              <a:rPr lang="fr-FR" sz="3200" b="1" dirty="0" err="1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Anaé</a:t>
            </a:r>
            <a:r>
              <a:rPr lang="fr-FR" sz="3200" b="1" dirty="0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 – </a:t>
            </a:r>
            <a:r>
              <a:rPr lang="fr-FR" sz="3200" b="1" dirty="0" err="1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Stiévenart</a:t>
            </a:r>
            <a:r>
              <a:rPr lang="fr-FR" sz="3200" b="1" dirty="0">
                <a:solidFill>
                  <a:srgbClr val="0041A3"/>
                </a:solidFill>
                <a:latin typeface="Rockwell" panose="02060603020205020403" pitchFamily="18" charset="77"/>
                <a:ea typeface="Luxury" panose="02000503020000020004" pitchFamily="2" charset="-78"/>
                <a:cs typeface="Luxury" panose="02000503020000020004" pitchFamily="2" charset="-78"/>
              </a:rPr>
              <a:t> Louis Guillaume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075C1-B6ED-A95E-9E15-DBA95D27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8167"/>
            <a:ext cx="9144000" cy="461665"/>
          </a:xfrm>
        </p:spPr>
        <p:txBody>
          <a:bodyPr/>
          <a:lstStyle/>
          <a:p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Informatique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F2E3D-FB51-3786-7148-FC152227102F}"/>
              </a:ext>
            </a:extLst>
          </p:cNvPr>
          <p:cNvSpPr txBox="1"/>
          <p:nvPr/>
        </p:nvSpPr>
        <p:spPr>
          <a:xfrm>
            <a:off x="3207228" y="2325790"/>
            <a:ext cx="577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Organisation d’un séjour aux Jeux Olympiques</a:t>
            </a:r>
          </a:p>
        </p:txBody>
      </p:sp>
      <p:pic>
        <p:nvPicPr>
          <p:cNvPr id="1026" name="Picture 2" descr="Paris 2024 : le nouvel emblème des Jeux Olympiques est-il réussi ...">
            <a:extLst>
              <a:ext uri="{FF2B5EF4-FFF2-40B4-BE49-F238E27FC236}">
                <a16:creationId xmlns:a16="http://schemas.microsoft.com/office/drawing/2014/main" id="{70D3A671-7433-DCD3-C7D7-B49A1CE77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57" y="3890665"/>
            <a:ext cx="3555429" cy="2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s phryges, mascottes de Paris 2024 - CROS Centre Val de Loire">
            <a:extLst>
              <a:ext uri="{FF2B5EF4-FFF2-40B4-BE49-F238E27FC236}">
                <a16:creationId xmlns:a16="http://schemas.microsoft.com/office/drawing/2014/main" id="{D2C72625-9719-052C-9C3F-E658334B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58" y="3836780"/>
            <a:ext cx="2112241" cy="239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5A35F4-239E-153F-ADE6-AEF0C58DFF85}"/>
              </a:ext>
            </a:extLst>
          </p:cNvPr>
          <p:cNvSpPr/>
          <p:nvPr/>
        </p:nvSpPr>
        <p:spPr>
          <a:xfrm>
            <a:off x="0" y="-1"/>
            <a:ext cx="12192000" cy="346841"/>
          </a:xfrm>
          <a:prstGeom prst="rect">
            <a:avLst/>
          </a:prstGeom>
          <a:solidFill>
            <a:srgbClr val="0041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5D1E06-7A13-7742-ED5D-10C873C55BAE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0" y="17342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5BAAA86-D4D4-0D41-67BA-F28AAE1588FF}"/>
              </a:ext>
            </a:extLst>
          </p:cNvPr>
          <p:cNvSpPr/>
          <p:nvPr/>
        </p:nvSpPr>
        <p:spPr>
          <a:xfrm>
            <a:off x="5254" y="6406821"/>
            <a:ext cx="12192000" cy="461665"/>
          </a:xfrm>
          <a:prstGeom prst="rect">
            <a:avLst/>
          </a:prstGeom>
          <a:solidFill>
            <a:srgbClr val="004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8C4C670-2515-6FFA-C695-1648E484CD1E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5254" y="6637654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0AE92-4A9B-1F6E-3CE9-31A9A6B1EBED}"/>
              </a:ext>
            </a:extLst>
          </p:cNvPr>
          <p:cNvSpPr/>
          <p:nvPr/>
        </p:nvSpPr>
        <p:spPr>
          <a:xfrm>
            <a:off x="5254" y="6395917"/>
            <a:ext cx="4192673" cy="223810"/>
          </a:xfrm>
          <a:prstGeom prst="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4FC442D-0631-0CE0-AFE2-B88CCD6CF02C}"/>
              </a:ext>
            </a:extLst>
          </p:cNvPr>
          <p:cNvSpPr txBox="1"/>
          <p:nvPr/>
        </p:nvSpPr>
        <p:spPr>
          <a:xfrm>
            <a:off x="1212684" y="6327917"/>
            <a:ext cx="242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Desigaux</a:t>
            </a:r>
            <a:r>
              <a:rPr lang="fr-FR" sz="1600" dirty="0"/>
              <a:t> – </a:t>
            </a:r>
            <a:r>
              <a:rPr lang="fr-FR" sz="1600" dirty="0" err="1"/>
              <a:t>Stiévenart</a:t>
            </a:r>
            <a:r>
              <a:rPr lang="fr-FR" sz="16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82CE4-29BB-7360-A1C3-F933C85941F0}"/>
              </a:ext>
            </a:extLst>
          </p:cNvPr>
          <p:cNvSpPr/>
          <p:nvPr/>
        </p:nvSpPr>
        <p:spPr>
          <a:xfrm>
            <a:off x="4197927" y="6395917"/>
            <a:ext cx="3782291" cy="223810"/>
          </a:xfrm>
          <a:prstGeom prst="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3BF64B-C61D-4357-D370-E8D1A6430933}"/>
              </a:ext>
            </a:extLst>
          </p:cNvPr>
          <p:cNvSpPr txBox="1"/>
          <p:nvPr/>
        </p:nvSpPr>
        <p:spPr>
          <a:xfrm>
            <a:off x="4768113" y="6342056"/>
            <a:ext cx="242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Présentation TIPE Sup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0E1B1B-562B-E343-89A0-170C518AD896}"/>
              </a:ext>
            </a:extLst>
          </p:cNvPr>
          <p:cNvSpPr/>
          <p:nvPr/>
        </p:nvSpPr>
        <p:spPr>
          <a:xfrm>
            <a:off x="7980219" y="6390996"/>
            <a:ext cx="4217036" cy="228548"/>
          </a:xfrm>
          <a:prstGeom prst="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97D2C-2E07-A5C0-A534-8D8585D7C248}"/>
              </a:ext>
            </a:extLst>
          </p:cNvPr>
          <p:cNvSpPr txBox="1"/>
          <p:nvPr/>
        </p:nvSpPr>
        <p:spPr>
          <a:xfrm>
            <a:off x="9060754" y="6341169"/>
            <a:ext cx="242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Vendredi 9 Juin 2023</a:t>
            </a:r>
          </a:p>
        </p:txBody>
      </p:sp>
    </p:spTree>
    <p:extLst>
      <p:ext uri="{BB962C8B-B14F-4D97-AF65-F5344CB8AC3E}">
        <p14:creationId xmlns:p14="http://schemas.microsoft.com/office/powerpoint/2010/main" val="91041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6FCB5-4EEA-6DF9-DA8B-E3AB64220438}"/>
              </a:ext>
            </a:extLst>
          </p:cNvPr>
          <p:cNvSpPr/>
          <p:nvPr/>
        </p:nvSpPr>
        <p:spPr>
          <a:xfrm rot="16200000">
            <a:off x="-1758268" y="3262796"/>
            <a:ext cx="4793253" cy="1276707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rgbClr val="0041A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C1262-4D80-6B3D-F7DD-9F48045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"/>
            <a:ext cx="12191996" cy="148374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Objectifs pour les mois restants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F9337B-CF6A-95F7-B33A-F0B49EC30EFB}"/>
              </a:ext>
            </a:extLst>
          </p:cNvPr>
          <p:cNvSpPr txBox="1"/>
          <p:nvPr/>
        </p:nvSpPr>
        <p:spPr>
          <a:xfrm>
            <a:off x="1886949" y="1511087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Ajouter plus de conditions à satisfaire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87BA17-4814-3FDB-A2C3-90A03826755A}"/>
              </a:ext>
            </a:extLst>
          </p:cNvPr>
          <p:cNvSpPr txBox="1"/>
          <p:nvPr/>
        </p:nvSpPr>
        <p:spPr>
          <a:xfrm>
            <a:off x="2515561" y="1907121"/>
            <a:ext cx="878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L’utilisateur demande un ordre spécifique de sports à aller voir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L’utilisateur spécifie des préférences pour certains sports (Collectifs/Aquatiques/Raquette)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4480C1-ABDB-B84F-284E-3BB4E31B77B2}"/>
              </a:ext>
            </a:extLst>
          </p:cNvPr>
          <p:cNvSpPr txBox="1"/>
          <p:nvPr/>
        </p:nvSpPr>
        <p:spPr>
          <a:xfrm>
            <a:off x="1886948" y="5724685"/>
            <a:ext cx="1276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Annexe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8495CF-3A9C-CF64-B493-50A4B9BBB159}"/>
              </a:ext>
            </a:extLst>
          </p:cNvPr>
          <p:cNvSpPr txBox="1"/>
          <p:nvPr/>
        </p:nvSpPr>
        <p:spPr>
          <a:xfrm>
            <a:off x="2515560" y="6063119"/>
            <a:ext cx="81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Extraction des données d’un .PDF et remplissage automatique de la base de 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C9AD1AF-1AA4-FAAE-D714-FD41D1B22DDC}"/>
                  </a:ext>
                </a:extLst>
              </p:cNvPr>
              <p:cNvSpPr txBox="1"/>
              <p:nvPr/>
            </p:nvSpPr>
            <p:spPr>
              <a:xfrm>
                <a:off x="1886949" y="3629767"/>
                <a:ext cx="10090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Considérer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ℕ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 utilisateurs souhaitant assister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p</m:t>
                    </m:r>
                    <m:r>
                      <a:rPr lang="fr-FR" i="1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∈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ℕ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 sports :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C9AD1AF-1AA4-FAAE-D714-FD41D1B2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949" y="3629767"/>
                <a:ext cx="10090192" cy="369332"/>
              </a:xfrm>
              <a:prstGeom prst="rect">
                <a:avLst/>
              </a:prstGeom>
              <a:blipFill>
                <a:blip r:embed="rId2"/>
                <a:stretch>
                  <a:fillRect l="-377" t="-666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D89B3D6-8832-B7C0-DA62-4884945A1039}"/>
                  </a:ext>
                </a:extLst>
              </p:cNvPr>
              <p:cNvSpPr txBox="1"/>
              <p:nvPr/>
            </p:nvSpPr>
            <p:spPr>
              <a:xfrm>
                <a:off x="2525302" y="3999099"/>
                <a:ext cx="79877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Prendre en compte la demande pour chacun des sports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Répartir 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q</m:t>
                    </m:r>
                    <m:r>
                      <a:rPr lang="fr-FR" i="1">
                        <a:latin typeface="Cambria Math" panose="02040503050406030204" pitchFamily="18" charset="0"/>
                        <a:ea typeface="Luxury" panose="02000503020000020004" pitchFamily="2" charset="-78"/>
                        <a:cs typeface="Luxury" panose="02000503020000020004" pitchFamily="2" charset="-78"/>
                      </a:rPr>
                      <m:t>∈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ℕ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xury" panose="02000503020000020004" pitchFamily="2" charset="-78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xury" panose="02000503020000020004" pitchFamily="2" charset="-78"/>
                      </a:rPr>
                      <m:t> </m:t>
                    </m:r>
                  </m:oMath>
                </a14:m>
                <a:r>
                  <a:rPr lang="fr-FR" dirty="0">
                    <a:latin typeface="Luxury" panose="02000503020000020004" pitchFamily="2" charset="-78"/>
                    <a:ea typeface="Luxury" panose="02000503020000020004" pitchFamily="2" charset="-78"/>
                    <a:cs typeface="Luxury" panose="02000503020000020004" pitchFamily="2" charset="-78"/>
                  </a:rPr>
                  <a:t>places de manière à satisfaire tout les utilisateurs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D89B3D6-8832-B7C0-DA62-4884945A1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02" y="3999099"/>
                <a:ext cx="7987799" cy="646331"/>
              </a:xfrm>
              <a:prstGeom prst="rect">
                <a:avLst/>
              </a:prstGeom>
              <a:blipFill>
                <a:blip r:embed="rId3"/>
                <a:stretch>
                  <a:fillRect l="-475" t="-384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9C383753-57C5-993A-8E12-1DED4F3EEC61}"/>
              </a:ext>
            </a:extLst>
          </p:cNvPr>
          <p:cNvSpPr txBox="1"/>
          <p:nvPr/>
        </p:nvSpPr>
        <p:spPr>
          <a:xfrm>
            <a:off x="1886949" y="2583778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Obtenir plusieurs programmes pour chaque utilisateurs :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976361-CFB7-DCB1-B942-1E80F3EADB00}"/>
              </a:ext>
            </a:extLst>
          </p:cNvPr>
          <p:cNvSpPr txBox="1"/>
          <p:nvPr/>
        </p:nvSpPr>
        <p:spPr>
          <a:xfrm>
            <a:off x="2515561" y="2953110"/>
            <a:ext cx="81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Associer un score de compatibilité à chaque programme en fonction des préférences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82B1D3-3395-FA87-2EF9-1F8010E8C708}"/>
              </a:ext>
            </a:extLst>
          </p:cNvPr>
          <p:cNvSpPr txBox="1"/>
          <p:nvPr/>
        </p:nvSpPr>
        <p:spPr>
          <a:xfrm>
            <a:off x="2525302" y="5047456"/>
            <a:ext cx="9026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Prend en compte la distance entre chaque lieu de rencontre, et dans le cas de changement de ville, trouver la manière la plus optimale d’organiser le voyage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1B4FD1-D695-3064-D09F-99D9A62FAE5D}"/>
              </a:ext>
            </a:extLst>
          </p:cNvPr>
          <p:cNvSpPr txBox="1"/>
          <p:nvPr/>
        </p:nvSpPr>
        <p:spPr>
          <a:xfrm>
            <a:off x="1886949" y="4678124"/>
            <a:ext cx="100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Gérer les lieux de rencontres et la possibilité d’y assister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8D4B05-9D01-1652-CAC6-233FA7114A1B}"/>
              </a:ext>
            </a:extLst>
          </p:cNvPr>
          <p:cNvSpPr txBox="1"/>
          <p:nvPr/>
        </p:nvSpPr>
        <p:spPr>
          <a:xfrm>
            <a:off x="245812" y="578179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99103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034D4E3-7696-7BD2-6C74-3627D47E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27" y="4072494"/>
            <a:ext cx="2975281" cy="27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B6FCB5-4EEA-6DF9-DA8B-E3AB64220438}"/>
              </a:ext>
            </a:extLst>
          </p:cNvPr>
          <p:cNvSpPr/>
          <p:nvPr/>
        </p:nvSpPr>
        <p:spPr>
          <a:xfrm rot="16200000">
            <a:off x="-1758268" y="3262796"/>
            <a:ext cx="4793253" cy="1276707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rgbClr val="0041A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C1262-4D80-6B3D-F7DD-9F48045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"/>
            <a:ext cx="12191996" cy="148374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Références bibliographiques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4315A5-A087-8210-CE73-6D8B3B0309FC}"/>
              </a:ext>
            </a:extLst>
          </p:cNvPr>
          <p:cNvSpPr txBox="1"/>
          <p:nvPr/>
        </p:nvSpPr>
        <p:spPr>
          <a:xfrm>
            <a:off x="1276712" y="1504523"/>
            <a:ext cx="105336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Raleway" panose="020B0003030101060003" pitchFamily="34" charset="0"/>
              </a:rPr>
              <a:t>Calendrier provisoire des JO de Paris 2024 : (16/03/2023)</a:t>
            </a:r>
          </a:p>
          <a:p>
            <a:endParaRPr lang="fr-FR" dirty="0">
              <a:latin typeface="Raleway" panose="020B0003030101060003" pitchFamily="34" charset="0"/>
            </a:endParaRPr>
          </a:p>
          <a:p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https://medias.paris2024.org/uploads/2023/03/OLY_Calendrier-de-competition-par-session-epreuves-V4.pdf</a:t>
            </a:r>
          </a:p>
          <a:p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Les pictogrammes des jeux olympiques </a:t>
            </a:r>
            <a:r>
              <a:rPr lang="fr-FR" dirty="0">
                <a:latin typeface="Raleway" panose="020B0003030101060003" pitchFamily="34" charset="0"/>
              </a:rPr>
              <a:t>(16/03/2023)</a:t>
            </a:r>
            <a:endParaRPr lang="fr-FR" dirty="0">
              <a:latin typeface="Raleway" panose="020B0003030101060003" pitchFamily="34" charset="0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https://www.paris2024.org/fr/pictogrammes/</a:t>
            </a:r>
          </a:p>
          <a:p>
            <a:endParaRPr lang="fr-FR" dirty="0">
              <a:latin typeface="Raleway" panose="020B0003030101060003" pitchFamily="34" charset="0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Organisation et précédents résultats des jeux olympiques </a:t>
            </a:r>
            <a:r>
              <a:rPr lang="fr-FR" dirty="0">
                <a:latin typeface="Raleway" panose="020B0003030101060003" pitchFamily="34" charset="0"/>
              </a:rPr>
              <a:t>(30/03/2023)</a:t>
            </a:r>
            <a:endParaRPr lang="fr-FR" dirty="0">
              <a:latin typeface="Raleway" panose="020B0003030101060003" pitchFamily="34" charset="0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https://olympics.com/fr/olympic-games</a:t>
            </a:r>
          </a:p>
          <a:p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r>
              <a:rPr lang="fr-FR" dirty="0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- Apprentissage des langages (23/03/2023)</a:t>
            </a:r>
          </a:p>
          <a:p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https://</a:t>
            </a:r>
            <a:r>
              <a:rPr lang="fr-FR" dirty="0" err="1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openclassrooms.com</a:t>
            </a: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/</a:t>
            </a:r>
            <a:r>
              <a:rPr lang="fr-FR" dirty="0" err="1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fr</a:t>
            </a: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/</a:t>
            </a:r>
          </a:p>
          <a:p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2966C8-9A57-94F3-2953-D8677C0CAA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35" y="4072494"/>
            <a:ext cx="2977200" cy="27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DA885C-9987-8128-EE94-FD20A84AE1BA}"/>
              </a:ext>
            </a:extLst>
          </p:cNvPr>
          <p:cNvSpPr txBox="1"/>
          <p:nvPr/>
        </p:nvSpPr>
        <p:spPr>
          <a:xfrm>
            <a:off x="245812" y="578179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94123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78FD-3144-0FE9-5C98-88B9E1C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DBB9C-7755-72CA-65C9-FF78EA07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(1) Comment organiser le séjour d’un visiteur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(2) Comment estimer les probabilités d’apparition d’une nation dans un sport donné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(3) Comment organiser un voyage dans plusieurs villes puis plusieurs pays (Voyageur)</a:t>
            </a:r>
          </a:p>
        </p:txBody>
      </p:sp>
    </p:spTree>
    <p:extLst>
      <p:ext uri="{BB962C8B-B14F-4D97-AF65-F5344CB8AC3E}">
        <p14:creationId xmlns:p14="http://schemas.microsoft.com/office/powerpoint/2010/main" val="16327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is 2024 : le nouvel emblème des Jeux Olympiques est-il réussi ...">
            <a:extLst>
              <a:ext uri="{FF2B5EF4-FFF2-40B4-BE49-F238E27FC236}">
                <a16:creationId xmlns:a16="http://schemas.microsoft.com/office/drawing/2014/main" id="{70D3A671-7433-DCD3-C7D7-B49A1CE7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t="15419" r="29358" b="13241"/>
          <a:stretch/>
        </p:blipFill>
        <p:spPr bwMode="auto">
          <a:xfrm>
            <a:off x="3992032" y="1513900"/>
            <a:ext cx="4207933" cy="48965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5EE5F-02C7-B3EC-EF3D-BD7F428368BA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accent1">
                  <a:alpha val="80284"/>
                  <a:lumMod val="94000"/>
                </a:schemeClr>
              </a:gs>
              <a:gs pos="99000">
                <a:srgbClr val="0041A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9F86A4-73A9-4734-1D09-A1A648C6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866364"/>
            <a:ext cx="9144000" cy="593063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Desigaux</a:t>
            </a:r>
            <a:r>
              <a:rPr lang="fr-FR" sz="36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Anaé</a:t>
            </a:r>
            <a:r>
              <a:rPr lang="fr-FR" sz="36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 – </a:t>
            </a:r>
            <a:r>
              <a:rPr lang="fr-FR" sz="3600" dirty="0" err="1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Stiévenart</a:t>
            </a:r>
            <a:r>
              <a:rPr lang="fr-FR" sz="36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 Louis Guillaume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075C1-B6ED-A95E-9E15-DBA95D27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8167"/>
            <a:ext cx="9144000" cy="46166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Informatique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F2E3D-FB51-3786-7148-FC152227102F}"/>
              </a:ext>
            </a:extLst>
          </p:cNvPr>
          <p:cNvSpPr txBox="1"/>
          <p:nvPr/>
        </p:nvSpPr>
        <p:spPr>
          <a:xfrm>
            <a:off x="3207228" y="2325790"/>
            <a:ext cx="577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Organisation d’un séjour aux Jeux Olympiques</a:t>
            </a:r>
          </a:p>
        </p:txBody>
      </p:sp>
      <p:pic>
        <p:nvPicPr>
          <p:cNvPr id="1028" name="Picture 4" descr="Les phryges, mascottes de Paris 2024 - CROS Centre Val de Loire">
            <a:extLst>
              <a:ext uri="{FF2B5EF4-FFF2-40B4-BE49-F238E27FC236}">
                <a16:creationId xmlns:a16="http://schemas.microsoft.com/office/drawing/2014/main" id="{D2C72625-9719-052C-9C3F-E658334B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031" y="4620800"/>
            <a:ext cx="1579582" cy="17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BDCAC3-822E-5C6B-E713-2AD5DE733D5B}"/>
              </a:ext>
            </a:extLst>
          </p:cNvPr>
          <p:cNvSpPr txBox="1"/>
          <p:nvPr/>
        </p:nvSpPr>
        <p:spPr>
          <a:xfrm>
            <a:off x="5703452" y="4070544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2102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349B44-3E4D-906E-00FA-89CBAD6C35ED}"/>
              </a:ext>
            </a:extLst>
          </p:cNvPr>
          <p:cNvSpPr/>
          <p:nvPr/>
        </p:nvSpPr>
        <p:spPr>
          <a:xfrm rot="17569533">
            <a:off x="-3966489" y="-687031"/>
            <a:ext cx="10092058" cy="6862486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</a:schemeClr>
              </a:gs>
              <a:gs pos="99000">
                <a:srgbClr val="0041A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E8A8C3-C563-0C4E-37ED-85C4896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9D9E0-F6A7-51D2-992B-49FFDC24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975926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fr-FR" sz="2400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Comment organiser le séjour d’un visiteur ? </a:t>
            </a:r>
          </a:p>
          <a:p>
            <a:pPr marL="514350" indent="-514350">
              <a:buAutoNum type="arabicParenBoth"/>
            </a:pPr>
            <a:endParaRPr lang="fr-FR" sz="2400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514350" indent="-514350">
              <a:buAutoNum type="arabicParenBoth"/>
            </a:pPr>
            <a:r>
              <a:rPr lang="fr-FR" sz="2400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Comment estimer la probabilité d’apparition d’une nation pour un match suivant des résultats antérieurs ?</a:t>
            </a:r>
          </a:p>
          <a:p>
            <a:pPr marL="514350" indent="-514350">
              <a:buAutoNum type="arabicParenBoth"/>
            </a:pPr>
            <a:endParaRPr lang="fr-FR" sz="2400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514350" indent="-514350">
              <a:buAutoNum type="arabicParenBoth"/>
            </a:pPr>
            <a:r>
              <a:rPr lang="fr-FR" sz="2400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Dans le cas de changement de villes, comment les relier de manière optimale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0208DE-0DDB-A411-9626-8CF2F3BBA8D2}"/>
              </a:ext>
            </a:extLst>
          </p:cNvPr>
          <p:cNvSpPr>
            <a:spLocks noChangeAspect="1"/>
          </p:cNvSpPr>
          <p:nvPr/>
        </p:nvSpPr>
        <p:spPr>
          <a:xfrm rot="18903595">
            <a:off x="3068504" y="2169000"/>
            <a:ext cx="2503122" cy="2520000"/>
          </a:xfrm>
          <a:prstGeom prst="roundRect">
            <a:avLst>
              <a:gd name="adj" fmla="val 15175"/>
            </a:avLst>
          </a:prstGeom>
          <a:blipFill dpi="0" rotWithShape="0">
            <a:blip r:embed="rId2"/>
            <a:srcRect/>
            <a:stretch>
              <a:fillRect l="-25335" t="-1136" r="-29847" b="-34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F8550F-676A-9EC5-AF92-FD0F46481A4F}"/>
              </a:ext>
            </a:extLst>
          </p:cNvPr>
          <p:cNvSpPr txBox="1"/>
          <p:nvPr/>
        </p:nvSpPr>
        <p:spPr>
          <a:xfrm>
            <a:off x="245812" y="578179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9223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6FCB5-4EEA-6DF9-DA8B-E3AB64220438}"/>
              </a:ext>
            </a:extLst>
          </p:cNvPr>
          <p:cNvSpPr/>
          <p:nvPr/>
        </p:nvSpPr>
        <p:spPr>
          <a:xfrm rot="16200000">
            <a:off x="-1758268" y="3262796"/>
            <a:ext cx="4793253" cy="1276707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rgbClr val="0041A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8272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C1262-4D80-6B3D-F7DD-9F48045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444"/>
            <a:ext cx="12191996" cy="148374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Lien explicite avec le thème « Jeux / Sport » </a:t>
            </a:r>
          </a:p>
        </p:txBody>
      </p:sp>
      <p:pic>
        <p:nvPicPr>
          <p:cNvPr id="2050" name="Picture 2" descr="Il y a 104 ans, les premiers Jeux olympiques de Londres">
            <a:extLst>
              <a:ext uri="{FF2B5EF4-FFF2-40B4-BE49-F238E27FC236}">
                <a16:creationId xmlns:a16="http://schemas.microsoft.com/office/drawing/2014/main" id="{BCB07531-65AB-AEAB-BA62-2502A1FEF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13" y="1504524"/>
            <a:ext cx="3956050" cy="22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F8DDA9-5A7D-2CFB-FB12-F6E76328DB2C}"/>
              </a:ext>
            </a:extLst>
          </p:cNvPr>
          <p:cNvSpPr txBox="1"/>
          <p:nvPr/>
        </p:nvSpPr>
        <p:spPr>
          <a:xfrm>
            <a:off x="7990847" y="3722178"/>
            <a:ext cx="3371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HULTON ARCHIVE - </a:t>
            </a:r>
            <a:r>
              <a:rPr lang="fr-FR" sz="1200" dirty="0" err="1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FranceInfo.fr</a:t>
            </a:r>
            <a:r>
              <a:rPr lang="fr-FR" sz="1200" dirty="0"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 - 12/07/12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F9337B-CF6A-95F7-B33A-F0B49EC30EFB}"/>
              </a:ext>
            </a:extLst>
          </p:cNvPr>
          <p:cNvSpPr txBox="1"/>
          <p:nvPr/>
        </p:nvSpPr>
        <p:spPr>
          <a:xfrm>
            <a:off x="1886950" y="1854064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Création : 1896, Athènes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87BA17-4814-3FDB-A2C3-90A03826755A}"/>
              </a:ext>
            </a:extLst>
          </p:cNvPr>
          <p:cNvSpPr txBox="1"/>
          <p:nvPr/>
        </p:nvSpPr>
        <p:spPr>
          <a:xfrm>
            <a:off x="2515562" y="2223396"/>
            <a:ext cx="245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9 sports différents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241 sportifs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14 pays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20419B-108A-C2A9-250D-2316BBC3B4A2}"/>
              </a:ext>
            </a:extLst>
          </p:cNvPr>
          <p:cNvSpPr txBox="1"/>
          <p:nvPr/>
        </p:nvSpPr>
        <p:spPr>
          <a:xfrm>
            <a:off x="1886950" y="35860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Paris 2024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0F6AB1-70AD-64EA-9277-9CF7ACEFF8C5}"/>
              </a:ext>
            </a:extLst>
          </p:cNvPr>
          <p:cNvSpPr txBox="1"/>
          <p:nvPr/>
        </p:nvSpPr>
        <p:spPr>
          <a:xfrm>
            <a:off x="2515562" y="3955396"/>
            <a:ext cx="4232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32 sports différents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10.500 sportifs (attendus)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206 pays (attendus)</a:t>
            </a:r>
          </a:p>
        </p:txBody>
      </p:sp>
      <p:pic>
        <p:nvPicPr>
          <p:cNvPr id="2052" name="Picture 4" descr="JO de Paris 2024 : la Seine-Saint-Denis veut acheter 40 000 billets">
            <a:extLst>
              <a:ext uri="{FF2B5EF4-FFF2-40B4-BE49-F238E27FC236}">
                <a16:creationId xmlns:a16="http://schemas.microsoft.com/office/drawing/2014/main" id="{AA0C1FE0-032B-0F66-E459-902AFAEA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64" y="4072499"/>
            <a:ext cx="3956049" cy="22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427C3C5-679F-83BB-DE15-267EEC259D5D}"/>
              </a:ext>
            </a:extLst>
          </p:cNvPr>
          <p:cNvSpPr txBox="1"/>
          <p:nvPr/>
        </p:nvSpPr>
        <p:spPr>
          <a:xfrm>
            <a:off x="7603769" y="6340321"/>
            <a:ext cx="414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400" b="0" i="0" dirty="0">
                <a:solidFill>
                  <a:srgbClr val="1E2229"/>
                </a:solidFill>
                <a:effectLst/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Florian </a:t>
            </a:r>
            <a:r>
              <a:rPr lang="fr-LU" sz="1400" b="0" i="0" dirty="0" err="1">
                <a:solidFill>
                  <a:srgbClr val="1E2229"/>
                </a:solidFill>
                <a:effectLst/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Hulleu</a:t>
            </a:r>
            <a:r>
              <a:rPr lang="fr-LU" sz="1400" b="0" i="0" dirty="0">
                <a:solidFill>
                  <a:srgbClr val="1E2229"/>
                </a:solidFill>
                <a:effectLst/>
                <a:latin typeface="Raleway" panose="020B0003030101060003" pitchFamily="34" charset="0"/>
                <a:ea typeface="Luxury" panose="02000503020000020004" pitchFamily="2" charset="-78"/>
                <a:cs typeface="Luxury" panose="02000503020000020004" pitchFamily="2" charset="-78"/>
              </a:rPr>
              <a:t>  - JO de Paris 2024 © Paris 2024</a:t>
            </a:r>
            <a:endParaRPr lang="fr-FR" sz="1400" dirty="0">
              <a:latin typeface="Raleway" panose="020B0003030101060003" pitchFamily="34" charset="0"/>
              <a:ea typeface="Luxury" panose="02000503020000020004" pitchFamily="2" charset="-78"/>
              <a:cs typeface="Luxury" panose="02000503020000020004" pitchFamily="2" charset="-7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0F77E0-ED3D-D11A-7332-341F622FB081}"/>
              </a:ext>
            </a:extLst>
          </p:cNvPr>
          <p:cNvSpPr txBox="1"/>
          <p:nvPr/>
        </p:nvSpPr>
        <p:spPr>
          <a:xfrm>
            <a:off x="245812" y="578179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92470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6E7B2790-7B41-E060-7511-73269D3C7E90}"/>
              </a:ext>
            </a:extLst>
          </p:cNvPr>
          <p:cNvGrpSpPr/>
          <p:nvPr/>
        </p:nvGrpSpPr>
        <p:grpSpPr>
          <a:xfrm>
            <a:off x="-2761735" y="-1741228"/>
            <a:ext cx="17715470" cy="8691480"/>
            <a:chOff x="-2761148" y="-6730901"/>
            <a:chExt cx="17571308" cy="136811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8ADB8C-5124-530E-7568-B5EAEF33D097}"/>
                </a:ext>
              </a:extLst>
            </p:cNvPr>
            <p:cNvSpPr/>
            <p:nvPr/>
          </p:nvSpPr>
          <p:spPr>
            <a:xfrm>
              <a:off x="-78260" y="2311948"/>
              <a:ext cx="12192000" cy="463830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99000">
                  <a:srgbClr val="0041A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1358A7B-9C6E-E20A-8E89-03E76B2190D2}"/>
                </a:ext>
              </a:extLst>
            </p:cNvPr>
            <p:cNvSpPr/>
            <p:nvPr/>
          </p:nvSpPr>
          <p:spPr>
            <a:xfrm>
              <a:off x="-2761148" y="-6730901"/>
              <a:ext cx="17571308" cy="110469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F3E5DEA-5B4D-1726-4F29-6C16ABCE0B3A}"/>
              </a:ext>
            </a:extLst>
          </p:cNvPr>
          <p:cNvSpPr/>
          <p:nvPr/>
        </p:nvSpPr>
        <p:spPr>
          <a:xfrm>
            <a:off x="6472717" y="294437"/>
            <a:ext cx="4789824" cy="2831826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25C3C-0615-1583-0801-99EA1F9A20C6}"/>
              </a:ext>
            </a:extLst>
          </p:cNvPr>
          <p:cNvSpPr/>
          <p:nvPr/>
        </p:nvSpPr>
        <p:spPr>
          <a:xfrm>
            <a:off x="6472716" y="3380908"/>
            <a:ext cx="4843460" cy="2946665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47F150-876C-FBA4-39F5-D7147E95C83E}"/>
              </a:ext>
            </a:extLst>
          </p:cNvPr>
          <p:cNvSpPr txBox="1"/>
          <p:nvPr/>
        </p:nvSpPr>
        <p:spPr>
          <a:xfrm>
            <a:off x="508000" y="5800151"/>
            <a:ext cx="4535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Travaux réalisés 1 / 2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4FC6498-D505-55D4-DDA4-34B212E7F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0" b="14895"/>
          <a:stretch/>
        </p:blipFill>
        <p:spPr bwMode="auto">
          <a:xfrm>
            <a:off x="5356450" y="4495280"/>
            <a:ext cx="1014666" cy="7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E0CF26C-7DEC-8D6D-82C5-E21BF1C1B00E}"/>
              </a:ext>
            </a:extLst>
          </p:cNvPr>
          <p:cNvSpPr txBox="1"/>
          <p:nvPr/>
        </p:nvSpPr>
        <p:spPr>
          <a:xfrm>
            <a:off x="11406909" y="647085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4/8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B291-9C54-7B93-0E5D-699266B1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6" y="294437"/>
            <a:ext cx="4789824" cy="28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D4CB83-ABE9-F3FE-9FDE-24C5BFA9E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9331" y="3380908"/>
            <a:ext cx="4843460" cy="29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A29DB4-CE70-9675-A20A-8657AF08699E}"/>
              </a:ext>
            </a:extLst>
          </p:cNvPr>
          <p:cNvSpPr txBox="1"/>
          <p:nvPr/>
        </p:nvSpPr>
        <p:spPr>
          <a:xfrm>
            <a:off x="875824" y="761849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Création d’une interface 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1EE0E8-D5CE-59AC-FAF5-DD8C07AA6F98}"/>
              </a:ext>
            </a:extLst>
          </p:cNvPr>
          <p:cNvSpPr txBox="1"/>
          <p:nvPr/>
        </p:nvSpPr>
        <p:spPr>
          <a:xfrm>
            <a:off x="1209294" y="1131181"/>
            <a:ext cx="463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Différentes pages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Apparition de fenêtres secondaires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042E0C-BA3A-061B-42F9-EB4323B3D0A3}"/>
              </a:ext>
            </a:extLst>
          </p:cNvPr>
          <p:cNvSpPr txBox="1"/>
          <p:nvPr/>
        </p:nvSpPr>
        <p:spPr>
          <a:xfrm>
            <a:off x="875824" y="1917320"/>
            <a:ext cx="52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Extraction et traitement des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7C0A0E-65E3-9102-5598-4CCB0A5A86EB}"/>
              </a:ext>
            </a:extLst>
          </p:cNvPr>
          <p:cNvSpPr txBox="1"/>
          <p:nvPr/>
        </p:nvSpPr>
        <p:spPr>
          <a:xfrm>
            <a:off x="1209294" y="2286652"/>
            <a:ext cx="4633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Fonctions PHP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Écriture dans un fichier texte</a:t>
            </a:r>
          </a:p>
          <a:p>
            <a:pPr marL="285750" indent="-285750">
              <a:buFontTx/>
              <a:buChar char="-"/>
            </a:pPr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95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6E7B2790-7B41-E060-7511-73269D3C7E90}"/>
              </a:ext>
            </a:extLst>
          </p:cNvPr>
          <p:cNvGrpSpPr/>
          <p:nvPr/>
        </p:nvGrpSpPr>
        <p:grpSpPr>
          <a:xfrm>
            <a:off x="-2761735" y="-1741228"/>
            <a:ext cx="17715470" cy="8691480"/>
            <a:chOff x="-2761148" y="-6730901"/>
            <a:chExt cx="17571308" cy="136811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8ADB8C-5124-530E-7568-B5EAEF33D097}"/>
                </a:ext>
              </a:extLst>
            </p:cNvPr>
            <p:cNvSpPr/>
            <p:nvPr/>
          </p:nvSpPr>
          <p:spPr>
            <a:xfrm>
              <a:off x="-78260" y="2311948"/>
              <a:ext cx="12192000" cy="463830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99000">
                  <a:srgbClr val="0041A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1358A7B-9C6E-E20A-8E89-03E76B2190D2}"/>
                </a:ext>
              </a:extLst>
            </p:cNvPr>
            <p:cNvSpPr/>
            <p:nvPr/>
          </p:nvSpPr>
          <p:spPr>
            <a:xfrm>
              <a:off x="-2761148" y="-6730901"/>
              <a:ext cx="17571308" cy="110469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BA47F150-876C-FBA4-39F5-D7147E95C83E}"/>
              </a:ext>
            </a:extLst>
          </p:cNvPr>
          <p:cNvSpPr txBox="1"/>
          <p:nvPr/>
        </p:nvSpPr>
        <p:spPr>
          <a:xfrm>
            <a:off x="508000" y="5800151"/>
            <a:ext cx="452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Travaux réalisés 2 /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D7523F-2540-5158-D5CE-0B3EF4BC01B5}"/>
              </a:ext>
            </a:extLst>
          </p:cNvPr>
          <p:cNvSpPr txBox="1"/>
          <p:nvPr/>
        </p:nvSpPr>
        <p:spPr>
          <a:xfrm>
            <a:off x="875824" y="7618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Création d’une base de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D8E95-DFC5-ADC0-9C98-1D562F58509C}"/>
              </a:ext>
            </a:extLst>
          </p:cNvPr>
          <p:cNvSpPr/>
          <p:nvPr/>
        </p:nvSpPr>
        <p:spPr>
          <a:xfrm>
            <a:off x="6472716" y="294436"/>
            <a:ext cx="4843460" cy="2946661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BABCEB-AA86-F617-B993-4DC0528D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16" y="294437"/>
            <a:ext cx="4843460" cy="29466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A63F3F7-C256-C413-5FC3-3CC2462E580E}"/>
              </a:ext>
            </a:extLst>
          </p:cNvPr>
          <p:cNvSpPr/>
          <p:nvPr/>
        </p:nvSpPr>
        <p:spPr>
          <a:xfrm>
            <a:off x="6472716" y="3380912"/>
            <a:ext cx="4843460" cy="2946661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67ABD11-A241-8213-A10D-D35117B7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6" y="3380908"/>
            <a:ext cx="4843460" cy="294666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5BCB24A-F5E5-2713-251F-F47D4AF7C058}"/>
              </a:ext>
            </a:extLst>
          </p:cNvPr>
          <p:cNvSpPr txBox="1"/>
          <p:nvPr/>
        </p:nvSpPr>
        <p:spPr>
          <a:xfrm>
            <a:off x="-2340864" y="5559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BFA9034-D7FE-B041-2824-411472B6D33C}"/>
              </a:ext>
            </a:extLst>
          </p:cNvPr>
          <p:cNvSpPr txBox="1"/>
          <p:nvPr/>
        </p:nvSpPr>
        <p:spPr>
          <a:xfrm>
            <a:off x="1209294" y="1131181"/>
            <a:ext cx="4633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Genre\Discipline\« Sous-Sport »\</a:t>
            </a:r>
            <a:r>
              <a:rPr lang="fr-FR" dirty="0" err="1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Fichier.xlsx</a:t>
            </a:r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Exportation en .CSV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FADC43-9008-A1C0-2FA3-4192B1CAD84E}"/>
              </a:ext>
            </a:extLst>
          </p:cNvPr>
          <p:cNvSpPr txBox="1"/>
          <p:nvPr/>
        </p:nvSpPr>
        <p:spPr>
          <a:xfrm>
            <a:off x="875824" y="1917320"/>
            <a:ext cx="52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Extraction et traitement des données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AB41A88-6761-C8AF-9860-A08572B203F8}"/>
              </a:ext>
            </a:extLst>
          </p:cNvPr>
          <p:cNvSpPr txBox="1"/>
          <p:nvPr/>
        </p:nvSpPr>
        <p:spPr>
          <a:xfrm>
            <a:off x="1209294" y="2286652"/>
            <a:ext cx="4633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Lecture du .CSV et extraction des données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Tri par sports puis par dates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Suppression des rencontres impossibles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Luxury" panose="02000503020000020004" pitchFamily="2" charset="-78"/>
              <a:ea typeface="Luxury" panose="02000503020000020004" pitchFamily="2" charset="-78"/>
              <a:cs typeface="Luxury" panose="020005030200000200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5811CD-F851-B844-7295-ADCF513C47BA}"/>
              </a:ext>
            </a:extLst>
          </p:cNvPr>
          <p:cNvSpPr/>
          <p:nvPr/>
        </p:nvSpPr>
        <p:spPr>
          <a:xfrm>
            <a:off x="508000" y="4303289"/>
            <a:ext cx="4520618" cy="1381301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BF5C93-DE6A-BB75-B7E5-831397162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288536"/>
            <a:ext cx="4520618" cy="13960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EE78691-733F-E3DC-921E-56F2F49BE7D1}"/>
              </a:ext>
            </a:extLst>
          </p:cNvPr>
          <p:cNvSpPr txBox="1"/>
          <p:nvPr/>
        </p:nvSpPr>
        <p:spPr>
          <a:xfrm>
            <a:off x="11416145" y="6470859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499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46BC6-0D45-E9C4-99A7-82B7E1EE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868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41A3"/>
                </a:solidFill>
                <a:latin typeface="Raleway" panose="020B0003030101060003" pitchFamily="34" charset="0"/>
              </a:rPr>
              <a:t>Exemple de fonctionnement du programme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902C78-BF10-5864-3C48-90DF54B70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1"/>
            <a:ext cx="6096000" cy="598931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D350A-4B6D-AF96-264F-D593314ED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13"/>
          <a:stretch/>
        </p:blipFill>
        <p:spPr>
          <a:xfrm>
            <a:off x="6096000" y="868681"/>
            <a:ext cx="6096000" cy="598931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61619E0-31D9-A34D-B156-9895E8851830}"/>
              </a:ext>
            </a:extLst>
          </p:cNvPr>
          <p:cNvCxnSpPr>
            <a:cxnSpLocks/>
          </p:cNvCxnSpPr>
          <p:nvPr/>
        </p:nvCxnSpPr>
        <p:spPr>
          <a:xfrm>
            <a:off x="0" y="868681"/>
            <a:ext cx="12192000" cy="0"/>
          </a:xfrm>
          <a:prstGeom prst="line">
            <a:avLst/>
          </a:prstGeom>
          <a:ln w="28575">
            <a:solidFill>
              <a:srgbClr val="0041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8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6FCB5-4EEA-6DF9-DA8B-E3AB64220438}"/>
              </a:ext>
            </a:extLst>
          </p:cNvPr>
          <p:cNvSpPr/>
          <p:nvPr/>
        </p:nvSpPr>
        <p:spPr>
          <a:xfrm rot="16200000">
            <a:off x="-1758268" y="3262796"/>
            <a:ext cx="4793253" cy="1276707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rgbClr val="0041A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C1262-4D80-6B3D-F7DD-9F48045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"/>
            <a:ext cx="12192000" cy="148374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41A3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Dimension personnelle du projet ou travail de chercheur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F9337B-CF6A-95F7-B33A-F0B49EC30EFB}"/>
              </a:ext>
            </a:extLst>
          </p:cNvPr>
          <p:cNvSpPr txBox="1"/>
          <p:nvPr/>
        </p:nvSpPr>
        <p:spPr>
          <a:xfrm>
            <a:off x="1886949" y="1854064"/>
            <a:ext cx="934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Apprentissage des langages et création complète du code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87BA17-4814-3FDB-A2C3-90A03826755A}"/>
              </a:ext>
            </a:extLst>
          </p:cNvPr>
          <p:cNvSpPr txBox="1"/>
          <p:nvPr/>
        </p:nvSpPr>
        <p:spPr>
          <a:xfrm>
            <a:off x="2515562" y="2223396"/>
            <a:ext cx="358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HTML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CSS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Python (Hors modules)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Java Script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836F21-CF66-D35F-F1F1-F598805D8780}"/>
              </a:ext>
            </a:extLst>
          </p:cNvPr>
          <p:cNvSpPr txBox="1"/>
          <p:nvPr/>
        </p:nvSpPr>
        <p:spPr>
          <a:xfrm>
            <a:off x="245812" y="5781798"/>
            <a:ext cx="7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Luxury" panose="02000503020000020004" pitchFamily="2" charset="-78"/>
                <a:ea typeface="Luxury" panose="02000503020000020004" pitchFamily="2" charset="-78"/>
                <a:cs typeface="Luxury" panose="02000503020000020004" pitchFamily="2" charset="-78"/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333365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513</Words>
  <Application>Microsoft Macintosh PowerPoint</Application>
  <PresentationFormat>Grand écran</PresentationFormat>
  <Paragraphs>95</Paragraphs>
  <Slides>11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Luxury</vt:lpstr>
      <vt:lpstr>Raleway</vt:lpstr>
      <vt:lpstr>Rockwell</vt:lpstr>
      <vt:lpstr>Thème Office</vt:lpstr>
      <vt:lpstr>Desigaux Anaé – Stiévenart Louis Guillaume </vt:lpstr>
      <vt:lpstr>Problématique </vt:lpstr>
      <vt:lpstr>Desigaux Anaé – Stiévenart Louis Guillaume </vt:lpstr>
      <vt:lpstr>Problématiques</vt:lpstr>
      <vt:lpstr>Lien explicite avec le thème « Jeux / Sport » </vt:lpstr>
      <vt:lpstr>Présentation PowerPoint</vt:lpstr>
      <vt:lpstr>Présentation PowerPoint</vt:lpstr>
      <vt:lpstr>Exemple de fonctionnement du programme</vt:lpstr>
      <vt:lpstr>Dimension personnelle du projet ou travail de chercheur</vt:lpstr>
      <vt:lpstr>Objectifs pour les mois restants</vt:lpstr>
      <vt:lpstr>Références bibliographiques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Désigaux Anaé – Stiévenart Louis Guillaume </dc:title>
  <dc:creator>Microsoft Office User</dc:creator>
  <cp:lastModifiedBy>Microsoft Office User</cp:lastModifiedBy>
  <cp:revision>37</cp:revision>
  <dcterms:created xsi:type="dcterms:W3CDTF">2023-06-08T14:49:09Z</dcterms:created>
  <dcterms:modified xsi:type="dcterms:W3CDTF">2023-06-18T14:02:48Z</dcterms:modified>
</cp:coreProperties>
</file>